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3.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4351" r:id="rId5"/>
    <p:sldMasterId id="2147484389" r:id="rId6"/>
    <p:sldMasterId id="2147484431" r:id="rId7"/>
  </p:sldMasterIdLst>
  <p:notesMasterIdLst>
    <p:notesMasterId r:id="rId27"/>
  </p:notesMasterIdLst>
  <p:handoutMasterIdLst>
    <p:handoutMasterId r:id="rId28"/>
  </p:handoutMasterIdLst>
  <p:sldIdLst>
    <p:sldId id="465" r:id="rId8"/>
    <p:sldId id="593" r:id="rId9"/>
    <p:sldId id="595" r:id="rId10"/>
    <p:sldId id="587" r:id="rId11"/>
    <p:sldId id="588" r:id="rId12"/>
    <p:sldId id="579" r:id="rId13"/>
    <p:sldId id="580" r:id="rId14"/>
    <p:sldId id="596" r:id="rId15"/>
    <p:sldId id="533" r:id="rId16"/>
    <p:sldId id="534" r:id="rId17"/>
    <p:sldId id="516" r:id="rId18"/>
    <p:sldId id="581" r:id="rId19"/>
    <p:sldId id="597" r:id="rId20"/>
    <p:sldId id="589" r:id="rId21"/>
    <p:sldId id="590" r:id="rId22"/>
    <p:sldId id="592" r:id="rId23"/>
    <p:sldId id="594" r:id="rId24"/>
    <p:sldId id="584" r:id="rId25"/>
    <p:sldId id="585"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as, Greg" initials="GT" lastIdx="42" clrIdx="0"/>
  <p:cmAuthor id="1" name="Waters, Susan" initials="SW" lastIdx="1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2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39" autoAdjust="0"/>
  </p:normalViewPr>
  <p:slideViewPr>
    <p:cSldViewPr showGuides="1">
      <p:cViewPr>
        <p:scale>
          <a:sx n="70" d="100"/>
          <a:sy n="70" d="100"/>
        </p:scale>
        <p:origin x="-120" y="72"/>
      </p:cViewPr>
      <p:guideLst>
        <p:guide orient="horz" pos="2352"/>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DED822-3BEC-4CB8-B1A7-5E49368627B1}" type="doc">
      <dgm:prSet loTypeId="urn:microsoft.com/office/officeart/2005/8/layout/radial5" loCatId="relationship" qsTypeId="urn:microsoft.com/office/officeart/2005/8/quickstyle/simple1" qsCatId="simple" csTypeId="urn:microsoft.com/office/officeart/2005/8/colors/accent1_1" csCatId="accent1" phldr="1"/>
      <dgm:spPr/>
      <dgm:t>
        <a:bodyPr/>
        <a:lstStyle/>
        <a:p>
          <a:endParaRPr lang="en-US"/>
        </a:p>
      </dgm:t>
    </dgm:pt>
    <dgm:pt modelId="{6BA986E8-0D8B-435E-B269-3A2BEDACB756}">
      <dgm:prSet phldrT="[Text]"/>
      <dgm:spPr>
        <a:solidFill>
          <a:schemeClr val="accent3"/>
        </a:solidFill>
        <a:ln>
          <a:solidFill>
            <a:schemeClr val="accent3"/>
          </a:solidFill>
        </a:ln>
      </dgm:spPr>
      <dgm:t>
        <a:bodyPr/>
        <a:lstStyle/>
        <a:p>
          <a:r>
            <a:rPr lang="en-US" b="1" dirty="0" smtClean="0">
              <a:solidFill>
                <a:schemeClr val="bg1"/>
              </a:solidFill>
            </a:rPr>
            <a:t>FATCA</a:t>
          </a:r>
          <a:endParaRPr lang="en-US" b="1" dirty="0">
            <a:solidFill>
              <a:schemeClr val="bg1"/>
            </a:solidFill>
          </a:endParaRPr>
        </a:p>
      </dgm:t>
    </dgm:pt>
    <dgm:pt modelId="{CEE35722-B82B-4195-A3A8-E403094D458E}" type="parTrans" cxnId="{4681591A-2991-4BD5-A0C0-DEFFE0D156E6}">
      <dgm:prSet/>
      <dgm:spPr/>
      <dgm:t>
        <a:bodyPr/>
        <a:lstStyle/>
        <a:p>
          <a:endParaRPr lang="en-US"/>
        </a:p>
      </dgm:t>
    </dgm:pt>
    <dgm:pt modelId="{BB42F429-8876-4130-A2FB-63A92003D7FC}" type="sibTrans" cxnId="{4681591A-2991-4BD5-A0C0-DEFFE0D156E6}">
      <dgm:prSet/>
      <dgm:spPr/>
      <dgm:t>
        <a:bodyPr/>
        <a:lstStyle/>
        <a:p>
          <a:endParaRPr lang="en-US"/>
        </a:p>
      </dgm:t>
    </dgm:pt>
    <dgm:pt modelId="{3E499020-5F13-4CE7-9915-BAFA004FE971}">
      <dgm:prSet phldrT="[Text]" custT="1"/>
      <dgm:spPr>
        <a:ln>
          <a:solidFill>
            <a:schemeClr val="accent3"/>
          </a:solidFill>
        </a:ln>
      </dgm:spPr>
      <dgm:t>
        <a:bodyPr/>
        <a:lstStyle/>
        <a:p>
          <a:r>
            <a:rPr lang="en-US" sz="1100" b="1" dirty="0" smtClean="0">
              <a:solidFill>
                <a:srgbClr val="002776"/>
              </a:solidFill>
            </a:rPr>
            <a:t>Business</a:t>
          </a:r>
          <a:endParaRPr lang="en-US" sz="1200" b="1" dirty="0">
            <a:solidFill>
              <a:srgbClr val="002776"/>
            </a:solidFill>
          </a:endParaRPr>
        </a:p>
      </dgm:t>
    </dgm:pt>
    <dgm:pt modelId="{396371F8-F242-4D56-A9F8-0310DDE20188}" type="parTrans" cxnId="{A28229F2-F9C0-4C81-841B-599DBB359E7F}">
      <dgm:prSet/>
      <dgm:spPr>
        <a:solidFill>
          <a:schemeClr val="accent2"/>
        </a:solidFill>
      </dgm:spPr>
      <dgm:t>
        <a:bodyPr/>
        <a:lstStyle/>
        <a:p>
          <a:endParaRPr lang="en-US" dirty="0"/>
        </a:p>
      </dgm:t>
    </dgm:pt>
    <dgm:pt modelId="{919F0360-B55D-47CC-8FEE-707241706371}" type="sibTrans" cxnId="{A28229F2-F9C0-4C81-841B-599DBB359E7F}">
      <dgm:prSet/>
      <dgm:spPr/>
      <dgm:t>
        <a:bodyPr/>
        <a:lstStyle/>
        <a:p>
          <a:endParaRPr lang="en-US"/>
        </a:p>
      </dgm:t>
    </dgm:pt>
    <dgm:pt modelId="{5D86DF66-3644-4568-B742-82FDC09E01AF}">
      <dgm:prSet phldrT="[Text]" custT="1"/>
      <dgm:spPr>
        <a:ln>
          <a:solidFill>
            <a:schemeClr val="accent5"/>
          </a:solidFill>
        </a:ln>
      </dgm:spPr>
      <dgm:t>
        <a:bodyPr/>
        <a:lstStyle/>
        <a:p>
          <a:r>
            <a:rPr lang="en-US" sz="1100" b="1" dirty="0" smtClean="0">
              <a:solidFill>
                <a:srgbClr val="002776"/>
              </a:solidFill>
            </a:rPr>
            <a:t>Operations</a:t>
          </a:r>
          <a:endParaRPr lang="en-US" sz="1100" b="1" dirty="0">
            <a:solidFill>
              <a:srgbClr val="002776"/>
            </a:solidFill>
          </a:endParaRPr>
        </a:p>
      </dgm:t>
    </dgm:pt>
    <dgm:pt modelId="{92A5DCDF-C163-4B4C-8D08-44279BD1E1B9}" type="parTrans" cxnId="{2DC2157B-A210-4182-9E5F-D3070EBD7D1B}">
      <dgm:prSet/>
      <dgm:spPr>
        <a:solidFill>
          <a:schemeClr val="accent2"/>
        </a:solidFill>
      </dgm:spPr>
      <dgm:t>
        <a:bodyPr/>
        <a:lstStyle/>
        <a:p>
          <a:endParaRPr lang="en-US" dirty="0"/>
        </a:p>
      </dgm:t>
    </dgm:pt>
    <dgm:pt modelId="{BB138411-2C28-4DF8-80CD-76BB0F86F499}" type="sibTrans" cxnId="{2DC2157B-A210-4182-9E5F-D3070EBD7D1B}">
      <dgm:prSet/>
      <dgm:spPr/>
      <dgm:t>
        <a:bodyPr/>
        <a:lstStyle/>
        <a:p>
          <a:endParaRPr lang="en-US"/>
        </a:p>
      </dgm:t>
    </dgm:pt>
    <dgm:pt modelId="{D986BCB3-AF16-4E8A-B254-341AFEAA58D6}">
      <dgm:prSet phldrT="[Text]"/>
      <dgm:spPr>
        <a:ln>
          <a:solidFill>
            <a:schemeClr val="tx2"/>
          </a:solidFill>
        </a:ln>
      </dgm:spPr>
      <dgm:t>
        <a:bodyPr/>
        <a:lstStyle/>
        <a:p>
          <a:r>
            <a:rPr lang="en-US" b="1" dirty="0" smtClean="0">
              <a:solidFill>
                <a:srgbClr val="002776"/>
              </a:solidFill>
            </a:rPr>
            <a:t>Technology</a:t>
          </a:r>
          <a:endParaRPr lang="en-US" b="1" dirty="0">
            <a:solidFill>
              <a:srgbClr val="002776"/>
            </a:solidFill>
          </a:endParaRPr>
        </a:p>
      </dgm:t>
    </dgm:pt>
    <dgm:pt modelId="{3E27CB11-F8D3-46CF-AF59-A61A606DBD4A}" type="parTrans" cxnId="{E1889303-9B19-4C05-AB31-849F5645640B}">
      <dgm:prSet/>
      <dgm:spPr>
        <a:solidFill>
          <a:schemeClr val="accent2"/>
        </a:solidFill>
      </dgm:spPr>
      <dgm:t>
        <a:bodyPr/>
        <a:lstStyle/>
        <a:p>
          <a:endParaRPr lang="en-US" dirty="0"/>
        </a:p>
      </dgm:t>
    </dgm:pt>
    <dgm:pt modelId="{DBCABA41-66ED-43E2-8D5F-074ECDB9A1C3}" type="sibTrans" cxnId="{E1889303-9B19-4C05-AB31-849F5645640B}">
      <dgm:prSet/>
      <dgm:spPr/>
      <dgm:t>
        <a:bodyPr/>
        <a:lstStyle/>
        <a:p>
          <a:endParaRPr lang="en-US"/>
        </a:p>
      </dgm:t>
    </dgm:pt>
    <dgm:pt modelId="{9F924A9E-FCE7-414D-9F1D-3B734340E486}">
      <dgm:prSet phldrT="[Text]"/>
      <dgm:spPr>
        <a:ln>
          <a:solidFill>
            <a:schemeClr val="accent4"/>
          </a:solidFill>
        </a:ln>
      </dgm:spPr>
      <dgm:t>
        <a:bodyPr/>
        <a:lstStyle/>
        <a:p>
          <a:r>
            <a:rPr lang="en-US" b="1" dirty="0" smtClean="0">
              <a:solidFill>
                <a:srgbClr val="002776"/>
              </a:solidFill>
            </a:rPr>
            <a:t>Compliance</a:t>
          </a:r>
          <a:endParaRPr lang="en-US" b="1" dirty="0">
            <a:solidFill>
              <a:srgbClr val="002776"/>
            </a:solidFill>
          </a:endParaRPr>
        </a:p>
      </dgm:t>
    </dgm:pt>
    <dgm:pt modelId="{3BBE5232-5212-431F-B882-56CF2A9660A0}" type="parTrans" cxnId="{79B06D95-F2E3-4AC7-BF47-E73BAC05BC17}">
      <dgm:prSet/>
      <dgm:spPr>
        <a:solidFill>
          <a:schemeClr val="accent2"/>
        </a:solidFill>
      </dgm:spPr>
      <dgm:t>
        <a:bodyPr/>
        <a:lstStyle/>
        <a:p>
          <a:endParaRPr lang="en-US" dirty="0"/>
        </a:p>
      </dgm:t>
    </dgm:pt>
    <dgm:pt modelId="{DB0DB19C-F9F7-4BEA-B71E-CC9E8B8F584D}" type="sibTrans" cxnId="{79B06D95-F2E3-4AC7-BF47-E73BAC05BC17}">
      <dgm:prSet/>
      <dgm:spPr/>
      <dgm:t>
        <a:bodyPr/>
        <a:lstStyle/>
        <a:p>
          <a:endParaRPr lang="en-US"/>
        </a:p>
      </dgm:t>
    </dgm:pt>
    <dgm:pt modelId="{C6FC36C6-2247-4299-90DC-1FE9FA004415}">
      <dgm:prSet phldrT="[Text]"/>
      <dgm:spPr>
        <a:ln>
          <a:solidFill>
            <a:schemeClr val="accent2"/>
          </a:solidFill>
        </a:ln>
      </dgm:spPr>
      <dgm:t>
        <a:bodyPr/>
        <a:lstStyle/>
        <a:p>
          <a:r>
            <a:rPr lang="en-US" b="1" dirty="0" smtClean="0">
              <a:solidFill>
                <a:srgbClr val="002776"/>
              </a:solidFill>
            </a:rPr>
            <a:t>Tax</a:t>
          </a:r>
          <a:endParaRPr lang="en-US" b="1" dirty="0">
            <a:solidFill>
              <a:srgbClr val="002776"/>
            </a:solidFill>
          </a:endParaRPr>
        </a:p>
      </dgm:t>
    </dgm:pt>
    <dgm:pt modelId="{1104628E-51E2-47B2-AA97-8D463B76266A}" type="parTrans" cxnId="{D40F4DDD-395F-4CD6-AFA5-938D9A7511E2}">
      <dgm:prSet/>
      <dgm:spPr>
        <a:solidFill>
          <a:schemeClr val="accent2"/>
        </a:solidFill>
      </dgm:spPr>
      <dgm:t>
        <a:bodyPr/>
        <a:lstStyle/>
        <a:p>
          <a:endParaRPr lang="en-US" dirty="0"/>
        </a:p>
      </dgm:t>
    </dgm:pt>
    <dgm:pt modelId="{3635B7DC-E9C5-47E8-98DC-989CB90E5962}" type="sibTrans" cxnId="{D40F4DDD-395F-4CD6-AFA5-938D9A7511E2}">
      <dgm:prSet/>
      <dgm:spPr/>
      <dgm:t>
        <a:bodyPr/>
        <a:lstStyle/>
        <a:p>
          <a:endParaRPr lang="en-US"/>
        </a:p>
      </dgm:t>
    </dgm:pt>
    <dgm:pt modelId="{196E204B-3852-4C93-8AD4-1BA924FB3EB0}" type="pres">
      <dgm:prSet presAssocID="{07DED822-3BEC-4CB8-B1A7-5E49368627B1}" presName="Name0" presStyleCnt="0">
        <dgm:presLayoutVars>
          <dgm:chMax val="1"/>
          <dgm:dir/>
          <dgm:animLvl val="ctr"/>
          <dgm:resizeHandles val="exact"/>
        </dgm:presLayoutVars>
      </dgm:prSet>
      <dgm:spPr/>
      <dgm:t>
        <a:bodyPr/>
        <a:lstStyle/>
        <a:p>
          <a:endParaRPr lang="en-US"/>
        </a:p>
      </dgm:t>
    </dgm:pt>
    <dgm:pt modelId="{49809A1D-6A77-4B29-BD16-8E1E82B1793B}" type="pres">
      <dgm:prSet presAssocID="{6BA986E8-0D8B-435E-B269-3A2BEDACB756}" presName="centerShape" presStyleLbl="node0" presStyleIdx="0" presStyleCnt="1"/>
      <dgm:spPr/>
      <dgm:t>
        <a:bodyPr/>
        <a:lstStyle/>
        <a:p>
          <a:endParaRPr lang="en-US"/>
        </a:p>
      </dgm:t>
    </dgm:pt>
    <dgm:pt modelId="{9D366967-9013-4C52-BD44-C312500ADA7D}" type="pres">
      <dgm:prSet presAssocID="{396371F8-F242-4D56-A9F8-0310DDE20188}" presName="parTrans" presStyleLbl="sibTrans2D1" presStyleIdx="0" presStyleCnt="5"/>
      <dgm:spPr/>
      <dgm:t>
        <a:bodyPr/>
        <a:lstStyle/>
        <a:p>
          <a:endParaRPr lang="en-US"/>
        </a:p>
      </dgm:t>
    </dgm:pt>
    <dgm:pt modelId="{B89B035F-3954-4D39-BF62-E1D1D873BE17}" type="pres">
      <dgm:prSet presAssocID="{396371F8-F242-4D56-A9F8-0310DDE20188}" presName="connectorText" presStyleLbl="sibTrans2D1" presStyleIdx="0" presStyleCnt="5"/>
      <dgm:spPr/>
      <dgm:t>
        <a:bodyPr/>
        <a:lstStyle/>
        <a:p>
          <a:endParaRPr lang="en-US"/>
        </a:p>
      </dgm:t>
    </dgm:pt>
    <dgm:pt modelId="{87774B42-2491-46B5-AD04-887AACC87A38}" type="pres">
      <dgm:prSet presAssocID="{3E499020-5F13-4CE7-9915-BAFA004FE971}" presName="node" presStyleLbl="node1" presStyleIdx="0" presStyleCnt="5">
        <dgm:presLayoutVars>
          <dgm:bulletEnabled val="1"/>
        </dgm:presLayoutVars>
      </dgm:prSet>
      <dgm:spPr/>
      <dgm:t>
        <a:bodyPr/>
        <a:lstStyle/>
        <a:p>
          <a:endParaRPr lang="en-US"/>
        </a:p>
      </dgm:t>
    </dgm:pt>
    <dgm:pt modelId="{FDE66AD0-F5DC-4CBC-A22E-7A872D4F836E}" type="pres">
      <dgm:prSet presAssocID="{92A5DCDF-C163-4B4C-8D08-44279BD1E1B9}" presName="parTrans" presStyleLbl="sibTrans2D1" presStyleIdx="1" presStyleCnt="5"/>
      <dgm:spPr/>
      <dgm:t>
        <a:bodyPr/>
        <a:lstStyle/>
        <a:p>
          <a:endParaRPr lang="en-US"/>
        </a:p>
      </dgm:t>
    </dgm:pt>
    <dgm:pt modelId="{4E19669B-4B23-4F8B-A21A-068582991730}" type="pres">
      <dgm:prSet presAssocID="{92A5DCDF-C163-4B4C-8D08-44279BD1E1B9}" presName="connectorText" presStyleLbl="sibTrans2D1" presStyleIdx="1" presStyleCnt="5"/>
      <dgm:spPr/>
      <dgm:t>
        <a:bodyPr/>
        <a:lstStyle/>
        <a:p>
          <a:endParaRPr lang="en-US"/>
        </a:p>
      </dgm:t>
    </dgm:pt>
    <dgm:pt modelId="{3CE56312-5D4C-4586-80EC-8462C9B94EF7}" type="pres">
      <dgm:prSet presAssocID="{5D86DF66-3644-4568-B742-82FDC09E01AF}" presName="node" presStyleLbl="node1" presStyleIdx="1" presStyleCnt="5">
        <dgm:presLayoutVars>
          <dgm:bulletEnabled val="1"/>
        </dgm:presLayoutVars>
      </dgm:prSet>
      <dgm:spPr/>
      <dgm:t>
        <a:bodyPr/>
        <a:lstStyle/>
        <a:p>
          <a:endParaRPr lang="en-US"/>
        </a:p>
      </dgm:t>
    </dgm:pt>
    <dgm:pt modelId="{727ECF75-4238-43E4-9643-C943E940C28D}" type="pres">
      <dgm:prSet presAssocID="{3E27CB11-F8D3-46CF-AF59-A61A606DBD4A}" presName="parTrans" presStyleLbl="sibTrans2D1" presStyleIdx="2" presStyleCnt="5"/>
      <dgm:spPr/>
      <dgm:t>
        <a:bodyPr/>
        <a:lstStyle/>
        <a:p>
          <a:endParaRPr lang="en-US"/>
        </a:p>
      </dgm:t>
    </dgm:pt>
    <dgm:pt modelId="{DD63B8DF-0B88-49C5-A21A-7EED40CC6DC9}" type="pres">
      <dgm:prSet presAssocID="{3E27CB11-F8D3-46CF-AF59-A61A606DBD4A}" presName="connectorText" presStyleLbl="sibTrans2D1" presStyleIdx="2" presStyleCnt="5"/>
      <dgm:spPr/>
      <dgm:t>
        <a:bodyPr/>
        <a:lstStyle/>
        <a:p>
          <a:endParaRPr lang="en-US"/>
        </a:p>
      </dgm:t>
    </dgm:pt>
    <dgm:pt modelId="{59AC5CBD-7F9B-4FC7-90C5-6C5267F42DFE}" type="pres">
      <dgm:prSet presAssocID="{D986BCB3-AF16-4E8A-B254-341AFEAA58D6}" presName="node" presStyleLbl="node1" presStyleIdx="2" presStyleCnt="5">
        <dgm:presLayoutVars>
          <dgm:bulletEnabled val="1"/>
        </dgm:presLayoutVars>
      </dgm:prSet>
      <dgm:spPr/>
      <dgm:t>
        <a:bodyPr/>
        <a:lstStyle/>
        <a:p>
          <a:endParaRPr lang="en-US"/>
        </a:p>
      </dgm:t>
    </dgm:pt>
    <dgm:pt modelId="{B58B1CD3-3448-4683-810B-6D67BA35CBEC}" type="pres">
      <dgm:prSet presAssocID="{3BBE5232-5212-431F-B882-56CF2A9660A0}" presName="parTrans" presStyleLbl="sibTrans2D1" presStyleIdx="3" presStyleCnt="5"/>
      <dgm:spPr/>
      <dgm:t>
        <a:bodyPr/>
        <a:lstStyle/>
        <a:p>
          <a:endParaRPr lang="en-US"/>
        </a:p>
      </dgm:t>
    </dgm:pt>
    <dgm:pt modelId="{8A806EB7-08DE-490F-8719-E7BE6CB4473A}" type="pres">
      <dgm:prSet presAssocID="{3BBE5232-5212-431F-B882-56CF2A9660A0}" presName="connectorText" presStyleLbl="sibTrans2D1" presStyleIdx="3" presStyleCnt="5"/>
      <dgm:spPr/>
      <dgm:t>
        <a:bodyPr/>
        <a:lstStyle/>
        <a:p>
          <a:endParaRPr lang="en-US"/>
        </a:p>
      </dgm:t>
    </dgm:pt>
    <dgm:pt modelId="{C199716B-E747-480E-905B-112FE043B992}" type="pres">
      <dgm:prSet presAssocID="{9F924A9E-FCE7-414D-9F1D-3B734340E486}" presName="node" presStyleLbl="node1" presStyleIdx="3" presStyleCnt="5">
        <dgm:presLayoutVars>
          <dgm:bulletEnabled val="1"/>
        </dgm:presLayoutVars>
      </dgm:prSet>
      <dgm:spPr/>
      <dgm:t>
        <a:bodyPr/>
        <a:lstStyle/>
        <a:p>
          <a:endParaRPr lang="en-US"/>
        </a:p>
      </dgm:t>
    </dgm:pt>
    <dgm:pt modelId="{58B98A47-FEFC-44B1-871F-CF168B6DC5D2}" type="pres">
      <dgm:prSet presAssocID="{1104628E-51E2-47B2-AA97-8D463B76266A}" presName="parTrans" presStyleLbl="sibTrans2D1" presStyleIdx="4" presStyleCnt="5"/>
      <dgm:spPr/>
      <dgm:t>
        <a:bodyPr/>
        <a:lstStyle/>
        <a:p>
          <a:endParaRPr lang="en-US"/>
        </a:p>
      </dgm:t>
    </dgm:pt>
    <dgm:pt modelId="{10DB4B40-ECFB-494B-B7DE-2837694880AF}" type="pres">
      <dgm:prSet presAssocID="{1104628E-51E2-47B2-AA97-8D463B76266A}" presName="connectorText" presStyleLbl="sibTrans2D1" presStyleIdx="4" presStyleCnt="5"/>
      <dgm:spPr/>
      <dgm:t>
        <a:bodyPr/>
        <a:lstStyle/>
        <a:p>
          <a:endParaRPr lang="en-US"/>
        </a:p>
      </dgm:t>
    </dgm:pt>
    <dgm:pt modelId="{500B13F4-6070-4DF4-A974-BCA6B4229255}" type="pres">
      <dgm:prSet presAssocID="{C6FC36C6-2247-4299-90DC-1FE9FA004415}" presName="node" presStyleLbl="node1" presStyleIdx="4" presStyleCnt="5">
        <dgm:presLayoutVars>
          <dgm:bulletEnabled val="1"/>
        </dgm:presLayoutVars>
      </dgm:prSet>
      <dgm:spPr/>
      <dgm:t>
        <a:bodyPr/>
        <a:lstStyle/>
        <a:p>
          <a:endParaRPr lang="en-US"/>
        </a:p>
      </dgm:t>
    </dgm:pt>
  </dgm:ptLst>
  <dgm:cxnLst>
    <dgm:cxn modelId="{43164EAE-2D2B-454E-ADA0-E7471F9E3570}" type="presOf" srcId="{396371F8-F242-4D56-A9F8-0310DDE20188}" destId="{9D366967-9013-4C52-BD44-C312500ADA7D}" srcOrd="0" destOrd="0" presId="urn:microsoft.com/office/officeart/2005/8/layout/radial5"/>
    <dgm:cxn modelId="{E1889303-9B19-4C05-AB31-849F5645640B}" srcId="{6BA986E8-0D8B-435E-B269-3A2BEDACB756}" destId="{D986BCB3-AF16-4E8A-B254-341AFEAA58D6}" srcOrd="2" destOrd="0" parTransId="{3E27CB11-F8D3-46CF-AF59-A61A606DBD4A}" sibTransId="{DBCABA41-66ED-43E2-8D5F-074ECDB9A1C3}"/>
    <dgm:cxn modelId="{F4C561A5-3AD5-473F-9190-7DD4B7E72D8B}" type="presOf" srcId="{92A5DCDF-C163-4B4C-8D08-44279BD1E1B9}" destId="{FDE66AD0-F5DC-4CBC-A22E-7A872D4F836E}" srcOrd="0" destOrd="0" presId="urn:microsoft.com/office/officeart/2005/8/layout/radial5"/>
    <dgm:cxn modelId="{79B06D95-F2E3-4AC7-BF47-E73BAC05BC17}" srcId="{6BA986E8-0D8B-435E-B269-3A2BEDACB756}" destId="{9F924A9E-FCE7-414D-9F1D-3B734340E486}" srcOrd="3" destOrd="0" parTransId="{3BBE5232-5212-431F-B882-56CF2A9660A0}" sibTransId="{DB0DB19C-F9F7-4BEA-B71E-CC9E8B8F584D}"/>
    <dgm:cxn modelId="{0AF66AB4-A079-4D9F-A84D-6525D5C121B2}" type="presOf" srcId="{9F924A9E-FCE7-414D-9F1D-3B734340E486}" destId="{C199716B-E747-480E-905B-112FE043B992}" srcOrd="0" destOrd="0" presId="urn:microsoft.com/office/officeart/2005/8/layout/radial5"/>
    <dgm:cxn modelId="{8F63DF84-4EB4-4ECC-B788-A7925788F776}" type="presOf" srcId="{3E27CB11-F8D3-46CF-AF59-A61A606DBD4A}" destId="{727ECF75-4238-43E4-9643-C943E940C28D}" srcOrd="0" destOrd="0" presId="urn:microsoft.com/office/officeart/2005/8/layout/radial5"/>
    <dgm:cxn modelId="{56B8A8AF-B425-4DF7-9C6E-33EE71C26746}" type="presOf" srcId="{6BA986E8-0D8B-435E-B269-3A2BEDACB756}" destId="{49809A1D-6A77-4B29-BD16-8E1E82B1793B}" srcOrd="0" destOrd="0" presId="urn:microsoft.com/office/officeart/2005/8/layout/radial5"/>
    <dgm:cxn modelId="{677785CA-AA11-4F0D-A52E-34728264D910}" type="presOf" srcId="{1104628E-51E2-47B2-AA97-8D463B76266A}" destId="{10DB4B40-ECFB-494B-B7DE-2837694880AF}" srcOrd="1" destOrd="0" presId="urn:microsoft.com/office/officeart/2005/8/layout/radial5"/>
    <dgm:cxn modelId="{4681591A-2991-4BD5-A0C0-DEFFE0D156E6}" srcId="{07DED822-3BEC-4CB8-B1A7-5E49368627B1}" destId="{6BA986E8-0D8B-435E-B269-3A2BEDACB756}" srcOrd="0" destOrd="0" parTransId="{CEE35722-B82B-4195-A3A8-E403094D458E}" sibTransId="{BB42F429-8876-4130-A2FB-63A92003D7FC}"/>
    <dgm:cxn modelId="{D40F4DDD-395F-4CD6-AFA5-938D9A7511E2}" srcId="{6BA986E8-0D8B-435E-B269-3A2BEDACB756}" destId="{C6FC36C6-2247-4299-90DC-1FE9FA004415}" srcOrd="4" destOrd="0" parTransId="{1104628E-51E2-47B2-AA97-8D463B76266A}" sibTransId="{3635B7DC-E9C5-47E8-98DC-989CB90E5962}"/>
    <dgm:cxn modelId="{D4AE941C-FBFC-4DEB-8AAC-6EC37877B6D2}" type="presOf" srcId="{3BBE5232-5212-431F-B882-56CF2A9660A0}" destId="{B58B1CD3-3448-4683-810B-6D67BA35CBEC}" srcOrd="0" destOrd="0" presId="urn:microsoft.com/office/officeart/2005/8/layout/radial5"/>
    <dgm:cxn modelId="{ADC5E3D6-4E7D-4E13-94BA-91F5CF1F10C2}" type="presOf" srcId="{1104628E-51E2-47B2-AA97-8D463B76266A}" destId="{58B98A47-FEFC-44B1-871F-CF168B6DC5D2}" srcOrd="0" destOrd="0" presId="urn:microsoft.com/office/officeart/2005/8/layout/radial5"/>
    <dgm:cxn modelId="{2DC2157B-A210-4182-9E5F-D3070EBD7D1B}" srcId="{6BA986E8-0D8B-435E-B269-3A2BEDACB756}" destId="{5D86DF66-3644-4568-B742-82FDC09E01AF}" srcOrd="1" destOrd="0" parTransId="{92A5DCDF-C163-4B4C-8D08-44279BD1E1B9}" sibTransId="{BB138411-2C28-4DF8-80CD-76BB0F86F499}"/>
    <dgm:cxn modelId="{8F926C48-8554-4FB5-9A17-1E0CAB82AFE2}" type="presOf" srcId="{07DED822-3BEC-4CB8-B1A7-5E49368627B1}" destId="{196E204B-3852-4C93-8AD4-1BA924FB3EB0}" srcOrd="0" destOrd="0" presId="urn:microsoft.com/office/officeart/2005/8/layout/radial5"/>
    <dgm:cxn modelId="{37667E0A-8D0E-4CEF-9CDB-6FC76F754494}" type="presOf" srcId="{3E499020-5F13-4CE7-9915-BAFA004FE971}" destId="{87774B42-2491-46B5-AD04-887AACC87A38}" srcOrd="0" destOrd="0" presId="urn:microsoft.com/office/officeart/2005/8/layout/radial5"/>
    <dgm:cxn modelId="{A28229F2-F9C0-4C81-841B-599DBB359E7F}" srcId="{6BA986E8-0D8B-435E-B269-3A2BEDACB756}" destId="{3E499020-5F13-4CE7-9915-BAFA004FE971}" srcOrd="0" destOrd="0" parTransId="{396371F8-F242-4D56-A9F8-0310DDE20188}" sibTransId="{919F0360-B55D-47CC-8FEE-707241706371}"/>
    <dgm:cxn modelId="{03CA441A-6310-4B61-9F07-AFBB571CB775}" type="presOf" srcId="{3E27CB11-F8D3-46CF-AF59-A61A606DBD4A}" destId="{DD63B8DF-0B88-49C5-A21A-7EED40CC6DC9}" srcOrd="1" destOrd="0" presId="urn:microsoft.com/office/officeart/2005/8/layout/radial5"/>
    <dgm:cxn modelId="{B01B56A9-55BD-4AD1-A768-2341E51A4B83}" type="presOf" srcId="{3BBE5232-5212-431F-B882-56CF2A9660A0}" destId="{8A806EB7-08DE-490F-8719-E7BE6CB4473A}" srcOrd="1" destOrd="0" presId="urn:microsoft.com/office/officeart/2005/8/layout/radial5"/>
    <dgm:cxn modelId="{178C1D64-6A60-4092-9435-15AA07E8E10C}" type="presOf" srcId="{D986BCB3-AF16-4E8A-B254-341AFEAA58D6}" destId="{59AC5CBD-7F9B-4FC7-90C5-6C5267F42DFE}" srcOrd="0" destOrd="0" presId="urn:microsoft.com/office/officeart/2005/8/layout/radial5"/>
    <dgm:cxn modelId="{958990EB-2B99-42DA-861D-CA658247FC5D}" type="presOf" srcId="{396371F8-F242-4D56-A9F8-0310DDE20188}" destId="{B89B035F-3954-4D39-BF62-E1D1D873BE17}" srcOrd="1" destOrd="0" presId="urn:microsoft.com/office/officeart/2005/8/layout/radial5"/>
    <dgm:cxn modelId="{B17ADA99-177A-4185-A85F-B34745DE02E6}" type="presOf" srcId="{92A5DCDF-C163-4B4C-8D08-44279BD1E1B9}" destId="{4E19669B-4B23-4F8B-A21A-068582991730}" srcOrd="1" destOrd="0" presId="urn:microsoft.com/office/officeart/2005/8/layout/radial5"/>
    <dgm:cxn modelId="{9F4805D7-607E-4CAC-ADD7-B697BEDBFC46}" type="presOf" srcId="{5D86DF66-3644-4568-B742-82FDC09E01AF}" destId="{3CE56312-5D4C-4586-80EC-8462C9B94EF7}" srcOrd="0" destOrd="0" presId="urn:microsoft.com/office/officeart/2005/8/layout/radial5"/>
    <dgm:cxn modelId="{199F1CDA-40F0-4E14-9CC8-51BC786F6925}" type="presOf" srcId="{C6FC36C6-2247-4299-90DC-1FE9FA004415}" destId="{500B13F4-6070-4DF4-A974-BCA6B4229255}" srcOrd="0" destOrd="0" presId="urn:microsoft.com/office/officeart/2005/8/layout/radial5"/>
    <dgm:cxn modelId="{DD8266C4-B4B0-430D-8520-7A581A81F77B}" type="presParOf" srcId="{196E204B-3852-4C93-8AD4-1BA924FB3EB0}" destId="{49809A1D-6A77-4B29-BD16-8E1E82B1793B}" srcOrd="0" destOrd="0" presId="urn:microsoft.com/office/officeart/2005/8/layout/radial5"/>
    <dgm:cxn modelId="{7F8A9A7E-E9E2-4F58-9C0E-13DDB9ABF706}" type="presParOf" srcId="{196E204B-3852-4C93-8AD4-1BA924FB3EB0}" destId="{9D366967-9013-4C52-BD44-C312500ADA7D}" srcOrd="1" destOrd="0" presId="urn:microsoft.com/office/officeart/2005/8/layout/radial5"/>
    <dgm:cxn modelId="{A071F110-4D85-476C-9267-7D4CDA28A55E}" type="presParOf" srcId="{9D366967-9013-4C52-BD44-C312500ADA7D}" destId="{B89B035F-3954-4D39-BF62-E1D1D873BE17}" srcOrd="0" destOrd="0" presId="urn:microsoft.com/office/officeart/2005/8/layout/radial5"/>
    <dgm:cxn modelId="{C3931B31-3805-4888-94C3-741273277C04}" type="presParOf" srcId="{196E204B-3852-4C93-8AD4-1BA924FB3EB0}" destId="{87774B42-2491-46B5-AD04-887AACC87A38}" srcOrd="2" destOrd="0" presId="urn:microsoft.com/office/officeart/2005/8/layout/radial5"/>
    <dgm:cxn modelId="{07324D22-99DC-4AF0-8BE0-705C9A0BA329}" type="presParOf" srcId="{196E204B-3852-4C93-8AD4-1BA924FB3EB0}" destId="{FDE66AD0-F5DC-4CBC-A22E-7A872D4F836E}" srcOrd="3" destOrd="0" presId="urn:microsoft.com/office/officeart/2005/8/layout/radial5"/>
    <dgm:cxn modelId="{6F97D24F-1023-49FB-835C-A4AE4953A049}" type="presParOf" srcId="{FDE66AD0-F5DC-4CBC-A22E-7A872D4F836E}" destId="{4E19669B-4B23-4F8B-A21A-068582991730}" srcOrd="0" destOrd="0" presId="urn:microsoft.com/office/officeart/2005/8/layout/radial5"/>
    <dgm:cxn modelId="{7E133F8B-38FD-42C5-8C18-5D3920A8C804}" type="presParOf" srcId="{196E204B-3852-4C93-8AD4-1BA924FB3EB0}" destId="{3CE56312-5D4C-4586-80EC-8462C9B94EF7}" srcOrd="4" destOrd="0" presId="urn:microsoft.com/office/officeart/2005/8/layout/radial5"/>
    <dgm:cxn modelId="{2F4E842C-FCA1-46AF-B2F5-EA8C88105836}" type="presParOf" srcId="{196E204B-3852-4C93-8AD4-1BA924FB3EB0}" destId="{727ECF75-4238-43E4-9643-C943E940C28D}" srcOrd="5" destOrd="0" presId="urn:microsoft.com/office/officeart/2005/8/layout/radial5"/>
    <dgm:cxn modelId="{7E33ABEC-9E85-4381-943D-9249B3BD0655}" type="presParOf" srcId="{727ECF75-4238-43E4-9643-C943E940C28D}" destId="{DD63B8DF-0B88-49C5-A21A-7EED40CC6DC9}" srcOrd="0" destOrd="0" presId="urn:microsoft.com/office/officeart/2005/8/layout/radial5"/>
    <dgm:cxn modelId="{072F8D30-BBEF-4CDD-9296-D7CB5F29D028}" type="presParOf" srcId="{196E204B-3852-4C93-8AD4-1BA924FB3EB0}" destId="{59AC5CBD-7F9B-4FC7-90C5-6C5267F42DFE}" srcOrd="6" destOrd="0" presId="urn:microsoft.com/office/officeart/2005/8/layout/radial5"/>
    <dgm:cxn modelId="{2BC64F14-A3DC-4433-AB96-A8B09BE69882}" type="presParOf" srcId="{196E204B-3852-4C93-8AD4-1BA924FB3EB0}" destId="{B58B1CD3-3448-4683-810B-6D67BA35CBEC}" srcOrd="7" destOrd="0" presId="urn:microsoft.com/office/officeart/2005/8/layout/radial5"/>
    <dgm:cxn modelId="{EDA96C06-1CFA-41BC-B7F3-E041073F985E}" type="presParOf" srcId="{B58B1CD3-3448-4683-810B-6D67BA35CBEC}" destId="{8A806EB7-08DE-490F-8719-E7BE6CB4473A}" srcOrd="0" destOrd="0" presId="urn:microsoft.com/office/officeart/2005/8/layout/radial5"/>
    <dgm:cxn modelId="{CD820324-B94A-42D9-9CF2-55902823E13A}" type="presParOf" srcId="{196E204B-3852-4C93-8AD4-1BA924FB3EB0}" destId="{C199716B-E747-480E-905B-112FE043B992}" srcOrd="8" destOrd="0" presId="urn:microsoft.com/office/officeart/2005/8/layout/radial5"/>
    <dgm:cxn modelId="{AA386161-A04C-4251-AB16-8D0DA81A99E4}" type="presParOf" srcId="{196E204B-3852-4C93-8AD4-1BA924FB3EB0}" destId="{58B98A47-FEFC-44B1-871F-CF168B6DC5D2}" srcOrd="9" destOrd="0" presId="urn:microsoft.com/office/officeart/2005/8/layout/radial5"/>
    <dgm:cxn modelId="{3D79AF43-EEA0-46C6-9339-8ED7E9771D0E}" type="presParOf" srcId="{58B98A47-FEFC-44B1-871F-CF168B6DC5D2}" destId="{10DB4B40-ECFB-494B-B7DE-2837694880AF}" srcOrd="0" destOrd="0" presId="urn:microsoft.com/office/officeart/2005/8/layout/radial5"/>
    <dgm:cxn modelId="{3E847743-D363-470A-B378-7FDCE4495DDA}" type="presParOf" srcId="{196E204B-3852-4C93-8AD4-1BA924FB3EB0}" destId="{500B13F4-6070-4DF4-A974-BCA6B4229255}"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61" cy="465140"/>
          </a:xfrm>
          <a:prstGeom prst="rect">
            <a:avLst/>
          </a:prstGeom>
        </p:spPr>
        <p:txBody>
          <a:bodyPr vert="horz" lIns="92226" tIns="46113" rIns="92226" bIns="46113" rtlCol="0"/>
          <a:lstStyle>
            <a:lvl1pPr algn="l">
              <a:defRPr sz="1200"/>
            </a:lvl1pPr>
          </a:lstStyle>
          <a:p>
            <a:endParaRPr lang="en-US"/>
          </a:p>
        </p:txBody>
      </p:sp>
      <p:sp>
        <p:nvSpPr>
          <p:cNvPr id="3" name="Date Placeholder 2"/>
          <p:cNvSpPr>
            <a:spLocks noGrp="1"/>
          </p:cNvSpPr>
          <p:nvPr>
            <p:ph type="dt" sz="quarter" idx="1"/>
          </p:nvPr>
        </p:nvSpPr>
        <p:spPr>
          <a:xfrm>
            <a:off x="3970634" y="1"/>
            <a:ext cx="3038161" cy="465140"/>
          </a:xfrm>
          <a:prstGeom prst="rect">
            <a:avLst/>
          </a:prstGeom>
        </p:spPr>
        <p:txBody>
          <a:bodyPr vert="horz" lIns="92226" tIns="46113" rIns="92226" bIns="46113" rtlCol="0"/>
          <a:lstStyle>
            <a:lvl1pPr algn="r">
              <a:defRPr sz="1200"/>
            </a:lvl1pPr>
          </a:lstStyle>
          <a:p>
            <a:fld id="{5BCBDEF5-5E2D-444B-A25E-97CB427722F3}" type="datetimeFigureOut">
              <a:rPr lang="en-US" smtClean="0"/>
              <a:pPr/>
              <a:t>7/30/2012</a:t>
            </a:fld>
            <a:endParaRPr lang="en-US"/>
          </a:p>
        </p:txBody>
      </p:sp>
      <p:sp>
        <p:nvSpPr>
          <p:cNvPr id="4" name="Footer Placeholder 3"/>
          <p:cNvSpPr>
            <a:spLocks noGrp="1"/>
          </p:cNvSpPr>
          <p:nvPr>
            <p:ph type="ftr" sz="quarter" idx="2"/>
          </p:nvPr>
        </p:nvSpPr>
        <p:spPr>
          <a:xfrm>
            <a:off x="0" y="8829662"/>
            <a:ext cx="3038161" cy="465140"/>
          </a:xfrm>
          <a:prstGeom prst="rect">
            <a:avLst/>
          </a:prstGeom>
        </p:spPr>
        <p:txBody>
          <a:bodyPr vert="horz" lIns="92226" tIns="46113" rIns="92226" bIns="46113"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29662"/>
            <a:ext cx="3038161" cy="465140"/>
          </a:xfrm>
          <a:prstGeom prst="rect">
            <a:avLst/>
          </a:prstGeom>
        </p:spPr>
        <p:txBody>
          <a:bodyPr vert="horz" lIns="92226" tIns="46113" rIns="92226" bIns="46113" rtlCol="0" anchor="b"/>
          <a:lstStyle>
            <a:lvl1pPr algn="r">
              <a:defRPr sz="1200"/>
            </a:lvl1pPr>
          </a:lstStyle>
          <a:p>
            <a:fld id="{B02C4A4A-9753-4EDF-840D-4DC1B17C8234}" type="slidenum">
              <a:rPr lang="en-US" smtClean="0"/>
              <a:pPr/>
              <a:t>‹#›</a:t>
            </a:fld>
            <a:endParaRPr lang="en-US"/>
          </a:p>
        </p:txBody>
      </p:sp>
    </p:spTree>
    <p:extLst>
      <p:ext uri="{BB962C8B-B14F-4D97-AF65-F5344CB8AC3E}">
        <p14:creationId xmlns:p14="http://schemas.microsoft.com/office/powerpoint/2010/main" val="555384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7" y="1"/>
            <a:ext cx="3037840" cy="464820"/>
          </a:xfrm>
          <a:prstGeom prst="rect">
            <a:avLst/>
          </a:prstGeom>
        </p:spPr>
        <p:txBody>
          <a:bodyPr vert="horz" lIns="93176" tIns="46588" rIns="93176" bIns="46588" rtlCol="0"/>
          <a:lstStyle>
            <a:lvl1pPr algn="r">
              <a:defRPr sz="1200"/>
            </a:lvl1pPr>
          </a:lstStyle>
          <a:p>
            <a:fld id="{BBBC07D8-1FA3-4A2A-B9AE-C655889D4AB4}" type="datetimeFigureOut">
              <a:rPr lang="en-US" smtClean="0"/>
              <a:pPr/>
              <a:t>7/30/2012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6" tIns="46588" rIns="93176" bIns="465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7" y="8829967"/>
            <a:ext cx="3037840" cy="464820"/>
          </a:xfrm>
          <a:prstGeom prst="rect">
            <a:avLst/>
          </a:prstGeom>
        </p:spPr>
        <p:txBody>
          <a:bodyPr vert="horz" lIns="93176" tIns="46588" rIns="93176" bIns="46588" rtlCol="0" anchor="b"/>
          <a:lstStyle>
            <a:lvl1pPr algn="r">
              <a:defRPr sz="1200"/>
            </a:lvl1pPr>
          </a:lstStyle>
          <a:p>
            <a:fld id="{6057F071-69F9-4CE1-A492-636B81CD398D}" type="slidenum">
              <a:rPr lang="en-US" smtClean="0"/>
              <a:pPr/>
              <a:t>‹#›</a:t>
            </a:fld>
            <a:endParaRPr lang="en-US" dirty="0"/>
          </a:p>
        </p:txBody>
      </p:sp>
    </p:spTree>
    <p:extLst>
      <p:ext uri="{BB962C8B-B14F-4D97-AF65-F5344CB8AC3E}">
        <p14:creationId xmlns:p14="http://schemas.microsoft.com/office/powerpoint/2010/main" val="725094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Rot="1" noChangeAspect="1" noTextEdit="1"/>
          </p:cNvSpPr>
          <p:nvPr>
            <p:ph type="sldImg"/>
          </p:nvPr>
        </p:nvSpPr>
        <p:spPr bwMode="auto">
          <a:xfrm>
            <a:off x="1182688" y="698500"/>
            <a:ext cx="4645025" cy="3484563"/>
          </a:xfrm>
          <a:noFill/>
          <a:ln>
            <a:solidFill>
              <a:srgbClr val="000000"/>
            </a:solidFill>
            <a:miter lim="800000"/>
            <a:headEnd/>
            <a:tailEnd/>
          </a:ln>
        </p:spPr>
      </p:sp>
      <p:sp>
        <p:nvSpPr>
          <p:cNvPr id="33795" name="Rectangle 5"/>
          <p:cNvSpPr>
            <a:spLocks noGrp="1"/>
          </p:cNvSpPr>
          <p:nvPr>
            <p:ph type="body" idx="1"/>
          </p:nvPr>
        </p:nvSpPr>
        <p:spPr>
          <a:xfrm>
            <a:off x="699785" y="4416506"/>
            <a:ext cx="5610836" cy="169276"/>
          </a:xfrm>
          <a:noFill/>
          <a:ln/>
        </p:spPr>
        <p:txBody>
          <a:bodyPr/>
          <a:lstStyle/>
          <a:p>
            <a:endParaRPr lang="en-US"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7CBA3D0-A662-4921-BBAE-6F595CC40066}" type="slidenum">
              <a:rPr lang="en-GB" smtClean="0">
                <a:solidFill>
                  <a:prstClr val="black"/>
                </a:solidFill>
              </a:rPr>
              <a:pPr>
                <a:defRPr/>
              </a:pPr>
              <a:t>4</a:t>
            </a:fld>
            <a:endParaRPr lang="en-GB"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399144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FDAP</a:t>
            </a:r>
            <a:r>
              <a:rPr lang="en-US" dirty="0" smtClean="0"/>
              <a:t> items include dividends, interest, royalties, etc</a:t>
            </a:r>
          </a:p>
          <a:p>
            <a:endParaRPr lang="en-US" dirty="0" smtClean="0"/>
          </a:p>
          <a:p>
            <a:r>
              <a:rPr lang="en-US" dirty="0" smtClean="0"/>
              <a:t>Fixed, Determinable, Annual, or Periodical (FDAP) income is all income, except:</a:t>
            </a:r>
          </a:p>
          <a:p>
            <a:endParaRPr lang="en-US" dirty="0" smtClean="0"/>
          </a:p>
          <a:p>
            <a:pPr marL="165261" indent="-165261">
              <a:buFont typeface="Arial" pitchFamily="34" charset="0"/>
              <a:buChar char="•"/>
            </a:pPr>
            <a:r>
              <a:rPr lang="en-US" dirty="0" smtClean="0"/>
              <a:t>Gains derived from the sale of real or personal property (including market discount and option premiums, but not including original issue discount) </a:t>
            </a:r>
          </a:p>
          <a:p>
            <a:pPr marL="165261" indent="-165261">
              <a:buFont typeface="Arial" pitchFamily="34" charset="0"/>
              <a:buChar char="•"/>
            </a:pPr>
            <a:r>
              <a:rPr lang="en-US" dirty="0" smtClean="0"/>
              <a:t>Items of income excluded from gross income, without regard to the U.S. or foreign status of the owner of the income, such as tax-exempt municipal bond interest and qualified scholarship income </a:t>
            </a:r>
          </a:p>
          <a:p>
            <a:r>
              <a:rPr lang="en-US" dirty="0" smtClean="0"/>
              <a:t>Income is fixed when it is paid in amounts known ahead of time. Income is determinable whenever there is a basis for figuring the amount to be paid. Income can be periodic if it is paid from time to time. It does not have to be paid annually or at regular intervals. Income can be determinable or periodic, even if the length of time during which the payments are made is increased or decreased.</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pPr/>
              <a:t>6</a:t>
            </a:fld>
            <a:endParaRPr lang="en-GB" dirty="0"/>
          </a:p>
        </p:txBody>
      </p:sp>
    </p:spTree>
    <p:extLst>
      <p:ext uri="{BB962C8B-B14F-4D97-AF65-F5344CB8AC3E}">
        <p14:creationId xmlns:p14="http://schemas.microsoft.com/office/powerpoint/2010/main" val="2467469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9420" y="4416430"/>
            <a:ext cx="5611567" cy="170383"/>
          </a:xfrm>
        </p:spPr>
        <p:txBody>
          <a:bodyPr/>
          <a:lstStyle/>
          <a:p>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solidFill>
                  <a:prstClr val="black"/>
                </a:solidFill>
              </a:rPr>
              <a:pPr/>
              <a:t>9</a:t>
            </a:fld>
            <a:endParaRPr lang="en-GB" dirty="0">
              <a:solidFill>
                <a:prstClr val="black"/>
              </a:solidFill>
            </a:endParaRPr>
          </a:p>
        </p:txBody>
      </p:sp>
    </p:spTree>
    <p:extLst>
      <p:ext uri="{BB962C8B-B14F-4D97-AF65-F5344CB8AC3E}">
        <p14:creationId xmlns:p14="http://schemas.microsoft.com/office/powerpoint/2010/main" val="415583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9420" y="4416430"/>
            <a:ext cx="5611567" cy="170383"/>
          </a:xfrm>
        </p:spPr>
        <p:txBody>
          <a:bodyPr/>
          <a:lstStyle/>
          <a:p>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128642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9420" y="4416430"/>
            <a:ext cx="5611568" cy="23463858"/>
          </a:xfrm>
        </p:spPr>
        <p:txBody>
          <a:bodyPr/>
          <a:lstStyle/>
          <a:p>
            <a:pPr rtl="0" eaLnBrk="1" fontAlgn="ctr" latinLnBrk="0" hangingPunct="1"/>
            <a:r>
              <a:rPr lang="en-US" sz="1100" b="1" dirty="0">
                <a:latin typeface="Arial" pitchFamily="34" charset="0"/>
              </a:rPr>
              <a:t>Begin grandfathered obligations:</a:t>
            </a:r>
          </a:p>
          <a:p>
            <a:pPr rtl="0" eaLnBrk="1" fontAlgn="ctr" latinLnBrk="0" hangingPunct="1"/>
            <a:r>
              <a:rPr lang="en-US" sz="1100" dirty="0">
                <a:latin typeface="Arial" pitchFamily="34" charset="0"/>
              </a:rPr>
              <a:t>the proposed regulations would extend several “grandfathering” periods, would expand the universe of entities that are not subject to the regime or are subject to materially reduced burdens, and would streamline the compliance process for “participating” foreign financial institutions in a variety of ways.   </a:t>
            </a:r>
          </a:p>
          <a:p>
            <a:pPr rtl="0" eaLnBrk="1" fontAlgn="ctr" latinLnBrk="0" hangingPunct="1"/>
            <a:r>
              <a:rPr lang="en-US" sz="1100" b="1" dirty="0">
                <a:latin typeface="Arial" pitchFamily="34" charset="0"/>
              </a:rPr>
              <a:t>Submit FATCA application to IRS:</a:t>
            </a:r>
            <a:r>
              <a:rPr lang="en-US" sz="1100" dirty="0"/>
              <a:t>(Pg. 1 of Questions answered Deck)</a:t>
            </a:r>
            <a:endParaRPr lang="en-US" sz="1100" b="1" dirty="0">
              <a:latin typeface="Arial" pitchFamily="34" charset="0"/>
            </a:endParaRPr>
          </a:p>
          <a:p>
            <a:pPr marL="0" lvl="1" defTabSz="917744">
              <a:spcBef>
                <a:spcPct val="100000"/>
              </a:spcBef>
              <a:spcAft>
                <a:spcPct val="0"/>
              </a:spcAft>
              <a:defRPr/>
            </a:pPr>
            <a:r>
              <a:rPr lang="en-GB" sz="1400" dirty="0"/>
              <a:t>Despite these concessions businesses should not sit back: given that foreign financial institutions (FFIs) will want to submit their FATCA application to the IRS by 30 June 2013</a:t>
            </a:r>
            <a:endParaRPr lang="en-US" sz="1100" dirty="0">
              <a:latin typeface="Arial" pitchFamily="34" charset="0"/>
            </a:endParaRPr>
          </a:p>
          <a:p>
            <a:pPr rtl="0" eaLnBrk="1" fontAlgn="auto" latinLnBrk="0" hangingPunct="1"/>
            <a:r>
              <a:rPr lang="en-US" sz="1100" b="1" dirty="0">
                <a:latin typeface="Arial" pitchFamily="34" charset="0"/>
              </a:rPr>
              <a:t>Begin new customer onboarding:</a:t>
            </a:r>
          </a:p>
          <a:p>
            <a:pPr defTabSz="917744">
              <a:spcBef>
                <a:spcPct val="100000"/>
              </a:spcBef>
              <a:spcAft>
                <a:spcPct val="0"/>
              </a:spcAft>
              <a:defRPr/>
            </a:pPr>
            <a:r>
              <a:rPr lang="en-US" sz="1100" dirty="0">
                <a:latin typeface="Arial" pitchFamily="34" charset="0"/>
              </a:rPr>
              <a:t>when the new onboarding process has to go live and any new customer after that date goes thru the new process (with the additional info obtained upfront)</a:t>
            </a:r>
            <a:r>
              <a:rPr lang="en-US" dirty="0" smtClean="0"/>
              <a:t> </a:t>
            </a:r>
          </a:p>
          <a:p>
            <a:pPr rtl="0" eaLnBrk="1" fontAlgn="auto" latinLnBrk="0" hangingPunct="1"/>
            <a:endParaRPr lang="en-US" sz="1100" dirty="0">
              <a:latin typeface="Arial" pitchFamily="34" charset="0"/>
            </a:endParaRPr>
          </a:p>
          <a:p>
            <a:pPr rtl="0" eaLnBrk="1" fontAlgn="auto" latinLnBrk="0" hangingPunct="1"/>
            <a:r>
              <a:rPr lang="en-US" sz="1100" b="1" dirty="0">
                <a:latin typeface="Arial" pitchFamily="34" charset="0"/>
              </a:rPr>
              <a:t>Begin remediation for existing customers meeting FATCA criteria: </a:t>
            </a:r>
            <a:r>
              <a:rPr lang="en-US" sz="1100" dirty="0">
                <a:latin typeface="Arial" pitchFamily="34" charset="0"/>
              </a:rPr>
              <a:t>(pov remediation)</a:t>
            </a:r>
          </a:p>
          <a:p>
            <a:pPr defTabSz="917744">
              <a:spcBef>
                <a:spcPct val="100000"/>
              </a:spcBef>
              <a:spcAft>
                <a:spcPct val="0"/>
              </a:spcAft>
              <a:defRPr/>
            </a:pPr>
            <a:r>
              <a:rPr lang="en-US" sz="1100" dirty="0">
                <a:latin typeface="Arial" pitchFamily="34" charset="0"/>
              </a:rPr>
              <a:t>For individual accounts with a value of more than $1 million, participating FFIs must complete required due diligence procedures within one year of their respective FFI agreements’ effective date. For all other accounts, participating FFIs must complete procedures within two years of their respective FFI agreements’ effective date.</a:t>
            </a:r>
          </a:p>
          <a:p>
            <a:pPr rtl="0" eaLnBrk="1" fontAlgn="auto" latinLnBrk="0" hangingPunct="1"/>
            <a:endParaRPr lang="en-US" sz="1100" b="1" dirty="0">
              <a:latin typeface="Arial" pitchFamily="34" charset="0"/>
            </a:endParaRPr>
          </a:p>
          <a:p>
            <a:pPr rtl="0" eaLnBrk="1" fontAlgn="auto" latinLnBrk="0" hangingPunct="1"/>
            <a:r>
              <a:rPr lang="en-US" sz="1100" b="1" dirty="0">
                <a:latin typeface="Arial" pitchFamily="34" charset="0"/>
              </a:rPr>
              <a:t>Must be complete due diligence on existing accounts within 1 year of the FATCA agreement</a:t>
            </a:r>
            <a:endParaRPr lang="en-US" sz="1100" dirty="0">
              <a:latin typeface="Arial" pitchFamily="34" charset="0"/>
            </a:endParaRPr>
          </a:p>
          <a:p>
            <a:pPr lvl="1"/>
            <a:r>
              <a:rPr lang="en-US" sz="1100" b="1" dirty="0">
                <a:latin typeface="Arial" pitchFamily="34" charset="0"/>
              </a:rPr>
              <a:t>Begin income withholding:</a:t>
            </a:r>
            <a:r>
              <a:rPr lang="en-US" sz="1100" dirty="0">
                <a:latin typeface="Arial" pitchFamily="34" charset="0"/>
              </a:rPr>
              <a:t>January 1, 2014: Withholding begins on U.S.-sourced income payments for FDAP payments, including U.S.-sourced interest, dividends, original issue discount, rents, and royalties.</a:t>
            </a:r>
          </a:p>
          <a:p>
            <a:pPr rtl="0" eaLnBrk="1" fontAlgn="auto" latinLnBrk="0" hangingPunct="1"/>
            <a:r>
              <a:rPr lang="en-US" sz="1100" b="1" dirty="0">
                <a:latin typeface="Arial" pitchFamily="34" charset="0"/>
              </a:rPr>
              <a:t>Begin account and balance reporting: </a:t>
            </a:r>
            <a:r>
              <a:rPr lang="en-US" sz="1100" dirty="0">
                <a:latin typeface="Arial" pitchFamily="34" charset="0"/>
              </a:rPr>
              <a:t>(pg 2 POV Reporting)</a:t>
            </a:r>
          </a:p>
          <a:p>
            <a:pPr lvl="0"/>
            <a:r>
              <a:rPr lang="en-US" sz="1100" dirty="0">
                <a:latin typeface="Arial" pitchFamily="34" charset="0"/>
              </a:rPr>
              <a:t>The filing deadline for reporting on calendar year 2013 is September 30, 2014.  </a:t>
            </a:r>
          </a:p>
          <a:p>
            <a:pPr defTabSz="917744">
              <a:spcBef>
                <a:spcPct val="100000"/>
              </a:spcBef>
              <a:spcAft>
                <a:spcPct val="0"/>
              </a:spcAft>
              <a:defRPr/>
            </a:pPr>
            <a:r>
              <a:rPr lang="en-US" sz="1100" b="1" dirty="0">
                <a:latin typeface="Arial" pitchFamily="34" charset="0"/>
              </a:rPr>
              <a:t>Begin gross proceeds withholding:</a:t>
            </a:r>
            <a:r>
              <a:rPr lang="en-US" sz="1100" dirty="0"/>
              <a:t>(FATCA POV-Withholding doc Pg. 2)</a:t>
            </a:r>
          </a:p>
          <a:p>
            <a:pPr lvl="1"/>
            <a:r>
              <a:rPr lang="en-US" sz="1100" dirty="0">
                <a:latin typeface="Arial" pitchFamily="34" charset="0"/>
              </a:rPr>
              <a:t>January 1, 2015: Withholding expands to include gross proceeds from the sale of property that generates U.S.-sourced interest or dividends as well as income payments.</a:t>
            </a:r>
          </a:p>
          <a:p>
            <a:pPr defTabSz="917744">
              <a:spcBef>
                <a:spcPct val="100000"/>
              </a:spcBef>
              <a:spcAft>
                <a:spcPct val="0"/>
              </a:spcAft>
              <a:defRPr/>
            </a:pPr>
            <a:r>
              <a:rPr lang="en-US" sz="1100" b="1" dirty="0">
                <a:latin typeface="Arial" pitchFamily="34" charset="0"/>
              </a:rPr>
              <a:t>Deadline for FFI affiliated group requirement compliance: </a:t>
            </a:r>
            <a:r>
              <a:rPr lang="en-US" sz="1100" dirty="0"/>
              <a:t>(Pg. 5 of Questions answered Deck)</a:t>
            </a:r>
            <a:endParaRPr lang="en-US" sz="1100" dirty="0">
              <a:latin typeface="Arial" pitchFamily="34" charset="0"/>
            </a:endParaRPr>
          </a:p>
          <a:p>
            <a:pPr rtl="0" eaLnBrk="1" fontAlgn="auto" latinLnBrk="0" hangingPunct="1"/>
            <a:endParaRPr lang="en-US" sz="1100" b="1" dirty="0">
              <a:latin typeface="Arial" pitchFamily="34" charset="0"/>
            </a:endParaRPr>
          </a:p>
          <a:p>
            <a:r>
              <a:rPr lang="en-GB" sz="1600" dirty="0">
                <a:solidFill>
                  <a:schemeClr val="accent1"/>
                </a:solidFill>
              </a:rPr>
              <a:t>How are the affiliated group rules impacted?</a:t>
            </a:r>
          </a:p>
          <a:p>
            <a:pPr marL="364868" lvl="2" indent="-364868">
              <a:spcBef>
                <a:spcPts val="1004"/>
              </a:spcBef>
              <a:buFont typeface="Arial" pitchFamily="34" charset="0"/>
              <a:buChar char="•"/>
            </a:pPr>
            <a:r>
              <a:rPr lang="en-US" sz="1400" dirty="0"/>
              <a:t>Each FFI in an expanded affiliated group must agree to be a participating FFI or be deemed compliant.</a:t>
            </a:r>
          </a:p>
          <a:p>
            <a:pPr marL="364868" indent="-364868">
              <a:buFont typeface="Arial" pitchFamily="34" charset="0"/>
              <a:buChar char="•"/>
            </a:pPr>
            <a:r>
              <a:rPr lang="en-US" sz="1400" dirty="0"/>
              <a:t>Due to some country’s jurisdictional law prohibiting compliance with FATCA, a two-year transition period has been created, until 1 January 2016 to fully implement this requirement. </a:t>
            </a:r>
          </a:p>
          <a:p>
            <a:pPr marL="364868" indent="-364868">
              <a:buFont typeface="Arial" pitchFamily="34" charset="0"/>
              <a:buChar char="•"/>
            </a:pPr>
            <a:r>
              <a:rPr lang="en-US" sz="1400" dirty="0"/>
              <a:t>During this period, an FFI affiliate in a jurisdiction that prohibits withholding or reporting as these rules require will not prevent other FFIs in the same group from entering into FFI agreements, as long as the other FFIs agree to perform due diligence to identify U.S. accounts and meet other requirements.</a:t>
            </a:r>
            <a:endParaRPr lang="en-GB" sz="1600" dirty="0">
              <a:solidFill>
                <a:schemeClr val="accent1"/>
              </a:solidFill>
            </a:endParaRPr>
          </a:p>
          <a:p>
            <a:r>
              <a:rPr lang="en-GB" sz="1600" dirty="0">
                <a:solidFill>
                  <a:schemeClr val="accent1"/>
                </a:solidFill>
              </a:rPr>
              <a:t>What is the format of the agreement?</a:t>
            </a:r>
          </a:p>
          <a:p>
            <a:pPr marL="364868" indent="-364868">
              <a:buFont typeface="Arial" pitchFamily="34" charset="0"/>
              <a:buChar char="•"/>
            </a:pPr>
            <a:r>
              <a:rPr lang="en-GB" sz="1400" dirty="0"/>
              <a:t>The Treasury Department and the IRS intend to publish a draft model FFI agreement in Q1 2012.</a:t>
            </a:r>
          </a:p>
          <a:p>
            <a:pPr marL="364868" indent="-364868">
              <a:buFont typeface="Arial" pitchFamily="34" charset="0"/>
              <a:buChar char="•"/>
            </a:pPr>
            <a:r>
              <a:rPr lang="en-GB" sz="1400" dirty="0"/>
              <a:t>A final model FFI agreement is scheduled to be published in the autumn of 2012. </a:t>
            </a:r>
            <a:endParaRPr lang="en-GB" sz="1600" b="1" dirty="0">
              <a:solidFill>
                <a:schemeClr val="accent1"/>
              </a:solidFill>
            </a:endParaRPr>
          </a:p>
          <a:p>
            <a:r>
              <a:rPr lang="en-GB" sz="1600" dirty="0">
                <a:solidFill>
                  <a:schemeClr val="accent1"/>
                </a:solidFill>
              </a:rPr>
              <a:t>When do I apply and how?</a:t>
            </a:r>
            <a:endParaRPr lang="en-GB" sz="1600" dirty="0"/>
          </a:p>
          <a:p>
            <a:pPr marL="364868" indent="-364868">
              <a:buFont typeface="Arial" pitchFamily="34" charset="0"/>
              <a:buChar char="•"/>
            </a:pPr>
            <a:r>
              <a:rPr lang="en-GB" sz="1400" dirty="0"/>
              <a:t>The IRS have proposed that participating FFIs or deemed-compliant  FFIs can register online with the IRS before 30 June 2013 to avoid withholding from 1 January 2014. </a:t>
            </a:r>
          </a:p>
          <a:p>
            <a:pPr marL="364868" indent="-364868">
              <a:buFont typeface="Arial" pitchFamily="34" charset="0"/>
              <a:buChar char="•"/>
            </a:pPr>
            <a:r>
              <a:rPr lang="en-US" sz="1400" dirty="0"/>
              <a:t>However, a joint statement released from the US, France, Germany, Italy, Spain and the UK indicates that an approach is potentially envisaged whereby FFIs report to their domestic authorities and governments then share that information with the IRS. </a:t>
            </a:r>
          </a:p>
          <a:p>
            <a:pPr rtl="0" eaLnBrk="1" fontAlgn="auto" latinLnBrk="0" hangingPunct="1"/>
            <a:endParaRPr lang="en-US" sz="1100" dirty="0">
              <a:latin typeface="Arial" pitchFamily="34" charset="0"/>
            </a:endParaRPr>
          </a:p>
          <a:p>
            <a:pPr defTabSz="917744">
              <a:spcBef>
                <a:spcPct val="100000"/>
              </a:spcBef>
              <a:spcAft>
                <a:spcPct val="0"/>
              </a:spcAft>
              <a:defRPr/>
            </a:pPr>
            <a:r>
              <a:rPr lang="en-US" sz="1100" b="1" dirty="0">
                <a:latin typeface="Arial" pitchFamily="34" charset="0"/>
              </a:rPr>
              <a:t>Begin income reporting:</a:t>
            </a:r>
            <a:r>
              <a:rPr lang="en-US" sz="1100" dirty="0">
                <a:latin typeface="Arial" pitchFamily="34" charset="0"/>
              </a:rPr>
              <a:t>(pg 2 POV Reporting)</a:t>
            </a:r>
            <a:endParaRPr lang="en-US" sz="1100" b="1" dirty="0">
              <a:latin typeface="Arial" pitchFamily="34" charset="0"/>
            </a:endParaRPr>
          </a:p>
          <a:p>
            <a:pPr lvl="0"/>
            <a:r>
              <a:rPr lang="en-US" sz="1100" dirty="0">
                <a:latin typeface="Arial" pitchFamily="34" charset="0"/>
              </a:rPr>
              <a:t>Starting in 2015 for calendar year 2014, participating FFIs will be required to file reports by March 31.</a:t>
            </a:r>
          </a:p>
          <a:p>
            <a:pPr lvl="0"/>
            <a:r>
              <a:rPr lang="en-US" sz="1100" dirty="0">
                <a:latin typeface="Arial" pitchFamily="34" charset="0"/>
              </a:rPr>
              <a:t>In 2016, participating FFIs must report U.S. sourced income associated with their U.S. accounts (beginning with calendar year 2015). </a:t>
            </a:r>
          </a:p>
          <a:p>
            <a:pPr lvl="0"/>
            <a:r>
              <a:rPr lang="en-US" sz="1100" dirty="0">
                <a:latin typeface="Arial" pitchFamily="34" charset="0"/>
              </a:rPr>
              <a:t>In 2017, participating FFIs must report gross proceeds from U.S.-sourced income (starting with calendar year 2016). This will require tracking such information beginning in 2016. </a:t>
            </a:r>
          </a:p>
          <a:p>
            <a:pPr rtl="0" eaLnBrk="1" fontAlgn="auto" latinLnBrk="0" hangingPunct="1"/>
            <a:endParaRPr lang="en-US" sz="1100" dirty="0">
              <a:latin typeface="Arial" pitchFamily="34" charset="0"/>
            </a:endParaRPr>
          </a:p>
          <a:p>
            <a:pPr defTabSz="917744">
              <a:spcBef>
                <a:spcPct val="100000"/>
              </a:spcBef>
              <a:spcAft>
                <a:spcPct val="0"/>
              </a:spcAft>
              <a:defRPr/>
            </a:pPr>
            <a:r>
              <a:rPr lang="en-US" sz="1100" b="1" dirty="0">
                <a:latin typeface="Arial" pitchFamily="34" charset="0"/>
              </a:rPr>
              <a:t>Begin Foreign passthru payments withholding:</a:t>
            </a:r>
            <a:r>
              <a:rPr lang="en-US" sz="1100" dirty="0"/>
              <a:t>(FATCA POV-Withholding doc Pg. 2)</a:t>
            </a:r>
          </a:p>
          <a:p>
            <a:r>
              <a:rPr lang="en-US" sz="1100" dirty="0">
                <a:latin typeface="Arial" pitchFamily="34" charset="0"/>
              </a:rPr>
              <a:t>January 1, 2017: This is the earliest compliance date to apply withholding on passthru payments (pending further guidance). However, participating FFIs will still have to report on aggregate payments made to non-participating FFIs for calendar years 2015 and 2016.</a:t>
            </a:r>
          </a:p>
          <a:p>
            <a:pPr rtl="0" eaLnBrk="1" fontAlgn="auto" latinLnBrk="0" hangingPunct="1"/>
            <a:endParaRPr lang="en-US" sz="1100" dirty="0">
              <a:latin typeface="Arial" pitchFamily="34" charset="0"/>
            </a:endParaRPr>
          </a:p>
          <a:p>
            <a:pPr defTabSz="917744" eaLnBrk="0" fontAlgn="base" hangingPunct="0">
              <a:spcBef>
                <a:spcPct val="100000"/>
              </a:spcBef>
              <a:spcAft>
                <a:spcPct val="0"/>
              </a:spcAft>
              <a:defRPr/>
            </a:pPr>
            <a:r>
              <a:rPr lang="en-US" sz="1100" b="1" dirty="0">
                <a:latin typeface="Arial" pitchFamily="34" charset="0"/>
              </a:rPr>
              <a:t>Begin gross proceeds reporting:</a:t>
            </a:r>
            <a:r>
              <a:rPr lang="en-US" sz="1100" dirty="0">
                <a:latin typeface="Arial" pitchFamily="34" charset="0"/>
              </a:rPr>
              <a:t>(pg 2 POV Reporting)</a:t>
            </a:r>
            <a:endParaRPr lang="en-US" sz="1100" b="1" dirty="0">
              <a:latin typeface="Arial" pitchFamily="34" charset="0"/>
            </a:endParaRPr>
          </a:p>
          <a:p>
            <a:pPr lvl="0"/>
            <a:r>
              <a:rPr lang="en-US" sz="1100" dirty="0">
                <a:latin typeface="Arial" pitchFamily="34" charset="0"/>
              </a:rPr>
              <a:t>Starting in 2015 for calendar year 2014, participating FFIs will be required to file reports by March 31.</a:t>
            </a:r>
          </a:p>
          <a:p>
            <a:pPr lvl="0"/>
            <a:r>
              <a:rPr lang="en-US" sz="1100" dirty="0">
                <a:latin typeface="Arial" pitchFamily="34" charset="0"/>
              </a:rPr>
              <a:t>In 2016, participating FFIs must report U.S. sourced income associated with their U.S. accounts (beginning with calendar year 2015). </a:t>
            </a:r>
          </a:p>
          <a:p>
            <a:pPr lvl="0"/>
            <a:r>
              <a:rPr lang="en-US" sz="1100" dirty="0">
                <a:latin typeface="Arial" pitchFamily="34" charset="0"/>
              </a:rPr>
              <a:t>In 2017, participating FFIs must report gross proceeds from U.S.-sourced income (starting with calendar year 2016). This will require tracking such information beginning in 2016. </a:t>
            </a:r>
          </a:p>
          <a:p>
            <a:pPr rtl="0" eaLnBrk="1" fontAlgn="auto" latinLnBrk="0" hangingPunct="1"/>
            <a:endParaRPr lang="en-US" sz="1100" dirty="0">
              <a:latin typeface="Arial" pitchFamily="34" charset="0"/>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solidFill>
                  <a:prstClr val="black"/>
                </a:solidFill>
              </a:rPr>
              <a:pPr/>
              <a:t>11</a:t>
            </a:fld>
            <a:endParaRPr lang="en-GB" dirty="0">
              <a:solidFill>
                <a:prstClr val="black"/>
              </a:solidFill>
            </a:endParaRPr>
          </a:p>
        </p:txBody>
      </p:sp>
    </p:spTree>
    <p:extLst>
      <p:ext uri="{BB962C8B-B14F-4D97-AF65-F5344CB8AC3E}">
        <p14:creationId xmlns:p14="http://schemas.microsoft.com/office/powerpoint/2010/main" val="778835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9422" y="4416431"/>
            <a:ext cx="5611567" cy="175729"/>
          </a:xfrm>
        </p:spPr>
        <p:txBody>
          <a:bodyPr/>
          <a:lstStyle/>
          <a:p>
            <a:endParaRPr lang="en-US" dirty="0"/>
          </a:p>
        </p:txBody>
      </p:sp>
      <p:sp>
        <p:nvSpPr>
          <p:cNvPr id="4" name="Slide Number Placeholder 3"/>
          <p:cNvSpPr>
            <a:spLocks noGrp="1"/>
          </p:cNvSpPr>
          <p:nvPr>
            <p:ph type="sldNum" sz="quarter" idx="10"/>
          </p:nvPr>
        </p:nvSpPr>
        <p:spPr/>
        <p:txBody>
          <a:bodyPr/>
          <a:lstStyle/>
          <a:p>
            <a:fld id="{F6715F80-3722-40A8-A13B-913CAEEA0A98}" type="slidenum">
              <a:rPr lang="en-GB" smtClean="0"/>
              <a:pPr/>
              <a:t>15</a:t>
            </a:fld>
            <a:endParaRPr lang="en-GB" dirty="0"/>
          </a:p>
        </p:txBody>
      </p:sp>
    </p:spTree>
    <p:extLst>
      <p:ext uri="{BB962C8B-B14F-4D97-AF65-F5344CB8AC3E}">
        <p14:creationId xmlns:p14="http://schemas.microsoft.com/office/powerpoint/2010/main" val="3217158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vider 2">
    <p:bg>
      <p:bgPr>
        <a:solidFill>
          <a:schemeClr val="accent2"/>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824696"/>
            <a:ext cx="8149908" cy="680186"/>
          </a:xfrm>
          <a:prstGeom prst="rect">
            <a:avLst/>
          </a:prstGeom>
        </p:spPr>
        <p:txBody>
          <a:bodyPr anchor="b" anchorCtr="0">
            <a:spAutoFit/>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6"/>
            <a:ext cx="4325112" cy="276999"/>
          </a:xfrm>
          <a:prstGeom prst="rect">
            <a:avLst/>
          </a:prstGeom>
        </p:spPr>
        <p:txBody>
          <a:bodyPr>
            <a:spAutoFit/>
          </a:bodyPr>
          <a:lstStyle>
            <a:lvl1pPr>
              <a:lnSpc>
                <a:spcPct val="100000"/>
              </a:lnSpc>
              <a:defRPr sz="1800" b="1" smtClean="0">
                <a:solidFill>
                  <a:schemeClr val="bg1"/>
                </a:solidFill>
                <a:latin typeface="Arial" pitchFamily="34" charset="0"/>
              </a:defRPr>
            </a:lvl1pPr>
          </a:lstStyle>
          <a:p>
            <a:r>
              <a:rPr lang="en-US" smtClean="0"/>
              <a:t>Click to edit Master subtitle style</a:t>
            </a:r>
            <a:endParaRPr smtClean="0"/>
          </a:p>
        </p:txBody>
      </p:sp>
    </p:spTree>
  </p:cSld>
  <p:clrMapOvr>
    <a:masterClrMapping/>
  </p:clrMapOvr>
  <p:transition/>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One column with 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360363" y="190799"/>
            <a:ext cx="8424862" cy="492443"/>
          </a:xfrm>
        </p:spPr>
        <p:txBody>
          <a:bodyPr/>
          <a:lstStyle>
            <a:lvl1pPr>
              <a:defRPr b="0">
                <a:latin typeface="+mj-lt"/>
              </a:defRPr>
            </a:lvl1pPr>
          </a:lstStyle>
          <a:p>
            <a:r>
              <a:rPr lang="en-GB" noProof="0" smtClean="0"/>
              <a:t>Click to edit Master title style</a:t>
            </a:r>
            <a:endParaRPr lang="en-GB" noProof="0"/>
          </a:p>
        </p:txBody>
      </p:sp>
      <p:sp>
        <p:nvSpPr>
          <p:cNvPr id="7" name="Subtitle0"/>
          <p:cNvSpPr>
            <a:spLocks noGrp="1"/>
          </p:cNvSpPr>
          <p:nvPr>
            <p:ph type="body" idx="13"/>
          </p:nvPr>
        </p:nvSpPr>
        <p:spPr>
          <a:xfrm>
            <a:off x="358775" y="765175"/>
            <a:ext cx="8424000" cy="246221"/>
          </a:xfrm>
        </p:spPr>
        <p:txBody>
          <a:bodyPr rtlCol="0">
            <a:spAutoFit/>
          </a:bodyPr>
          <a:lstStyle>
            <a:lvl1pPr marL="0" indent="0" algn="l" defTabSz="914400" rtl="0" eaLnBrk="1" latinLnBrk="0" hangingPunct="1">
              <a:spcBef>
                <a:spcPct val="0"/>
              </a:spcBef>
              <a:buNone/>
              <a:defRPr lang="en-US" sz="1600" b="1" kern="1200" dirty="0" smtClean="0">
                <a:solidFill>
                  <a:srgbClr val="92D400"/>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smtClean="0"/>
              <a:t>Click to edit Master text styles</a:t>
            </a:r>
          </a:p>
        </p:txBody>
      </p:sp>
      <p:sp>
        <p:nvSpPr>
          <p:cNvPr id="36" name="Content Placeholder 2"/>
          <p:cNvSpPr>
            <a:spLocks noGrp="1"/>
          </p:cNvSpPr>
          <p:nvPr>
            <p:ph idx="14"/>
          </p:nvPr>
        </p:nvSpPr>
        <p:spPr>
          <a:xfrm>
            <a:off x="361225" y="1080000"/>
            <a:ext cx="8424000" cy="5222874"/>
          </a:xfrm>
        </p:spPr>
        <p:txBody>
          <a:bodyPr/>
          <a:lstStyle>
            <a:lvl1pPr marL="0" indent="0">
              <a:spcBef>
                <a:spcPts val="1000"/>
              </a:spcBef>
              <a:defRPr sz="1400"/>
            </a:lvl1pPr>
            <a:lvl2pPr>
              <a:defRPr sz="1400"/>
            </a:lvl2pPr>
            <a:lvl3pPr>
              <a:defRPr sz="1200"/>
            </a:lvl3pPr>
            <a:lvl4pPr>
              <a:defRPr sz="1100"/>
            </a:lvl4pPr>
            <a:lvl5pPr>
              <a:defRPr sz="1050"/>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Tree>
    <p:extLst>
      <p:ext uri="{BB962C8B-B14F-4D97-AF65-F5344CB8AC3E}">
        <p14:creationId xmlns:p14="http://schemas.microsoft.com/office/powerpoint/2010/main" val="193681902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cs typeface="Arial" charset="0"/>
            </a:endParaRPr>
          </a:p>
        </p:txBody>
      </p:sp>
      <p:pic>
        <p:nvPicPr>
          <p:cNvPr id="6" name="Picture 10" descr="DEL_PRI_RGB.jpg"/>
          <p:cNvPicPr>
            <a:picLocks noChangeAspect="1"/>
          </p:cNvPicPr>
          <p:nvPr userDrawn="1"/>
        </p:nvPicPr>
        <p:blipFill>
          <a:blip r:embed="rId2" cstate="print"/>
          <a:srcRect/>
          <a:stretch>
            <a:fillRect/>
          </a:stretch>
        </p:blipFill>
        <p:spPr bwMode="auto">
          <a:xfrm>
            <a:off x="26988" y="82550"/>
            <a:ext cx="2520950" cy="1000125"/>
          </a:xfrm>
          <a:prstGeom prst="rect">
            <a:avLst/>
          </a:prstGeom>
          <a:noFill/>
          <a:ln w="9525">
            <a:noFill/>
            <a:miter lim="800000"/>
            <a:headEnd/>
            <a:tailEnd/>
          </a:ln>
        </p:spPr>
      </p:pic>
      <p:sp>
        <p:nvSpPr>
          <p:cNvPr id="2" name="Title 1"/>
          <p:cNvSpPr>
            <a:spLocks noGrp="1"/>
          </p:cNvSpPr>
          <p:nvPr>
            <p:ph type="ctrTitle"/>
          </p:nvPr>
        </p:nvSpPr>
        <p:spPr>
          <a:xfrm>
            <a:off x="358776" y="2698080"/>
            <a:ext cx="4033838" cy="732508"/>
          </a:xfrm>
        </p:spPr>
        <p:txBody>
          <a:bodyPr anchor="b"/>
          <a:lstStyle>
            <a:lvl1pPr algn="l">
              <a:lnSpc>
                <a:spcPct val="85000"/>
              </a:lnSpc>
              <a:defRPr sz="2800" b="0" baseline="0">
                <a:solidFill>
                  <a:schemeClr val="tx2"/>
                </a:solidFill>
                <a:latin typeface="+mj-lt"/>
                <a:cs typeface="Times New Roman" pitchFamily="18" charset="0"/>
              </a:defRPr>
            </a:lvl1pPr>
          </a:lstStyle>
          <a:p>
            <a:r>
              <a:rPr lang="en-US" noProof="0" smtClean="0"/>
              <a:t>Click to edit Master title style</a:t>
            </a:r>
            <a:endParaRPr lang="en-US" noProof="0" dirty="0"/>
          </a:p>
        </p:txBody>
      </p:sp>
      <p:sp>
        <p:nvSpPr>
          <p:cNvPr id="10" name="Subtitle"/>
          <p:cNvSpPr>
            <a:spLocks noGrp="1"/>
          </p:cNvSpPr>
          <p:nvPr>
            <p:ph type="body" sz="quarter" idx="10"/>
          </p:nvPr>
        </p:nvSpPr>
        <p:spPr>
          <a:xfrm>
            <a:off x="358776" y="3429000"/>
            <a:ext cx="4033838" cy="732508"/>
          </a:xfrm>
        </p:spPr>
        <p:txBody>
          <a:bodyPr>
            <a:spAutoFit/>
          </a:bodyPr>
          <a:lstStyle>
            <a:lvl1pPr>
              <a:lnSpc>
                <a:spcPct val="85000"/>
              </a:lnSpc>
              <a:spcBef>
                <a:spcPts val="0"/>
              </a:spcBef>
              <a:defRPr sz="2800">
                <a:solidFill>
                  <a:schemeClr val="accent2"/>
                </a:solidFill>
                <a:latin typeface="Times New Roman" pitchFamily="18" charset="0"/>
                <a:cs typeface="Times New Roman" pitchFamily="18" charset="0"/>
              </a:defRPr>
            </a:lvl1pPr>
          </a:lstStyle>
          <a:p>
            <a:pPr lvl="0"/>
            <a:r>
              <a:rPr lang="en-US" smtClean="0"/>
              <a:t>Click to edit Master text styles</a:t>
            </a:r>
          </a:p>
        </p:txBody>
      </p:sp>
      <p:sp>
        <p:nvSpPr>
          <p:cNvPr id="11" name="Subtitle 2"/>
          <p:cNvSpPr>
            <a:spLocks noGrp="1"/>
          </p:cNvSpPr>
          <p:nvPr>
            <p:ph type="subTitle" idx="1"/>
          </p:nvPr>
        </p:nvSpPr>
        <p:spPr>
          <a:xfrm>
            <a:off x="360000" y="5754727"/>
            <a:ext cx="4032613" cy="553998"/>
          </a:xfrm>
        </p:spPr>
        <p:txBody>
          <a:bodyPr anchor="b">
            <a:spAutoFit/>
          </a:bodyPr>
          <a:lstStyle>
            <a:lvl1pPr marL="0" indent="0" algn="l">
              <a:buNone/>
              <a:defRPr sz="18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smtClean="0"/>
              <a:t>Click to edit Master subtitle style</a:t>
            </a:r>
            <a:endParaRPr lang="en-US" noProof="0" dirty="0"/>
          </a:p>
        </p:txBody>
      </p:sp>
    </p:spTree>
    <p:extLst>
      <p:ext uri="{BB962C8B-B14F-4D97-AF65-F5344CB8AC3E}">
        <p14:creationId xmlns:p14="http://schemas.microsoft.com/office/powerpoint/2010/main" val="11186615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 with 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5" name="Subtitle1"/>
          <p:cNvSpPr>
            <a:spLocks noGrp="1"/>
          </p:cNvSpPr>
          <p:nvPr>
            <p:ph type="body" idx="13"/>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8" name="Content Placeholder 2"/>
          <p:cNvSpPr>
            <a:spLocks noGrp="1"/>
          </p:cNvSpPr>
          <p:nvPr>
            <p:ph idx="1"/>
          </p:nvPr>
        </p:nvSpPr>
        <p:spPr>
          <a:xfrm>
            <a:off x="358775" y="1268413"/>
            <a:ext cx="4033838"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9" name="Content Placeholder 2"/>
          <p:cNvSpPr>
            <a:spLocks noGrp="1"/>
          </p:cNvSpPr>
          <p:nvPr>
            <p:ph idx="14"/>
          </p:nvPr>
        </p:nvSpPr>
        <p:spPr>
          <a:xfrm>
            <a:off x="4751387" y="1268413"/>
            <a:ext cx="4033838"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7894692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lumn with 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6" name="Subtitle2"/>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8" name="Content Placeholder 2"/>
          <p:cNvSpPr>
            <a:spLocks noGrp="1"/>
          </p:cNvSpPr>
          <p:nvPr>
            <p:ph idx="15"/>
          </p:nvPr>
        </p:nvSpPr>
        <p:spPr>
          <a:xfrm>
            <a:off x="358775"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9" name="Content Placeholder 2"/>
          <p:cNvSpPr>
            <a:spLocks noGrp="1"/>
          </p:cNvSpPr>
          <p:nvPr>
            <p:ph idx="16"/>
          </p:nvPr>
        </p:nvSpPr>
        <p:spPr>
          <a:xfrm>
            <a:off x="3227400"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0" name="Content Placeholder 2"/>
          <p:cNvSpPr>
            <a:spLocks noGrp="1"/>
          </p:cNvSpPr>
          <p:nvPr>
            <p:ph idx="17"/>
          </p:nvPr>
        </p:nvSpPr>
        <p:spPr>
          <a:xfrm>
            <a:off x="6096025" y="1268413"/>
            <a:ext cx="2689200" cy="5040312"/>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13899461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e graph">
    <p:spTree>
      <p:nvGrpSpPr>
        <p:cNvPr id="1" name=""/>
        <p:cNvGrpSpPr/>
        <p:nvPr/>
      </p:nvGrpSpPr>
      <p:grpSpPr>
        <a:xfrm>
          <a:off x="0" y="0"/>
          <a:ext cx="0" cy="0"/>
          <a:chOff x="0" y="0"/>
          <a:chExt cx="0" cy="0"/>
        </a:xfrm>
      </p:grpSpPr>
      <p:sp>
        <p:nvSpPr>
          <p:cNvPr id="9"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0" name="Subtitle3"/>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0" name="Text Placeholder 11"/>
          <p:cNvSpPr>
            <a:spLocks noGrp="1"/>
          </p:cNvSpPr>
          <p:nvPr>
            <p:ph type="body" sz="quarter" idx="17"/>
          </p:nvPr>
        </p:nvSpPr>
        <p:spPr bwMode="gray">
          <a:xfrm>
            <a:off x="358775" y="1268413"/>
            <a:ext cx="8426450"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2" name="Content Placeholder 2"/>
          <p:cNvSpPr>
            <a:spLocks noGrp="1"/>
          </p:cNvSpPr>
          <p:nvPr>
            <p:ph idx="19"/>
          </p:nvPr>
        </p:nvSpPr>
        <p:spPr>
          <a:xfrm>
            <a:off x="358775" y="1714489"/>
            <a:ext cx="8426450"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5" name="Text Placeholder 13"/>
          <p:cNvSpPr>
            <a:spLocks noGrp="1"/>
          </p:cNvSpPr>
          <p:nvPr>
            <p:ph type="body" sz="quarter" idx="20"/>
          </p:nvPr>
        </p:nvSpPr>
        <p:spPr bwMode="gray">
          <a:xfrm>
            <a:off x="358775" y="6185613"/>
            <a:ext cx="4033838" cy="123112"/>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425424367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graphs">
    <p:spTree>
      <p:nvGrpSpPr>
        <p:cNvPr id="1" name=""/>
        <p:cNvGrpSpPr/>
        <p:nvPr/>
      </p:nvGrpSpPr>
      <p:grpSpPr>
        <a:xfrm>
          <a:off x="0" y="0"/>
          <a:ext cx="0" cy="0"/>
          <a:chOff x="0" y="0"/>
          <a:chExt cx="0" cy="0"/>
        </a:xfrm>
      </p:grpSpPr>
      <p:sp>
        <p:nvSpPr>
          <p:cNvPr id="9" name="Title 1"/>
          <p:cNvSpPr>
            <a:spLocks noGrp="1"/>
          </p:cNvSpPr>
          <p:nvPr>
            <p:ph type="title"/>
          </p:nvPr>
        </p:nvSpPr>
        <p:spPr>
          <a:xfrm>
            <a:off x="360000" y="395843"/>
            <a:ext cx="8424000" cy="369332"/>
          </a:xfrm>
        </p:spPr>
        <p:txBody>
          <a:bodyPr/>
          <a:lstStyle>
            <a:lvl1pPr>
              <a:defRPr>
                <a:solidFill>
                  <a:schemeClr val="tx2"/>
                </a:solidFill>
              </a:defRPr>
            </a:lvl1pPr>
          </a:lstStyle>
          <a:p>
            <a:r>
              <a:rPr lang="en-US" noProof="0" smtClean="0"/>
              <a:t>Click to edit Master title style</a:t>
            </a:r>
            <a:endParaRPr lang="en-US" noProof="0" dirty="0"/>
          </a:p>
        </p:txBody>
      </p:sp>
      <p:sp>
        <p:nvSpPr>
          <p:cNvPr id="10" name="Subtitle4"/>
          <p:cNvSpPr>
            <a:spLocks noGrp="1"/>
          </p:cNvSpPr>
          <p:nvPr>
            <p:ph type="body" idx="14"/>
          </p:nvPr>
        </p:nvSpPr>
        <p:spPr>
          <a:xfrm>
            <a:off x="358775" y="765175"/>
            <a:ext cx="8424000" cy="307777"/>
          </a:xfrm>
        </p:spPr>
        <p:txBody>
          <a:bodyPr rtlCol="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30" name="Text Placeholder 11"/>
          <p:cNvSpPr>
            <a:spLocks noGrp="1"/>
          </p:cNvSpPr>
          <p:nvPr>
            <p:ph type="body" sz="quarter" idx="17"/>
          </p:nvPr>
        </p:nvSpPr>
        <p:spPr bwMode="gray">
          <a:xfrm>
            <a:off x="358775" y="1268413"/>
            <a:ext cx="4033838"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2" name="Content Placeholder 2"/>
          <p:cNvSpPr>
            <a:spLocks noGrp="1"/>
          </p:cNvSpPr>
          <p:nvPr>
            <p:ph idx="19"/>
          </p:nvPr>
        </p:nvSpPr>
        <p:spPr>
          <a:xfrm>
            <a:off x="358775" y="1714489"/>
            <a:ext cx="4033838"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35" name="Text Placeholder 13"/>
          <p:cNvSpPr>
            <a:spLocks noGrp="1"/>
          </p:cNvSpPr>
          <p:nvPr>
            <p:ph type="body" sz="quarter" idx="20"/>
          </p:nvPr>
        </p:nvSpPr>
        <p:spPr bwMode="gray">
          <a:xfrm>
            <a:off x="358775" y="6185613"/>
            <a:ext cx="4033838" cy="123112"/>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29" name="Text Placeholder 11"/>
          <p:cNvSpPr>
            <a:spLocks noGrp="1"/>
          </p:cNvSpPr>
          <p:nvPr>
            <p:ph type="body" sz="quarter" idx="21"/>
          </p:nvPr>
        </p:nvSpPr>
        <p:spPr bwMode="gray">
          <a:xfrm>
            <a:off x="4751389" y="1268413"/>
            <a:ext cx="4033836" cy="276999"/>
          </a:xfrm>
          <a:prstGeom prst="rect">
            <a:avLst/>
          </a:prstGeom>
        </p:spPr>
        <p:txBody>
          <a:bodyPr>
            <a:spAutoFit/>
          </a:bodyPr>
          <a:lstStyle>
            <a:lvl1pPr>
              <a:defRPr sz="1800" b="1">
                <a:latin typeface="+mn-lt"/>
              </a:defRPr>
            </a:lvl1pPr>
          </a:lstStyle>
          <a:p>
            <a:pPr lvl="0"/>
            <a:r>
              <a:rPr lang="en-US" smtClean="0"/>
              <a:t>Click to edit Master text styles</a:t>
            </a:r>
          </a:p>
        </p:txBody>
      </p:sp>
      <p:sp>
        <p:nvSpPr>
          <p:cNvPr id="33" name="Content Placeholder 2"/>
          <p:cNvSpPr>
            <a:spLocks noGrp="1"/>
          </p:cNvSpPr>
          <p:nvPr>
            <p:ph idx="22"/>
          </p:nvPr>
        </p:nvSpPr>
        <p:spPr>
          <a:xfrm>
            <a:off x="4751387" y="1714489"/>
            <a:ext cx="4033838" cy="4416473"/>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1" name="Text Placeholder 13"/>
          <p:cNvSpPr>
            <a:spLocks noGrp="1"/>
          </p:cNvSpPr>
          <p:nvPr>
            <p:ph type="body" sz="quarter" idx="23"/>
          </p:nvPr>
        </p:nvSpPr>
        <p:spPr bwMode="gray">
          <a:xfrm>
            <a:off x="4751388" y="6185614"/>
            <a:ext cx="4033837" cy="123111"/>
          </a:xfrm>
          <a:prstGeom prst="rect">
            <a:avLst/>
          </a:prstGeom>
          <a:noFill/>
          <a:ln w="12700" algn="ctr">
            <a:noFill/>
            <a:miter lim="800000"/>
            <a:headEnd/>
            <a:tailEnd/>
          </a:ln>
        </p:spPr>
        <p:txBody>
          <a:bodyPr anchor="b">
            <a:spAutoFit/>
          </a:bodyPr>
          <a:lstStyle>
            <a:lvl1pPr algn="l" rtl="0" fontAlgn="base">
              <a:lnSpc>
                <a:spcPct val="100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Tree>
    <p:extLst>
      <p:ext uri="{BB962C8B-B14F-4D97-AF65-F5344CB8AC3E}">
        <p14:creationId xmlns:p14="http://schemas.microsoft.com/office/powerpoint/2010/main" val="186635351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vider - white">
    <p:spTree>
      <p:nvGrpSpPr>
        <p:cNvPr id="1" name=""/>
        <p:cNvGrpSpPr/>
        <p:nvPr/>
      </p:nvGrpSpPr>
      <p:grpSpPr>
        <a:xfrm>
          <a:off x="0" y="0"/>
          <a:ext cx="0" cy="0"/>
          <a:chOff x="0" y="0"/>
          <a:chExt cx="0" cy="0"/>
        </a:xfrm>
      </p:grpSpPr>
      <p:sp>
        <p:nvSpPr>
          <p:cNvPr id="11" name="Title 1"/>
          <p:cNvSpPr>
            <a:spLocks noGrp="1"/>
          </p:cNvSpPr>
          <p:nvPr>
            <p:ph type="ctrTitle"/>
          </p:nvPr>
        </p:nvSpPr>
        <p:spPr>
          <a:xfrm>
            <a:off x="358775" y="2698740"/>
            <a:ext cx="8424000" cy="523220"/>
          </a:xfrm>
        </p:spPr>
        <p:txBody>
          <a:bodyPr/>
          <a:lstStyle>
            <a:lvl1pPr algn="l">
              <a:lnSpc>
                <a:spcPct val="85000"/>
              </a:lnSpc>
              <a:defRPr sz="4000" b="0">
                <a:solidFill>
                  <a:schemeClr val="tx2"/>
                </a:solidFill>
                <a:latin typeface="+mj-lt"/>
                <a:cs typeface="Times New Roman" pitchFamily="18" charset="0"/>
              </a:defRPr>
            </a:lvl1pPr>
          </a:lstStyle>
          <a:p>
            <a:r>
              <a:rPr lang="en-US" noProof="0" smtClean="0"/>
              <a:t>Click to edit Master title style</a:t>
            </a:r>
            <a:endParaRPr lang="en-US" noProof="0" dirty="0"/>
          </a:p>
        </p:txBody>
      </p:sp>
      <p:sp>
        <p:nvSpPr>
          <p:cNvPr id="4" name="Footer Placeholder 4"/>
          <p:cNvSpPr>
            <a:spLocks noGrp="1"/>
          </p:cNvSpPr>
          <p:nvPr>
            <p:ph type="ftr" sz="quarter" idx="10"/>
          </p:nvPr>
        </p:nvSpPr>
        <p:spPr>
          <a:xfrm>
            <a:off x="720725" y="6597650"/>
            <a:ext cx="3671888" cy="125413"/>
          </a:xfrm>
          <a:prstGeom prst="rect">
            <a:avLst/>
          </a:prstGeom>
        </p:spPr>
        <p:txBody>
          <a:bodyPr/>
          <a:lstStyle>
            <a:lvl1pPr algn="l">
              <a:defRPr sz="1000">
                <a:solidFill>
                  <a:schemeClr val="bg1"/>
                </a:solidFill>
              </a:defRPr>
            </a:lvl1pPr>
          </a:lstStyle>
          <a:p>
            <a:pPr>
              <a:defRPr/>
            </a:pPr>
            <a:r>
              <a:rPr lang="en-GB" dirty="0" smtClean="0">
                <a:solidFill>
                  <a:srgbClr val="FFFFFF"/>
                </a:solidFill>
              </a:rPr>
              <a:t>For Internal Use Only (Not for direct distribution to Clients)</a:t>
            </a:r>
            <a:endParaRPr lang="en-US" dirty="0">
              <a:solidFill>
                <a:srgbClr val="FFFFFF"/>
              </a:solidFill>
            </a:endParaRPr>
          </a:p>
        </p:txBody>
      </p:sp>
    </p:spTree>
    <p:extLst>
      <p:ext uri="{BB962C8B-B14F-4D97-AF65-F5344CB8AC3E}">
        <p14:creationId xmlns:p14="http://schemas.microsoft.com/office/powerpoint/2010/main" val="125526902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 mid blu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srgbClr val="FFFFFF"/>
              </a:solidFill>
              <a:cs typeface="Arial" charset="0"/>
            </a:endParaRPr>
          </a:p>
        </p:txBody>
      </p:sp>
      <p:sp>
        <p:nvSpPr>
          <p:cNvPr id="2" name="Title 1"/>
          <p:cNvSpPr>
            <a:spLocks noGrp="1"/>
          </p:cNvSpPr>
          <p:nvPr>
            <p:ph type="ctrTitle"/>
          </p:nvPr>
        </p:nvSpPr>
        <p:spPr>
          <a:xfrm>
            <a:off x="358775" y="2698740"/>
            <a:ext cx="8424000" cy="523220"/>
          </a:xfrm>
        </p:spPr>
        <p:txBody>
          <a:bodyPr/>
          <a:lstStyle>
            <a:lvl1pPr algn="l">
              <a:lnSpc>
                <a:spcPct val="85000"/>
              </a:lnSpc>
              <a:defRPr sz="4000" b="0">
                <a:solidFill>
                  <a:schemeClr val="bg1"/>
                </a:solidFill>
                <a:latin typeface="+mj-lt"/>
                <a:cs typeface="Times New Roman" pitchFamily="18" charset="0"/>
              </a:defRPr>
            </a:lvl1pPr>
          </a:lstStyle>
          <a:p>
            <a:r>
              <a:rPr lang="en-US" noProof="0" smtClean="0"/>
              <a:t>Click to edit Master title style</a:t>
            </a:r>
            <a:endParaRPr lang="en-US" noProof="0" dirty="0"/>
          </a:p>
        </p:txBody>
      </p:sp>
    </p:spTree>
    <p:extLst>
      <p:ext uri="{BB962C8B-B14F-4D97-AF65-F5344CB8AC3E}">
        <p14:creationId xmlns:p14="http://schemas.microsoft.com/office/powerpoint/2010/main" val="19386783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3"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37321303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3_Title">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1143000" y="2641627"/>
            <a:ext cx="4113213" cy="743793"/>
          </a:xfrm>
          <a:prstGeom prst="rect">
            <a:avLst/>
          </a:prstGeom>
        </p:spPr>
        <p:txBody>
          <a:bodyPr anchor="b" anchorCtr="0">
            <a:spAutoFit/>
          </a:bodyPr>
          <a:lstStyle>
            <a:lvl1pPr>
              <a:lnSpc>
                <a:spcPct val="85000"/>
              </a:lnSpc>
              <a:defRPr sz="28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3000" y="3689350"/>
            <a:ext cx="4113213" cy="276999"/>
          </a:xfrm>
          <a:prstGeom prst="rect">
            <a:avLst/>
          </a:prstGeom>
        </p:spPr>
        <p:txBody>
          <a:bodyPr>
            <a:spAutoFit/>
          </a:bodyPr>
          <a:lstStyle>
            <a:lvl1pPr>
              <a:lnSpc>
                <a:spcPct val="100000"/>
              </a:lnSpc>
              <a:defRPr sz="1800" b="1" smtClean="0">
                <a:latin typeface="Arial" pitchFamily="34" charset="0"/>
              </a:defRPr>
            </a:lvl1pPr>
          </a:lstStyle>
          <a:p>
            <a:r>
              <a:rPr lang="en-US" smtClean="0"/>
              <a:t>Click to edit Master subtitle style</a:t>
            </a:r>
            <a:endParaRPr smtClean="0"/>
          </a:p>
        </p:txBody>
      </p:sp>
      <p:pic>
        <p:nvPicPr>
          <p:cNvPr id="120844" name="Picture 12" descr="DEL_DCS_PRI_RGB"/>
          <p:cNvPicPr>
            <a:picLocks noChangeAspect="1" noChangeArrowheads="1"/>
          </p:cNvPicPr>
          <p:nvPr userDrawn="1"/>
        </p:nvPicPr>
        <p:blipFill>
          <a:blip r:embed="rId2" cstate="print"/>
          <a:srcRect/>
          <a:stretch>
            <a:fillRect/>
          </a:stretch>
        </p:blipFill>
        <p:spPr bwMode="gray">
          <a:xfrm>
            <a:off x="404813" y="303213"/>
            <a:ext cx="1636712" cy="307975"/>
          </a:xfrm>
          <a:prstGeom prst="rect">
            <a:avLst/>
          </a:prstGeom>
          <a:noFill/>
        </p:spPr>
      </p:pic>
    </p:spTree>
    <p:extLst>
      <p:ext uri="{BB962C8B-B14F-4D97-AF65-F5344CB8AC3E}">
        <p14:creationId xmlns:p14="http://schemas.microsoft.com/office/powerpoint/2010/main" val="2388637705"/>
      </p:ext>
    </p:extLst>
  </p:cSld>
  <p:clrMapOvr>
    <a:masterClrMapping/>
  </p:clrMapOvr>
  <p:transition/>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80" y="1399031"/>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tab pos="3889375"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tab pos="3889375"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tab pos="3883025" algn="r"/>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tab pos="3889375" algn="r"/>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tab pos="3889375" algn="r"/>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timing>
    <p:tnLst>
      <p:par>
        <p:cTn id="1" dur="indefinite" restart="never" nodeType="tmRoot"/>
      </p:par>
    </p:tnLst>
  </p:timing>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Contents">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9" y="1399029"/>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tab pos="3889375"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tab pos="3889375"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tab pos="3883025" algn="r"/>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tab pos="3889375" algn="r"/>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tab pos="3889375" algn="r"/>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268869706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7468"/>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Text Placeholder 18"/>
          <p:cNvSpPr>
            <a:spLocks noGrp="1"/>
          </p:cNvSpPr>
          <p:nvPr>
            <p:ph type="body" sz="quarter" idx="13"/>
          </p:nvPr>
        </p:nvSpPr>
        <p:spPr bwMode="gray">
          <a:xfrm>
            <a:off x="414338" y="779463"/>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5"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82435419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9" y="1399029"/>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18"/>
          <p:cNvSpPr>
            <a:spLocks noGrp="1"/>
          </p:cNvSpPr>
          <p:nvPr>
            <p:ph type="body" sz="quarter" idx="13"/>
          </p:nvPr>
        </p:nvSpPr>
        <p:spPr bwMode="gray">
          <a:xfrm>
            <a:off x="414338" y="779463"/>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6"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7" name="Content Placeholder 20"/>
          <p:cNvSpPr>
            <a:spLocks noGrp="1"/>
          </p:cNvSpPr>
          <p:nvPr>
            <p:ph sz="quarter" idx="14"/>
          </p:nvPr>
        </p:nvSpPr>
        <p:spPr bwMode="gray">
          <a:xfrm>
            <a:off x="4724400" y="1399029"/>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265679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3 Column">
    <p:spTree>
      <p:nvGrpSpPr>
        <p:cNvPr id="1" name=""/>
        <p:cNvGrpSpPr/>
        <p:nvPr/>
      </p:nvGrpSpPr>
      <p:grpSpPr>
        <a:xfrm>
          <a:off x="0" y="0"/>
          <a:ext cx="0" cy="0"/>
          <a:chOff x="0" y="0"/>
          <a:chExt cx="0" cy="0"/>
        </a:xfrm>
      </p:grpSpPr>
      <p:sp>
        <p:nvSpPr>
          <p:cNvPr id="12" name="Text Placeholder 18"/>
          <p:cNvSpPr>
            <a:spLocks noGrp="1"/>
          </p:cNvSpPr>
          <p:nvPr>
            <p:ph type="body" sz="quarter" idx="13"/>
          </p:nvPr>
        </p:nvSpPr>
        <p:spPr bwMode="gray">
          <a:xfrm>
            <a:off x="414338" y="779463"/>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7"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lvl1pPr>
              <a:defRPr>
                <a:latin typeface="+mj-lt"/>
              </a:defRPr>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8" name="Content Placeholder 20"/>
          <p:cNvSpPr>
            <a:spLocks noGrp="1"/>
          </p:cNvSpPr>
          <p:nvPr>
            <p:ph sz="quarter" idx="11"/>
          </p:nvPr>
        </p:nvSpPr>
        <p:spPr bwMode="gray">
          <a:xfrm>
            <a:off x="411480" y="1399029"/>
            <a:ext cx="2651760"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0"/>
          <p:cNvSpPr>
            <a:spLocks noGrp="1"/>
          </p:cNvSpPr>
          <p:nvPr>
            <p:ph sz="quarter" idx="14"/>
          </p:nvPr>
        </p:nvSpPr>
        <p:spPr bwMode="gray">
          <a:xfrm>
            <a:off x="3245624" y="1399029"/>
            <a:ext cx="2651760"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0"/>
          <p:cNvSpPr>
            <a:spLocks noGrp="1"/>
          </p:cNvSpPr>
          <p:nvPr>
            <p:ph sz="quarter" idx="15"/>
          </p:nvPr>
        </p:nvSpPr>
        <p:spPr bwMode="gray">
          <a:xfrm>
            <a:off x="6069209" y="1399029"/>
            <a:ext cx="2651760"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6726387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1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8" y="1873249"/>
            <a:ext cx="8330184" cy="4280807"/>
          </a:xfrm>
          <a:prstGeom prst="rect">
            <a:avLst/>
          </a:prstGeom>
        </p:spPr>
        <p:txBody>
          <a:bodyPr/>
          <a:lstStyle>
            <a:lvl1pPr>
              <a:defRPr>
                <a:latin typeface="+mn-lt"/>
              </a:defRPr>
            </a:lvl1pPr>
            <a:lvl2pPr>
              <a:defRPr lang="en-US" sz="1800" kern="1200" dirty="0" smtClean="0">
                <a:solidFill>
                  <a:schemeClr val="tx2"/>
                </a:solidFill>
                <a:latin typeface="+mn-lt"/>
                <a:ea typeface="+mn-ea"/>
                <a:cs typeface="+mn-cs"/>
              </a:defRPr>
            </a:lvl2pPr>
            <a:lvl3pPr>
              <a:defRPr lang="en-US" sz="1600" kern="1200" dirty="0" smtClean="0">
                <a:solidFill>
                  <a:schemeClr val="tx2"/>
                </a:solidFill>
                <a:latin typeface="+mn-lt"/>
                <a:ea typeface="+mn-ea"/>
                <a:cs typeface="+mn-cs"/>
              </a:defRPr>
            </a:lvl3pPr>
            <a:lvl4pPr>
              <a:defRPr lang="en-US" sz="1600" kern="1200" dirty="0" smtClean="0">
                <a:solidFill>
                  <a:schemeClr val="tx2"/>
                </a:solidFill>
                <a:latin typeface="+mn-lt"/>
                <a:ea typeface="+mn-ea"/>
                <a:cs typeface="+mn-cs"/>
              </a:defRPr>
            </a:lvl4pPr>
            <a:lvl5pPr>
              <a:defRPr lang="en-US" sz="16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8330184" cy="276999"/>
          </a:xfrm>
          <a:prstGeom prst="rect">
            <a:avLst/>
          </a:prstGeom>
        </p:spPr>
        <p:txBody>
          <a:bodyPr>
            <a:spAutoFit/>
          </a:bodyPr>
          <a:lstStyle>
            <a:lvl1pPr>
              <a:defRPr sz="1800" b="1">
                <a:latin typeface="+mj-lt"/>
              </a:defRPr>
            </a:lvl1pPr>
          </a:lstStyle>
          <a:p>
            <a:pPr lvl="0"/>
            <a:r>
              <a:rPr lang="en-US" smtClean="0"/>
              <a:t>Click to edit Master text styles</a:t>
            </a:r>
          </a:p>
        </p:txBody>
      </p:sp>
      <p:sp>
        <p:nvSpPr>
          <p:cNvPr id="7"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lIns="0" tIns="0" rIns="0" bIns="0"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3" name="Text Placeholder 18"/>
          <p:cNvSpPr>
            <a:spLocks noGrp="1"/>
          </p:cNvSpPr>
          <p:nvPr>
            <p:ph type="body" sz="quarter" idx="16"/>
          </p:nvPr>
        </p:nvSpPr>
        <p:spPr bwMode="gray">
          <a:xfrm>
            <a:off x="414338" y="779463"/>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8"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lvl1pPr>
              <a:defRPr>
                <a:latin typeface="+mj-lt"/>
              </a:defRPr>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175381558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9" y="1873248"/>
            <a:ext cx="3999155" cy="4280808"/>
          </a:xfrm>
          <a:prstGeom prst="rect">
            <a:avLst/>
          </a:prstGeom>
        </p:spPr>
        <p:txBody>
          <a:bodyPr/>
          <a:lstStyle>
            <a:lvl1pPr>
              <a:defRPr>
                <a:latin typeface="+mn-lt"/>
              </a:defRPr>
            </a:lvl1pPr>
            <a:lvl2pPr>
              <a:defRPr lang="en-US" sz="1800" kern="1200" dirty="0" smtClean="0">
                <a:solidFill>
                  <a:schemeClr val="tx2"/>
                </a:solidFill>
                <a:latin typeface="+mn-lt"/>
                <a:ea typeface="+mn-ea"/>
                <a:cs typeface="+mn-cs"/>
              </a:defRPr>
            </a:lvl2pPr>
            <a:lvl3pPr>
              <a:defRPr lang="en-US" sz="1600" kern="1200" dirty="0" smtClean="0">
                <a:solidFill>
                  <a:schemeClr val="tx2"/>
                </a:solidFill>
                <a:latin typeface="+mn-lt"/>
                <a:ea typeface="+mn-ea"/>
                <a:cs typeface="+mn-cs"/>
              </a:defRPr>
            </a:lvl3pPr>
            <a:lvl4pPr>
              <a:defRPr lang="en-US" sz="1600" kern="1200" dirty="0" smtClean="0">
                <a:solidFill>
                  <a:schemeClr val="tx2"/>
                </a:solidFill>
                <a:latin typeface="+mn-lt"/>
                <a:ea typeface="+mn-ea"/>
                <a:cs typeface="+mn-cs"/>
              </a:defRPr>
            </a:lvl4pPr>
            <a:lvl5pPr>
              <a:defRPr lang="en-US" sz="16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3995928" cy="276999"/>
          </a:xfrm>
          <a:prstGeom prst="rect">
            <a:avLst/>
          </a:prstGeom>
        </p:spPr>
        <p:txBody>
          <a:bodyPr>
            <a:spAutoFit/>
          </a:bodyPr>
          <a:lstStyle>
            <a:lvl1pPr>
              <a:defRPr sz="1800" b="1">
                <a:latin typeface="+mj-lt"/>
              </a:defRPr>
            </a:lvl1pPr>
          </a:lstStyle>
          <a:p>
            <a:pPr lvl="0"/>
            <a:r>
              <a:rPr lang="en-US" smtClean="0"/>
              <a:t>Click to edit Master text styles</a:t>
            </a:r>
          </a:p>
        </p:txBody>
      </p:sp>
      <p:sp>
        <p:nvSpPr>
          <p:cNvPr id="14"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lIns="0" tIns="0" rIns="0" bIns="0" anchor="b">
            <a:spAutoFit/>
          </a:bodyPr>
          <a:lstStyle>
            <a:lvl1pPr algn="l" rtl="0" fontAlgn="base">
              <a:lnSpc>
                <a:spcPct val="100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5" name="Text Placeholder 13"/>
          <p:cNvSpPr>
            <a:spLocks noGrp="1"/>
          </p:cNvSpPr>
          <p:nvPr>
            <p:ph type="body" sz="quarter" idx="16"/>
          </p:nvPr>
        </p:nvSpPr>
        <p:spPr bwMode="gray">
          <a:xfrm>
            <a:off x="4737846" y="6153912"/>
            <a:ext cx="3995928" cy="128016"/>
          </a:xfrm>
          <a:prstGeom prst="rect">
            <a:avLst/>
          </a:prstGeom>
          <a:noFill/>
          <a:ln w="12700" algn="ctr">
            <a:noFill/>
            <a:miter lim="800000"/>
            <a:headEnd/>
            <a:tailEnd/>
          </a:ln>
        </p:spPr>
        <p:txBody>
          <a:bodyPr lIns="0" tIns="0" rIns="0" bIns="0" anchor="b">
            <a:spAutoFit/>
          </a:bodyPr>
          <a:lstStyle>
            <a:lvl1pPr algn="l" rtl="0" fontAlgn="base">
              <a:lnSpc>
                <a:spcPct val="100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7" name="Text Placeholder 18"/>
          <p:cNvSpPr>
            <a:spLocks noGrp="1"/>
          </p:cNvSpPr>
          <p:nvPr>
            <p:ph type="body" sz="quarter" idx="17"/>
          </p:nvPr>
        </p:nvSpPr>
        <p:spPr bwMode="gray">
          <a:xfrm>
            <a:off x="414338" y="779463"/>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10"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lvl1pPr>
              <a:defRPr>
                <a:latin typeface="+mj-lt"/>
              </a:defRPr>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11" name="Content Placeholder 20"/>
          <p:cNvSpPr>
            <a:spLocks noGrp="1"/>
          </p:cNvSpPr>
          <p:nvPr>
            <p:ph sz="quarter" idx="18"/>
          </p:nvPr>
        </p:nvSpPr>
        <p:spPr bwMode="gray">
          <a:xfrm>
            <a:off x="4724400" y="1873248"/>
            <a:ext cx="3999155" cy="4280808"/>
          </a:xfrm>
          <a:prstGeom prst="rect">
            <a:avLst/>
          </a:prstGeom>
        </p:spPr>
        <p:txBody>
          <a:bodyPr/>
          <a:lstStyle>
            <a:lvl1pPr>
              <a:defRPr>
                <a:latin typeface="+mn-lt"/>
              </a:defRPr>
            </a:lvl1pPr>
            <a:lvl2pPr>
              <a:defRPr lang="en-US" sz="1800" kern="1200" dirty="0" smtClean="0">
                <a:solidFill>
                  <a:schemeClr val="tx2"/>
                </a:solidFill>
                <a:latin typeface="+mn-lt"/>
                <a:ea typeface="+mn-ea"/>
                <a:cs typeface="+mn-cs"/>
              </a:defRPr>
            </a:lvl2pPr>
            <a:lvl3pPr>
              <a:defRPr lang="en-US" sz="1600" kern="1200" dirty="0" smtClean="0">
                <a:solidFill>
                  <a:schemeClr val="tx2"/>
                </a:solidFill>
                <a:latin typeface="+mn-lt"/>
                <a:ea typeface="+mn-ea"/>
                <a:cs typeface="+mn-cs"/>
              </a:defRPr>
            </a:lvl3pPr>
            <a:lvl4pPr>
              <a:defRPr lang="en-US" sz="1600" kern="1200" dirty="0" smtClean="0">
                <a:solidFill>
                  <a:schemeClr val="tx2"/>
                </a:solidFill>
                <a:latin typeface="+mn-lt"/>
                <a:ea typeface="+mn-ea"/>
                <a:cs typeface="+mn-cs"/>
              </a:defRPr>
            </a:lvl4pPr>
            <a:lvl5pPr>
              <a:defRPr lang="en-US" sz="16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11"/>
          <p:cNvSpPr>
            <a:spLocks noGrp="1"/>
          </p:cNvSpPr>
          <p:nvPr>
            <p:ph type="body" sz="quarter" idx="19"/>
          </p:nvPr>
        </p:nvSpPr>
        <p:spPr bwMode="gray">
          <a:xfrm>
            <a:off x="4727259" y="1397000"/>
            <a:ext cx="3995928" cy="276999"/>
          </a:xfrm>
          <a:prstGeom prst="rect">
            <a:avLst/>
          </a:prstGeom>
        </p:spPr>
        <p:txBody>
          <a:bodyPr>
            <a:spAutoFit/>
          </a:bodyPr>
          <a:lstStyle>
            <a:lvl1pPr>
              <a:defRPr sz="1800" b="1">
                <a:latin typeface="+mj-lt"/>
              </a:defRPr>
            </a:lvl1pPr>
          </a:lstStyle>
          <a:p>
            <a:pPr lvl="0"/>
            <a:r>
              <a:rPr lang="en-US" smtClean="0"/>
              <a:t>Click to edit Master text styles</a:t>
            </a:r>
          </a:p>
        </p:txBody>
      </p:sp>
    </p:spTree>
    <p:extLst>
      <p:ext uri="{BB962C8B-B14F-4D97-AF65-F5344CB8AC3E}">
        <p14:creationId xmlns:p14="http://schemas.microsoft.com/office/powerpoint/2010/main" val="275319442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3"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359142393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5_End slide">
    <p:bg>
      <p:bgPr>
        <a:solidFill>
          <a:schemeClr val="bg1"/>
        </a:solidFill>
        <a:effectLst/>
      </p:bgPr>
    </p:bg>
    <p:spTree>
      <p:nvGrpSpPr>
        <p:cNvPr id="1" name=""/>
        <p:cNvGrpSpPr/>
        <p:nvPr/>
      </p:nvGrpSpPr>
      <p:grpSpPr>
        <a:xfrm>
          <a:off x="0" y="0"/>
          <a:ext cx="0" cy="0"/>
          <a:chOff x="0" y="0"/>
          <a:chExt cx="0" cy="0"/>
        </a:xfrm>
      </p:grpSpPr>
      <p:pic>
        <p:nvPicPr>
          <p:cNvPr id="5" name="Picture 19" descr="DEL_PRI_RGB"/>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chorCtr="0">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1933059872"/>
      </p:ext>
    </p:extLst>
  </p:cSld>
  <p:clrMapOvr>
    <a:masterClrMapping/>
  </p:clrMapOvr>
  <p:transition/>
  <p:timing>
    <p:tnLst>
      <p:par>
        <p:cTn id="1" dur="indefinite" restart="never" nodeType="tmRoot"/>
      </p:par>
    </p:tnLst>
  </p:timing>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cSld name="Title">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1143000" y="2652913"/>
            <a:ext cx="4113213" cy="732508"/>
          </a:xfrm>
          <a:prstGeom prst="rect">
            <a:avLst/>
          </a:prstGeom>
        </p:spPr>
        <p:txBody>
          <a:bodyPr anchor="b" anchorCtr="0">
            <a:spAutoFit/>
          </a:bodyPr>
          <a:lstStyle>
            <a:lvl1pPr>
              <a:lnSpc>
                <a:spcPct val="85000"/>
              </a:lnSpc>
              <a:defRPr sz="28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3000" y="3689352"/>
            <a:ext cx="4113213" cy="276999"/>
          </a:xfrm>
          <a:prstGeom prst="rect">
            <a:avLst/>
          </a:prstGeom>
        </p:spPr>
        <p:txBody>
          <a:bodyPr>
            <a:spAutoFit/>
          </a:bodyPr>
          <a:lstStyle>
            <a:lvl1pPr>
              <a:lnSpc>
                <a:spcPct val="100000"/>
              </a:lnSpc>
              <a:defRPr sz="1800" b="1"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498009314"/>
      </p:ext>
    </p:extLst>
  </p:cSld>
  <p:clrMapOvr>
    <a:masterClrMapping/>
  </p:clrMapOvr>
  <p:transition/>
  <p:timing>
    <p:tnLst>
      <p:par>
        <p:cTn id="1" dur="indefinite" restart="never" nodeType="tmRoot"/>
      </p:par>
    </p:tnLst>
  </p:timing>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pPr algn="ctr" fontAlgn="base">
              <a:spcBef>
                <a:spcPct val="20000"/>
              </a:spcBef>
              <a:spcAft>
                <a:spcPct val="0"/>
              </a:spcAft>
            </a:pPr>
            <a:endParaRPr lang="en-US" sz="1100" b="1" dirty="0">
              <a:solidFill>
                <a:srgbClr val="002776"/>
              </a:solidFill>
              <a:cs typeface="Arial" pitchFamily="34" charset="0"/>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lgn="ctr" fontAlgn="base">
              <a:spcBef>
                <a:spcPct val="20000"/>
              </a:spcBef>
              <a:spcAft>
                <a:spcPct val="0"/>
              </a:spcAft>
            </a:pPr>
            <a:endParaRPr lang="en-US" sz="1100" b="1" dirty="0">
              <a:solidFill>
                <a:srgbClr val="002776"/>
              </a:solidFill>
              <a:cs typeface="Arial" pitchFamily="34" charset="0"/>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pPr algn="ctr" fontAlgn="base">
              <a:spcBef>
                <a:spcPct val="20000"/>
              </a:spcBef>
              <a:spcAft>
                <a:spcPct val="0"/>
              </a:spcAft>
            </a:pPr>
            <a:fld id="{78B58409-9777-4254-BB02-5714F12869D5}" type="slidenum">
              <a:rPr lang="en-US" sz="1100" b="1">
                <a:solidFill>
                  <a:srgbClr val="002776"/>
                </a:solidFill>
                <a:cs typeface="Arial" pitchFamily="34" charset="0"/>
              </a:rPr>
              <a:pPr algn="ctr" fontAlgn="base">
                <a:spcBef>
                  <a:spcPct val="20000"/>
                </a:spcBef>
                <a:spcAft>
                  <a:spcPct val="0"/>
                </a:spcAft>
              </a:pPr>
              <a:t>‹#›</a:t>
            </a:fld>
            <a:endParaRPr lang="en-US" sz="1100" b="1" dirty="0">
              <a:solidFill>
                <a:srgbClr val="002776"/>
              </a:solidFill>
              <a:cs typeface="Arial" pitchFamily="34" charset="0"/>
            </a:endParaRPr>
          </a:p>
        </p:txBody>
      </p:sp>
    </p:spTree>
    <p:extLst>
      <p:ext uri="{BB962C8B-B14F-4D97-AF65-F5344CB8AC3E}">
        <p14:creationId xmlns:p14="http://schemas.microsoft.com/office/powerpoint/2010/main" val="350964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7468"/>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Text Placeholder 18"/>
          <p:cNvSpPr>
            <a:spLocks noGrp="1"/>
          </p:cNvSpPr>
          <p:nvPr>
            <p:ph type="body" sz="quarter" idx="13"/>
          </p:nvPr>
        </p:nvSpPr>
        <p:spPr bwMode="gray">
          <a:xfrm>
            <a:off x="414338" y="779465"/>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5"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4490" y="539926"/>
            <a:ext cx="8295054" cy="333425"/>
          </a:xfrm>
        </p:spPr>
        <p:txBody>
          <a:bodyPr/>
          <a:lstStyle>
            <a:lvl1pPr>
              <a:defRPr sz="2900"/>
            </a:lvl1pPr>
          </a:lstStyle>
          <a:p>
            <a:r>
              <a:rPr lang="en-US" dirty="0" smtClean="0"/>
              <a:t>Click to edit master title style</a:t>
            </a:r>
            <a:endParaRPr lang="en-GB" dirty="0"/>
          </a:p>
        </p:txBody>
      </p:sp>
    </p:spTree>
    <p:extLst>
      <p:ext uri="{BB962C8B-B14F-4D97-AF65-F5344CB8AC3E}">
        <p14:creationId xmlns:p14="http://schemas.microsoft.com/office/powerpoint/2010/main" val="16030473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spAutoFit/>
          </a:bodyPr>
          <a:lstStyle/>
          <a:p>
            <a:r>
              <a:rPr lang="en-US" smtClean="0"/>
              <a:t>Click to edit Master title style</a:t>
            </a:r>
            <a:endParaRPr lang="en-US" dirty="0"/>
          </a:p>
        </p:txBody>
      </p:sp>
      <p:sp>
        <p:nvSpPr>
          <p:cNvPr id="3" name="Text Placeholder 7"/>
          <p:cNvSpPr>
            <a:spLocks noGrp="1"/>
          </p:cNvSpPr>
          <p:nvPr>
            <p:ph type="body" sz="quarter" idx="11"/>
          </p:nvPr>
        </p:nvSpPr>
        <p:spPr bwMode="gray">
          <a:xfrm>
            <a:off x="414338" y="779463"/>
            <a:ext cx="8330184" cy="166199"/>
          </a:xfrm>
          <a:prstGeom prst="rect">
            <a:avLst/>
          </a:prstGeom>
          <a:noFill/>
          <a:ln w="9525">
            <a:noFill/>
            <a:miter lim="800000"/>
            <a:headEnd/>
            <a:tailEnd/>
          </a:ln>
        </p:spPr>
        <p:txBody>
          <a:bodyPr lIns="0" tIns="0" rIns="0" bIns="0">
            <a:spAutoFit/>
          </a:bodyPr>
          <a:lstStyle>
            <a:lvl1pPr algn="l" rtl="0" eaLnBrk="0" fontAlgn="base" hangingPunct="0">
              <a:lnSpc>
                <a:spcPct val="90000"/>
              </a:lnSpc>
              <a:spcBef>
                <a:spcPct val="0"/>
              </a:spcBef>
              <a:spcAft>
                <a:spcPct val="0"/>
              </a:spcAft>
              <a:defRPr lang="en-US" sz="1200" b="0" kern="1200" dirty="0">
                <a:solidFill>
                  <a:schemeClr val="tx1"/>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931375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1_Divider 2">
    <p:bg>
      <p:bgPr>
        <a:solidFill>
          <a:srgbClr val="00B0F0"/>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hasCustomPrompt="1"/>
          </p:nvPr>
        </p:nvSpPr>
        <p:spPr bwMode="auto">
          <a:xfrm>
            <a:off x="411480" y="2824696"/>
            <a:ext cx="8149908" cy="680186"/>
          </a:xfrm>
          <a:prstGeom prst="rect">
            <a:avLst/>
          </a:prstGeom>
        </p:spPr>
        <p:txBody>
          <a:bodyPr anchor="b" anchorCtr="0">
            <a:spAutoFit/>
          </a:bodyPr>
          <a:lstStyle>
            <a:lvl1pPr>
              <a:lnSpc>
                <a:spcPct val="85000"/>
              </a:lnSpc>
              <a:defRPr sz="5200" b="0" baseline="0" smtClean="0">
                <a:solidFill>
                  <a:schemeClr val="bg1"/>
                </a:solidFill>
                <a:latin typeface="Times New Roman" pitchFamily="18" charset="0"/>
                <a:cs typeface="Times New Roman" pitchFamily="18" charset="0"/>
              </a:defRPr>
            </a:lvl1pPr>
          </a:lstStyle>
          <a:p>
            <a:r>
              <a:rPr lang="en-US" dirty="0" smtClean="0"/>
              <a:t>Divider slide</a:t>
            </a:r>
          </a:p>
        </p:txBody>
      </p:sp>
    </p:spTree>
    <p:extLst>
      <p:ext uri="{BB962C8B-B14F-4D97-AF65-F5344CB8AC3E}">
        <p14:creationId xmlns:p14="http://schemas.microsoft.com/office/powerpoint/2010/main" val="3614424287"/>
      </p:ext>
    </p:extLst>
  </p:cSld>
  <p:clrMapOvr>
    <a:masterClrMapping/>
  </p:clrMapOvr>
  <p:transition/>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1142999" y="2432340"/>
            <a:ext cx="4690872" cy="941796"/>
          </a:xfrm>
          <a:prstGeom prst="rect">
            <a:avLst/>
          </a:prstGeom>
        </p:spPr>
        <p:txBody>
          <a:bodyPr anchor="b"/>
          <a:lstStyle>
            <a:lvl1pPr>
              <a:lnSpc>
                <a:spcPct val="85000"/>
              </a:lnSpc>
              <a:defRPr sz="3600" b="0" smtClean="0">
                <a:latin typeface="Arial" pitchFamily="34" charset="0"/>
              </a:defRPr>
            </a:lvl1pPr>
          </a:lstStyle>
          <a:p>
            <a:r>
              <a:rPr lang="en-US" dirty="0" smtClean="0"/>
              <a:t>Click to edit Master title style</a:t>
            </a:r>
          </a:p>
        </p:txBody>
      </p:sp>
      <p:sp>
        <p:nvSpPr>
          <p:cNvPr id="120836" name="Text Placeholder 2"/>
          <p:cNvSpPr>
            <a:spLocks noGrp="1"/>
          </p:cNvSpPr>
          <p:nvPr>
            <p:ph type="subTitle" idx="1"/>
          </p:nvPr>
        </p:nvSpPr>
        <p:spPr bwMode="gray">
          <a:xfrm>
            <a:off x="1142999" y="3689350"/>
            <a:ext cx="4690872" cy="319380"/>
          </a:xfrm>
          <a:prstGeom prst="rect">
            <a:avLst/>
          </a:prstGeom>
        </p:spPr>
        <p:txBody>
          <a:bodyPr/>
          <a:lstStyle>
            <a:lvl1pPr>
              <a:lnSpc>
                <a:spcPct val="100000"/>
              </a:lnSpc>
              <a:spcBef>
                <a:spcPts val="1900"/>
              </a:spcBef>
              <a:defRPr sz="2000" b="1" smtClean="0">
                <a:latin typeface="Arial" pitchFamily="34" charset="0"/>
              </a:defRPr>
            </a:lvl1pPr>
          </a:lstStyle>
          <a:p>
            <a:r>
              <a:rPr lang="en-US" smtClean="0"/>
              <a:t>Click to edit Master subtitle style</a:t>
            </a:r>
            <a:endParaRPr smtClean="0"/>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903364"/>
            <a:ext cx="8330184"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rgbClr val="002776"/>
                </a:solidFill>
                <a:effectLst/>
                <a:latin typeface="+mn-lt"/>
                <a:ea typeface="+mn-ea"/>
                <a:cs typeface="Arial" pitchFamily="34" charset="0"/>
              </a:defRPr>
            </a:lvl1pPr>
            <a:lvl2pPr marL="228600" marR="0" indent="-227013"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rgbClr val="002776"/>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400" b="0" i="0" u="none" strike="noStrike" kern="1200" cap="none" normalizeH="0" baseline="0" dirty="0" smtClean="0">
                <a:ln>
                  <a:noFill/>
                </a:ln>
                <a:solidFill>
                  <a:srgbClr val="002776"/>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400" b="0" i="0" u="none" strike="noStrike" kern="1200" cap="none" normalizeH="0" baseline="0" dirty="0" smtClean="0">
                <a:ln>
                  <a:noFill/>
                </a:ln>
                <a:solidFill>
                  <a:srgbClr val="002776"/>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400" b="0" i="0" u="none" strike="noStrike" kern="1200" cap="none" normalizeH="0" baseline="0" dirty="0" smtClean="0">
                <a:ln>
                  <a:noFill/>
                </a:ln>
                <a:solidFill>
                  <a:srgbClr val="002776"/>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Placeholder 10"/>
          <p:cNvSpPr>
            <a:spLocks noGrp="1"/>
          </p:cNvSpPr>
          <p:nvPr>
            <p:ph type="title"/>
          </p:nvPr>
        </p:nvSpPr>
        <p:spPr bwMode="gray">
          <a:xfrm>
            <a:off x="414337" y="391665"/>
            <a:ext cx="8330184" cy="369332"/>
          </a:xfrm>
          <a:prstGeom prst="rect">
            <a:avLst/>
          </a:prstGeom>
        </p:spPr>
        <p:txBody>
          <a:bodyPr/>
          <a:lstStyle>
            <a:lvl1pPr>
              <a:lnSpc>
                <a:spcPct val="100000"/>
              </a:lnSpc>
              <a:defRPr sz="2400"/>
            </a:lvl1pPr>
          </a:lstStyle>
          <a:p>
            <a:pPr lvl="0"/>
            <a:r>
              <a:rPr lang="en-US" dirty="0" smtClean="0"/>
              <a:t>Click to edit Master title style</a:t>
            </a:r>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1142999" y="2538374"/>
            <a:ext cx="4690872" cy="835761"/>
          </a:xfrm>
          <a:prstGeom prst="rect">
            <a:avLst/>
          </a:prstGeom>
        </p:spPr>
        <p:txBody>
          <a:bodyPr anchor="b" anchorCtr="0">
            <a:spAutoFit/>
          </a:bodyPr>
          <a:lstStyle>
            <a:lvl1pPr>
              <a:lnSpc>
                <a:spcPct val="85000"/>
              </a:lnSpc>
              <a:defRPr sz="32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2999" y="3689350"/>
            <a:ext cx="4690872" cy="319380"/>
          </a:xfrm>
          <a:prstGeom prst="rect">
            <a:avLst/>
          </a:prstGeom>
        </p:spPr>
        <p:txBody>
          <a:bodyPr>
            <a:spAutoFit/>
          </a:bodyPr>
          <a:lstStyle>
            <a:lvl1pPr>
              <a:lnSpc>
                <a:spcPct val="100000"/>
              </a:lnSpc>
              <a:defRPr sz="2000" b="1" smtClean="0">
                <a:latin typeface="Arial" pitchFamily="34" charset="0"/>
              </a:defRPr>
            </a:lvl1pPr>
          </a:lstStyle>
          <a:p>
            <a:r>
              <a:rPr lang="en-US" smtClean="0"/>
              <a:t>Click to edit Master subtitle style</a:t>
            </a:r>
            <a:endParaRPr smtClean="0"/>
          </a:p>
        </p:txBody>
      </p:sp>
      <p:pic>
        <p:nvPicPr>
          <p:cNvPr id="120844" name="Picture 12" descr="DEL_DCS_PRI_RGB"/>
          <p:cNvPicPr>
            <a:picLocks noChangeAspect="1" noChangeArrowheads="1"/>
          </p:cNvPicPr>
          <p:nvPr userDrawn="1"/>
        </p:nvPicPr>
        <p:blipFill>
          <a:blip r:embed="rId2" cstate="print"/>
          <a:srcRect/>
          <a:stretch>
            <a:fillRect/>
          </a:stretch>
        </p:blipFill>
        <p:spPr bwMode="gray">
          <a:xfrm>
            <a:off x="404813" y="303213"/>
            <a:ext cx="1636712" cy="307975"/>
          </a:xfrm>
          <a:prstGeom prst="rect">
            <a:avLst/>
          </a:prstGeom>
          <a:noFill/>
        </p:spPr>
      </p:pic>
    </p:spTree>
  </p:cSld>
  <p:clrMapOvr>
    <a:masterClrMapping/>
  </p:clrMapOvr>
  <p:transition/>
  <p:hf hdr="0" dt="0"/>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Divider">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411480" y="2773363"/>
            <a:ext cx="4325112" cy="731520"/>
          </a:xfrm>
          <a:prstGeom prst="rect">
            <a:avLst/>
          </a:prstGeom>
        </p:spPr>
        <p:txBody>
          <a:bodyPr>
            <a:spAutoFit/>
          </a:bodyPr>
          <a:lstStyle>
            <a:lvl1pPr>
              <a:lnSpc>
                <a:spcPct val="85000"/>
              </a:lnSpc>
              <a:defRPr sz="2800" b="1" smtClean="0">
                <a:latin typeface="+mj-lt"/>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411480" y="3694176"/>
            <a:ext cx="4325112" cy="738664"/>
          </a:xfrm>
          <a:prstGeom prst="rect">
            <a:avLst/>
          </a:prstGeom>
        </p:spPr>
        <p:txBody>
          <a:bodyPr>
            <a:spAutoFit/>
          </a:bodyPr>
          <a:lstStyle>
            <a:lvl1pPr>
              <a:lnSpc>
                <a:spcPct val="100000"/>
              </a:lnSpc>
              <a:defRPr sz="2400" b="0" smtClean="0">
                <a:latin typeface="Arial" pitchFamily="34" charset="0"/>
              </a:defRPr>
            </a:lvl1pPr>
          </a:lstStyle>
          <a:p>
            <a:r>
              <a:rPr lang="en-US" smtClean="0"/>
              <a:t>Click to edit Master subtitle style</a:t>
            </a:r>
            <a:endParaRPr smtClean="0"/>
          </a:p>
        </p:txBody>
      </p:sp>
    </p:spTree>
  </p:cSld>
  <p:clrMapOvr>
    <a:masterClrMapping/>
  </p:clrMapOvr>
  <p:transition/>
  <p:hf hdr="0" dt="0"/>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 preserve="1">
  <p:cSld name="Divider 2">
    <p:bg>
      <p:bgPr>
        <a:solidFill>
          <a:schemeClr val="accent2"/>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824696"/>
            <a:ext cx="8330184" cy="680186"/>
          </a:xfrm>
          <a:prstGeom prst="rect">
            <a:avLst/>
          </a:prstGeom>
        </p:spPr>
        <p:txBody>
          <a:bodyPr anchor="b" anchorCtr="0">
            <a:spAutoFit/>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6"/>
            <a:ext cx="8330184" cy="492443"/>
          </a:xfrm>
          <a:prstGeom prst="rect">
            <a:avLst/>
          </a:prstGeom>
        </p:spPr>
        <p:txBody>
          <a:bodyPr>
            <a:spAutoFit/>
          </a:bodyPr>
          <a:lstStyle>
            <a:lvl1pPr>
              <a:lnSpc>
                <a:spcPct val="100000"/>
              </a:lnSpc>
              <a:defRPr sz="3200" b="0" smtClean="0">
                <a:solidFill>
                  <a:schemeClr val="bg1"/>
                </a:solidFill>
                <a:latin typeface="Arial" pitchFamily="34" charset="0"/>
              </a:defRPr>
            </a:lvl1pPr>
          </a:lstStyle>
          <a:p>
            <a:r>
              <a:rPr lang="en-US" smtClean="0"/>
              <a:t>Click to edit Master subtitle style</a:t>
            </a:r>
            <a:endParaRPr smtClean="0"/>
          </a:p>
        </p:txBody>
      </p:sp>
    </p:spTree>
  </p:cSld>
  <p:clrMapOvr>
    <a:masterClrMapping/>
  </p:clrMapOvr>
  <p:transition/>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80" y="1399031"/>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18"/>
          <p:cNvSpPr>
            <a:spLocks noGrp="1"/>
          </p:cNvSpPr>
          <p:nvPr>
            <p:ph type="body" sz="quarter" idx="13"/>
          </p:nvPr>
        </p:nvSpPr>
        <p:spPr bwMode="gray">
          <a:xfrm>
            <a:off x="414338" y="779465"/>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6"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7" name="Content Placeholder 20"/>
          <p:cNvSpPr>
            <a:spLocks noGrp="1"/>
          </p:cNvSpPr>
          <p:nvPr>
            <p:ph sz="quarter" idx="14"/>
          </p:nvPr>
        </p:nvSpPr>
        <p:spPr bwMode="gray">
          <a:xfrm>
            <a:off x="4724401" y="1399031"/>
            <a:ext cx="3999155"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5117451" cy="4882896"/>
          </a:xfrm>
          <a:prstGeom prst="rect">
            <a:avLst/>
          </a:prstGeom>
        </p:spPr>
        <p:txBody>
          <a:bodyPr vert="horz" wrap="square"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9" y="1399030"/>
            <a:ext cx="3999155"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5" name="Content Placeholder 20"/>
          <p:cNvSpPr>
            <a:spLocks noGrp="1"/>
          </p:cNvSpPr>
          <p:nvPr>
            <p:ph sz="quarter" idx="12"/>
          </p:nvPr>
        </p:nvSpPr>
        <p:spPr bwMode="gray">
          <a:xfrm>
            <a:off x="4724400" y="1399030"/>
            <a:ext cx="3999155"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11"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6" name="Content Placeholder 20"/>
          <p:cNvSpPr>
            <a:spLocks noGrp="1"/>
          </p:cNvSpPr>
          <p:nvPr>
            <p:ph sz="quarter" idx="12"/>
          </p:nvPr>
        </p:nvSpPr>
        <p:spPr bwMode="gray">
          <a:xfrm>
            <a:off x="411479" y="1399030"/>
            <a:ext cx="2651760"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0"/>
          <p:cNvSpPr>
            <a:spLocks noGrp="1"/>
          </p:cNvSpPr>
          <p:nvPr>
            <p:ph sz="quarter" idx="13"/>
          </p:nvPr>
        </p:nvSpPr>
        <p:spPr bwMode="gray">
          <a:xfrm>
            <a:off x="3239786" y="1399030"/>
            <a:ext cx="2651760"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20"/>
          <p:cNvSpPr>
            <a:spLocks noGrp="1"/>
          </p:cNvSpPr>
          <p:nvPr>
            <p:ph sz="quarter" idx="14"/>
          </p:nvPr>
        </p:nvSpPr>
        <p:spPr bwMode="gray">
          <a:xfrm>
            <a:off x="6060896" y="1399030"/>
            <a:ext cx="2651760" cy="488289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8" y="1873249"/>
            <a:ext cx="8330184"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8330184"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7"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lIns="0" tIns="0" rIns="0" bIns="0" anchor="b">
            <a:spAutoFit/>
          </a:bodyPr>
          <a:lstStyle>
            <a:lvl1pPr algn="l" rtl="0" fontAlgn="base">
              <a:lnSpc>
                <a:spcPts val="1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1"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lvl1pPr>
              <a:defRPr>
                <a:latin typeface="+mj-lt"/>
              </a:defRPr>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9" y="1873248"/>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4"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lIns="0" tIns="0" rIns="0" bIns="0" anchor="b">
            <a:spAutoFit/>
          </a:bodyPr>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6"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lvl1pPr>
              <a:defRPr>
                <a:latin typeface="+mj-lt"/>
              </a:defRPr>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9" name="Content Placeholder 20"/>
          <p:cNvSpPr>
            <a:spLocks noGrp="1"/>
          </p:cNvSpPr>
          <p:nvPr>
            <p:ph sz="quarter" idx="16"/>
          </p:nvPr>
        </p:nvSpPr>
        <p:spPr bwMode="gray">
          <a:xfrm>
            <a:off x="4724400" y="1873248"/>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ext Placeholder 11"/>
          <p:cNvSpPr>
            <a:spLocks noGrp="1"/>
          </p:cNvSpPr>
          <p:nvPr>
            <p:ph type="body" sz="quarter" idx="17"/>
          </p:nvPr>
        </p:nvSpPr>
        <p:spPr bwMode="gray">
          <a:xfrm>
            <a:off x="4727259"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1" name="Text Placeholder 13"/>
          <p:cNvSpPr>
            <a:spLocks noGrp="1"/>
          </p:cNvSpPr>
          <p:nvPr>
            <p:ph type="body" sz="quarter" idx="18"/>
          </p:nvPr>
        </p:nvSpPr>
        <p:spPr bwMode="gray">
          <a:xfrm>
            <a:off x="4724400" y="6153912"/>
            <a:ext cx="3995928" cy="128016"/>
          </a:xfrm>
          <a:prstGeom prst="rect">
            <a:avLst/>
          </a:prstGeom>
          <a:noFill/>
          <a:ln w="12700" algn="ctr">
            <a:noFill/>
            <a:miter lim="800000"/>
            <a:headEnd/>
            <a:tailEnd/>
          </a:ln>
        </p:spPr>
        <p:txBody>
          <a:bodyPr lIns="0" tIns="0" rIns="0" bIns="0" anchor="b">
            <a:spAutoFit/>
          </a:bodyPr>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pic>
        <p:nvPicPr>
          <p:cNvPr id="5" name="Picture 19" descr="DEL_PRI_RGB"/>
          <p:cNvPicPr>
            <a:picLocks noChangeAspect="1" noChangeArrowheads="1"/>
          </p:cNvPicPr>
          <p:nvPr userDrawn="1"/>
        </p:nvPicPr>
        <p:blipFill>
          <a:blip r:embed="rId2" cstate="print"/>
          <a:srcRect l="11237" t="27428" r="9845" b="25551"/>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chorCtr="0">
            <a:noAutofit/>
          </a:bodyPr>
          <a:lstStyle>
            <a:lvl1pPr>
              <a:lnSpc>
                <a:spcPts val="800"/>
              </a:lnSpc>
              <a:spcBef>
                <a:spcPts val="400"/>
              </a:spcBef>
              <a:spcAft>
                <a:spcPts val="400"/>
              </a:spcAft>
              <a:defRPr sz="700"/>
            </a:lvl1pPr>
          </a:lstStyle>
          <a:p>
            <a:pPr lvl="0"/>
            <a:r>
              <a:rPr lang="en-US" smtClean="0"/>
              <a:t>Click to edit Master text styles</a:t>
            </a:r>
          </a:p>
        </p:txBody>
      </p:sp>
    </p:spTree>
  </p:cSld>
  <p:clrMapOvr>
    <a:masterClrMapping/>
  </p:clrMapOvr>
  <p:transition/>
  <p:hf hdr="0" dt="0"/>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spAutoFit/>
          </a:bodyPr>
          <a:lstStyle/>
          <a:p>
            <a:r>
              <a:rPr lang="en-US" smtClean="0"/>
              <a:t>Click to edit Master title style</a:t>
            </a:r>
            <a:endParaRPr lang="en-US" dirty="0"/>
          </a:p>
        </p:txBody>
      </p:sp>
      <p:sp>
        <p:nvSpPr>
          <p:cNvPr id="3" name="Text Placeholder 7"/>
          <p:cNvSpPr>
            <a:spLocks noGrp="1"/>
          </p:cNvSpPr>
          <p:nvPr>
            <p:ph type="body" sz="quarter" idx="11"/>
          </p:nvPr>
        </p:nvSpPr>
        <p:spPr bwMode="gray">
          <a:xfrm>
            <a:off x="414338" y="779463"/>
            <a:ext cx="8330184" cy="166199"/>
          </a:xfrm>
          <a:prstGeom prst="rect">
            <a:avLst/>
          </a:prstGeom>
          <a:noFill/>
          <a:ln w="9525">
            <a:noFill/>
            <a:miter lim="800000"/>
            <a:headEnd/>
            <a:tailEnd/>
          </a:ln>
        </p:spPr>
        <p:txBody>
          <a:bodyPr lIns="0" tIns="0" rIns="0" bIns="0">
            <a:spAutoFit/>
          </a:bodyPr>
          <a:lstStyle>
            <a:lvl1pPr algn="l" rtl="0" eaLnBrk="0" fontAlgn="base" hangingPunct="0">
              <a:lnSpc>
                <a:spcPct val="90000"/>
              </a:lnSpc>
              <a:spcBef>
                <a:spcPct val="0"/>
              </a:spcBef>
              <a:spcAft>
                <a:spcPct val="0"/>
              </a:spcAft>
              <a:defRPr lang="en-US" sz="1200" b="0" kern="1200" dirty="0">
                <a:solidFill>
                  <a:schemeClr val="tx1"/>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44702889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userDrawn="1">
  <p:cSld name="4_Divider 2">
    <p:bg>
      <p:bgPr>
        <a:solidFill>
          <a:srgbClr val="00B0F0"/>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hasCustomPrompt="1"/>
          </p:nvPr>
        </p:nvSpPr>
        <p:spPr bwMode="auto">
          <a:xfrm>
            <a:off x="411480" y="2824696"/>
            <a:ext cx="8149908" cy="680186"/>
          </a:xfrm>
          <a:prstGeom prst="rect">
            <a:avLst/>
          </a:prstGeom>
        </p:spPr>
        <p:txBody>
          <a:bodyPr anchor="b" anchorCtr="0">
            <a:spAutoFit/>
          </a:bodyPr>
          <a:lstStyle>
            <a:lvl1pPr>
              <a:lnSpc>
                <a:spcPct val="85000"/>
              </a:lnSpc>
              <a:defRPr sz="5200" b="0" baseline="0" smtClean="0">
                <a:solidFill>
                  <a:schemeClr val="bg1"/>
                </a:solidFill>
                <a:latin typeface="Times New Roman" pitchFamily="18" charset="0"/>
                <a:cs typeface="Times New Roman" pitchFamily="18" charset="0"/>
              </a:defRPr>
            </a:lvl1pPr>
          </a:lstStyle>
          <a:p>
            <a:r>
              <a:rPr lang="en-US" dirty="0" smtClean="0"/>
              <a:t>Divider slide</a:t>
            </a:r>
          </a:p>
        </p:txBody>
      </p:sp>
    </p:spTree>
    <p:extLst>
      <p:ext uri="{BB962C8B-B14F-4D97-AF65-F5344CB8AC3E}">
        <p14:creationId xmlns:p14="http://schemas.microsoft.com/office/powerpoint/2010/main" val="380761209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2" name="Text Placeholder 18"/>
          <p:cNvSpPr>
            <a:spLocks noGrp="1"/>
          </p:cNvSpPr>
          <p:nvPr>
            <p:ph type="body" sz="quarter" idx="13"/>
          </p:nvPr>
        </p:nvSpPr>
        <p:spPr bwMode="gray">
          <a:xfrm>
            <a:off x="414338" y="779465"/>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7"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lvl1pPr>
              <a:defRPr>
                <a:latin typeface="+mj-lt"/>
              </a:defRPr>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8" name="Content Placeholder 20"/>
          <p:cNvSpPr>
            <a:spLocks noGrp="1"/>
          </p:cNvSpPr>
          <p:nvPr>
            <p:ph sz="quarter" idx="11"/>
          </p:nvPr>
        </p:nvSpPr>
        <p:spPr bwMode="gray">
          <a:xfrm>
            <a:off x="411480" y="1399031"/>
            <a:ext cx="2651760"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0"/>
          <p:cNvSpPr>
            <a:spLocks noGrp="1"/>
          </p:cNvSpPr>
          <p:nvPr>
            <p:ph sz="quarter" idx="14"/>
          </p:nvPr>
        </p:nvSpPr>
        <p:spPr bwMode="gray">
          <a:xfrm>
            <a:off x="3245624" y="1399031"/>
            <a:ext cx="2651760"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0"/>
          <p:cNvSpPr>
            <a:spLocks noGrp="1"/>
          </p:cNvSpPr>
          <p:nvPr>
            <p:ph sz="quarter" idx="15"/>
          </p:nvPr>
        </p:nvSpPr>
        <p:spPr bwMode="gray">
          <a:xfrm>
            <a:off x="6069209" y="1399031"/>
            <a:ext cx="2651760" cy="4887471"/>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noAutofit/>
          </a:bodyPr>
          <a:lstStyle>
            <a:lvl1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pPr algn="ctr" fontAlgn="base">
              <a:spcBef>
                <a:spcPct val="20000"/>
              </a:spcBef>
              <a:spcAft>
                <a:spcPct val="0"/>
              </a:spcAft>
            </a:pPr>
            <a:endParaRPr lang="en-US" sz="1100" b="1" dirty="0">
              <a:solidFill>
                <a:srgbClr val="002776"/>
              </a:solidFill>
              <a:cs typeface="Arial" pitchFamily="34" charset="0"/>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lgn="ctr" fontAlgn="base">
              <a:spcBef>
                <a:spcPct val="20000"/>
              </a:spcBef>
              <a:spcAft>
                <a:spcPct val="0"/>
              </a:spcAft>
            </a:pPr>
            <a:endParaRPr lang="en-US" sz="1100" b="1" dirty="0">
              <a:solidFill>
                <a:srgbClr val="002776"/>
              </a:solidFill>
              <a:cs typeface="Arial" pitchFamily="34" charset="0"/>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pPr algn="ctr" fontAlgn="base">
              <a:spcBef>
                <a:spcPct val="20000"/>
              </a:spcBef>
              <a:spcAft>
                <a:spcPct val="0"/>
              </a:spcAft>
            </a:pPr>
            <a:fld id="{78B58409-9777-4254-BB02-5714F12869D5}" type="slidenum">
              <a:rPr lang="en-US" sz="1100" b="1">
                <a:solidFill>
                  <a:srgbClr val="002776"/>
                </a:solidFill>
                <a:cs typeface="Arial" pitchFamily="34" charset="0"/>
              </a:rPr>
              <a:pPr algn="ctr" fontAlgn="base">
                <a:spcBef>
                  <a:spcPct val="20000"/>
                </a:spcBef>
                <a:spcAft>
                  <a:spcPct val="0"/>
                </a:spcAft>
              </a:pPr>
              <a:t>‹#›</a:t>
            </a:fld>
            <a:endParaRPr lang="en-US" sz="1100" b="1" dirty="0">
              <a:solidFill>
                <a:srgbClr val="002776"/>
              </a:solidFill>
              <a:cs typeface="Arial" pitchFamily="34" charset="0"/>
            </a:endParaRPr>
          </a:p>
        </p:txBody>
      </p:sp>
    </p:spTree>
    <p:extLst>
      <p:ext uri="{BB962C8B-B14F-4D97-AF65-F5344CB8AC3E}">
        <p14:creationId xmlns:p14="http://schemas.microsoft.com/office/powerpoint/2010/main" val="16768703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1_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7468"/>
          </a:xfrm>
          <a:prstGeom prst="rect">
            <a:avLst/>
          </a:prstGeom>
        </p:spPr>
        <p:txBody>
          <a:bodyPr vert="horz" lIns="0" tIns="0" rIns="0" bIns="0"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Text Placeholder 18"/>
          <p:cNvSpPr>
            <a:spLocks noGrp="1"/>
          </p:cNvSpPr>
          <p:nvPr>
            <p:ph type="body" sz="quarter" idx="13"/>
          </p:nvPr>
        </p:nvSpPr>
        <p:spPr bwMode="gray">
          <a:xfrm>
            <a:off x="414338" y="779463"/>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5"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2169470361"/>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1_Divider 2">
    <p:bg>
      <p:bgPr>
        <a:solidFill>
          <a:srgbClr val="00B0F0"/>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hasCustomPrompt="1"/>
          </p:nvPr>
        </p:nvSpPr>
        <p:spPr bwMode="auto">
          <a:xfrm>
            <a:off x="411480" y="2824696"/>
            <a:ext cx="8149908" cy="680186"/>
          </a:xfrm>
          <a:prstGeom prst="rect">
            <a:avLst/>
          </a:prstGeom>
        </p:spPr>
        <p:txBody>
          <a:bodyPr anchor="b" anchorCtr="0">
            <a:spAutoFit/>
          </a:bodyPr>
          <a:lstStyle>
            <a:lvl1pPr>
              <a:lnSpc>
                <a:spcPct val="85000"/>
              </a:lnSpc>
              <a:defRPr sz="5200" b="0" baseline="0" smtClean="0">
                <a:solidFill>
                  <a:schemeClr val="bg1"/>
                </a:solidFill>
                <a:latin typeface="Times New Roman" pitchFamily="18" charset="0"/>
                <a:cs typeface="Times New Roman" pitchFamily="18" charset="0"/>
              </a:defRPr>
            </a:lvl1pPr>
          </a:lstStyle>
          <a:p>
            <a:r>
              <a:rPr lang="en-US" dirty="0" smtClean="0"/>
              <a:t>Divider slide</a:t>
            </a:r>
          </a:p>
        </p:txBody>
      </p:sp>
    </p:spTree>
    <p:extLst>
      <p:ext uri="{BB962C8B-B14F-4D97-AF65-F5344CB8AC3E}">
        <p14:creationId xmlns:p14="http://schemas.microsoft.com/office/powerpoint/2010/main" val="4023438425"/>
      </p:ext>
    </p:extLst>
  </p:cSld>
  <p:clrMapOvr>
    <a:masterClrMapping/>
  </p:clrMapOvr>
  <p:transition/>
  <p:hf hdr="0" dt="0"/>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585788" y="776288"/>
            <a:ext cx="7972425" cy="4795837"/>
          </a:xfrm>
          <a:prstGeom prst="rect">
            <a:avLst/>
          </a:prstGeom>
          <a:solidFill>
            <a:schemeClr val="bg1"/>
          </a:solidFill>
          <a:ln w="19050" algn="ctr">
            <a:solidFill>
              <a:srgbClr val="003399"/>
            </a:solidFill>
            <a:miter lim="800000"/>
            <a:headEnd/>
            <a:tailEnd/>
          </a:ln>
          <a:effectLst/>
        </p:spPr>
        <p:txBody>
          <a:bodyPr lIns="90000" tIns="90000" rIns="90000" bIns="90000" anchor="ctr"/>
          <a:lstStyle/>
          <a:p>
            <a:pPr marL="119063" indent="-119063" eaLnBrk="0" fontAlgn="base" hangingPunct="0">
              <a:spcBef>
                <a:spcPct val="50000"/>
              </a:spcBef>
              <a:spcAft>
                <a:spcPct val="0"/>
              </a:spcAft>
              <a:defRPr/>
            </a:pPr>
            <a:endParaRPr lang="en-US" b="1" dirty="0">
              <a:solidFill>
                <a:srgbClr val="000000"/>
              </a:solidFill>
              <a:cs typeface="Arial" pitchFamily="34" charset="0"/>
            </a:endParaRPr>
          </a:p>
        </p:txBody>
      </p:sp>
      <p:sp>
        <p:nvSpPr>
          <p:cNvPr id="3700739" name="MSTSHP_03"/>
          <p:cNvSpPr>
            <a:spLocks noGrp="1" noChangeArrowheads="1"/>
          </p:cNvSpPr>
          <p:nvPr>
            <p:ph type="ctrTitle" sz="quarter"/>
          </p:nvPr>
        </p:nvSpPr>
        <p:spPr bwMode="auto">
          <a:xfrm>
            <a:off x="892175" y="2695575"/>
            <a:ext cx="6581775" cy="549275"/>
          </a:xfrm>
          <a:ln algn="ctr"/>
        </p:spPr>
        <p:txBody>
          <a:bodyPr/>
          <a:lstStyle>
            <a:lvl1pPr>
              <a:lnSpc>
                <a:spcPts val="4000"/>
              </a:lnSpc>
              <a:spcBef>
                <a:spcPct val="100000"/>
              </a:spcBef>
              <a:buClr>
                <a:schemeClr val="tx2"/>
              </a:buClr>
              <a:buSzPct val="85000"/>
              <a:buFont typeface="Wingdings" pitchFamily="2" charset="2"/>
              <a:buNone/>
              <a:defRPr/>
            </a:lvl1pPr>
          </a:lstStyle>
          <a:p>
            <a:r>
              <a:rPr lang="en-US" smtClean="0"/>
              <a:t>Click to edit Master title style</a:t>
            </a:r>
            <a:endParaRPr lang="en-US" dirty="0"/>
          </a:p>
        </p:txBody>
      </p:sp>
      <p:sp>
        <p:nvSpPr>
          <p:cNvPr id="3700740" name="MSTSHP_04"/>
          <p:cNvSpPr>
            <a:spLocks noGrp="1" noChangeArrowheads="1"/>
          </p:cNvSpPr>
          <p:nvPr>
            <p:ph type="subTitle" sz="quarter" idx="1"/>
          </p:nvPr>
        </p:nvSpPr>
        <p:spPr bwMode="auto">
          <a:xfrm>
            <a:off x="892175" y="3516313"/>
            <a:ext cx="6583363" cy="439737"/>
          </a:xfrm>
          <a:ln/>
        </p:spPr>
        <p:txBody>
          <a:bodyPr/>
          <a:lstStyle>
            <a:lvl1pPr>
              <a:lnSpc>
                <a:spcPts val="2800"/>
              </a:lnSpc>
              <a:spcBef>
                <a:spcPct val="15000"/>
              </a:spcBef>
              <a:buClrTx/>
              <a:defRPr sz="1600" b="1"/>
            </a:lvl1pPr>
          </a:lstStyle>
          <a:p>
            <a:r>
              <a:rPr lang="en-US" smtClean="0"/>
              <a:t>Click to edit Master subtitle style</a:t>
            </a:r>
            <a:endParaRPr lang="en-US" dirty="0"/>
          </a:p>
        </p:txBody>
      </p:sp>
    </p:spTree>
    <p:extLst>
      <p:ext uri="{BB962C8B-B14F-4D97-AF65-F5344CB8AC3E}">
        <p14:creationId xmlns:p14="http://schemas.microsoft.com/office/powerpoint/2010/main" val="3073966979"/>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14119306"/>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143000" y="2551176"/>
            <a:ext cx="6858000" cy="1344168"/>
          </a:xfrm>
          <a:ln w="28575">
            <a:solidFill>
              <a:srgbClr val="003399"/>
            </a:solidFill>
          </a:ln>
        </p:spPr>
        <p:txBody>
          <a:bodyPr lIns="228600" rIns="228600" anchor="ctr" anchorCtr="1"/>
          <a:lstStyle>
            <a:lvl1pPr algn="ctr">
              <a:spcBef>
                <a:spcPts val="0"/>
              </a:spcBef>
              <a:defRPr sz="2000" b="1"/>
            </a:lvl1pPr>
          </a:lstStyle>
          <a:p>
            <a:pPr lvl="0"/>
            <a:r>
              <a:rPr lang="en-US" smtClean="0"/>
              <a:t>Click to edit Master text styles</a:t>
            </a:r>
          </a:p>
        </p:txBody>
      </p:sp>
    </p:spTree>
    <p:extLst>
      <p:ext uri="{BB962C8B-B14F-4D97-AF65-F5344CB8AC3E}">
        <p14:creationId xmlns:p14="http://schemas.microsoft.com/office/powerpoint/2010/main" val="326013238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pic>
        <p:nvPicPr>
          <p:cNvPr id="5" name="Picture 19" descr="DEL_PRI_RGB"/>
          <p:cNvPicPr>
            <a:picLocks noChangeAspect="1" noChangeArrowheads="1"/>
          </p:cNvPicPr>
          <p:nvPr userDrawn="1"/>
        </p:nvPicPr>
        <p:blipFill>
          <a:blip r:embed="rId2" cstate="print"/>
          <a:srcRect l="11237" t="27428" r="9845" b="25551"/>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chorCtr="0">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1920156791"/>
      </p:ext>
    </p:extLst>
  </p:cSld>
  <p:clrMapOvr>
    <a:masterClrMapping/>
  </p:clrMapOvr>
  <p:transition/>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8" y="1873249"/>
            <a:ext cx="8330184" cy="1497846"/>
          </a:xfrm>
          <a:prstGeom prst="rect">
            <a:avLst/>
          </a:prstGeom>
        </p:spPr>
        <p:txBody>
          <a:bodyPr/>
          <a:lstStyle>
            <a:lvl1pPr>
              <a:defRPr>
                <a:latin typeface="+mn-lt"/>
              </a:defRPr>
            </a:lvl1pPr>
            <a:lvl2pPr>
              <a:defRPr lang="en-US" sz="1800" kern="1200" dirty="0" smtClean="0">
                <a:solidFill>
                  <a:schemeClr val="tx2"/>
                </a:solidFill>
                <a:latin typeface="+mn-lt"/>
                <a:ea typeface="+mn-ea"/>
                <a:cs typeface="+mn-cs"/>
              </a:defRPr>
            </a:lvl2pPr>
            <a:lvl3pPr>
              <a:defRPr lang="en-US" sz="1600" kern="1200" dirty="0" smtClean="0">
                <a:solidFill>
                  <a:schemeClr val="tx2"/>
                </a:solidFill>
                <a:latin typeface="+mn-lt"/>
                <a:ea typeface="+mn-ea"/>
                <a:cs typeface="+mn-cs"/>
              </a:defRPr>
            </a:lvl3pPr>
            <a:lvl4pPr>
              <a:defRPr lang="en-US" sz="1600" kern="1200" dirty="0" smtClean="0">
                <a:solidFill>
                  <a:schemeClr val="tx2"/>
                </a:solidFill>
                <a:latin typeface="+mn-lt"/>
                <a:ea typeface="+mn-ea"/>
                <a:cs typeface="+mn-cs"/>
              </a:defRPr>
            </a:lvl4pPr>
            <a:lvl5pPr>
              <a:defRPr lang="en-US" sz="16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2"/>
            <a:ext cx="8330184" cy="276999"/>
          </a:xfrm>
          <a:prstGeom prst="rect">
            <a:avLst/>
          </a:prstGeom>
        </p:spPr>
        <p:txBody>
          <a:bodyPr>
            <a:spAutoFit/>
          </a:bodyPr>
          <a:lstStyle>
            <a:lvl1pPr>
              <a:defRPr sz="1800" b="1">
                <a:latin typeface="+mj-lt"/>
              </a:defRPr>
            </a:lvl1pPr>
          </a:lstStyle>
          <a:p>
            <a:pPr lvl="0"/>
            <a:r>
              <a:rPr lang="en-US" smtClean="0"/>
              <a:t>Click to edit Master text styles</a:t>
            </a:r>
          </a:p>
        </p:txBody>
      </p:sp>
      <p:sp>
        <p:nvSpPr>
          <p:cNvPr id="7"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lIns="0" tIns="0" rIns="0" bIns="0" anchor="b">
            <a:spAutoFit/>
          </a:bodyPr>
          <a:lstStyle>
            <a:lvl1pPr algn="l" rtl="0" fontAlgn="base">
              <a:lnSpc>
                <a:spcPct val="100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3" name="Text Placeholder 18"/>
          <p:cNvSpPr>
            <a:spLocks noGrp="1"/>
          </p:cNvSpPr>
          <p:nvPr>
            <p:ph type="body" sz="quarter" idx="16"/>
          </p:nvPr>
        </p:nvSpPr>
        <p:spPr bwMode="gray">
          <a:xfrm>
            <a:off x="414338" y="779465"/>
            <a:ext cx="8330184" cy="307777"/>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defRPr kumimoji="0" lang="en-US" sz="2000" b="0" i="0" u="none" strike="noStrike" kern="1200" cap="none" spc="0" normalizeH="0" baseline="0" noProof="0" dirty="0" smtClean="0">
                <a:ln>
                  <a:noFill/>
                </a:ln>
                <a:solidFill>
                  <a:schemeClr val="tx2"/>
                </a:solidFill>
                <a:effectLst/>
                <a:uLnTx/>
                <a:uFillTx/>
                <a:latin typeface="+mj-lt"/>
                <a:ea typeface="+mn-ea"/>
                <a:cs typeface="Arial"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mtClean="0"/>
              <a:t>Click to edit Master text styles</a:t>
            </a:r>
          </a:p>
        </p:txBody>
      </p:sp>
      <p:sp>
        <p:nvSpPr>
          <p:cNvPr id="8"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lvl1pPr>
              <a:defRPr>
                <a:latin typeface="+mj-lt"/>
              </a:defRPr>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Tree>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End slide">
    <p:bg>
      <p:bgPr>
        <a:solidFill>
          <a:schemeClr val="bg1"/>
        </a:solidFill>
        <a:effectLst/>
      </p:bgPr>
    </p:bg>
    <p:spTree>
      <p:nvGrpSpPr>
        <p:cNvPr id="1" name=""/>
        <p:cNvGrpSpPr/>
        <p:nvPr/>
      </p:nvGrpSpPr>
      <p:grpSpPr>
        <a:xfrm>
          <a:off x="0" y="0"/>
          <a:ext cx="0" cy="0"/>
          <a:chOff x="0" y="0"/>
          <a:chExt cx="0" cy="0"/>
        </a:xfrm>
      </p:grpSpPr>
      <p:pic>
        <p:nvPicPr>
          <p:cNvPr id="5" name="Picture 19" descr="DEL_PRI_RGB"/>
          <p:cNvPicPr>
            <a:picLocks noChangeAspect="1" noChangeArrowheads="1"/>
          </p:cNvPicPr>
          <p:nvPr/>
        </p:nvPicPr>
        <p:blipFill>
          <a:blip r:embed="rId2" cstate="print"/>
          <a:srcRect l="11237" t="27428" r="9845" b="25551"/>
          <a:stretch>
            <a:fillRect/>
          </a:stretch>
        </p:blipFill>
        <p:spPr bwMode="gray">
          <a:xfrm>
            <a:off x="2844801" y="3032127"/>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chorCtr="0">
            <a:noAutofit/>
          </a:bodyPr>
          <a:lstStyle>
            <a:lvl1pPr>
              <a:lnSpc>
                <a:spcPts val="800"/>
              </a:lnSpc>
              <a:spcBef>
                <a:spcPts val="400"/>
              </a:spcBef>
              <a:spcAft>
                <a:spcPts val="400"/>
              </a:spcAft>
              <a:defRPr sz="700"/>
            </a:lvl1pPr>
          </a:lstStyle>
          <a:p>
            <a:pPr lvl="0"/>
            <a:r>
              <a:rPr lang="en-US" smtClean="0"/>
              <a:t>Click to edit Master text styles</a:t>
            </a:r>
          </a:p>
        </p:txBody>
      </p:sp>
    </p:spTree>
  </p:cSld>
  <p:clrMapOvr>
    <a:masterClrMapping/>
  </p:clrMapOvr>
  <p:transition/>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2_End slide">
    <p:bg>
      <p:bgPr>
        <a:solidFill>
          <a:schemeClr val="bg1"/>
        </a:solidFill>
        <a:effectLst/>
      </p:bgPr>
    </p:bg>
    <p:spTree>
      <p:nvGrpSpPr>
        <p:cNvPr id="1" name=""/>
        <p:cNvGrpSpPr/>
        <p:nvPr/>
      </p:nvGrpSpPr>
      <p:grpSpPr>
        <a:xfrm>
          <a:off x="0" y="0"/>
          <a:ext cx="0" cy="0"/>
          <a:chOff x="0" y="0"/>
          <a:chExt cx="0" cy="0"/>
        </a:xfrm>
      </p:grpSpPr>
      <p:pic>
        <p:nvPicPr>
          <p:cNvPr id="5" name="Picture 19" descr="DEL_PRI_RGB"/>
          <p:cNvPicPr>
            <a:picLocks noChangeAspect="1" noChangeArrowheads="1"/>
          </p:cNvPicPr>
          <p:nvPr userDrawn="1"/>
        </p:nvPicPr>
        <p:blipFill>
          <a:blip r:embed="rId2" cstate="print"/>
          <a:srcRect l="11237" t="27428" r="9845" b="25551"/>
          <a:stretch>
            <a:fillRect/>
          </a:stretch>
        </p:blipFill>
        <p:spPr bwMode="gray">
          <a:xfrm>
            <a:off x="2844801" y="3032127"/>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chorCtr="0">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602329870"/>
      </p:ext>
    </p:extLst>
  </p:cSld>
  <p:clrMapOvr>
    <a:masterClrMapping/>
  </p:clrMapOvr>
  <p:transition/>
  <p:timing>
    <p:tnLst>
      <p:par>
        <p:cTn id="1" dur="indefinite" restart="never" nodeType="tmRoot"/>
      </p:par>
    </p:tnLst>
  </p:timing>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5" Type="http://schemas.openxmlformats.org/officeDocument/2006/relationships/theme" Target="../theme/theme2.xml"/><Relationship Id="rId4" Type="http://schemas.openxmlformats.org/officeDocument/2006/relationships/slideLayout" Target="../slideLayouts/slideLayout3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theme" Target="../theme/theme3.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5" Type="http://schemas.openxmlformats.org/officeDocument/2006/relationships/theme" Target="../theme/theme4.xml"/><Relationship Id="rId4"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Rectangle 17"/>
          <p:cNvSpPr>
            <a:spLocks noChangeArrowheads="1"/>
          </p:cNvSpPr>
          <p:nvPr/>
        </p:nvSpPr>
        <p:spPr bwMode="gray">
          <a:xfrm>
            <a:off x="5965825" y="6656388"/>
            <a:ext cx="2774950" cy="107722"/>
          </a:xfrm>
          <a:prstGeom prst="rect">
            <a:avLst/>
          </a:prstGeom>
          <a:noFill/>
          <a:ln w="25400" algn="ctr">
            <a:noFill/>
            <a:miter lim="800000"/>
            <a:headEnd/>
            <a:tailEnd/>
          </a:ln>
        </p:spPr>
        <p:txBody>
          <a:bodyPr lIns="0" tIns="0" rIns="0" bIns="0" anchor="b">
            <a:spAutoFit/>
          </a:bodyPr>
          <a:lstStyle/>
          <a:p>
            <a:pPr algn="r" fontAlgn="base">
              <a:spcBef>
                <a:spcPct val="0"/>
              </a:spcBef>
              <a:spcAft>
                <a:spcPct val="0"/>
              </a:spcAft>
            </a:pPr>
            <a:r>
              <a:rPr lang="en-US" sz="700" dirty="0">
                <a:solidFill>
                  <a:srgbClr val="002776"/>
                </a:solidFill>
                <a:ea typeface="MS PGothic" pitchFamily="34" charset="-128"/>
                <a:cs typeface="Arial" charset="0"/>
              </a:rPr>
              <a:t>Copyright © </a:t>
            </a:r>
            <a:r>
              <a:rPr lang="en-US" sz="700" dirty="0" smtClean="0">
                <a:solidFill>
                  <a:srgbClr val="002776"/>
                </a:solidFill>
                <a:ea typeface="MS PGothic" pitchFamily="34" charset="-128"/>
                <a:cs typeface="Arial" charset="0"/>
              </a:rPr>
              <a:t>2012 </a:t>
            </a:r>
            <a:r>
              <a:rPr lang="en-US" sz="700" dirty="0">
                <a:solidFill>
                  <a:srgbClr val="002776"/>
                </a:solidFill>
                <a:ea typeface="MS PGothic" pitchFamily="34" charset="-128"/>
                <a:cs typeface="Arial" charset="0"/>
              </a:rPr>
              <a:t>Deloitte </a:t>
            </a:r>
            <a:r>
              <a:rPr lang="en-US" sz="700" dirty="0" smtClean="0">
                <a:solidFill>
                  <a:srgbClr val="002776"/>
                </a:solidFill>
                <a:ea typeface="MS PGothic" pitchFamily="34" charset="-128"/>
                <a:cs typeface="Arial" charset="0"/>
              </a:rPr>
              <a:t>&amp; Touche. </a:t>
            </a:r>
            <a:r>
              <a:rPr lang="en-US" sz="700" dirty="0">
                <a:solidFill>
                  <a:srgbClr val="002776"/>
                </a:solidFill>
                <a:ea typeface="MS PGothic" pitchFamily="34" charset="-128"/>
                <a:cs typeface="Arial" charset="0"/>
              </a:rPr>
              <a:t>All rights reserved.</a:t>
            </a:r>
          </a:p>
        </p:txBody>
      </p:sp>
      <p:sp>
        <p:nvSpPr>
          <p:cNvPr id="19" name="Slide Number Placeholder 9"/>
          <p:cNvSpPr>
            <a:spLocks/>
          </p:cNvSpPr>
          <p:nvPr/>
        </p:nvSpPr>
        <p:spPr bwMode="gray">
          <a:xfrm>
            <a:off x="414339" y="6640515"/>
            <a:ext cx="268287" cy="138499"/>
          </a:xfrm>
          <a:prstGeom prst="rect">
            <a:avLst/>
          </a:prstGeom>
          <a:noFill/>
          <a:ln w="9525">
            <a:noFill/>
            <a:miter lim="800000"/>
            <a:headEnd/>
            <a:tailEnd/>
          </a:ln>
        </p:spPr>
        <p:txBody>
          <a:bodyPr lIns="0" tIns="0" rIns="0" bIns="0" anchor="b">
            <a:spAutoFit/>
          </a:bodyPr>
          <a:lstStyle/>
          <a:p>
            <a:pPr fontAlgn="base">
              <a:spcBef>
                <a:spcPct val="0"/>
              </a:spcBef>
              <a:spcAft>
                <a:spcPct val="0"/>
              </a:spcAft>
            </a:pPr>
            <a:fld id="{86C77FDF-45C5-4665-AAEE-45520AE6BEA9}" type="slidenum">
              <a:rPr lang="en-US" sz="900">
                <a:solidFill>
                  <a:srgbClr val="002776"/>
                </a:solidFill>
                <a:ea typeface="MS PGothic" pitchFamily="34" charset="-128"/>
                <a:cs typeface="Arial" charset="0"/>
              </a:rPr>
              <a:pPr fontAlgn="base">
                <a:spcBef>
                  <a:spcPct val="0"/>
                </a:spcBef>
                <a:spcAft>
                  <a:spcPct val="0"/>
                </a:spcAft>
              </a:pPr>
              <a:t>‹#›</a:t>
            </a:fld>
            <a:endParaRPr lang="en-US" sz="900" dirty="0">
              <a:solidFill>
                <a:srgbClr val="002776"/>
              </a:solidFill>
              <a:ea typeface="MS PGothic" pitchFamily="34" charset="-128"/>
              <a:cs typeface="Arial" charset="0"/>
            </a:endParaRPr>
          </a:p>
        </p:txBody>
      </p:sp>
      <p:sp>
        <p:nvSpPr>
          <p:cNvPr id="11" name="Title Placeholder 10"/>
          <p:cNvSpPr>
            <a:spLocks noGrp="1"/>
          </p:cNvSpPr>
          <p:nvPr>
            <p:ph type="title"/>
          </p:nvPr>
        </p:nvSpPr>
        <p:spPr bwMode="gray">
          <a:xfrm>
            <a:off x="414338" y="450279"/>
            <a:ext cx="8330184" cy="329184"/>
          </a:xfrm>
          <a:prstGeom prst="rect">
            <a:avLst/>
          </a:prstGeom>
        </p:spPr>
        <p:txBody>
          <a:bodyPr lIns="0" tIns="0" rIns="0" bIns="0" anchor="b" anchorCtr="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16" name="Text Placeholder 15"/>
          <p:cNvSpPr>
            <a:spLocks noGrp="1"/>
          </p:cNvSpPr>
          <p:nvPr>
            <p:ph type="body" idx="1"/>
          </p:nvPr>
        </p:nvSpPr>
        <p:spPr bwMode="gray">
          <a:xfrm>
            <a:off x="411480" y="1400175"/>
            <a:ext cx="8330184" cy="1497846"/>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9" r:id="rId7"/>
    <p:sldLayoutId id="2147483670" r:id="rId8"/>
    <p:sldLayoutId id="2147483693" r:id="rId9"/>
    <p:sldLayoutId id="2147484335" r:id="rId10"/>
    <p:sldLayoutId id="2147484006" r:id="rId11"/>
    <p:sldLayoutId id="2147484008" r:id="rId12"/>
    <p:sldLayoutId id="2147484009" r:id="rId13"/>
    <p:sldLayoutId id="2147484010" r:id="rId14"/>
    <p:sldLayoutId id="2147484011" r:id="rId15"/>
    <p:sldLayoutId id="2147484013" r:id="rId16"/>
    <p:sldLayoutId id="2147484014" r:id="rId17"/>
    <p:sldLayoutId id="2147484333" r:id="rId18"/>
    <p:sldLayoutId id="2147484243" r:id="rId19"/>
    <p:sldLayoutId id="2147484246" r:id="rId20"/>
    <p:sldLayoutId id="2147484247" r:id="rId21"/>
    <p:sldLayoutId id="2147484248" r:id="rId22"/>
    <p:sldLayoutId id="2147484249" r:id="rId23"/>
    <p:sldLayoutId id="2147484250" r:id="rId24"/>
    <p:sldLayoutId id="2147484251" r:id="rId25"/>
    <p:sldLayoutId id="2147484252" r:id="rId26"/>
    <p:sldLayoutId id="2147484253" r:id="rId27"/>
    <p:sldLayoutId id="2147484336" r:id="rId28"/>
    <p:sldLayoutId id="2147484436" r:id="rId29"/>
    <p:sldLayoutId id="2147484437" r:id="rId30"/>
    <p:sldLayoutId id="2147484439" r:id="rId31"/>
    <p:sldLayoutId id="2147484440" r:id="rId32"/>
  </p:sldLayoutIdLst>
  <p:timing>
    <p:tnLst>
      <p:par>
        <p:cTn id="1" dur="indefinite" restart="never" nodeType="tmRoot"/>
      </p:par>
    </p:tnLst>
  </p:timing>
  <p:hf hdr="0" ftr="0" dt="0"/>
  <p:txStyles>
    <p:title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R="0" indent="0" algn="l" defTabSz="914400" rtl="0" eaLnBrk="1" fontAlgn="base" latinLnBrk="0" hangingPunct="1">
        <a:lnSpc>
          <a:spcPct val="100000"/>
        </a:lnSpc>
        <a:spcBef>
          <a:spcPts val="2200"/>
        </a:spcBef>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L="341313" indent="-171450" algn="l" rtl="0" eaLnBrk="1" fontAlgn="base" hangingPunct="1">
        <a:lnSpc>
          <a:spcPct val="100000"/>
        </a:lnSpc>
        <a:spcBef>
          <a:spcPts val="400"/>
        </a:spcBef>
        <a:spcAft>
          <a:spcPct val="0"/>
        </a:spcAft>
        <a:buFont typeface="Arial" pitchFamily="34" charset="0"/>
        <a:buChar char="–"/>
        <a:defRPr lang="en-US" sz="1600" kern="1200" dirty="0" smtClean="0">
          <a:solidFill>
            <a:schemeClr val="tx2"/>
          </a:solidFill>
          <a:latin typeface="+mn-lt"/>
          <a:ea typeface="+mn-ea"/>
          <a:cs typeface="+mn-cs"/>
        </a:defRPr>
      </a:lvl3pPr>
      <a:lvl4pPr marL="515938" marR="0" indent="-174625" algn="l" defTabSz="914400" rtl="0" eaLnBrk="1" fontAlgn="base" latinLnBrk="0" hangingPunct="1">
        <a:lnSpc>
          <a:spcPct val="100000"/>
        </a:lnSpc>
        <a:spcBef>
          <a:spcPts val="400"/>
        </a:spcBef>
        <a:spcAft>
          <a:spcPct val="0"/>
        </a:spcAft>
        <a:buFont typeface="Arial" pitchFamily="34" charset="0"/>
        <a:buChar char="•"/>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688975" marR="0" indent="-173038" algn="l" defTabSz="914400" rtl="0" eaLnBrk="1" fontAlgn="base" latinLnBrk="0" hangingPunct="1">
        <a:lnSpc>
          <a:spcPct val="100000"/>
        </a:lnSpc>
        <a:spcBef>
          <a:spcPts val="400"/>
        </a:spcBef>
        <a:spcAft>
          <a:spcPct val="0"/>
        </a:spcAft>
        <a:buFont typeface="Arial" pitchFamily="34" charset="0"/>
        <a:buChar char="–"/>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itle Placeholder 10"/>
          <p:cNvSpPr>
            <a:spLocks noGrp="1"/>
          </p:cNvSpPr>
          <p:nvPr>
            <p:ph type="title"/>
          </p:nvPr>
        </p:nvSpPr>
        <p:spPr bwMode="gray">
          <a:xfrm>
            <a:off x="414338" y="392113"/>
            <a:ext cx="8329612" cy="36933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ja-JP" dirty="0" smtClean="0"/>
              <a:t>Click to edit Master title style</a:t>
            </a:r>
          </a:p>
        </p:txBody>
      </p:sp>
      <p:sp>
        <p:nvSpPr>
          <p:cNvPr id="1028" name="Text Placeholder 15"/>
          <p:cNvSpPr>
            <a:spLocks noGrp="1"/>
          </p:cNvSpPr>
          <p:nvPr>
            <p:ph type="body" idx="1"/>
          </p:nvPr>
        </p:nvSpPr>
        <p:spPr bwMode="gray">
          <a:xfrm>
            <a:off x="411163" y="811213"/>
            <a:ext cx="8331200" cy="11176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Tree>
  </p:cSld>
  <p:clrMap bg1="lt1" tx1="dk1" bg2="lt2" tx2="dk2" accent1="accent1" accent2="accent2" accent3="accent3" accent4="accent4" accent5="accent5" accent6="accent6" hlink="hlink" folHlink="folHlink"/>
  <p:sldLayoutIdLst>
    <p:sldLayoutId id="2147484352" r:id="rId1"/>
    <p:sldLayoutId id="2147484353" r:id="rId2"/>
    <p:sldLayoutId id="2147484354" r:id="rId3"/>
    <p:sldLayoutId id="2147484356" r:id="rId4"/>
  </p:sldLayoutIdLst>
  <p:hf hdr="0" ftr="0" dt="0"/>
  <p:txStyles>
    <p:titleStyle>
      <a:lvl1pPr algn="l" rtl="0" eaLnBrk="0" fontAlgn="base" hangingPunct="0">
        <a:spcBef>
          <a:spcPct val="0"/>
        </a:spcBef>
        <a:spcAft>
          <a:spcPct val="0"/>
        </a:spcAft>
        <a:defRPr lang="en-US" sz="2400" b="1" kern="1200" dirty="0">
          <a:solidFill>
            <a:srgbClr val="002776"/>
          </a:solidFill>
          <a:latin typeface="+mj-lt"/>
          <a:ea typeface="+mj-ea"/>
          <a:cs typeface="+mj-cs"/>
        </a:defRPr>
      </a:lvl1pPr>
      <a:lvl2pPr algn="l" rtl="0" eaLnBrk="0" fontAlgn="base" hangingPunct="0">
        <a:spcBef>
          <a:spcPct val="0"/>
        </a:spcBef>
        <a:spcAft>
          <a:spcPct val="0"/>
        </a:spcAft>
        <a:defRPr b="1">
          <a:solidFill>
            <a:srgbClr val="000000"/>
          </a:solidFill>
          <a:latin typeface="Arial" charset="0"/>
        </a:defRPr>
      </a:lvl2pPr>
      <a:lvl3pPr algn="l" rtl="0" eaLnBrk="0" fontAlgn="base" hangingPunct="0">
        <a:spcBef>
          <a:spcPct val="0"/>
        </a:spcBef>
        <a:spcAft>
          <a:spcPct val="0"/>
        </a:spcAft>
        <a:defRPr b="1">
          <a:solidFill>
            <a:srgbClr val="000000"/>
          </a:solidFill>
          <a:latin typeface="Arial" charset="0"/>
        </a:defRPr>
      </a:lvl3pPr>
      <a:lvl4pPr algn="l" rtl="0" eaLnBrk="0" fontAlgn="base" hangingPunct="0">
        <a:spcBef>
          <a:spcPct val="0"/>
        </a:spcBef>
        <a:spcAft>
          <a:spcPct val="0"/>
        </a:spcAft>
        <a:defRPr b="1">
          <a:solidFill>
            <a:srgbClr val="000000"/>
          </a:solidFill>
          <a:latin typeface="Arial" charset="0"/>
        </a:defRPr>
      </a:lvl4pPr>
      <a:lvl5pPr algn="l" rtl="0" eaLnBrk="0" fontAlgn="base" hangingPunct="0">
        <a:spcBef>
          <a:spcPct val="0"/>
        </a:spcBef>
        <a:spcAft>
          <a:spcPct val="0"/>
        </a:spcAft>
        <a:defRPr b="1">
          <a:solidFill>
            <a:srgbClr val="000000"/>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342900" indent="-342900" algn="l" rtl="0" eaLnBrk="0" fontAlgn="base" hangingPunct="0">
        <a:spcBef>
          <a:spcPts val="200"/>
        </a:spcBef>
        <a:spcAft>
          <a:spcPct val="0"/>
        </a:spcAft>
        <a:buFont typeface="Arial" charset="0"/>
        <a:defRPr lang="en-US" sz="1600" kern="1200" dirty="0">
          <a:solidFill>
            <a:srgbClr val="002776"/>
          </a:solidFill>
          <a:latin typeface="+mn-lt"/>
          <a:ea typeface="+mn-ea"/>
          <a:cs typeface="Arial" pitchFamily="34" charset="0"/>
        </a:defRPr>
      </a:lvl1pPr>
      <a:lvl2pPr marL="228600" indent="-228600" algn="l" rtl="0" eaLnBrk="0" fontAlgn="base" hangingPunct="0">
        <a:spcBef>
          <a:spcPts val="200"/>
        </a:spcBef>
        <a:spcAft>
          <a:spcPct val="0"/>
        </a:spcAft>
        <a:buFont typeface="Arial" charset="0"/>
        <a:buChar char="•"/>
        <a:defRPr lang="en-US" sz="1400" kern="1200" dirty="0">
          <a:solidFill>
            <a:srgbClr val="002776"/>
          </a:solidFill>
          <a:latin typeface="+mn-lt"/>
          <a:ea typeface="+mn-ea"/>
          <a:cs typeface="Arial" pitchFamily="34" charset="0"/>
        </a:defRPr>
      </a:lvl2pPr>
      <a:lvl3pPr marL="455613" indent="-231775" algn="l" rtl="0" eaLnBrk="0" fontAlgn="base" hangingPunct="0">
        <a:spcBef>
          <a:spcPts val="200"/>
        </a:spcBef>
        <a:spcAft>
          <a:spcPct val="0"/>
        </a:spcAft>
        <a:buFont typeface="Arial" charset="0"/>
        <a:buChar char="–"/>
        <a:defRPr lang="en-US" sz="1200" kern="1200" dirty="0">
          <a:solidFill>
            <a:srgbClr val="002776"/>
          </a:solidFill>
          <a:latin typeface="+mn-lt"/>
          <a:ea typeface="+mn-ea"/>
          <a:cs typeface="Arial" charset="0"/>
        </a:defRPr>
      </a:lvl3pPr>
      <a:lvl4pPr marL="685800" indent="-228600" algn="l" rtl="0" eaLnBrk="0" fontAlgn="base" hangingPunct="0">
        <a:spcBef>
          <a:spcPts val="200"/>
        </a:spcBef>
        <a:spcAft>
          <a:spcPct val="0"/>
        </a:spcAft>
        <a:buFont typeface="Arial" charset="0"/>
        <a:buChar char="•"/>
        <a:defRPr lang="en-US" sz="1200" kern="1200" dirty="0">
          <a:solidFill>
            <a:srgbClr val="002776"/>
          </a:solidFill>
          <a:latin typeface="+mn-lt"/>
          <a:ea typeface="+mn-ea"/>
          <a:cs typeface="Arial" pitchFamily="34" charset="0"/>
        </a:defRPr>
      </a:lvl4pPr>
      <a:lvl5pPr marL="914400" indent="-228600" algn="l" rtl="0" eaLnBrk="0" fontAlgn="base" hangingPunct="0">
        <a:spcBef>
          <a:spcPts val="200"/>
        </a:spcBef>
        <a:spcAft>
          <a:spcPct val="0"/>
        </a:spcAft>
        <a:buFont typeface="Arial" charset="0"/>
        <a:buChar char="–"/>
        <a:defRPr lang="en-US" sz="1200" kern="1200" dirty="0">
          <a:solidFill>
            <a:srgbClr val="002776"/>
          </a:solidFill>
          <a:latin typeface="+mn-lt"/>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a:spLocks noChangeArrowheads="1"/>
          </p:cNvSpPr>
          <p:nvPr/>
        </p:nvSpPr>
        <p:spPr bwMode="gray">
          <a:xfrm>
            <a:off x="5965825" y="6656388"/>
            <a:ext cx="2774950" cy="107722"/>
          </a:xfrm>
          <a:prstGeom prst="rect">
            <a:avLst/>
          </a:prstGeom>
          <a:noFill/>
          <a:ln w="25400" algn="ctr">
            <a:noFill/>
            <a:miter lim="800000"/>
            <a:headEnd/>
            <a:tailEnd/>
          </a:ln>
        </p:spPr>
        <p:txBody>
          <a:bodyPr lIns="0" tIns="0" rIns="0" bIns="0" anchor="b">
            <a:spAutoFit/>
          </a:bodyPr>
          <a:lstStyle/>
          <a:p>
            <a:pPr algn="r" fontAlgn="base">
              <a:spcBef>
                <a:spcPct val="0"/>
              </a:spcBef>
              <a:spcAft>
                <a:spcPct val="0"/>
              </a:spcAft>
            </a:pPr>
            <a:r>
              <a:rPr lang="en-US" sz="700" dirty="0">
                <a:solidFill>
                  <a:srgbClr val="002776"/>
                </a:solidFill>
                <a:cs typeface="Arial" pitchFamily="34" charset="0"/>
              </a:rPr>
              <a:t>Copyright © </a:t>
            </a:r>
            <a:r>
              <a:rPr lang="en-US" sz="700" dirty="0" smtClean="0">
                <a:solidFill>
                  <a:srgbClr val="002776"/>
                </a:solidFill>
                <a:cs typeface="Arial" pitchFamily="34" charset="0"/>
              </a:rPr>
              <a:t>2012 Deloitte &amp; Touche. All rights reserved.</a:t>
            </a:r>
            <a:endParaRPr lang="en-US" sz="700" dirty="0">
              <a:solidFill>
                <a:srgbClr val="002776"/>
              </a:solidFill>
              <a:cs typeface="Arial" pitchFamily="34" charset="0"/>
            </a:endParaRPr>
          </a:p>
        </p:txBody>
      </p:sp>
      <p:sp>
        <p:nvSpPr>
          <p:cNvPr id="11" name="Title Placeholder 10"/>
          <p:cNvSpPr>
            <a:spLocks noGrp="1"/>
          </p:cNvSpPr>
          <p:nvPr>
            <p:ph type="title"/>
          </p:nvPr>
        </p:nvSpPr>
        <p:spPr bwMode="gray">
          <a:xfrm>
            <a:off x="414338" y="450279"/>
            <a:ext cx="8330184" cy="329184"/>
          </a:xfrm>
          <a:prstGeom prst="rect">
            <a:avLst/>
          </a:prstGeom>
        </p:spPr>
        <p:txBody>
          <a:bodyPr lIns="0" tIns="0" rIns="0" bIns="0">
            <a:sp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lang="en-US" smtClean="0"/>
              <a:t>Click to edit Master title style</a:t>
            </a:r>
            <a:endParaRPr lang="en-US" dirty="0"/>
          </a:p>
        </p:txBody>
      </p:sp>
      <p:sp>
        <p:nvSpPr>
          <p:cNvPr id="16" name="Text Placeholder 15"/>
          <p:cNvSpPr>
            <a:spLocks noGrp="1"/>
          </p:cNvSpPr>
          <p:nvPr>
            <p:ph type="body" idx="1"/>
          </p:nvPr>
        </p:nvSpPr>
        <p:spPr bwMode="gray">
          <a:xfrm>
            <a:off x="411480" y="1400175"/>
            <a:ext cx="8330184" cy="1679947"/>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9"/>
          <p:cNvSpPr>
            <a:spLocks/>
          </p:cNvSpPr>
          <p:nvPr userDrawn="1"/>
        </p:nvSpPr>
        <p:spPr bwMode="gray">
          <a:xfrm>
            <a:off x="414339" y="6640515"/>
            <a:ext cx="268287" cy="138499"/>
          </a:xfrm>
          <a:prstGeom prst="rect">
            <a:avLst/>
          </a:prstGeom>
          <a:noFill/>
          <a:ln w="9525">
            <a:noFill/>
            <a:miter lim="800000"/>
            <a:headEnd/>
            <a:tailEnd/>
          </a:ln>
        </p:spPr>
        <p:txBody>
          <a:bodyPr lIns="0" tIns="0" rIns="0" bIns="0" anchor="b">
            <a:spAutoFit/>
          </a:bodyPr>
          <a:lstStyle/>
          <a:p>
            <a:pPr fontAlgn="base">
              <a:spcBef>
                <a:spcPct val="0"/>
              </a:spcBef>
              <a:spcAft>
                <a:spcPct val="0"/>
              </a:spcAft>
            </a:pPr>
            <a:fld id="{86C77FDF-45C5-4665-AAEE-45520AE6BEA9}" type="slidenum">
              <a:rPr lang="en-US" sz="900">
                <a:solidFill>
                  <a:srgbClr val="002776"/>
                </a:solidFill>
                <a:ea typeface="MS PGothic" pitchFamily="34" charset="-128"/>
                <a:cs typeface="Arial" charset="0"/>
              </a:rPr>
              <a:pPr fontAlgn="base">
                <a:spcBef>
                  <a:spcPct val="0"/>
                </a:spcBef>
                <a:spcAft>
                  <a:spcPct val="0"/>
                </a:spcAft>
              </a:pPr>
              <a:t>‹#›</a:t>
            </a:fld>
            <a:endParaRPr lang="en-US" sz="900" dirty="0">
              <a:solidFill>
                <a:srgbClr val="002776"/>
              </a:solidFill>
              <a:ea typeface="MS PGothic" pitchFamily="34" charset="-128"/>
              <a:cs typeface="Arial" charset="0"/>
            </a:endParaRPr>
          </a:p>
        </p:txBody>
      </p:sp>
    </p:spTree>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 id="2147484402" r:id="rId12"/>
    <p:sldLayoutId id="2147484407" r:id="rId13"/>
    <p:sldLayoutId id="2147484408" r:id="rId14"/>
    <p:sldLayoutId id="2147484409" r:id="rId15"/>
    <p:sldLayoutId id="2147484441" r:id="rId16"/>
  </p:sldLayoutIdLst>
  <p:hf hdr="0" dt="0"/>
  <p:txStyles>
    <p:titleStyle>
      <a:lvl1pPr algn="l" rtl="0" eaLnBrk="1" fontAlgn="base" hangingPunct="1">
        <a:lnSpc>
          <a:spcPts val="2600"/>
        </a:lnSpc>
        <a:spcBef>
          <a:spcPct val="0"/>
        </a:spcBef>
        <a:spcAft>
          <a:spcPct val="0"/>
        </a:spcAft>
        <a:defRPr kumimoji="0" lang="en-US" sz="2400" b="1" i="0" u="none" strike="noStrike" kern="1200" cap="none" spc="0" normalizeH="0" baseline="0" noProof="0" dirty="0" smtClean="0">
          <a:ln>
            <a:noFill/>
          </a:ln>
          <a:solidFill>
            <a:schemeClr val="tx2"/>
          </a:solidFill>
          <a:effectLst/>
          <a:uLnTx/>
          <a:uFillTx/>
          <a:latin typeface="+mj-lt"/>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R="0" indent="0" algn="l" defTabSz="914400" rtl="0" eaLnBrk="1" fontAlgn="base" latinLnBrk="0" hangingPunct="1">
        <a:lnSpc>
          <a:spcPct val="100000"/>
        </a:lnSpc>
        <a:spcBef>
          <a:spcPts val="1900"/>
        </a:spcBef>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500"/>
        </a:spcBef>
        <a:spcAft>
          <a:spcPct val="0"/>
        </a:spcAft>
        <a:buFont typeface="Arial" pitchFamily="34" charset="0"/>
        <a:buChar cha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401638" indent="-231775" algn="l" rtl="0" eaLnBrk="1" fontAlgn="base" hangingPunct="1">
        <a:lnSpc>
          <a:spcPct val="100000"/>
        </a:lnSpc>
        <a:spcBef>
          <a:spcPts val="400"/>
        </a:spcBef>
        <a:spcAft>
          <a:spcPct val="0"/>
        </a:spcAft>
        <a:buFont typeface="Arial" pitchFamily="34" charset="0"/>
        <a:buChar char="–"/>
        <a:defRPr lang="en-US" sz="1800" kern="1200" dirty="0" smtClean="0">
          <a:solidFill>
            <a:schemeClr val="tx2"/>
          </a:solidFill>
          <a:latin typeface="+mn-lt"/>
          <a:ea typeface="+mn-ea"/>
          <a:cs typeface="+mn-cs"/>
        </a:defRPr>
      </a:lvl3pPr>
      <a:lvl4pPr marL="569913" marR="0" indent="-16827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796925" marR="0" indent="-227013"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26" name="MSTSHP_01"/>
          <p:cNvSpPr>
            <a:spLocks noGrp="1" noChangeArrowheads="1"/>
          </p:cNvSpPr>
          <p:nvPr>
            <p:ph type="title"/>
          </p:nvPr>
        </p:nvSpPr>
        <p:spPr bwMode="auto">
          <a:xfrm>
            <a:off x="811213" y="407988"/>
            <a:ext cx="7926387"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smtClean="0"/>
              <a:t>Click to edit Master title style</a:t>
            </a:r>
          </a:p>
        </p:txBody>
      </p:sp>
      <p:sp>
        <p:nvSpPr>
          <p:cNvPr id="1027" name="MSTSHP_02"/>
          <p:cNvSpPr>
            <a:spLocks noGrp="1" noChangeArrowheads="1"/>
          </p:cNvSpPr>
          <p:nvPr>
            <p:ph type="body" idx="1"/>
          </p:nvPr>
        </p:nvSpPr>
        <p:spPr bwMode="auto">
          <a:xfrm>
            <a:off x="400050" y="1154113"/>
            <a:ext cx="8337550"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3699759" name="Line 47"/>
          <p:cNvSpPr>
            <a:spLocks noChangeShapeType="1"/>
          </p:cNvSpPr>
          <p:nvPr/>
        </p:nvSpPr>
        <p:spPr bwMode="auto">
          <a:xfrm>
            <a:off x="401638" y="803275"/>
            <a:ext cx="8335962" cy="0"/>
          </a:xfrm>
          <a:prstGeom prst="line">
            <a:avLst/>
          </a:prstGeom>
          <a:noFill/>
          <a:ln w="28575">
            <a:solidFill>
              <a:srgbClr val="003399"/>
            </a:solidFill>
            <a:round/>
            <a:headEnd/>
            <a:tailEnd/>
          </a:ln>
          <a:effectLst/>
        </p:spPr>
        <p:txBody>
          <a:bodyPr wrap="none" anchor="ctr"/>
          <a:lstStyle/>
          <a:p>
            <a:pPr fontAlgn="base">
              <a:spcBef>
                <a:spcPct val="0"/>
              </a:spcBef>
              <a:spcAft>
                <a:spcPct val="0"/>
              </a:spcAft>
              <a:defRPr/>
            </a:pPr>
            <a:endParaRPr lang="en-US" dirty="0">
              <a:solidFill>
                <a:srgbClr val="000000"/>
              </a:solidFill>
              <a:cs typeface="Arial" pitchFamily="34" charset="0"/>
            </a:endParaRPr>
          </a:p>
        </p:txBody>
      </p:sp>
      <p:sp>
        <p:nvSpPr>
          <p:cNvPr id="10" name="Rectangle 9"/>
          <p:cNvSpPr>
            <a:spLocks noChangeArrowheads="1"/>
          </p:cNvSpPr>
          <p:nvPr userDrawn="1"/>
        </p:nvSpPr>
        <p:spPr bwMode="gray">
          <a:xfrm>
            <a:off x="5965825" y="6656388"/>
            <a:ext cx="2774950" cy="107722"/>
          </a:xfrm>
          <a:prstGeom prst="rect">
            <a:avLst/>
          </a:prstGeom>
          <a:noFill/>
          <a:ln w="25400" algn="ctr">
            <a:noFill/>
            <a:miter lim="800000"/>
            <a:headEnd/>
            <a:tailEnd/>
          </a:ln>
        </p:spPr>
        <p:txBody>
          <a:bodyPr lIns="0" tIns="0" rIns="0" bIns="0" anchor="b">
            <a:spAutoFit/>
          </a:bodyPr>
          <a:lstStyle/>
          <a:p>
            <a:pPr algn="r" fontAlgn="base">
              <a:spcBef>
                <a:spcPct val="0"/>
              </a:spcBef>
              <a:spcAft>
                <a:spcPct val="0"/>
              </a:spcAft>
            </a:pPr>
            <a:r>
              <a:rPr lang="en-US" sz="700" dirty="0">
                <a:solidFill>
                  <a:srgbClr val="002776"/>
                </a:solidFill>
                <a:ea typeface="MS PGothic" pitchFamily="34" charset="-128"/>
                <a:cs typeface="Arial" charset="0"/>
              </a:rPr>
              <a:t>Copyright © </a:t>
            </a:r>
            <a:r>
              <a:rPr lang="en-US" sz="700" dirty="0" smtClean="0">
                <a:solidFill>
                  <a:srgbClr val="002776"/>
                </a:solidFill>
                <a:ea typeface="MS PGothic" pitchFamily="34" charset="-128"/>
                <a:cs typeface="Arial" charset="0"/>
              </a:rPr>
              <a:t>2012 </a:t>
            </a:r>
            <a:r>
              <a:rPr lang="en-US" sz="700" dirty="0">
                <a:solidFill>
                  <a:srgbClr val="002776"/>
                </a:solidFill>
                <a:ea typeface="MS PGothic" pitchFamily="34" charset="-128"/>
                <a:cs typeface="Arial" charset="0"/>
              </a:rPr>
              <a:t>Deloitte </a:t>
            </a:r>
            <a:r>
              <a:rPr lang="en-US" sz="700" dirty="0" smtClean="0">
                <a:solidFill>
                  <a:srgbClr val="002776"/>
                </a:solidFill>
                <a:ea typeface="MS PGothic" pitchFamily="34" charset="-128"/>
                <a:cs typeface="Arial" charset="0"/>
              </a:rPr>
              <a:t>&amp; Touche. </a:t>
            </a:r>
            <a:r>
              <a:rPr lang="en-US" sz="700" dirty="0">
                <a:solidFill>
                  <a:srgbClr val="002776"/>
                </a:solidFill>
                <a:ea typeface="MS PGothic" pitchFamily="34" charset="-128"/>
                <a:cs typeface="Arial" charset="0"/>
              </a:rPr>
              <a:t>All rights reserved.</a:t>
            </a:r>
          </a:p>
        </p:txBody>
      </p:sp>
      <p:sp>
        <p:nvSpPr>
          <p:cNvPr id="11" name="Slide Number Placeholder 9"/>
          <p:cNvSpPr>
            <a:spLocks/>
          </p:cNvSpPr>
          <p:nvPr userDrawn="1"/>
        </p:nvSpPr>
        <p:spPr bwMode="gray">
          <a:xfrm>
            <a:off x="414339" y="6640515"/>
            <a:ext cx="268287" cy="138499"/>
          </a:xfrm>
          <a:prstGeom prst="rect">
            <a:avLst/>
          </a:prstGeom>
          <a:noFill/>
          <a:ln w="9525">
            <a:noFill/>
            <a:miter lim="800000"/>
            <a:headEnd/>
            <a:tailEnd/>
          </a:ln>
        </p:spPr>
        <p:txBody>
          <a:bodyPr lIns="0" tIns="0" rIns="0" bIns="0" anchor="b">
            <a:spAutoFit/>
          </a:bodyPr>
          <a:lstStyle/>
          <a:p>
            <a:pPr fontAlgn="base">
              <a:spcBef>
                <a:spcPct val="0"/>
              </a:spcBef>
              <a:spcAft>
                <a:spcPct val="0"/>
              </a:spcAft>
            </a:pPr>
            <a:fld id="{86C77FDF-45C5-4665-AAEE-45520AE6BEA9}" type="slidenum">
              <a:rPr lang="en-US" sz="900">
                <a:solidFill>
                  <a:srgbClr val="002776"/>
                </a:solidFill>
                <a:ea typeface="MS PGothic" pitchFamily="34" charset="-128"/>
                <a:cs typeface="Arial" charset="0"/>
              </a:rPr>
              <a:pPr fontAlgn="base">
                <a:spcBef>
                  <a:spcPct val="0"/>
                </a:spcBef>
                <a:spcAft>
                  <a:spcPct val="0"/>
                </a:spcAft>
              </a:pPr>
              <a:t>‹#›</a:t>
            </a:fld>
            <a:endParaRPr lang="en-US" sz="900" dirty="0">
              <a:solidFill>
                <a:srgbClr val="002776"/>
              </a:solidFill>
              <a:ea typeface="MS PGothic" pitchFamily="34" charset="-128"/>
              <a:cs typeface="Arial" charset="0"/>
            </a:endParaRPr>
          </a:p>
        </p:txBody>
      </p:sp>
    </p:spTree>
    <p:extLst>
      <p:ext uri="{BB962C8B-B14F-4D97-AF65-F5344CB8AC3E}">
        <p14:creationId xmlns:p14="http://schemas.microsoft.com/office/powerpoint/2010/main" val="4223840882"/>
      </p:ext>
    </p:extLst>
  </p:cSld>
  <p:clrMap bg1="lt1" tx1="dk1" bg2="lt2" tx2="dk2" accent1="accent1" accent2="accent2" accent3="accent3" accent4="accent4" accent5="accent5" accent6="accent6" hlink="hlink" folHlink="folHlink"/>
  <p:sldLayoutIdLst>
    <p:sldLayoutId id="2147484432" r:id="rId1"/>
    <p:sldLayoutId id="2147484433" r:id="rId2"/>
    <p:sldLayoutId id="2147484434" r:id="rId3"/>
    <p:sldLayoutId id="2147484435" r:id="rId4"/>
  </p:sldLayoutIdLst>
  <p:timing>
    <p:tnLst>
      <p:par>
        <p:cTn id="1" dur="indefinite" restart="never" nodeType="tmRoot"/>
      </p:par>
    </p:tnLst>
  </p:timing>
  <p:txStyles>
    <p:titleStyle>
      <a:lvl1pPr algn="l" rtl="0" eaLnBrk="0" fontAlgn="base" hangingPunct="0">
        <a:spcBef>
          <a:spcPct val="0"/>
        </a:spcBef>
        <a:spcAft>
          <a:spcPct val="0"/>
        </a:spcAft>
        <a:defRPr b="1">
          <a:solidFill>
            <a:schemeClr val="tx1"/>
          </a:solidFill>
          <a:latin typeface="+mj-lt"/>
          <a:ea typeface="+mj-ea"/>
          <a:cs typeface="+mj-cs"/>
        </a:defRPr>
      </a:lvl1pPr>
      <a:lvl2pPr algn="l" rtl="0" eaLnBrk="0" fontAlgn="base" hangingPunct="0">
        <a:spcBef>
          <a:spcPct val="0"/>
        </a:spcBef>
        <a:spcAft>
          <a:spcPct val="0"/>
        </a:spcAft>
        <a:defRPr b="1">
          <a:solidFill>
            <a:schemeClr val="tx1"/>
          </a:solidFill>
          <a:latin typeface="Arial" charset="0"/>
        </a:defRPr>
      </a:lvl2pPr>
      <a:lvl3pPr algn="l" rtl="0" eaLnBrk="0" fontAlgn="base" hangingPunct="0">
        <a:spcBef>
          <a:spcPct val="0"/>
        </a:spcBef>
        <a:spcAft>
          <a:spcPct val="0"/>
        </a:spcAft>
        <a:defRPr b="1">
          <a:solidFill>
            <a:schemeClr val="tx1"/>
          </a:solidFill>
          <a:latin typeface="Arial" charset="0"/>
        </a:defRPr>
      </a:lvl3pPr>
      <a:lvl4pPr algn="l" rtl="0" eaLnBrk="0" fontAlgn="base" hangingPunct="0">
        <a:spcBef>
          <a:spcPct val="0"/>
        </a:spcBef>
        <a:spcAft>
          <a:spcPct val="0"/>
        </a:spcAft>
        <a:defRPr b="1">
          <a:solidFill>
            <a:schemeClr val="tx1"/>
          </a:solidFill>
          <a:latin typeface="Arial" charset="0"/>
        </a:defRPr>
      </a:lvl4pPr>
      <a:lvl5pPr algn="l" rtl="0" eaLnBrk="0" fontAlgn="base" hangingPunct="0">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000" b="1">
          <a:solidFill>
            <a:schemeClr val="tx1"/>
          </a:solidFill>
          <a:latin typeface="Arial" charset="0"/>
        </a:defRPr>
      </a:lvl6pPr>
      <a:lvl7pPr marL="914400" algn="l" rtl="0" eaLnBrk="1" fontAlgn="base" hangingPunct="1">
        <a:spcBef>
          <a:spcPct val="0"/>
        </a:spcBef>
        <a:spcAft>
          <a:spcPct val="0"/>
        </a:spcAft>
        <a:defRPr sz="2000" b="1">
          <a:solidFill>
            <a:schemeClr val="tx1"/>
          </a:solidFill>
          <a:latin typeface="Arial" charset="0"/>
        </a:defRPr>
      </a:lvl7pPr>
      <a:lvl8pPr marL="1371600" algn="l" rtl="0" eaLnBrk="1" fontAlgn="base" hangingPunct="1">
        <a:spcBef>
          <a:spcPct val="0"/>
        </a:spcBef>
        <a:spcAft>
          <a:spcPct val="0"/>
        </a:spcAft>
        <a:defRPr sz="2000" b="1">
          <a:solidFill>
            <a:schemeClr val="tx1"/>
          </a:solidFill>
          <a:latin typeface="Arial" charset="0"/>
        </a:defRPr>
      </a:lvl8pPr>
      <a:lvl9pPr marL="1828800" algn="l" rtl="0" eaLnBrk="1" fontAlgn="base" hangingPunct="1">
        <a:spcBef>
          <a:spcPct val="0"/>
        </a:spcBef>
        <a:spcAft>
          <a:spcPct val="0"/>
        </a:spcAft>
        <a:defRPr sz="2000" b="1">
          <a:solidFill>
            <a:schemeClr val="tx1"/>
          </a:solidFill>
          <a:latin typeface="Arial" charset="0"/>
        </a:defRPr>
      </a:lvl9pPr>
    </p:titleStyle>
    <p:bodyStyle>
      <a:lvl1pPr marL="342900" indent="-342900" algn="l" rtl="0" eaLnBrk="0" fontAlgn="base" hangingPunct="0">
        <a:lnSpc>
          <a:spcPct val="106000"/>
        </a:lnSpc>
        <a:spcBef>
          <a:spcPct val="40000"/>
        </a:spcBef>
        <a:spcAft>
          <a:spcPct val="0"/>
        </a:spcAft>
        <a:buClr>
          <a:schemeClr val="tx1"/>
        </a:buClr>
        <a:buSzPct val="80000"/>
        <a:buFont typeface="Wingdings" pitchFamily="2" charset="2"/>
        <a:defRPr sz="1200">
          <a:solidFill>
            <a:schemeClr val="tx1"/>
          </a:solidFill>
          <a:latin typeface="+mn-lt"/>
          <a:ea typeface="+mn-ea"/>
          <a:cs typeface="+mn-cs"/>
        </a:defRPr>
      </a:lvl1pPr>
      <a:lvl2pPr marL="227013" indent="-225425" algn="l" rtl="0" eaLnBrk="0" fontAlgn="base" hangingPunct="0">
        <a:lnSpc>
          <a:spcPct val="106000"/>
        </a:lnSpc>
        <a:spcBef>
          <a:spcPct val="40000"/>
        </a:spcBef>
        <a:spcAft>
          <a:spcPct val="0"/>
        </a:spcAft>
        <a:buClr>
          <a:schemeClr val="tx1"/>
        </a:buClr>
        <a:buFont typeface="Wingdings 2" pitchFamily="18" charset="2"/>
        <a:buChar char="¡"/>
        <a:defRPr sz="1200">
          <a:solidFill>
            <a:schemeClr val="tx1"/>
          </a:solidFill>
          <a:latin typeface="+mn-lt"/>
        </a:defRPr>
      </a:lvl2pPr>
      <a:lvl3pPr marL="457200" indent="-228600" algn="l" rtl="0" eaLnBrk="0" fontAlgn="base" hangingPunct="0">
        <a:lnSpc>
          <a:spcPct val="106000"/>
        </a:lnSpc>
        <a:spcBef>
          <a:spcPct val="20000"/>
        </a:spcBef>
        <a:spcAft>
          <a:spcPct val="0"/>
        </a:spcAft>
        <a:buClr>
          <a:schemeClr val="tx1"/>
        </a:buClr>
        <a:buFont typeface="Arial" pitchFamily="34" charset="0"/>
        <a:buChar char="–"/>
        <a:defRPr sz="1000">
          <a:solidFill>
            <a:schemeClr val="tx1"/>
          </a:solidFill>
          <a:latin typeface="+mn-lt"/>
        </a:defRPr>
      </a:lvl3pPr>
      <a:lvl4pPr marL="681038" indent="-222250" algn="l" rtl="0" eaLnBrk="0" fontAlgn="base" hangingPunct="0">
        <a:lnSpc>
          <a:spcPct val="106000"/>
        </a:lnSpc>
        <a:spcBef>
          <a:spcPct val="20000"/>
        </a:spcBef>
        <a:spcAft>
          <a:spcPct val="0"/>
        </a:spcAft>
        <a:buClr>
          <a:schemeClr val="tx1"/>
        </a:buClr>
        <a:buChar char="•"/>
        <a:defRPr sz="1000">
          <a:solidFill>
            <a:schemeClr val="tx1"/>
          </a:solidFill>
          <a:latin typeface="+mn-lt"/>
        </a:defRPr>
      </a:lvl4pPr>
      <a:lvl5pPr marL="1722438" indent="-236538" algn="l" rtl="0" eaLnBrk="0" fontAlgn="base" hangingPunct="0">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8.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4"/>
          <p:cNvSpPr txBox="1">
            <a:spLocks/>
          </p:cNvSpPr>
          <p:nvPr/>
        </p:nvSpPr>
        <p:spPr bwMode="gray">
          <a:xfrm>
            <a:off x="881743" y="2561013"/>
            <a:ext cx="6055172" cy="1098762"/>
          </a:xfrm>
          <a:prstGeom prst="rect">
            <a:avLst/>
          </a:prstGeom>
        </p:spPr>
        <p:txBody>
          <a:bodyPr wrap="square" lIns="0" tIns="0" rIns="0" bIns="0" anchor="b" anchorCtr="0">
            <a:spAutoFit/>
          </a:bodyPr>
          <a:lstStyle>
            <a:lvl1pPr algn="l" rtl="0" eaLnBrk="1" fontAlgn="base" hangingPunct="1">
              <a:lnSpc>
                <a:spcPct val="85000"/>
              </a:lnSpc>
              <a:spcBef>
                <a:spcPct val="0"/>
              </a:spcBef>
              <a:spcAft>
                <a:spcPct val="0"/>
              </a:spcAft>
              <a:defRPr kumimoji="0" lang="en-US" sz="2800" b="0" i="0" u="none" strike="noStrike" kern="1200" cap="none" spc="0" normalizeH="0" baseline="0" noProof="0" smtClean="0">
                <a:ln>
                  <a:noFill/>
                </a:ln>
                <a:solidFill>
                  <a:schemeClr val="tx2"/>
                </a:solidFill>
                <a:effectLst/>
                <a:uLnTx/>
                <a:uFillTx/>
                <a:latin typeface="Times New Roman" pitchFamily="18" charset="0"/>
                <a:ea typeface="+mj-ea"/>
                <a:cs typeface="+mj-cs"/>
              </a:defRPr>
            </a:lvl1pPr>
            <a:lvl2pPr algn="l" rtl="0" eaLnBrk="1" fontAlgn="base" hangingPunct="1">
              <a:lnSpc>
                <a:spcPct val="90000"/>
              </a:lnSpc>
              <a:spcBef>
                <a:spcPct val="0"/>
              </a:spcBef>
              <a:spcAft>
                <a:spcPct val="0"/>
              </a:spcAft>
              <a:defRPr b="1">
                <a:solidFill>
                  <a:schemeClr val="tx1"/>
                </a:solidFill>
                <a:latin typeface="Arial" charset="0"/>
              </a:defRPr>
            </a:lvl2pPr>
            <a:lvl3pPr algn="l" rtl="0" eaLnBrk="1" fontAlgn="base" hangingPunct="1">
              <a:lnSpc>
                <a:spcPct val="90000"/>
              </a:lnSpc>
              <a:spcBef>
                <a:spcPct val="0"/>
              </a:spcBef>
              <a:spcAft>
                <a:spcPct val="0"/>
              </a:spcAft>
              <a:defRPr b="1">
                <a:solidFill>
                  <a:schemeClr val="tx1"/>
                </a:solidFill>
                <a:latin typeface="Arial" charset="0"/>
              </a:defRPr>
            </a:lvl3pPr>
            <a:lvl4pPr algn="l" rtl="0" eaLnBrk="1" fontAlgn="base" hangingPunct="1">
              <a:lnSpc>
                <a:spcPct val="90000"/>
              </a:lnSpc>
              <a:spcBef>
                <a:spcPct val="0"/>
              </a:spcBef>
              <a:spcAft>
                <a:spcPct val="0"/>
              </a:spcAft>
              <a:defRPr b="1">
                <a:solidFill>
                  <a:schemeClr val="tx1"/>
                </a:solidFill>
                <a:latin typeface="Arial" charset="0"/>
              </a:defRPr>
            </a:lvl4pPr>
            <a:lvl5pPr algn="l" rtl="0" eaLnBrk="1" fontAlgn="base" hangingPunct="1">
              <a:lnSpc>
                <a:spcPct val="90000"/>
              </a:lnSpc>
              <a:spcBef>
                <a:spcPct val="0"/>
              </a:spcBef>
              <a:spcAft>
                <a:spcPct val="0"/>
              </a:spcAft>
              <a:defRPr b="1">
                <a:solidFill>
                  <a:schemeClr val="tx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r>
              <a:rPr lang="en-US" dirty="0">
                <a:solidFill>
                  <a:srgbClr val="002776"/>
                </a:solidFill>
              </a:rPr>
              <a:t>US Foreign Account Tax Compliance Act </a:t>
            </a:r>
          </a:p>
          <a:p>
            <a:endParaRPr lang="en-US" dirty="0">
              <a:solidFill>
                <a:srgbClr val="002776"/>
              </a:solidFill>
            </a:endParaRPr>
          </a:p>
          <a:p>
            <a:r>
              <a:rPr lang="en-US" dirty="0" smtClean="0">
                <a:solidFill>
                  <a:schemeClr val="accent2"/>
                </a:solidFill>
              </a:rPr>
              <a:t>FATCA – Like it or not, it’s here…. </a:t>
            </a:r>
            <a:endParaRPr dirty="0">
              <a:solidFill>
                <a:srgbClr val="92D400"/>
              </a:solidFill>
            </a:endParaRPr>
          </a:p>
        </p:txBody>
      </p:sp>
      <p:sp>
        <p:nvSpPr>
          <p:cNvPr id="8" name="Rectangle 35"/>
          <p:cNvSpPr>
            <a:spLocks noGrp="1"/>
          </p:cNvSpPr>
          <p:nvPr>
            <p:ph type="subTitle" idx="1"/>
          </p:nvPr>
        </p:nvSpPr>
        <p:spPr>
          <a:xfrm>
            <a:off x="892622" y="3838892"/>
            <a:ext cx="5812978" cy="2790508"/>
          </a:xfrm>
        </p:spPr>
        <p:txBody>
          <a:bodyPr/>
          <a:lstStyle/>
          <a:p>
            <a:r>
              <a:rPr lang="en-US" dirty="0" smtClean="0"/>
              <a:t>ICAC </a:t>
            </a:r>
            <a:br>
              <a:rPr lang="en-US" dirty="0" smtClean="0"/>
            </a:br>
            <a:r>
              <a:rPr lang="en-US" dirty="0" smtClean="0"/>
              <a:t>Caribbean Accountants Conference</a:t>
            </a:r>
          </a:p>
          <a:p>
            <a:endParaRPr lang="en-US" dirty="0" smtClean="0"/>
          </a:p>
          <a:p>
            <a:r>
              <a:rPr lang="en-US" dirty="0" smtClean="0"/>
              <a:t>Lawrence Lewis</a:t>
            </a:r>
            <a:endParaRPr lang="en-US" dirty="0"/>
          </a:p>
          <a:p>
            <a:r>
              <a:rPr lang="en-US" dirty="0" smtClean="0"/>
              <a:t>June 23, 2012</a:t>
            </a:r>
          </a:p>
          <a:p>
            <a:endParaRPr lang="en-US" dirty="0"/>
          </a:p>
        </p:txBody>
      </p:sp>
      <p:pic>
        <p:nvPicPr>
          <p:cNvPr id="5" name="Picture 2" descr="https://brandspace.deloitte.com/ar6855pn63/images/previews/bzi_cho_glb_ho_038_hi-zm.jpg"/>
          <p:cNvPicPr>
            <a:picLocks noChangeAspect="1" noChangeArrowheads="1"/>
          </p:cNvPicPr>
          <p:nvPr/>
        </p:nvPicPr>
        <p:blipFill>
          <a:blip r:embed="rId3" cstate="print"/>
          <a:srcRect/>
          <a:stretch>
            <a:fillRect/>
          </a:stretch>
        </p:blipFill>
        <p:spPr bwMode="auto">
          <a:xfrm>
            <a:off x="4943902" y="3876608"/>
            <a:ext cx="3986026" cy="2660670"/>
          </a:xfrm>
          <a:prstGeom prst="rect">
            <a:avLst/>
          </a:prstGeom>
          <a:noFill/>
          <a:ln w="9525">
            <a:noFill/>
            <a:miter lim="800000"/>
            <a:headEnd/>
            <a:tailEnd/>
          </a:ln>
        </p:spPr>
      </p:pic>
      <p:pic>
        <p:nvPicPr>
          <p:cNvPr id="6" name="Picture 12" descr="DEL_DCS_PRI_RGB"/>
          <p:cNvPicPr>
            <a:picLocks noChangeAspect="1" noChangeArrowheads="1"/>
          </p:cNvPicPr>
          <p:nvPr/>
        </p:nvPicPr>
        <p:blipFill>
          <a:blip r:embed="rId4" cstate="print"/>
          <a:srcRect/>
          <a:stretch>
            <a:fillRect/>
          </a:stretch>
        </p:blipFill>
        <p:spPr bwMode="auto">
          <a:xfrm>
            <a:off x="404813" y="303213"/>
            <a:ext cx="1636712" cy="307975"/>
          </a:xfrm>
          <a:prstGeom prst="rect">
            <a:avLst/>
          </a:prstGeom>
          <a:noFill/>
        </p:spPr>
      </p:pic>
    </p:spTree>
    <p:extLst>
      <p:ext uri="{BB962C8B-B14F-4D97-AF65-F5344CB8AC3E}">
        <p14:creationId xmlns:p14="http://schemas.microsoft.com/office/powerpoint/2010/main" val="27769259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 2"/>
          <p:cNvSpPr/>
          <p:nvPr/>
        </p:nvSpPr>
        <p:spPr>
          <a:xfrm>
            <a:off x="391887" y="990547"/>
            <a:ext cx="1737360" cy="1463040"/>
          </a:xfrm>
          <a:prstGeom prst="homePlate">
            <a:avLst/>
          </a:prstGeom>
          <a:solidFill>
            <a:schemeClr val="accent3">
              <a:lumMod val="75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fontAlgn="base">
              <a:spcBef>
                <a:spcPct val="20000"/>
              </a:spcBef>
              <a:spcAft>
                <a:spcPct val="0"/>
              </a:spcAft>
            </a:pPr>
            <a:r>
              <a:rPr lang="en-US" sz="1400" b="1" dirty="0">
                <a:solidFill>
                  <a:srgbClr val="FFFFFF"/>
                </a:solidFill>
              </a:rPr>
              <a:t>Reporting</a:t>
            </a:r>
          </a:p>
        </p:txBody>
      </p:sp>
      <p:sp>
        <p:nvSpPr>
          <p:cNvPr id="4" name="Pentagon 3"/>
          <p:cNvSpPr/>
          <p:nvPr/>
        </p:nvSpPr>
        <p:spPr>
          <a:xfrm>
            <a:off x="391887" y="2970949"/>
            <a:ext cx="1737360" cy="1463040"/>
          </a:xfrm>
          <a:prstGeom prst="homePlate">
            <a:avLst/>
          </a:prstGeom>
          <a:solidFill>
            <a:schemeClr val="accent3">
              <a:lumMod val="75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fontAlgn="base">
              <a:spcBef>
                <a:spcPct val="20000"/>
              </a:spcBef>
              <a:spcAft>
                <a:spcPct val="0"/>
              </a:spcAft>
            </a:pPr>
            <a:r>
              <a:rPr lang="en-US" sz="1400" b="1" dirty="0">
                <a:solidFill>
                  <a:srgbClr val="FFFFFF"/>
                </a:solidFill>
              </a:rPr>
              <a:t>Deemed </a:t>
            </a:r>
            <a:r>
              <a:rPr lang="en-US" sz="1400" b="1" dirty="0" smtClean="0">
                <a:solidFill>
                  <a:srgbClr val="FFFFFF"/>
                </a:solidFill>
              </a:rPr>
              <a:t>Compliant Foreign Entities</a:t>
            </a:r>
            <a:endParaRPr lang="en-US" sz="1400" b="1" dirty="0">
              <a:solidFill>
                <a:srgbClr val="FFFFFF"/>
              </a:solidFill>
            </a:endParaRPr>
          </a:p>
        </p:txBody>
      </p:sp>
      <p:sp>
        <p:nvSpPr>
          <p:cNvPr id="5" name="Pentagon 4"/>
          <p:cNvSpPr/>
          <p:nvPr/>
        </p:nvSpPr>
        <p:spPr>
          <a:xfrm>
            <a:off x="391887" y="5013960"/>
            <a:ext cx="1737360" cy="1463040"/>
          </a:xfrm>
          <a:prstGeom prst="homePlate">
            <a:avLst/>
          </a:prstGeom>
          <a:solidFill>
            <a:schemeClr val="accent3">
              <a:lumMod val="75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Ins="0" bIns="91440" rtlCol="0" anchor="ctr"/>
          <a:lstStyle/>
          <a:p>
            <a:pPr marL="0" lvl="1" algn="ctr" fontAlgn="base">
              <a:spcBef>
                <a:spcPct val="20000"/>
              </a:spcBef>
              <a:spcAft>
                <a:spcPct val="0"/>
              </a:spcAft>
            </a:pPr>
            <a:r>
              <a:rPr lang="en-US" sz="1400" b="1" dirty="0">
                <a:solidFill>
                  <a:srgbClr val="FFFFFF"/>
                </a:solidFill>
              </a:rPr>
              <a:t>Miscellaneous</a:t>
            </a:r>
          </a:p>
        </p:txBody>
      </p:sp>
      <p:sp>
        <p:nvSpPr>
          <p:cNvPr id="10" name="Content Placeholder 4"/>
          <p:cNvSpPr txBox="1">
            <a:spLocks/>
          </p:cNvSpPr>
          <p:nvPr/>
        </p:nvSpPr>
        <p:spPr bwMode="gray">
          <a:xfrm>
            <a:off x="2224167" y="2542939"/>
            <a:ext cx="6618515" cy="1876661"/>
          </a:xfrm>
          <a:prstGeom prst="rect">
            <a:avLst/>
          </a:prstGeom>
        </p:spPr>
        <p:txBody>
          <a:bodyPr/>
          <a:lstStyle>
            <a:lvl1pPr marR="0" indent="0" algn="l" defTabSz="914400" rtl="0" eaLnBrk="1" fontAlgn="base" latinLnBrk="0" hangingPunct="1">
              <a:lnSpc>
                <a:spcPct val="100000"/>
              </a:lnSpc>
              <a:spcBef>
                <a:spcPts val="1900"/>
              </a:spcBef>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500"/>
              </a:spcBef>
              <a:spcAft>
                <a:spcPct val="0"/>
              </a:spcAft>
              <a:buFont typeface="Arial" pitchFamily="34" charset="0"/>
              <a:buChar cha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401638" indent="-231775" algn="l" rtl="0" eaLnBrk="1" fontAlgn="base" hangingPunct="1">
              <a:lnSpc>
                <a:spcPct val="100000"/>
              </a:lnSpc>
              <a:spcBef>
                <a:spcPts val="400"/>
              </a:spcBef>
              <a:spcAft>
                <a:spcPct val="0"/>
              </a:spcAft>
              <a:buFont typeface="Arial" pitchFamily="34" charset="0"/>
              <a:buChar char="–"/>
              <a:defRPr lang="en-US" sz="1800" kern="1200" dirty="0" smtClean="0">
                <a:solidFill>
                  <a:schemeClr val="tx2"/>
                </a:solidFill>
                <a:latin typeface="+mn-lt"/>
                <a:ea typeface="+mn-ea"/>
                <a:cs typeface="+mn-cs"/>
              </a:defRPr>
            </a:lvl3pPr>
            <a:lvl4pPr marL="569913" marR="0" indent="-16827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796925" marR="0" indent="-227013"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1587" lvl="1" indent="0">
              <a:spcBef>
                <a:spcPts val="0"/>
              </a:spcBef>
              <a:spcAft>
                <a:spcPts val="0"/>
              </a:spcAft>
              <a:buFont typeface="Arial" pitchFamily="34" charset="0"/>
              <a:buNone/>
            </a:pPr>
            <a:endParaRPr sz="1400" b="1" dirty="0" smtClean="0">
              <a:solidFill>
                <a:srgbClr val="002060"/>
              </a:solidFill>
            </a:endParaRPr>
          </a:p>
          <a:p>
            <a:pPr marL="1587" lvl="1" indent="0">
              <a:spcBef>
                <a:spcPts val="0"/>
              </a:spcBef>
              <a:spcAft>
                <a:spcPts val="0"/>
              </a:spcAft>
              <a:buFont typeface="Arial" pitchFamily="34" charset="0"/>
              <a:buNone/>
            </a:pPr>
            <a:endParaRPr lang="en-US" sz="1400" b="1" dirty="0">
              <a:solidFill>
                <a:srgbClr val="002060"/>
              </a:solidFill>
            </a:endParaRPr>
          </a:p>
          <a:p>
            <a:pPr marL="1587" lvl="1" indent="0">
              <a:spcBef>
                <a:spcPts val="0"/>
              </a:spcBef>
              <a:spcAft>
                <a:spcPts val="0"/>
              </a:spcAft>
              <a:buFont typeface="Arial" pitchFamily="34" charset="0"/>
              <a:buNone/>
            </a:pPr>
            <a:r>
              <a:rPr sz="1400" b="1" dirty="0" smtClean="0">
                <a:solidFill>
                  <a:srgbClr val="002060"/>
                </a:solidFill>
              </a:rPr>
              <a:t>Expanded </a:t>
            </a:r>
            <a:r>
              <a:rPr sz="1400" b="1" dirty="0">
                <a:solidFill>
                  <a:srgbClr val="002060"/>
                </a:solidFill>
              </a:rPr>
              <a:t>deemed-compliant categories</a:t>
            </a:r>
          </a:p>
          <a:p>
            <a:pPr lvl="1">
              <a:spcBef>
                <a:spcPts val="0"/>
              </a:spcBef>
              <a:spcAft>
                <a:spcPts val="0"/>
              </a:spcAft>
            </a:pPr>
            <a:r>
              <a:rPr lang="en-US" sz="1400" dirty="0" smtClean="0">
                <a:solidFill>
                  <a:srgbClr val="002776">
                    <a:lumMod val="95000"/>
                    <a:lumOff val="5000"/>
                  </a:srgbClr>
                </a:solidFill>
              </a:rPr>
              <a:t>Registered: Must certify it meets requirements every 3 years to IRS and inform of any changes</a:t>
            </a:r>
          </a:p>
          <a:p>
            <a:pPr lvl="1">
              <a:spcBef>
                <a:spcPts val="0"/>
              </a:spcBef>
              <a:spcAft>
                <a:spcPts val="0"/>
              </a:spcAft>
            </a:pPr>
            <a:r>
              <a:rPr lang="en-US" sz="1400" dirty="0" smtClean="0">
                <a:solidFill>
                  <a:srgbClr val="002776">
                    <a:lumMod val="95000"/>
                    <a:lumOff val="5000"/>
                  </a:srgbClr>
                </a:solidFill>
              </a:rPr>
              <a:t>Certified: Certifies it meets requirements on Form W-8 to withholding agents</a:t>
            </a:r>
          </a:p>
          <a:p>
            <a:pPr marL="1587" lvl="1" indent="0">
              <a:buFont typeface="Arial" pitchFamily="34" charset="0"/>
              <a:buNone/>
            </a:pPr>
            <a:endParaRPr sz="1400" dirty="0">
              <a:solidFill>
                <a:srgbClr val="002776"/>
              </a:solidFill>
            </a:endParaRPr>
          </a:p>
        </p:txBody>
      </p:sp>
      <p:sp>
        <p:nvSpPr>
          <p:cNvPr id="11" name="Content Placeholder 4"/>
          <p:cNvSpPr txBox="1">
            <a:spLocks/>
          </p:cNvSpPr>
          <p:nvPr/>
        </p:nvSpPr>
        <p:spPr bwMode="gray">
          <a:xfrm>
            <a:off x="2298338" y="4535824"/>
            <a:ext cx="6206837" cy="1687975"/>
          </a:xfrm>
          <a:prstGeom prst="rect">
            <a:avLst/>
          </a:prstGeom>
        </p:spPr>
        <p:txBody>
          <a:bodyPr/>
          <a:lstStyle>
            <a:lvl1pPr marR="0" indent="0" algn="l" defTabSz="914400" rtl="0" eaLnBrk="1" fontAlgn="base" latinLnBrk="0" hangingPunct="1">
              <a:lnSpc>
                <a:spcPct val="100000"/>
              </a:lnSpc>
              <a:spcBef>
                <a:spcPts val="1900"/>
              </a:spcBef>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500"/>
              </a:spcBef>
              <a:spcAft>
                <a:spcPct val="0"/>
              </a:spcAft>
              <a:buFont typeface="Arial" pitchFamily="34" charset="0"/>
              <a:buChar cha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401638" indent="-231775" algn="l" rtl="0" eaLnBrk="1" fontAlgn="base" hangingPunct="1">
              <a:lnSpc>
                <a:spcPct val="100000"/>
              </a:lnSpc>
              <a:spcBef>
                <a:spcPts val="400"/>
              </a:spcBef>
              <a:spcAft>
                <a:spcPct val="0"/>
              </a:spcAft>
              <a:buFont typeface="Arial" pitchFamily="34" charset="0"/>
              <a:buChar char="–"/>
              <a:defRPr lang="en-US" sz="1800" kern="1200" dirty="0" smtClean="0">
                <a:solidFill>
                  <a:schemeClr val="tx2"/>
                </a:solidFill>
                <a:latin typeface="+mn-lt"/>
                <a:ea typeface="+mn-ea"/>
                <a:cs typeface="+mn-cs"/>
              </a:defRPr>
            </a:lvl3pPr>
            <a:lvl4pPr marL="569913" marR="0" indent="-16827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796925" marR="0" indent="-227013"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Bef>
                <a:spcPts val="0"/>
              </a:spcBef>
              <a:spcAft>
                <a:spcPts val="0"/>
              </a:spcAft>
            </a:pPr>
            <a:endParaRPr sz="1400" b="1" dirty="0" smtClean="0">
              <a:solidFill>
                <a:srgbClr val="002776"/>
              </a:solidFill>
            </a:endParaRPr>
          </a:p>
          <a:p>
            <a:pPr>
              <a:spcBef>
                <a:spcPts val="0"/>
              </a:spcBef>
              <a:spcAft>
                <a:spcPts val="0"/>
              </a:spcAft>
            </a:pPr>
            <a:endParaRPr lang="en-US" sz="1400" b="1" dirty="0" smtClean="0">
              <a:solidFill>
                <a:srgbClr val="002776"/>
              </a:solidFill>
            </a:endParaRPr>
          </a:p>
          <a:p>
            <a:pPr>
              <a:spcBef>
                <a:spcPts val="0"/>
              </a:spcBef>
              <a:spcAft>
                <a:spcPts val="0"/>
              </a:spcAft>
            </a:pPr>
            <a:endParaRPr lang="en-US" sz="1400" b="1" dirty="0">
              <a:solidFill>
                <a:srgbClr val="002776"/>
              </a:solidFill>
            </a:endParaRPr>
          </a:p>
          <a:p>
            <a:pPr>
              <a:spcBef>
                <a:spcPts val="0"/>
              </a:spcBef>
              <a:spcAft>
                <a:spcPts val="0"/>
              </a:spcAft>
            </a:pPr>
            <a:r>
              <a:rPr sz="1400" b="1" dirty="0" smtClean="0">
                <a:solidFill>
                  <a:srgbClr val="002776"/>
                </a:solidFill>
              </a:rPr>
              <a:t>Other </a:t>
            </a:r>
            <a:r>
              <a:rPr sz="1400" b="1" dirty="0">
                <a:solidFill>
                  <a:srgbClr val="002776"/>
                </a:solidFill>
              </a:rPr>
              <a:t>considerations of the proposed regulations concern:</a:t>
            </a:r>
          </a:p>
          <a:p>
            <a:pPr lvl="1">
              <a:spcBef>
                <a:spcPts val="0"/>
              </a:spcBef>
              <a:spcAft>
                <a:spcPts val="0"/>
              </a:spcAft>
            </a:pPr>
            <a:r>
              <a:rPr lang="en-US" sz="1400" dirty="0" smtClean="0">
                <a:solidFill>
                  <a:srgbClr val="002776">
                    <a:lumMod val="95000"/>
                    <a:lumOff val="5000"/>
                  </a:srgbClr>
                </a:solidFill>
              </a:rPr>
              <a:t>Definition of financial accounts for FFIs</a:t>
            </a:r>
          </a:p>
          <a:p>
            <a:pPr lvl="1">
              <a:spcBef>
                <a:spcPts val="0"/>
              </a:spcBef>
              <a:spcAft>
                <a:spcPts val="0"/>
              </a:spcAft>
            </a:pPr>
            <a:r>
              <a:rPr lang="en-US" sz="1400" dirty="0" smtClean="0">
                <a:solidFill>
                  <a:srgbClr val="002776">
                    <a:lumMod val="95000"/>
                    <a:lumOff val="5000"/>
                  </a:srgbClr>
                </a:solidFill>
              </a:rPr>
              <a:t>Affiliated group two-year transition for FFIs</a:t>
            </a:r>
          </a:p>
          <a:p>
            <a:pPr lvl="1">
              <a:spcBef>
                <a:spcPts val="0"/>
              </a:spcBef>
              <a:spcAft>
                <a:spcPts val="0"/>
              </a:spcAft>
            </a:pPr>
            <a:r>
              <a:rPr lang="en-US" sz="1400" dirty="0" smtClean="0">
                <a:solidFill>
                  <a:srgbClr val="002776">
                    <a:lumMod val="95000"/>
                    <a:lumOff val="5000"/>
                  </a:srgbClr>
                </a:solidFill>
              </a:rPr>
              <a:t>Compliance verification for FFIs</a:t>
            </a:r>
            <a:endParaRPr lang="en-US" sz="1400" dirty="0">
              <a:solidFill>
                <a:srgbClr val="002776">
                  <a:lumMod val="95000"/>
                  <a:lumOff val="5000"/>
                </a:srgbClr>
              </a:solidFill>
            </a:endParaRPr>
          </a:p>
        </p:txBody>
      </p:sp>
      <p:sp>
        <p:nvSpPr>
          <p:cNvPr id="12" name="Content Placeholder 4"/>
          <p:cNvSpPr txBox="1">
            <a:spLocks/>
          </p:cNvSpPr>
          <p:nvPr/>
        </p:nvSpPr>
        <p:spPr bwMode="gray">
          <a:xfrm>
            <a:off x="2253072" y="755684"/>
            <a:ext cx="6651610" cy="1642110"/>
          </a:xfrm>
          <a:prstGeom prst="rect">
            <a:avLst/>
          </a:prstGeom>
        </p:spPr>
        <p:txBody>
          <a:bodyPr/>
          <a:lstStyle>
            <a:lvl1pPr marR="0" indent="0" algn="l" defTabSz="914400" rtl="0" eaLnBrk="1" fontAlgn="base" latinLnBrk="0" hangingPunct="1">
              <a:lnSpc>
                <a:spcPct val="100000"/>
              </a:lnSpc>
              <a:spcBef>
                <a:spcPts val="1900"/>
              </a:spcBef>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500"/>
              </a:spcBef>
              <a:spcAft>
                <a:spcPct val="0"/>
              </a:spcAft>
              <a:buFont typeface="Arial" pitchFamily="34" charset="0"/>
              <a:buChar cha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401638" indent="-231775" algn="l" rtl="0" eaLnBrk="1" fontAlgn="base" hangingPunct="1">
              <a:lnSpc>
                <a:spcPct val="100000"/>
              </a:lnSpc>
              <a:spcBef>
                <a:spcPts val="400"/>
              </a:spcBef>
              <a:spcAft>
                <a:spcPct val="0"/>
              </a:spcAft>
              <a:buFont typeface="Arial" pitchFamily="34" charset="0"/>
              <a:buChar char="–"/>
              <a:defRPr lang="en-US" sz="1800" kern="1200" dirty="0" smtClean="0">
                <a:solidFill>
                  <a:schemeClr val="tx2"/>
                </a:solidFill>
                <a:latin typeface="+mn-lt"/>
                <a:ea typeface="+mn-ea"/>
                <a:cs typeface="+mn-cs"/>
              </a:defRPr>
            </a:lvl3pPr>
            <a:lvl4pPr marL="569913" marR="0" indent="-16827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796925" marR="0" indent="-227013"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Bef>
                <a:spcPts val="0"/>
              </a:spcBef>
              <a:spcAft>
                <a:spcPts val="0"/>
              </a:spcAft>
            </a:pPr>
            <a:endParaRPr sz="1400" b="1" dirty="0" smtClean="0">
              <a:solidFill>
                <a:srgbClr val="002776"/>
              </a:solidFill>
            </a:endParaRPr>
          </a:p>
          <a:p>
            <a:pPr>
              <a:spcBef>
                <a:spcPts val="0"/>
              </a:spcBef>
              <a:spcAft>
                <a:spcPts val="0"/>
              </a:spcAft>
            </a:pPr>
            <a:r>
              <a:rPr sz="1400" b="1" dirty="0" smtClean="0">
                <a:solidFill>
                  <a:srgbClr val="002776"/>
                </a:solidFill>
              </a:rPr>
              <a:t>Similar </a:t>
            </a:r>
            <a:r>
              <a:rPr sz="1400" b="1" dirty="0">
                <a:solidFill>
                  <a:srgbClr val="002776"/>
                </a:solidFill>
              </a:rPr>
              <a:t>to withholding, reporting will be phased in gradually between 2014 and </a:t>
            </a:r>
            <a:r>
              <a:rPr sz="1400" b="1" dirty="0" smtClean="0">
                <a:solidFill>
                  <a:srgbClr val="002776"/>
                </a:solidFill>
              </a:rPr>
              <a:t>2017</a:t>
            </a:r>
            <a:br>
              <a:rPr sz="1400" b="1" dirty="0" smtClean="0">
                <a:solidFill>
                  <a:srgbClr val="002776"/>
                </a:solidFill>
              </a:rPr>
            </a:br>
            <a:r>
              <a:rPr sz="1400" b="1" dirty="0" smtClean="0">
                <a:solidFill>
                  <a:srgbClr val="002776"/>
                </a:solidFill>
              </a:rPr>
              <a:t>Other </a:t>
            </a:r>
            <a:r>
              <a:rPr sz="1400" b="1" dirty="0">
                <a:solidFill>
                  <a:srgbClr val="002776"/>
                </a:solidFill>
              </a:rPr>
              <a:t>highlights</a:t>
            </a:r>
          </a:p>
          <a:p>
            <a:pPr lvl="1">
              <a:spcBef>
                <a:spcPts val="0"/>
              </a:spcBef>
              <a:spcAft>
                <a:spcPts val="0"/>
              </a:spcAft>
            </a:pPr>
            <a:r>
              <a:rPr sz="1400" dirty="0">
                <a:solidFill>
                  <a:srgbClr val="002776">
                    <a:lumMod val="95000"/>
                    <a:lumOff val="5000"/>
                  </a:srgbClr>
                </a:solidFill>
              </a:rPr>
              <a:t>Reporting of payments made to non-participating FFIs and recalcitrant </a:t>
            </a:r>
            <a:r>
              <a:rPr sz="1400" dirty="0" smtClean="0">
                <a:solidFill>
                  <a:srgbClr val="002776">
                    <a:lumMod val="95000"/>
                    <a:lumOff val="5000"/>
                  </a:srgbClr>
                </a:solidFill>
              </a:rPr>
              <a:t>accounts</a:t>
            </a:r>
            <a:endParaRPr sz="1400" dirty="0">
              <a:solidFill>
                <a:srgbClr val="002776">
                  <a:lumMod val="95000"/>
                  <a:lumOff val="5000"/>
                </a:srgbClr>
              </a:solidFill>
            </a:endParaRPr>
          </a:p>
          <a:p>
            <a:pPr lvl="1">
              <a:spcBef>
                <a:spcPts val="0"/>
              </a:spcBef>
              <a:spcAft>
                <a:spcPts val="0"/>
              </a:spcAft>
            </a:pPr>
            <a:r>
              <a:rPr sz="1400" dirty="0">
                <a:solidFill>
                  <a:srgbClr val="002776">
                    <a:lumMod val="95000"/>
                    <a:lumOff val="5000"/>
                  </a:srgbClr>
                </a:solidFill>
              </a:rPr>
              <a:t>Reporting does not need to be performed in U.S. currency </a:t>
            </a:r>
          </a:p>
          <a:p>
            <a:pPr lvl="1">
              <a:spcBef>
                <a:spcPts val="0"/>
              </a:spcBef>
              <a:spcAft>
                <a:spcPts val="0"/>
              </a:spcAft>
            </a:pPr>
            <a:r>
              <a:rPr sz="1400" dirty="0">
                <a:solidFill>
                  <a:srgbClr val="002776">
                    <a:lumMod val="95000"/>
                    <a:lumOff val="5000"/>
                  </a:srgbClr>
                </a:solidFill>
              </a:rPr>
              <a:t>Starting 2015, reporting is generally required to be filed on March </a:t>
            </a:r>
            <a:r>
              <a:rPr sz="1400" dirty="0" smtClean="0">
                <a:solidFill>
                  <a:srgbClr val="002776">
                    <a:lumMod val="95000"/>
                    <a:lumOff val="5000"/>
                  </a:srgbClr>
                </a:solidFill>
              </a:rPr>
              <a:t>31</a:t>
            </a:r>
            <a:endParaRPr sz="1400" dirty="0">
              <a:solidFill>
                <a:srgbClr val="002776">
                  <a:lumMod val="95000"/>
                  <a:lumOff val="5000"/>
                </a:srgbClr>
              </a:solidFill>
            </a:endParaRPr>
          </a:p>
        </p:txBody>
      </p:sp>
      <p:cxnSp>
        <p:nvCxnSpPr>
          <p:cNvPr id="13" name="Straight Connector 12"/>
          <p:cNvCxnSpPr/>
          <p:nvPr/>
        </p:nvCxnSpPr>
        <p:spPr>
          <a:xfrm>
            <a:off x="2090055" y="2540179"/>
            <a:ext cx="684609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22373" y="4523628"/>
            <a:ext cx="684609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 name="Title 5"/>
          <p:cNvSpPr>
            <a:spLocks noGrp="1"/>
          </p:cNvSpPr>
          <p:nvPr>
            <p:ph type="title"/>
          </p:nvPr>
        </p:nvSpPr>
        <p:spPr>
          <a:xfrm>
            <a:off x="414338" y="450279"/>
            <a:ext cx="8330184" cy="333425"/>
          </a:xfrm>
        </p:spPr>
        <p:txBody>
          <a:bodyPr/>
          <a:lstStyle/>
          <a:p>
            <a:r>
              <a:rPr lang="en-US" dirty="0" smtClean="0"/>
              <a:t>Overview of </a:t>
            </a:r>
            <a:r>
              <a:rPr lang="en-US" dirty="0"/>
              <a:t>changes in the </a:t>
            </a:r>
            <a:r>
              <a:rPr lang="en-US" dirty="0" smtClean="0"/>
              <a:t>draft regulations (continued)</a:t>
            </a:r>
            <a:endParaRPr lang="en-US" dirty="0"/>
          </a:p>
        </p:txBody>
      </p:sp>
    </p:spTree>
    <p:extLst>
      <p:ext uri="{BB962C8B-B14F-4D97-AF65-F5344CB8AC3E}">
        <p14:creationId xmlns:p14="http://schemas.microsoft.com/office/powerpoint/2010/main" val="2091540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Table 75"/>
          <p:cNvGraphicFramePr>
            <a:graphicFrameLocks noGrp="1"/>
          </p:cNvGraphicFramePr>
          <p:nvPr>
            <p:extLst>
              <p:ext uri="{D42A27DB-BD31-4B8C-83A1-F6EECF244321}">
                <p14:modId xmlns:p14="http://schemas.microsoft.com/office/powerpoint/2010/main" val="1427990365"/>
              </p:ext>
            </p:extLst>
          </p:nvPr>
        </p:nvGraphicFramePr>
        <p:xfrm>
          <a:off x="381000" y="762000"/>
          <a:ext cx="8363526" cy="5529880"/>
        </p:xfrm>
        <a:graphic>
          <a:graphicData uri="http://schemas.openxmlformats.org/drawingml/2006/table">
            <a:tbl>
              <a:tblPr firstRow="1" bandRow="1">
                <a:tableStyleId>{5C22544A-7EE6-4342-B048-85BDC9FD1C3A}</a:tableStyleId>
              </a:tblPr>
              <a:tblGrid>
                <a:gridCol w="2971800"/>
                <a:gridCol w="898621"/>
                <a:gridCol w="898621"/>
                <a:gridCol w="898621"/>
                <a:gridCol w="898621"/>
                <a:gridCol w="898621"/>
                <a:gridCol w="898621"/>
              </a:tblGrid>
              <a:tr h="23359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rPr>
                        <a:t>FATCA</a:t>
                      </a:r>
                      <a:r>
                        <a:rPr lang="en-US" sz="1200" b="1" baseline="0" dirty="0" smtClean="0">
                          <a:solidFill>
                            <a:schemeClr val="bg1"/>
                          </a:solidFill>
                        </a:rPr>
                        <a:t> C</a:t>
                      </a:r>
                      <a:r>
                        <a:rPr lang="en-US" sz="1200" b="1" dirty="0" smtClean="0">
                          <a:solidFill>
                            <a:schemeClr val="bg1"/>
                          </a:solidFill>
                        </a:rPr>
                        <a:t>ompliance Action Items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dirty="0" smtClean="0"/>
                        <a:t>2012</a:t>
                      </a:r>
                      <a:endParaRPr 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dirty="0" smtClean="0"/>
                        <a:t>2013</a:t>
                      </a:r>
                      <a:endParaRPr 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dirty="0" smtClean="0"/>
                        <a:t>2014</a:t>
                      </a:r>
                      <a:endParaRPr 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dirty="0" smtClean="0"/>
                        <a:t>2015</a:t>
                      </a:r>
                      <a:endParaRPr 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dirty="0" smtClean="0"/>
                        <a:t>2016</a:t>
                      </a:r>
                      <a:endParaRPr 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200" dirty="0" smtClean="0"/>
                        <a:t>2017</a:t>
                      </a:r>
                      <a:endParaRPr lang="en-US" sz="12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r>
              <a:tr h="0">
                <a:tc>
                  <a:txBody>
                    <a:bodyPr/>
                    <a:lstStyle/>
                    <a:p>
                      <a:pPr algn="l"/>
                      <a:endParaRPr lang="en-US" sz="200" b="1" dirty="0" smtClean="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r>
              <a:tr h="413105">
                <a:tc>
                  <a:txBody>
                    <a:bodyPr/>
                    <a:lstStyle/>
                    <a:p>
                      <a:pPr algn="l"/>
                      <a:r>
                        <a:rPr lang="en-US" sz="1200" b="1" dirty="0" smtClean="0">
                          <a:solidFill>
                            <a:schemeClr val="bg1"/>
                          </a:solidFill>
                        </a:rPr>
                        <a:t>Grandfathered obligations cutoff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1D59">
                        <a:alpha val="60000"/>
                      </a:srgb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1"/>
                          </a:solidFill>
                          <a:latin typeface="+mn-lt"/>
                          <a:ea typeface="+mn-ea"/>
                          <a:cs typeface="+mn-cs"/>
                        </a:rPr>
                        <a:t>U.S.</a:t>
                      </a:r>
                      <a:r>
                        <a:rPr lang="en-US" sz="1200" b="1" kern="1200" baseline="0" dirty="0" smtClean="0">
                          <a:solidFill>
                            <a:schemeClr val="bg1"/>
                          </a:solidFill>
                          <a:latin typeface="+mn-lt"/>
                          <a:ea typeface="+mn-ea"/>
                          <a:cs typeface="+mn-cs"/>
                        </a:rPr>
                        <a:t> withholding agents</a:t>
                      </a:r>
                      <a:r>
                        <a:rPr lang="en-US" sz="1200" b="1" kern="1200" dirty="0" smtClean="0">
                          <a:solidFill>
                            <a:schemeClr val="bg1"/>
                          </a:solidFill>
                          <a:latin typeface="+mn-lt"/>
                          <a:ea typeface="+mn-ea"/>
                          <a:cs typeface="+mn-cs"/>
                        </a:rPr>
                        <a:t> begin</a:t>
                      </a:r>
                      <a:r>
                        <a:rPr lang="en-US" sz="1200" b="1" kern="1200" baseline="0" dirty="0" smtClean="0">
                          <a:solidFill>
                            <a:schemeClr val="bg1"/>
                          </a:solidFill>
                          <a:latin typeface="+mn-lt"/>
                          <a:ea typeface="+mn-ea"/>
                          <a:cs typeface="+mn-cs"/>
                        </a:rPr>
                        <a:t> n</a:t>
                      </a:r>
                      <a:r>
                        <a:rPr lang="en-US" sz="1200" b="1" kern="1200" dirty="0" smtClean="0">
                          <a:solidFill>
                            <a:schemeClr val="bg1"/>
                          </a:solidFill>
                          <a:latin typeface="+mn-lt"/>
                          <a:ea typeface="+mn-ea"/>
                          <a:cs typeface="+mn-cs"/>
                        </a:rPr>
                        <a:t>ew customer onboarding &amp; remediation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60000"/>
                        <a:lumOff val="4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1"/>
                          </a:solidFill>
                          <a:latin typeface="+mn-lt"/>
                          <a:ea typeface="+mn-ea"/>
                          <a:cs typeface="+mn-cs"/>
                        </a:rPr>
                        <a:t>Submit FATCA application to IRS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1D59">
                        <a:alpha val="60000"/>
                      </a:srgb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1"/>
                          </a:solidFill>
                          <a:latin typeface="+mn-lt"/>
                          <a:ea typeface="+mn-ea"/>
                          <a:cs typeface="+mn-cs"/>
                        </a:rPr>
                        <a:t>FFIs begin</a:t>
                      </a:r>
                      <a:r>
                        <a:rPr lang="en-US" sz="1200" b="1" kern="1200" baseline="0" dirty="0" smtClean="0">
                          <a:solidFill>
                            <a:schemeClr val="bg1"/>
                          </a:solidFill>
                          <a:latin typeface="+mn-lt"/>
                          <a:ea typeface="+mn-ea"/>
                          <a:cs typeface="+mn-cs"/>
                        </a:rPr>
                        <a:t> n</a:t>
                      </a:r>
                      <a:r>
                        <a:rPr lang="en-US" sz="1200" b="1" kern="1200" dirty="0" smtClean="0">
                          <a:solidFill>
                            <a:schemeClr val="bg1"/>
                          </a:solidFill>
                          <a:latin typeface="+mn-lt"/>
                          <a:ea typeface="+mn-ea"/>
                          <a:cs typeface="+mn-cs"/>
                        </a:rPr>
                        <a:t>ew customer onboarding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60000"/>
                        <a:lumOff val="4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1"/>
                          </a:solidFill>
                          <a:latin typeface="+mn-lt"/>
                          <a:ea typeface="+mn-ea"/>
                          <a:cs typeface="+mn-cs"/>
                        </a:rPr>
                        <a:t>FFIs begin remediation for existing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1"/>
                          </a:solidFill>
                          <a:latin typeface="+mn-lt"/>
                          <a:ea typeface="+mn-ea"/>
                          <a:cs typeface="+mn-cs"/>
                        </a:rPr>
                        <a:t>customers</a:t>
                      </a:r>
                      <a:r>
                        <a:rPr lang="en-US" sz="1200" b="1" kern="1200" baseline="0" dirty="0" smtClean="0">
                          <a:solidFill>
                            <a:schemeClr val="bg1"/>
                          </a:solidFill>
                          <a:latin typeface="+mn-lt"/>
                          <a:ea typeface="+mn-ea"/>
                          <a:cs typeface="+mn-cs"/>
                        </a:rPr>
                        <a:t> meeting </a:t>
                      </a:r>
                      <a:r>
                        <a:rPr lang="en-US" sz="1200" b="1" kern="1200" dirty="0" smtClean="0">
                          <a:solidFill>
                            <a:schemeClr val="bg1"/>
                          </a:solidFill>
                          <a:latin typeface="+mn-lt"/>
                          <a:ea typeface="+mn-ea"/>
                          <a:cs typeface="+mn-cs"/>
                        </a:rPr>
                        <a:t>FATCA criteria</a:t>
                      </a:r>
                    </a:p>
                  </a:txBody>
                  <a:tcPr marR="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60000"/>
                        <a:lumOff val="4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rPr>
                        <a:t>Begin</a:t>
                      </a:r>
                      <a:r>
                        <a:rPr lang="en-US" sz="1200" b="1" baseline="0" dirty="0" smtClean="0">
                          <a:solidFill>
                            <a:schemeClr val="bg1"/>
                          </a:solidFill>
                        </a:rPr>
                        <a:t> i</a:t>
                      </a:r>
                      <a:r>
                        <a:rPr lang="en-US" sz="1200" b="1" dirty="0" smtClean="0">
                          <a:solidFill>
                            <a:schemeClr val="bg1"/>
                          </a:solidFill>
                        </a:rPr>
                        <a:t>ncome withholding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40000"/>
                        <a:lumOff val="6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Begin</a:t>
                      </a:r>
                      <a:r>
                        <a:rPr lang="en-US" sz="1200" b="1" kern="1200" baseline="0" dirty="0" smtClean="0">
                          <a:solidFill>
                            <a:schemeClr val="tx1"/>
                          </a:solidFill>
                          <a:latin typeface="+mn-lt"/>
                          <a:ea typeface="+mn-ea"/>
                          <a:cs typeface="+mn-cs"/>
                        </a:rPr>
                        <a:t> a</a:t>
                      </a:r>
                      <a:r>
                        <a:rPr lang="en-US" sz="1200" b="1" kern="1200" dirty="0" smtClean="0">
                          <a:solidFill>
                            <a:schemeClr val="tx1"/>
                          </a:solidFill>
                          <a:latin typeface="+mn-lt"/>
                          <a:ea typeface="+mn-ea"/>
                          <a:cs typeface="+mn-cs"/>
                        </a:rPr>
                        <a:t>ccount and balance</a:t>
                      </a:r>
                      <a:r>
                        <a:rPr lang="en-US" sz="1200" b="1"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reporting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rPr>
                        <a:t>Begin</a:t>
                      </a:r>
                      <a:r>
                        <a:rPr lang="en-US" sz="1200" b="1" baseline="0" dirty="0" smtClean="0">
                          <a:solidFill>
                            <a:schemeClr val="bg1"/>
                          </a:solidFill>
                        </a:rPr>
                        <a:t> g</a:t>
                      </a:r>
                      <a:r>
                        <a:rPr lang="en-US" sz="1200" b="1" dirty="0" smtClean="0">
                          <a:solidFill>
                            <a:schemeClr val="bg1"/>
                          </a:solidFill>
                        </a:rPr>
                        <a:t>ross proceeds</a:t>
                      </a:r>
                      <a:r>
                        <a:rPr lang="en-US" sz="1200" b="1" baseline="0" dirty="0" smtClean="0">
                          <a:solidFill>
                            <a:schemeClr val="bg1"/>
                          </a:solidFill>
                        </a:rPr>
                        <a:t> w</a:t>
                      </a:r>
                      <a:r>
                        <a:rPr lang="en-US" sz="1200" b="1" dirty="0" smtClean="0">
                          <a:solidFill>
                            <a:schemeClr val="bg1"/>
                          </a:solidFill>
                        </a:rPr>
                        <a:t>ithholding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40000"/>
                        <a:lumOff val="6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solidFill>
                            <a:schemeClr val="bg1"/>
                          </a:solidFill>
                        </a:rPr>
                        <a:t>Application due for </a:t>
                      </a:r>
                      <a:r>
                        <a:rPr lang="en-US" sz="1200" b="1" dirty="0" smtClean="0">
                          <a:solidFill>
                            <a:schemeClr val="bg1"/>
                          </a:solidFill>
                        </a:rPr>
                        <a:t>FFI affiliated group requirement compliance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75000"/>
                        <a:alpha val="6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Begin</a:t>
                      </a:r>
                      <a:r>
                        <a:rPr lang="en-US" sz="1200" b="1" kern="1200" baseline="0" dirty="0" smtClean="0">
                          <a:solidFill>
                            <a:schemeClr val="tx1"/>
                          </a:solidFill>
                          <a:latin typeface="+mn-lt"/>
                          <a:ea typeface="+mn-ea"/>
                          <a:cs typeface="+mn-cs"/>
                        </a:rPr>
                        <a:t> i</a:t>
                      </a:r>
                      <a:r>
                        <a:rPr lang="en-US" sz="1200" b="1" kern="1200" dirty="0" smtClean="0">
                          <a:solidFill>
                            <a:schemeClr val="tx1"/>
                          </a:solidFill>
                          <a:latin typeface="+mn-lt"/>
                          <a:ea typeface="+mn-ea"/>
                          <a:cs typeface="+mn-cs"/>
                        </a:rPr>
                        <a:t>ncome reporting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rPr>
                        <a:t>Begin foreign passthru payments withholding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40000"/>
                        <a:lumOff val="6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13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Begin gross proceeds reporting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sp>
        <p:nvSpPr>
          <p:cNvPr id="79" name="Title 1"/>
          <p:cNvSpPr>
            <a:spLocks noGrp="1"/>
          </p:cNvSpPr>
          <p:nvPr>
            <p:ph type="title"/>
          </p:nvPr>
        </p:nvSpPr>
        <p:spPr>
          <a:xfrm>
            <a:off x="414338" y="95151"/>
            <a:ext cx="8472160" cy="666849"/>
          </a:xfrm>
        </p:spPr>
        <p:txBody>
          <a:bodyPr/>
          <a:lstStyle/>
          <a:p>
            <a:r>
              <a:rPr lang="en-US" sz="2000" dirty="0">
                <a:solidFill>
                  <a:schemeClr val="tx1"/>
                </a:solidFill>
              </a:rPr>
              <a:t>P</a:t>
            </a:r>
            <a:r>
              <a:rPr lang="en-US" sz="2000" dirty="0" smtClean="0">
                <a:solidFill>
                  <a:schemeClr val="tx1"/>
                </a:solidFill>
              </a:rPr>
              <a:t>roposed regulations extended deadlines, while maintaining significant 2013 milestones that require immediate mobilization</a:t>
            </a:r>
            <a:endParaRPr lang="en-US" sz="2000" dirty="0">
              <a:solidFill>
                <a:schemeClr val="tx1"/>
              </a:solidFill>
              <a:latin typeface="Arial" charset="0"/>
            </a:endParaRPr>
          </a:p>
        </p:txBody>
      </p:sp>
      <p:cxnSp>
        <p:nvCxnSpPr>
          <p:cNvPr id="40" name="Straight Connector 39"/>
          <p:cNvCxnSpPr/>
          <p:nvPr/>
        </p:nvCxnSpPr>
        <p:spPr>
          <a:xfrm>
            <a:off x="3747448" y="1476834"/>
            <a:ext cx="516908" cy="0"/>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1" name="Flowchart: Decision 40"/>
          <p:cNvSpPr/>
          <p:nvPr/>
        </p:nvSpPr>
        <p:spPr>
          <a:xfrm>
            <a:off x="3633828" y="1377923"/>
            <a:ext cx="182880" cy="182880"/>
          </a:xfrm>
          <a:prstGeom prst="flowChartDecision">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42" name="Flowchart: Decision 41"/>
          <p:cNvSpPr/>
          <p:nvPr/>
        </p:nvSpPr>
        <p:spPr>
          <a:xfrm>
            <a:off x="4175731" y="1381800"/>
            <a:ext cx="182880" cy="182880"/>
          </a:xfrm>
          <a:prstGeom prst="flowChartDecision">
            <a:avLst/>
          </a:prstGeom>
          <a:solidFill>
            <a:schemeClr val="accent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44" name="TextBox 43"/>
          <p:cNvSpPr txBox="1"/>
          <p:nvPr/>
        </p:nvSpPr>
        <p:spPr>
          <a:xfrm>
            <a:off x="3124200" y="1164074"/>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FFFFFF">
                    <a:lumMod val="65000"/>
                  </a:srgbClr>
                </a:solidFill>
                <a:cs typeface="Arial" pitchFamily="34" charset="0"/>
              </a:rPr>
              <a:t>Mar 18</a:t>
            </a:r>
          </a:p>
        </p:txBody>
      </p:sp>
      <p:sp>
        <p:nvSpPr>
          <p:cNvPr id="45" name="TextBox 44"/>
          <p:cNvSpPr txBox="1"/>
          <p:nvPr/>
        </p:nvSpPr>
        <p:spPr>
          <a:xfrm>
            <a:off x="3719950" y="1164074"/>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Jan 1</a:t>
            </a:r>
          </a:p>
        </p:txBody>
      </p:sp>
      <p:sp>
        <p:nvSpPr>
          <p:cNvPr id="46" name="TextBox 45"/>
          <p:cNvSpPr txBox="1"/>
          <p:nvPr/>
        </p:nvSpPr>
        <p:spPr>
          <a:xfrm>
            <a:off x="4079766" y="1990471"/>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Jun30</a:t>
            </a:r>
          </a:p>
        </p:txBody>
      </p:sp>
      <p:sp>
        <p:nvSpPr>
          <p:cNvPr id="47" name="Flowchart: Decision 46"/>
          <p:cNvSpPr/>
          <p:nvPr/>
        </p:nvSpPr>
        <p:spPr>
          <a:xfrm>
            <a:off x="4559506" y="2212054"/>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48" name="TextBox 47"/>
          <p:cNvSpPr txBox="1"/>
          <p:nvPr/>
        </p:nvSpPr>
        <p:spPr>
          <a:xfrm>
            <a:off x="4111298" y="2394934"/>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Jul 1</a:t>
            </a:r>
          </a:p>
        </p:txBody>
      </p:sp>
      <p:sp>
        <p:nvSpPr>
          <p:cNvPr id="49" name="Flowchart: Decision 48"/>
          <p:cNvSpPr/>
          <p:nvPr/>
        </p:nvSpPr>
        <p:spPr>
          <a:xfrm>
            <a:off x="4604174" y="2616517"/>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53" name="Flowchart: Decision 52"/>
          <p:cNvSpPr/>
          <p:nvPr/>
        </p:nvSpPr>
        <p:spPr>
          <a:xfrm>
            <a:off x="5075274" y="3507605"/>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54" name="TextBox 53"/>
          <p:cNvSpPr txBox="1"/>
          <p:nvPr/>
        </p:nvSpPr>
        <p:spPr>
          <a:xfrm>
            <a:off x="4626746" y="3276131"/>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Jan 1</a:t>
            </a:r>
          </a:p>
        </p:txBody>
      </p:sp>
      <p:sp>
        <p:nvSpPr>
          <p:cNvPr id="55" name="TextBox 54"/>
          <p:cNvSpPr txBox="1"/>
          <p:nvPr/>
        </p:nvSpPr>
        <p:spPr>
          <a:xfrm>
            <a:off x="5206778" y="3690334"/>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Sep 30</a:t>
            </a:r>
          </a:p>
        </p:txBody>
      </p:sp>
      <p:sp>
        <p:nvSpPr>
          <p:cNvPr id="56" name="Flowchart: Decision 55"/>
          <p:cNvSpPr/>
          <p:nvPr/>
        </p:nvSpPr>
        <p:spPr>
          <a:xfrm>
            <a:off x="5678306" y="3888083"/>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cxnSp>
        <p:nvCxnSpPr>
          <p:cNvPr id="57" name="Straight Connector 56"/>
          <p:cNvCxnSpPr/>
          <p:nvPr/>
        </p:nvCxnSpPr>
        <p:spPr>
          <a:xfrm>
            <a:off x="4833380" y="4861889"/>
            <a:ext cx="2017285" cy="0"/>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58" name="Flowchart: Decision 57"/>
          <p:cNvSpPr/>
          <p:nvPr/>
        </p:nvSpPr>
        <p:spPr>
          <a:xfrm>
            <a:off x="4650500" y="4754683"/>
            <a:ext cx="182880" cy="182880"/>
          </a:xfrm>
          <a:prstGeom prst="flowChartDecision">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59" name="Flowchart: Decision 58"/>
          <p:cNvSpPr/>
          <p:nvPr/>
        </p:nvSpPr>
        <p:spPr>
          <a:xfrm>
            <a:off x="6850665" y="4754683"/>
            <a:ext cx="182880" cy="182880"/>
          </a:xfrm>
          <a:prstGeom prst="flowChartDecision">
            <a:avLst/>
          </a:prstGeom>
          <a:solidFill>
            <a:schemeClr val="accent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60" name="TextBox 59"/>
          <p:cNvSpPr txBox="1"/>
          <p:nvPr/>
        </p:nvSpPr>
        <p:spPr>
          <a:xfrm>
            <a:off x="4172604" y="4528094"/>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FFFFFF">
                    <a:lumMod val="65000"/>
                  </a:srgbClr>
                </a:solidFill>
                <a:cs typeface="Arial" pitchFamily="34" charset="0"/>
              </a:rPr>
              <a:t>Jul 1</a:t>
            </a:r>
          </a:p>
        </p:txBody>
      </p:sp>
      <p:sp>
        <p:nvSpPr>
          <p:cNvPr id="61" name="TextBox 60"/>
          <p:cNvSpPr txBox="1"/>
          <p:nvPr/>
        </p:nvSpPr>
        <p:spPr>
          <a:xfrm>
            <a:off x="6412473" y="4528094"/>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Jan 1</a:t>
            </a:r>
          </a:p>
        </p:txBody>
      </p:sp>
      <p:sp>
        <p:nvSpPr>
          <p:cNvPr id="62" name="Flowchart: Decision 61"/>
          <p:cNvSpPr/>
          <p:nvPr/>
        </p:nvSpPr>
        <p:spPr>
          <a:xfrm>
            <a:off x="5966460" y="4330327"/>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63" name="TextBox 62"/>
          <p:cNvSpPr txBox="1"/>
          <p:nvPr/>
        </p:nvSpPr>
        <p:spPr>
          <a:xfrm>
            <a:off x="5486400" y="4102866"/>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Jan 1</a:t>
            </a:r>
          </a:p>
        </p:txBody>
      </p:sp>
      <p:sp>
        <p:nvSpPr>
          <p:cNvPr id="66" name="Flowchart: Decision 65"/>
          <p:cNvSpPr/>
          <p:nvPr/>
        </p:nvSpPr>
        <p:spPr>
          <a:xfrm>
            <a:off x="7109460" y="5157178"/>
            <a:ext cx="182880" cy="182880"/>
          </a:xfrm>
          <a:prstGeom prst="flowChartDecision">
            <a:avLst/>
          </a:prstGeom>
          <a:solidFill>
            <a:schemeClr val="accent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80" name="TextBox 79"/>
          <p:cNvSpPr txBox="1"/>
          <p:nvPr/>
        </p:nvSpPr>
        <p:spPr>
          <a:xfrm>
            <a:off x="6629400" y="4953849"/>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Mar 31</a:t>
            </a:r>
          </a:p>
        </p:txBody>
      </p:sp>
      <p:cxnSp>
        <p:nvCxnSpPr>
          <p:cNvPr id="81" name="Straight Connector 80"/>
          <p:cNvCxnSpPr/>
          <p:nvPr/>
        </p:nvCxnSpPr>
        <p:spPr>
          <a:xfrm>
            <a:off x="5837778" y="5256600"/>
            <a:ext cx="1271682" cy="5666"/>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191012" y="4928146"/>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FFFFFF">
                    <a:lumMod val="65000"/>
                  </a:srgbClr>
                </a:solidFill>
                <a:cs typeface="Arial" pitchFamily="34" charset="0"/>
              </a:rPr>
              <a:t>Sep 1</a:t>
            </a:r>
          </a:p>
        </p:txBody>
      </p:sp>
      <p:cxnSp>
        <p:nvCxnSpPr>
          <p:cNvPr id="85" name="Straight Connector 84"/>
          <p:cNvCxnSpPr/>
          <p:nvPr/>
        </p:nvCxnSpPr>
        <p:spPr>
          <a:xfrm>
            <a:off x="6175609" y="5713745"/>
            <a:ext cx="1588796" cy="0"/>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86" name="Flowchart: Decision 85"/>
          <p:cNvSpPr/>
          <p:nvPr/>
        </p:nvSpPr>
        <p:spPr>
          <a:xfrm>
            <a:off x="5992729" y="5620187"/>
            <a:ext cx="182880" cy="182880"/>
          </a:xfrm>
          <a:prstGeom prst="flowChartDecision">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87" name="Flowchart: Decision 86"/>
          <p:cNvSpPr/>
          <p:nvPr/>
        </p:nvSpPr>
        <p:spPr>
          <a:xfrm>
            <a:off x="7764405" y="5620187"/>
            <a:ext cx="182880" cy="182880"/>
          </a:xfrm>
          <a:prstGeom prst="flowChartDecision">
            <a:avLst/>
          </a:prstGeom>
          <a:solidFill>
            <a:schemeClr val="accent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88" name="TextBox 87"/>
          <p:cNvSpPr txBox="1"/>
          <p:nvPr/>
        </p:nvSpPr>
        <p:spPr>
          <a:xfrm>
            <a:off x="5514874" y="5374343"/>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FFFFFF">
                    <a:lumMod val="65000"/>
                  </a:srgbClr>
                </a:solidFill>
                <a:cs typeface="Arial" pitchFamily="34" charset="0"/>
              </a:rPr>
              <a:t>Jan 1</a:t>
            </a:r>
          </a:p>
        </p:txBody>
      </p:sp>
      <p:sp>
        <p:nvSpPr>
          <p:cNvPr id="89" name="TextBox 88"/>
          <p:cNvSpPr txBox="1"/>
          <p:nvPr/>
        </p:nvSpPr>
        <p:spPr>
          <a:xfrm>
            <a:off x="7324243" y="5374343"/>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Jan 1</a:t>
            </a:r>
          </a:p>
        </p:txBody>
      </p:sp>
      <p:sp>
        <p:nvSpPr>
          <p:cNvPr id="90" name="Flowchart: Decision 89"/>
          <p:cNvSpPr/>
          <p:nvPr/>
        </p:nvSpPr>
        <p:spPr>
          <a:xfrm>
            <a:off x="8026490" y="6033868"/>
            <a:ext cx="182880" cy="182880"/>
          </a:xfrm>
          <a:prstGeom prst="flowChartDecision">
            <a:avLst/>
          </a:prstGeom>
          <a:solidFill>
            <a:schemeClr val="accent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91" name="TextBox 90"/>
          <p:cNvSpPr txBox="1"/>
          <p:nvPr/>
        </p:nvSpPr>
        <p:spPr>
          <a:xfrm>
            <a:off x="7546430" y="5798831"/>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Mar 31</a:t>
            </a:r>
          </a:p>
        </p:txBody>
      </p:sp>
      <p:cxnSp>
        <p:nvCxnSpPr>
          <p:cNvPr id="92" name="Straight Connector 91"/>
          <p:cNvCxnSpPr/>
          <p:nvPr/>
        </p:nvCxnSpPr>
        <p:spPr>
          <a:xfrm>
            <a:off x="5836988" y="6123786"/>
            <a:ext cx="2189502" cy="0"/>
          </a:xfrm>
          <a:prstGeom prst="line">
            <a:avLst/>
          </a:prstGeom>
          <a:ln w="25400">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5193130" y="5793117"/>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FFFFFF">
                    <a:lumMod val="65000"/>
                  </a:srgbClr>
                </a:solidFill>
                <a:cs typeface="Arial" pitchFamily="34" charset="0"/>
              </a:rPr>
              <a:t>Sep 1</a:t>
            </a:r>
          </a:p>
        </p:txBody>
      </p:sp>
      <p:sp>
        <p:nvSpPr>
          <p:cNvPr id="95" name="Flowchart: Decision 94"/>
          <p:cNvSpPr/>
          <p:nvPr/>
        </p:nvSpPr>
        <p:spPr>
          <a:xfrm>
            <a:off x="5670332" y="6030444"/>
            <a:ext cx="182880" cy="182880"/>
          </a:xfrm>
          <a:prstGeom prst="flowChartDecision">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900" dirty="0" smtClean="0">
              <a:solidFill>
                <a:srgbClr val="FFFFFF"/>
              </a:solidFill>
            </a:endParaRPr>
          </a:p>
        </p:txBody>
      </p:sp>
      <p:sp>
        <p:nvSpPr>
          <p:cNvPr id="96" name="TextBox 95"/>
          <p:cNvSpPr txBox="1"/>
          <p:nvPr/>
        </p:nvSpPr>
        <p:spPr>
          <a:xfrm>
            <a:off x="5783203" y="6356132"/>
            <a:ext cx="846197" cy="246221"/>
          </a:xfrm>
          <a:prstGeom prst="rect">
            <a:avLst/>
          </a:prstGeom>
          <a:noFill/>
        </p:spPr>
        <p:txBody>
          <a:bodyPr wrap="square" rtlCol="0">
            <a:spAutoFit/>
          </a:bodyPr>
          <a:lstStyle/>
          <a:p>
            <a:pPr fontAlgn="base">
              <a:spcBef>
                <a:spcPts val="600"/>
              </a:spcBef>
              <a:spcAft>
                <a:spcPct val="0"/>
              </a:spcAft>
            </a:pPr>
            <a:r>
              <a:rPr lang="en-US" sz="1000" dirty="0" smtClean="0">
                <a:solidFill>
                  <a:srgbClr val="002776"/>
                </a:solidFill>
                <a:cs typeface="Arial" pitchFamily="34" charset="0"/>
              </a:rPr>
              <a:t>Old date</a:t>
            </a:r>
          </a:p>
        </p:txBody>
      </p:sp>
      <p:sp>
        <p:nvSpPr>
          <p:cNvPr id="98" name="Flowchart: Decision 97"/>
          <p:cNvSpPr/>
          <p:nvPr/>
        </p:nvSpPr>
        <p:spPr>
          <a:xfrm>
            <a:off x="6645166" y="6387802"/>
            <a:ext cx="182880" cy="182880"/>
          </a:xfrm>
          <a:prstGeom prst="flowChartDecision">
            <a:avLst/>
          </a:prstGeom>
          <a:solidFill>
            <a:schemeClr val="accent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900" dirty="0" smtClean="0">
              <a:solidFill>
                <a:srgbClr val="FFFFFF"/>
              </a:solidFill>
            </a:endParaRPr>
          </a:p>
        </p:txBody>
      </p:sp>
      <p:sp>
        <p:nvSpPr>
          <p:cNvPr id="100" name="TextBox 99"/>
          <p:cNvSpPr txBox="1"/>
          <p:nvPr/>
        </p:nvSpPr>
        <p:spPr>
          <a:xfrm>
            <a:off x="6772950" y="6356132"/>
            <a:ext cx="1075650" cy="246221"/>
          </a:xfrm>
          <a:prstGeom prst="rect">
            <a:avLst/>
          </a:prstGeom>
          <a:noFill/>
        </p:spPr>
        <p:txBody>
          <a:bodyPr wrap="square" rtlCol="0">
            <a:spAutoFit/>
          </a:bodyPr>
          <a:lstStyle/>
          <a:p>
            <a:pPr fontAlgn="base">
              <a:spcBef>
                <a:spcPts val="600"/>
              </a:spcBef>
              <a:spcAft>
                <a:spcPct val="0"/>
              </a:spcAft>
            </a:pPr>
            <a:r>
              <a:rPr lang="en-US" sz="1000" dirty="0" smtClean="0">
                <a:solidFill>
                  <a:srgbClr val="002776"/>
                </a:solidFill>
                <a:cs typeface="Arial" pitchFamily="34" charset="0"/>
              </a:rPr>
              <a:t>New date</a:t>
            </a:r>
          </a:p>
        </p:txBody>
      </p:sp>
      <p:sp>
        <p:nvSpPr>
          <p:cNvPr id="101" name="Flowchart: Decision 100"/>
          <p:cNvSpPr/>
          <p:nvPr/>
        </p:nvSpPr>
        <p:spPr>
          <a:xfrm>
            <a:off x="7665720" y="6387802"/>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900" dirty="0" smtClean="0">
              <a:solidFill>
                <a:srgbClr val="FFFFFF"/>
              </a:solidFill>
            </a:endParaRPr>
          </a:p>
        </p:txBody>
      </p:sp>
      <p:sp>
        <p:nvSpPr>
          <p:cNvPr id="102" name="TextBox 101"/>
          <p:cNvSpPr txBox="1"/>
          <p:nvPr/>
        </p:nvSpPr>
        <p:spPr>
          <a:xfrm>
            <a:off x="7810848" y="6356132"/>
            <a:ext cx="1075650" cy="246221"/>
          </a:xfrm>
          <a:prstGeom prst="rect">
            <a:avLst/>
          </a:prstGeom>
          <a:noFill/>
        </p:spPr>
        <p:txBody>
          <a:bodyPr wrap="square" rtlCol="0">
            <a:spAutoFit/>
          </a:bodyPr>
          <a:lstStyle/>
          <a:p>
            <a:pPr fontAlgn="base">
              <a:spcBef>
                <a:spcPts val="600"/>
              </a:spcBef>
              <a:spcAft>
                <a:spcPct val="0"/>
              </a:spcAft>
            </a:pPr>
            <a:r>
              <a:rPr lang="en-US" sz="1000" dirty="0" smtClean="0">
                <a:solidFill>
                  <a:srgbClr val="002776"/>
                </a:solidFill>
                <a:cs typeface="Arial" pitchFamily="34" charset="0"/>
              </a:rPr>
              <a:t>Unchanged</a:t>
            </a:r>
          </a:p>
        </p:txBody>
      </p:sp>
      <p:sp>
        <p:nvSpPr>
          <p:cNvPr id="50" name="Flowchart: Decision 49"/>
          <p:cNvSpPr/>
          <p:nvPr/>
        </p:nvSpPr>
        <p:spPr>
          <a:xfrm>
            <a:off x="5654898" y="5157178"/>
            <a:ext cx="182880" cy="182880"/>
          </a:xfrm>
          <a:prstGeom prst="flowChartDecision">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64" name="Flowchart: Decision 63"/>
          <p:cNvSpPr/>
          <p:nvPr/>
        </p:nvSpPr>
        <p:spPr>
          <a:xfrm>
            <a:off x="5654108" y="6380720"/>
            <a:ext cx="182880" cy="182880"/>
          </a:xfrm>
          <a:prstGeom prst="flowChartDecision">
            <a:avLst/>
          </a:prstGeom>
          <a:solidFill>
            <a:srgbClr val="C0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9" name="Rectangle 8"/>
          <p:cNvSpPr/>
          <p:nvPr/>
        </p:nvSpPr>
        <p:spPr>
          <a:xfrm>
            <a:off x="4498430" y="6356132"/>
            <a:ext cx="381000" cy="214550"/>
          </a:xfrm>
          <a:prstGeom prst="rect">
            <a:avLst/>
          </a:prstGeom>
          <a:solidFill>
            <a:schemeClr val="tx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dirty="0" smtClean="0">
              <a:solidFill>
                <a:srgbClr val="FFFFFF"/>
              </a:solidFill>
            </a:endParaRPr>
          </a:p>
        </p:txBody>
      </p:sp>
      <p:sp>
        <p:nvSpPr>
          <p:cNvPr id="65" name="TextBox 64"/>
          <p:cNvSpPr txBox="1"/>
          <p:nvPr/>
        </p:nvSpPr>
        <p:spPr>
          <a:xfrm>
            <a:off x="4838295" y="6356439"/>
            <a:ext cx="846197" cy="246221"/>
          </a:xfrm>
          <a:prstGeom prst="rect">
            <a:avLst/>
          </a:prstGeom>
          <a:noFill/>
        </p:spPr>
        <p:txBody>
          <a:bodyPr wrap="square" rtlCol="0">
            <a:spAutoFit/>
          </a:bodyPr>
          <a:lstStyle/>
          <a:p>
            <a:pPr fontAlgn="base">
              <a:spcBef>
                <a:spcPts val="600"/>
              </a:spcBef>
              <a:spcAft>
                <a:spcPct val="0"/>
              </a:spcAft>
            </a:pPr>
            <a:r>
              <a:rPr lang="en-US" sz="1000" dirty="0" smtClean="0">
                <a:solidFill>
                  <a:srgbClr val="002776"/>
                </a:solidFill>
                <a:cs typeface="Arial" pitchFamily="34" charset="0"/>
              </a:rPr>
              <a:t>Reporting</a:t>
            </a:r>
          </a:p>
        </p:txBody>
      </p:sp>
      <p:sp>
        <p:nvSpPr>
          <p:cNvPr id="67" name="Rectangle 66"/>
          <p:cNvSpPr/>
          <p:nvPr/>
        </p:nvSpPr>
        <p:spPr>
          <a:xfrm>
            <a:off x="3200400" y="6356534"/>
            <a:ext cx="381000" cy="214550"/>
          </a:xfrm>
          <a:prstGeom prst="rect">
            <a:avLst/>
          </a:prstGeom>
          <a:solidFill>
            <a:schemeClr val="tx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dirty="0" smtClean="0">
              <a:solidFill>
                <a:srgbClr val="FFFFFF"/>
              </a:solidFill>
            </a:endParaRPr>
          </a:p>
        </p:txBody>
      </p:sp>
      <p:sp>
        <p:nvSpPr>
          <p:cNvPr id="68" name="TextBox 67"/>
          <p:cNvSpPr txBox="1"/>
          <p:nvPr/>
        </p:nvSpPr>
        <p:spPr>
          <a:xfrm>
            <a:off x="3519658" y="6356439"/>
            <a:ext cx="1081365" cy="246221"/>
          </a:xfrm>
          <a:prstGeom prst="rect">
            <a:avLst/>
          </a:prstGeom>
          <a:noFill/>
        </p:spPr>
        <p:txBody>
          <a:bodyPr wrap="square" rtlCol="0">
            <a:spAutoFit/>
          </a:bodyPr>
          <a:lstStyle/>
          <a:p>
            <a:pPr fontAlgn="base">
              <a:spcBef>
                <a:spcPts val="600"/>
              </a:spcBef>
              <a:spcAft>
                <a:spcPct val="0"/>
              </a:spcAft>
            </a:pPr>
            <a:r>
              <a:rPr lang="en-US" sz="1000" dirty="0" smtClean="0">
                <a:solidFill>
                  <a:srgbClr val="002776"/>
                </a:solidFill>
                <a:cs typeface="Arial" pitchFamily="34" charset="0"/>
              </a:rPr>
              <a:t>Withholding</a:t>
            </a:r>
          </a:p>
        </p:txBody>
      </p:sp>
      <p:sp>
        <p:nvSpPr>
          <p:cNvPr id="69" name="Rectangle 68"/>
          <p:cNvSpPr/>
          <p:nvPr/>
        </p:nvSpPr>
        <p:spPr>
          <a:xfrm>
            <a:off x="1876098" y="6356132"/>
            <a:ext cx="381000" cy="214550"/>
          </a:xfrm>
          <a:prstGeom prst="rect">
            <a:avLst/>
          </a:prstGeom>
          <a:solidFill>
            <a:schemeClr val="tx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dirty="0" smtClean="0">
              <a:solidFill>
                <a:srgbClr val="FFFFFF"/>
              </a:solidFill>
            </a:endParaRPr>
          </a:p>
        </p:txBody>
      </p:sp>
      <p:sp>
        <p:nvSpPr>
          <p:cNvPr id="70" name="TextBox 69"/>
          <p:cNvSpPr txBox="1"/>
          <p:nvPr/>
        </p:nvSpPr>
        <p:spPr>
          <a:xfrm>
            <a:off x="2195235" y="6356439"/>
            <a:ext cx="1081365" cy="246221"/>
          </a:xfrm>
          <a:prstGeom prst="rect">
            <a:avLst/>
          </a:prstGeom>
          <a:noFill/>
        </p:spPr>
        <p:txBody>
          <a:bodyPr wrap="square" rtlCol="0">
            <a:spAutoFit/>
          </a:bodyPr>
          <a:lstStyle/>
          <a:p>
            <a:pPr fontAlgn="base">
              <a:spcBef>
                <a:spcPts val="600"/>
              </a:spcBef>
              <a:spcAft>
                <a:spcPct val="0"/>
              </a:spcAft>
            </a:pPr>
            <a:r>
              <a:rPr lang="en-US" sz="1000" dirty="0" smtClean="0">
                <a:solidFill>
                  <a:srgbClr val="002776"/>
                </a:solidFill>
                <a:cs typeface="Arial" pitchFamily="34" charset="0"/>
              </a:rPr>
              <a:t>Onboarding</a:t>
            </a:r>
          </a:p>
        </p:txBody>
      </p:sp>
      <p:sp>
        <p:nvSpPr>
          <p:cNvPr id="71" name="Rectangle 70"/>
          <p:cNvSpPr/>
          <p:nvPr/>
        </p:nvSpPr>
        <p:spPr>
          <a:xfrm>
            <a:off x="480735" y="6356132"/>
            <a:ext cx="381000" cy="214550"/>
          </a:xfrm>
          <a:prstGeom prst="rect">
            <a:avLst/>
          </a:prstGeom>
          <a:solidFill>
            <a:srgbClr val="001D59">
              <a:alpha val="6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dirty="0" smtClean="0">
              <a:solidFill>
                <a:srgbClr val="FFFFFF"/>
              </a:solidFill>
            </a:endParaRPr>
          </a:p>
        </p:txBody>
      </p:sp>
      <p:sp>
        <p:nvSpPr>
          <p:cNvPr id="72" name="TextBox 71"/>
          <p:cNvSpPr txBox="1"/>
          <p:nvPr/>
        </p:nvSpPr>
        <p:spPr>
          <a:xfrm>
            <a:off x="823635" y="6275467"/>
            <a:ext cx="1081365" cy="400110"/>
          </a:xfrm>
          <a:prstGeom prst="rect">
            <a:avLst/>
          </a:prstGeom>
          <a:noFill/>
        </p:spPr>
        <p:txBody>
          <a:bodyPr wrap="square" rtlCol="0">
            <a:spAutoFit/>
          </a:bodyPr>
          <a:lstStyle/>
          <a:p>
            <a:pPr fontAlgn="base">
              <a:spcBef>
                <a:spcPts val="600"/>
              </a:spcBef>
              <a:spcAft>
                <a:spcPct val="0"/>
              </a:spcAft>
            </a:pPr>
            <a:r>
              <a:rPr lang="en-US" sz="1000" dirty="0" smtClean="0">
                <a:solidFill>
                  <a:srgbClr val="002776"/>
                </a:solidFill>
                <a:cs typeface="Arial" pitchFamily="34" charset="0"/>
              </a:rPr>
              <a:t>Program Management</a:t>
            </a:r>
          </a:p>
        </p:txBody>
      </p:sp>
      <p:sp>
        <p:nvSpPr>
          <p:cNvPr id="73" name="TextBox 72"/>
          <p:cNvSpPr txBox="1"/>
          <p:nvPr/>
        </p:nvSpPr>
        <p:spPr>
          <a:xfrm>
            <a:off x="4111298" y="2858702"/>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Jul 1</a:t>
            </a:r>
          </a:p>
        </p:txBody>
      </p:sp>
      <p:sp>
        <p:nvSpPr>
          <p:cNvPr id="74" name="Flowchart: Decision 73"/>
          <p:cNvSpPr/>
          <p:nvPr/>
        </p:nvSpPr>
        <p:spPr>
          <a:xfrm>
            <a:off x="4610306" y="3080285"/>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77" name="TextBox 76"/>
          <p:cNvSpPr txBox="1"/>
          <p:nvPr/>
        </p:nvSpPr>
        <p:spPr>
          <a:xfrm>
            <a:off x="3730456" y="1580594"/>
            <a:ext cx="1143000" cy="261610"/>
          </a:xfrm>
          <a:prstGeom prst="rect">
            <a:avLst/>
          </a:prstGeom>
          <a:noFill/>
        </p:spPr>
        <p:txBody>
          <a:bodyPr wrap="square" rtlCol="0">
            <a:spAutoFit/>
          </a:bodyPr>
          <a:lstStyle/>
          <a:p>
            <a:pPr algn="ctr" fontAlgn="base">
              <a:spcBef>
                <a:spcPts val="600"/>
              </a:spcBef>
              <a:spcAft>
                <a:spcPct val="0"/>
              </a:spcAft>
            </a:pPr>
            <a:r>
              <a:rPr lang="en-US" sz="1100" dirty="0" smtClean="0">
                <a:solidFill>
                  <a:srgbClr val="002776"/>
                </a:solidFill>
                <a:cs typeface="Arial" pitchFamily="34" charset="0"/>
              </a:rPr>
              <a:t>Jan 1</a:t>
            </a:r>
          </a:p>
        </p:txBody>
      </p:sp>
      <p:sp>
        <p:nvSpPr>
          <p:cNvPr id="78" name="Flowchart: Decision 77"/>
          <p:cNvSpPr/>
          <p:nvPr/>
        </p:nvSpPr>
        <p:spPr>
          <a:xfrm>
            <a:off x="4175731" y="1797268"/>
            <a:ext cx="182880" cy="182880"/>
          </a:xfrm>
          <a:prstGeom prst="flowChartDecision">
            <a:avLst/>
          </a:prstGeom>
          <a:solidFill>
            <a:schemeClr val="accent1">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sz="800" dirty="0" smtClean="0">
              <a:solidFill>
                <a:srgbClr val="FFFFFF"/>
              </a:solidFill>
            </a:endParaRPr>
          </a:p>
        </p:txBody>
      </p:sp>
      <p:sp>
        <p:nvSpPr>
          <p:cNvPr id="2" name="Rectangle 1"/>
          <p:cNvSpPr/>
          <p:nvPr/>
        </p:nvSpPr>
        <p:spPr>
          <a:xfrm>
            <a:off x="381000" y="6279932"/>
            <a:ext cx="8363526" cy="364113"/>
          </a:xfrm>
          <a:prstGeom prst="rect">
            <a:avLst/>
          </a:prstGeom>
          <a:noFill/>
          <a:ln w="1270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45720" tIns="45720" rIns="45720" rtlCol="0" anchor="ctr"/>
          <a:lstStyle/>
          <a:p>
            <a:pPr algn="ctr" fontAlgn="base">
              <a:spcBef>
                <a:spcPct val="20000"/>
              </a:spcBef>
              <a:spcAft>
                <a:spcPct val="0"/>
              </a:spcAft>
            </a:pPr>
            <a:endParaRPr lang="en-US" dirty="0" smtClean="0">
              <a:solidFill>
                <a:srgbClr val="FFFFFF"/>
              </a:solidFill>
            </a:endParaRPr>
          </a:p>
        </p:txBody>
      </p:sp>
    </p:spTree>
    <p:extLst>
      <p:ext uri="{BB962C8B-B14F-4D97-AF65-F5344CB8AC3E}">
        <p14:creationId xmlns:p14="http://schemas.microsoft.com/office/powerpoint/2010/main" val="3426431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50279"/>
            <a:ext cx="8330184" cy="333425"/>
          </a:xfrm>
        </p:spPr>
        <p:txBody>
          <a:bodyPr/>
          <a:lstStyle/>
          <a:p>
            <a:r>
              <a:rPr lang="en-US" dirty="0" smtClean="0"/>
              <a:t>Intergovernmental Approach</a:t>
            </a:r>
            <a:endParaRPr lang="en-US" dirty="0"/>
          </a:p>
        </p:txBody>
      </p:sp>
      <p:sp>
        <p:nvSpPr>
          <p:cNvPr id="3" name="Content Placeholder 2"/>
          <p:cNvSpPr>
            <a:spLocks noGrp="1"/>
          </p:cNvSpPr>
          <p:nvPr>
            <p:ph idx="1"/>
          </p:nvPr>
        </p:nvSpPr>
        <p:spPr>
          <a:xfrm>
            <a:off x="411480" y="1400175"/>
            <a:ext cx="8330184" cy="4739759"/>
          </a:xfrm>
        </p:spPr>
        <p:txBody>
          <a:bodyPr/>
          <a:lstStyle/>
          <a:p>
            <a:r>
              <a:rPr lang="en-US" dirty="0" smtClean="0"/>
              <a:t>This is an ALTERNATIVE to the reporting regime </a:t>
            </a:r>
          </a:p>
          <a:p>
            <a:pPr marL="594360" indent="-320040">
              <a:buFont typeface="Arial" pitchFamily="34" charset="0"/>
              <a:buChar char="•"/>
            </a:pPr>
            <a:r>
              <a:rPr lang="en-US" sz="1800" dirty="0" smtClean="0"/>
              <a:t>US Treasury Department released as a joint statement concurrently with draft regulations</a:t>
            </a:r>
          </a:p>
          <a:p>
            <a:pPr marL="594360" indent="-320040">
              <a:buFont typeface="Arial" pitchFamily="34" charset="0"/>
              <a:buChar char="•"/>
            </a:pPr>
            <a:r>
              <a:rPr lang="en-US" dirty="0" smtClean="0"/>
              <a:t>Involves France, Germany, Italy, Spain and United Kingdom (FATCA partners)</a:t>
            </a:r>
            <a:endParaRPr lang="en-US" sz="1800" dirty="0" smtClean="0"/>
          </a:p>
          <a:p>
            <a:pPr marL="594360" indent="-320040">
              <a:buFont typeface="Arial" pitchFamily="34" charset="0"/>
              <a:buChar char="•"/>
            </a:pPr>
            <a:r>
              <a:rPr lang="en-US" sz="1800" dirty="0" smtClean="0"/>
              <a:t>Reporting is done to the </a:t>
            </a:r>
            <a:r>
              <a:rPr lang="en-US" dirty="0"/>
              <a:t>FATCA partner </a:t>
            </a:r>
            <a:r>
              <a:rPr lang="en-US" sz="1800" dirty="0" smtClean="0"/>
              <a:t>authorities, not to the IRS</a:t>
            </a:r>
          </a:p>
          <a:p>
            <a:pPr marL="594360" indent="-320040">
              <a:buFont typeface="Arial" pitchFamily="34" charset="0"/>
              <a:buChar char="•"/>
            </a:pPr>
            <a:r>
              <a:rPr lang="en-US" dirty="0"/>
              <a:t>Every relevant FATCA partner </a:t>
            </a:r>
            <a:r>
              <a:rPr lang="en-US" sz="1800" dirty="0" smtClean="0"/>
              <a:t>FFI is required to participate and register with the IRS but will not have to sign an FFI agreement</a:t>
            </a:r>
          </a:p>
          <a:p>
            <a:pPr marL="594360" indent="-320040">
              <a:buFont typeface="Arial" pitchFamily="34" charset="0"/>
              <a:buChar char="•"/>
            </a:pPr>
            <a:r>
              <a:rPr lang="en-US" sz="1800" dirty="0" smtClean="0"/>
              <a:t>There is no withholding on FATCA partner FFIs</a:t>
            </a:r>
          </a:p>
          <a:p>
            <a:pPr marL="594360" indent="-320040">
              <a:buFont typeface="Arial" pitchFamily="34" charset="0"/>
              <a:buChar char="•"/>
            </a:pPr>
            <a:r>
              <a:rPr lang="en-US" dirty="0" smtClean="0"/>
              <a:t>Allow a reciprocal reporting arrangement of </a:t>
            </a:r>
            <a:r>
              <a:rPr lang="en-US" dirty="0"/>
              <a:t>FATCA partner </a:t>
            </a:r>
            <a:r>
              <a:rPr lang="en-US" dirty="0" smtClean="0"/>
              <a:t>residents with accounts in US</a:t>
            </a:r>
            <a:endParaRPr lang="en-US" sz="1800" dirty="0" smtClean="0"/>
          </a:p>
        </p:txBody>
      </p:sp>
    </p:spTree>
    <p:extLst>
      <p:ext uri="{BB962C8B-B14F-4D97-AF65-F5344CB8AC3E}">
        <p14:creationId xmlns:p14="http://schemas.microsoft.com/office/powerpoint/2010/main" val="3375395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1480" y="2144510"/>
            <a:ext cx="8149908" cy="1360372"/>
          </a:xfrm>
        </p:spPr>
        <p:txBody>
          <a:bodyPr/>
          <a:lstStyle/>
          <a:p>
            <a:r>
              <a:rPr lang="en-GB" dirty="0" smtClean="0"/>
              <a:t>Implementation considerations</a:t>
            </a:r>
            <a:endParaRPr lang="en-US" dirty="0"/>
          </a:p>
        </p:txBody>
      </p:sp>
    </p:spTree>
    <p:extLst>
      <p:ext uri="{BB962C8B-B14F-4D97-AF65-F5344CB8AC3E}">
        <p14:creationId xmlns:p14="http://schemas.microsoft.com/office/powerpoint/2010/main" val="102379623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FATCA Impacts</a:t>
            </a:r>
          </a:p>
        </p:txBody>
      </p:sp>
      <p:graphicFrame>
        <p:nvGraphicFramePr>
          <p:cNvPr id="4" name="Diagram 3"/>
          <p:cNvGraphicFramePr/>
          <p:nvPr/>
        </p:nvGraphicFramePr>
        <p:xfrm>
          <a:off x="1475096" y="2088760"/>
          <a:ext cx="5881048" cy="3841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82718071"/>
              </p:ext>
            </p:extLst>
          </p:nvPr>
        </p:nvGraphicFramePr>
        <p:xfrm>
          <a:off x="304800" y="1828800"/>
          <a:ext cx="2057400" cy="2263140"/>
        </p:xfrm>
        <a:graphic>
          <a:graphicData uri="http://schemas.openxmlformats.org/drawingml/2006/table">
            <a:tbl>
              <a:tblPr firstRow="1" bandRow="1">
                <a:tableStyleId>{5C22544A-7EE6-4342-B048-85BDC9FD1C3A}</a:tableStyleId>
              </a:tblPr>
              <a:tblGrid>
                <a:gridCol w="2057400"/>
              </a:tblGrid>
              <a:tr h="396240">
                <a:tc>
                  <a:txBody>
                    <a:bodyPr/>
                    <a:lstStyle/>
                    <a:p>
                      <a:pPr marL="0" marR="0" indent="0" algn="ctr" defTabSz="820138"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Tax provisions will require interpretation</a:t>
                      </a:r>
                      <a:endParaRPr lang="en-US" sz="1400" dirty="0">
                        <a:solidFill>
                          <a:schemeClr val="bg1"/>
                        </a:solidFill>
                      </a:endParaRPr>
                    </a:p>
                  </a:txBody>
                  <a:tcPr anchor="ctr">
                    <a:solidFill>
                      <a:schemeClr val="accent2"/>
                    </a:solidFill>
                  </a:tcPr>
                </a:tc>
              </a:tr>
              <a:tr h="1438275">
                <a:tc>
                  <a:txBody>
                    <a:bodyPr/>
                    <a:lstStyle/>
                    <a:p>
                      <a:pPr marL="166688" indent="-166688"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rPr>
                        <a:t>Foreign entities will need to be classified at a much more granular level, besides just FFIs or NFFEs</a:t>
                      </a:r>
                    </a:p>
                    <a:p>
                      <a:pPr marL="166688" indent="-166688"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rPr>
                        <a:t>The process for identifying and documenting a foreign entity’s status is still unclear, and there is potential exposure if the determination is incorrect</a:t>
                      </a:r>
                    </a:p>
                  </a:txBody>
                  <a:tcPr>
                    <a:no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760903173"/>
              </p:ext>
            </p:extLst>
          </p:nvPr>
        </p:nvGraphicFramePr>
        <p:xfrm>
          <a:off x="2743200" y="977900"/>
          <a:ext cx="3352800" cy="1093343"/>
        </p:xfrm>
        <a:graphic>
          <a:graphicData uri="http://schemas.openxmlformats.org/drawingml/2006/table">
            <a:tbl>
              <a:tblPr firstRow="1" bandRow="1">
                <a:tableStyleId>{5C22544A-7EE6-4342-B048-85BDC9FD1C3A}</a:tableStyleId>
              </a:tblPr>
              <a:tblGrid>
                <a:gridCol w="3352800"/>
              </a:tblGrid>
              <a:tr h="296863">
                <a:tc>
                  <a:txBody>
                    <a:bodyPr/>
                    <a:lstStyle/>
                    <a:p>
                      <a:pPr marL="177800" indent="-177800" algn="ctr" fontAlgn="base">
                        <a:lnSpc>
                          <a:spcPct val="106000"/>
                        </a:lnSpc>
                        <a:spcBef>
                          <a:spcPts val="600"/>
                        </a:spcBef>
                        <a:spcAft>
                          <a:spcPct val="0"/>
                        </a:spcAft>
                        <a:buClr>
                          <a:srgbClr val="000000"/>
                        </a:buClr>
                      </a:pPr>
                      <a:r>
                        <a:rPr lang="en-US" sz="1400" b="1" dirty="0" smtClean="0">
                          <a:solidFill>
                            <a:schemeClr val="bg1"/>
                          </a:solidFill>
                          <a:cs typeface="Arial" charset="0"/>
                        </a:rPr>
                        <a:t>Speed to market matters</a:t>
                      </a:r>
                    </a:p>
                  </a:txBody>
                  <a:tcPr anchor="ctr">
                    <a:solidFill>
                      <a:schemeClr val="accent3"/>
                    </a:solidFill>
                  </a:tcPr>
                </a:tc>
              </a:tr>
              <a:tr h="711200">
                <a:tc>
                  <a:txBody>
                    <a:bodyPr/>
                    <a:lstStyle/>
                    <a:p>
                      <a:pPr marL="177800" indent="-177800"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cs typeface="Arial" charset="0"/>
                        </a:rPr>
                        <a:t>Opportunity to either gain market share from or lose market share to competitors</a:t>
                      </a:r>
                    </a:p>
                    <a:p>
                      <a:pPr marL="177800" indent="-177800"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cs typeface="Arial" charset="0"/>
                        </a:rPr>
                        <a:t>Rigorous communication and communication strategy will be required for existing clients</a:t>
                      </a:r>
                    </a:p>
                  </a:txBody>
                  <a:tcPr>
                    <a:no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858105669"/>
              </p:ext>
            </p:extLst>
          </p:nvPr>
        </p:nvGraphicFramePr>
        <p:xfrm>
          <a:off x="6553200" y="1752600"/>
          <a:ext cx="2286000" cy="2676144"/>
        </p:xfrm>
        <a:graphic>
          <a:graphicData uri="http://schemas.openxmlformats.org/drawingml/2006/table">
            <a:tbl>
              <a:tblPr firstRow="1" bandRow="1">
                <a:tableStyleId>{5C22544A-7EE6-4342-B048-85BDC9FD1C3A}</a:tableStyleId>
              </a:tblPr>
              <a:tblGrid>
                <a:gridCol w="2286000"/>
              </a:tblGrid>
              <a:tr h="396240">
                <a:tc>
                  <a:txBody>
                    <a:bodyPr/>
                    <a:lstStyle/>
                    <a:p>
                      <a:pPr marL="0" marR="0" indent="0" algn="ctr" defTabSz="820138"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Operational processes will need to be augmented</a:t>
                      </a:r>
                    </a:p>
                  </a:txBody>
                  <a:tcPr anchor="ctr">
                    <a:solidFill>
                      <a:schemeClr val="accent5"/>
                    </a:solidFill>
                  </a:tcPr>
                </a:tc>
              </a:tr>
              <a:tr h="1621790">
                <a:tc>
                  <a:txBody>
                    <a:bodyPr/>
                    <a:lstStyle/>
                    <a:p>
                      <a:pPr marL="177800" lvl="1" indent="-177800"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cs typeface="Arial" charset="0"/>
                        </a:rPr>
                        <a:t>Customer Facing: New Account Processing, Account Transfers, Client Reporting Statements, Privacy and AML / KYC</a:t>
                      </a:r>
                    </a:p>
                    <a:p>
                      <a:pPr marL="177800" lvl="1" indent="-177800"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cs typeface="Arial" charset="0"/>
                        </a:rPr>
                        <a:t>Asset Servicing: Corporate Actions Processing, Tax Reporting, Security Master, and Payments inventory &amp; withholding</a:t>
                      </a:r>
                    </a:p>
                    <a:p>
                      <a:pPr marL="177800" lvl="1" indent="-177800"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cs typeface="Arial" charset="0"/>
                        </a:rPr>
                        <a:t>Regulatory Reporting: New annual IRS/U.S. Treasury Reporting</a:t>
                      </a:r>
                    </a:p>
                  </a:txBody>
                  <a:tcPr>
                    <a:no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617054040"/>
              </p:ext>
            </p:extLst>
          </p:nvPr>
        </p:nvGraphicFramePr>
        <p:xfrm>
          <a:off x="6248400" y="4635500"/>
          <a:ext cx="2590800" cy="1778508"/>
        </p:xfrm>
        <a:graphic>
          <a:graphicData uri="http://schemas.openxmlformats.org/drawingml/2006/table">
            <a:tbl>
              <a:tblPr firstRow="1" bandRow="1">
                <a:tableStyleId>{5C22544A-7EE6-4342-B048-85BDC9FD1C3A}</a:tableStyleId>
              </a:tblPr>
              <a:tblGrid>
                <a:gridCol w="2590800"/>
              </a:tblGrid>
              <a:tr h="396240">
                <a:tc>
                  <a:txBody>
                    <a:bodyPr/>
                    <a:lstStyle/>
                    <a:p>
                      <a:pPr marL="0" marR="0" indent="0" algn="ctr" defTabSz="820138"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Technology investments will need to be made</a:t>
                      </a:r>
                    </a:p>
                  </a:txBody>
                  <a:tcPr anchor="ctr">
                    <a:solidFill>
                      <a:schemeClr val="tx2"/>
                    </a:solidFill>
                  </a:tcPr>
                </a:tc>
              </a:tr>
              <a:tr h="1147445">
                <a:tc>
                  <a:txBody>
                    <a:bodyPr/>
                    <a:lstStyle/>
                    <a:p>
                      <a:pPr marL="166688" indent="-166688"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cs typeface="Arial" charset="0"/>
                        </a:rPr>
                        <a:t>Potential new systems to continuously track FFI agreements, as well as FFI and NFFE ownership data</a:t>
                      </a:r>
                    </a:p>
                    <a:p>
                      <a:pPr marL="166688" indent="-166688"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cs typeface="Arial" charset="0"/>
                        </a:rPr>
                        <a:t>Existing systems and processes are likely to struggle with the additional data elements, withholding calculations and reporting changes</a:t>
                      </a:r>
                    </a:p>
                  </a:txBody>
                  <a:tcPr>
                    <a:no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584706359"/>
              </p:ext>
            </p:extLst>
          </p:nvPr>
        </p:nvGraphicFramePr>
        <p:xfrm>
          <a:off x="381000" y="4419600"/>
          <a:ext cx="2286000" cy="2314956"/>
        </p:xfrm>
        <a:graphic>
          <a:graphicData uri="http://schemas.openxmlformats.org/drawingml/2006/table">
            <a:tbl>
              <a:tblPr firstRow="1" bandRow="1">
                <a:tableStyleId>{5C22544A-7EE6-4342-B048-85BDC9FD1C3A}</a:tableStyleId>
              </a:tblPr>
              <a:tblGrid>
                <a:gridCol w="2286000"/>
              </a:tblGrid>
              <a:tr h="396240">
                <a:tc>
                  <a:txBody>
                    <a:bodyPr/>
                    <a:lstStyle/>
                    <a:p>
                      <a:pPr marL="0" marR="0" indent="0" algn="ctr" defTabSz="820138" rtl="0" eaLnBrk="1" fontAlgn="auto" latinLnBrk="0" hangingPunct="1">
                        <a:lnSpc>
                          <a:spcPct val="100000"/>
                        </a:lnSpc>
                        <a:spcBef>
                          <a:spcPts val="0"/>
                        </a:spcBef>
                        <a:spcAft>
                          <a:spcPts val="0"/>
                        </a:spcAft>
                        <a:buClrTx/>
                        <a:buSzTx/>
                        <a:buFontTx/>
                        <a:buNone/>
                        <a:tabLst/>
                        <a:defRPr/>
                      </a:pPr>
                      <a:r>
                        <a:rPr lang="en-US" sz="1400" b="1" dirty="0" smtClean="0">
                          <a:solidFill>
                            <a:schemeClr val="bg1"/>
                          </a:solidFill>
                        </a:rPr>
                        <a:t>Compliance will have to be addressed across countries</a:t>
                      </a:r>
                    </a:p>
                  </a:txBody>
                  <a:tcPr anchor="ctr">
                    <a:solidFill>
                      <a:schemeClr val="accent4"/>
                    </a:solidFill>
                  </a:tcPr>
                </a:tc>
              </a:tr>
              <a:tr h="1292860">
                <a:tc>
                  <a:txBody>
                    <a:bodyPr/>
                    <a:lstStyle/>
                    <a:p>
                      <a:pPr marL="166688" indent="-166688"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rPr>
                        <a:t>Compliance with FATCA’s due diligence, verification and annual reporting may result in conflicts with local privacy laws</a:t>
                      </a:r>
                    </a:p>
                    <a:p>
                      <a:pPr marL="166688" indent="-166688" fontAlgn="base">
                        <a:lnSpc>
                          <a:spcPct val="106000"/>
                        </a:lnSpc>
                        <a:spcBef>
                          <a:spcPts val="300"/>
                        </a:spcBef>
                        <a:spcAft>
                          <a:spcPct val="0"/>
                        </a:spcAft>
                        <a:buClr>
                          <a:srgbClr val="000000"/>
                        </a:buClr>
                        <a:buFont typeface="Wingdings" pitchFamily="2" charset="2"/>
                        <a:buChar char="§"/>
                      </a:pPr>
                      <a:r>
                        <a:rPr lang="en-US" sz="1000" dirty="0" smtClean="0">
                          <a:solidFill>
                            <a:srgbClr val="002776"/>
                          </a:solidFill>
                        </a:rPr>
                        <a:t>With presence in many countries, institutions need to launch an orchestrated compliance monitoring effort to meet the deadline</a:t>
                      </a:r>
                    </a:p>
                  </a:txBody>
                  <a:tcPr>
                    <a:noFill/>
                  </a:tcPr>
                </a:tc>
              </a:tr>
            </a:tbl>
          </a:graphicData>
        </a:graphic>
      </p:graphicFrame>
    </p:spTree>
    <p:extLst>
      <p:ext uri="{BB962C8B-B14F-4D97-AF65-F5344CB8AC3E}">
        <p14:creationId xmlns:p14="http://schemas.microsoft.com/office/powerpoint/2010/main" val="1000446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46038"/>
            <a:ext cx="8330184" cy="333425"/>
          </a:xfrm>
        </p:spPr>
        <p:txBody>
          <a:bodyPr/>
          <a:lstStyle/>
          <a:p>
            <a:r>
              <a:rPr lang="en-US" dirty="0" smtClean="0"/>
              <a:t>FATCA </a:t>
            </a:r>
            <a:r>
              <a:rPr lang="en-US" dirty="0"/>
              <a:t>Implementation </a:t>
            </a:r>
            <a:r>
              <a:rPr lang="en-US" dirty="0" smtClean="0"/>
              <a:t>Framework</a:t>
            </a:r>
            <a:endParaRPr lang="en-US" dirty="0"/>
          </a:p>
        </p:txBody>
      </p:sp>
      <p:sp>
        <p:nvSpPr>
          <p:cNvPr id="27" name="AutoShape 46"/>
          <p:cNvSpPr>
            <a:spLocks noChangeArrowheads="1"/>
          </p:cNvSpPr>
          <p:nvPr/>
        </p:nvSpPr>
        <p:spPr bwMode="ltGray">
          <a:xfrm>
            <a:off x="5388247" y="2017458"/>
            <a:ext cx="2165484" cy="421388"/>
          </a:xfrm>
          <a:prstGeom prst="chevron">
            <a:avLst>
              <a:gd name="adj" fmla="val 35862"/>
            </a:avLst>
          </a:prstGeom>
          <a:solidFill>
            <a:schemeClr val="accent3"/>
          </a:solidFill>
          <a:ln w="12700" cap="rnd" algn="ctr">
            <a:noFill/>
            <a:miter lim="800000"/>
            <a:headEnd/>
            <a:tailEnd/>
          </a:ln>
        </p:spPr>
        <p:txBody>
          <a:bodyPr lIns="18288" rIns="18288" anchor="ctr"/>
          <a:lstStyle/>
          <a:p>
            <a:pPr algn="ctr">
              <a:spcBef>
                <a:spcPct val="50000"/>
              </a:spcBef>
              <a:defRPr/>
            </a:pPr>
            <a:r>
              <a:rPr lang="en-US" sz="1400" b="1" dirty="0" smtClean="0">
                <a:solidFill>
                  <a:schemeClr val="bg1"/>
                </a:solidFill>
                <a:latin typeface="Arial" pitchFamily="34" charset="0"/>
                <a:cs typeface="Arial" pitchFamily="34" charset="0"/>
              </a:rPr>
              <a:t>3. Implementation </a:t>
            </a:r>
            <a:endParaRPr lang="en-US" sz="1400" b="1" dirty="0">
              <a:solidFill>
                <a:schemeClr val="bg1"/>
              </a:solidFill>
              <a:latin typeface="Arial" pitchFamily="34" charset="0"/>
              <a:cs typeface="Arial" pitchFamily="34" charset="0"/>
            </a:endParaRPr>
          </a:p>
        </p:txBody>
      </p:sp>
      <p:sp>
        <p:nvSpPr>
          <p:cNvPr id="28" name="AutoShape 47"/>
          <p:cNvSpPr>
            <a:spLocks noChangeArrowheads="1"/>
          </p:cNvSpPr>
          <p:nvPr/>
        </p:nvSpPr>
        <p:spPr bwMode="ltGray">
          <a:xfrm>
            <a:off x="3231955" y="2018209"/>
            <a:ext cx="2167389" cy="421084"/>
          </a:xfrm>
          <a:prstGeom prst="chevron">
            <a:avLst>
              <a:gd name="adj" fmla="val 35862"/>
            </a:avLst>
          </a:prstGeom>
          <a:solidFill>
            <a:schemeClr val="accent3"/>
          </a:solidFill>
          <a:ln w="12700" cap="rnd" algn="ctr">
            <a:noFill/>
            <a:miter lim="800000"/>
            <a:headEnd/>
            <a:tailEnd/>
          </a:ln>
        </p:spPr>
        <p:txBody>
          <a:bodyPr lIns="18288" rIns="18288" anchor="ctr"/>
          <a:lstStyle/>
          <a:p>
            <a:pPr algn="ctr">
              <a:spcBef>
                <a:spcPct val="50000"/>
              </a:spcBef>
              <a:defRPr/>
            </a:pPr>
            <a:r>
              <a:rPr lang="en-US" sz="1400" b="1" dirty="0" smtClean="0">
                <a:solidFill>
                  <a:schemeClr val="bg1"/>
                </a:solidFill>
                <a:latin typeface="Arial" pitchFamily="34" charset="0"/>
                <a:cs typeface="Arial" pitchFamily="34" charset="0"/>
              </a:rPr>
              <a:t>2. Solution Development </a:t>
            </a:r>
            <a:endParaRPr lang="en-US" sz="1400" b="1" dirty="0">
              <a:solidFill>
                <a:schemeClr val="bg1"/>
              </a:solidFill>
              <a:latin typeface="Arial" pitchFamily="34" charset="0"/>
              <a:cs typeface="Arial" pitchFamily="34" charset="0"/>
            </a:endParaRPr>
          </a:p>
        </p:txBody>
      </p:sp>
      <p:sp>
        <p:nvSpPr>
          <p:cNvPr id="29" name="AutoShape 46"/>
          <p:cNvSpPr>
            <a:spLocks noChangeArrowheads="1"/>
          </p:cNvSpPr>
          <p:nvPr/>
        </p:nvSpPr>
        <p:spPr bwMode="ltGray">
          <a:xfrm>
            <a:off x="1219200" y="2017461"/>
            <a:ext cx="2036798" cy="421387"/>
          </a:xfrm>
          <a:prstGeom prst="homePlate">
            <a:avLst>
              <a:gd name="adj" fmla="val 35761"/>
            </a:avLst>
          </a:prstGeom>
          <a:solidFill>
            <a:schemeClr val="accent3"/>
          </a:solidFill>
          <a:ln w="12700" cap="rnd" algn="ctr">
            <a:noFill/>
            <a:miter lim="800000"/>
            <a:headEnd/>
            <a:tailEnd/>
          </a:ln>
        </p:spPr>
        <p:txBody>
          <a:bodyPr lIns="18288" rIns="18288" anchor="ctr"/>
          <a:lstStyle/>
          <a:p>
            <a:pPr algn="ctr">
              <a:spcBef>
                <a:spcPct val="50000"/>
              </a:spcBef>
              <a:defRPr/>
            </a:pPr>
            <a:r>
              <a:rPr lang="en-US" sz="1400" b="1" dirty="0" smtClean="0">
                <a:solidFill>
                  <a:schemeClr val="bg1"/>
                </a:solidFill>
                <a:latin typeface="Arial" pitchFamily="34" charset="0"/>
                <a:cs typeface="Arial" pitchFamily="34" charset="0"/>
              </a:rPr>
              <a:t>1. Assessment</a:t>
            </a:r>
            <a:endParaRPr lang="en-US" sz="1400" b="1" dirty="0">
              <a:solidFill>
                <a:schemeClr val="bg1"/>
              </a:solidFill>
              <a:latin typeface="Arial" pitchFamily="34" charset="0"/>
              <a:cs typeface="Arial" pitchFamily="34" charset="0"/>
            </a:endParaRPr>
          </a:p>
        </p:txBody>
      </p:sp>
      <p:sp>
        <p:nvSpPr>
          <p:cNvPr id="31" name="Pentagon 30"/>
          <p:cNvSpPr/>
          <p:nvPr/>
        </p:nvSpPr>
        <p:spPr>
          <a:xfrm>
            <a:off x="1229436" y="4556694"/>
            <a:ext cx="6334530" cy="317487"/>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400" b="1" dirty="0" smtClean="0">
                <a:solidFill>
                  <a:schemeClr val="bg1"/>
                </a:solidFill>
                <a:latin typeface="Arial" pitchFamily="34" charset="0"/>
                <a:cs typeface="Arial" pitchFamily="34" charset="0"/>
              </a:rPr>
              <a:t>5. Governance, Communications  and Program </a:t>
            </a:r>
            <a:r>
              <a:rPr lang="en-GB" sz="1400" b="1" dirty="0">
                <a:solidFill>
                  <a:schemeClr val="bg1"/>
                </a:solidFill>
                <a:latin typeface="Arial" pitchFamily="34" charset="0"/>
                <a:cs typeface="Arial" pitchFamily="34" charset="0"/>
              </a:rPr>
              <a:t>Management</a:t>
            </a:r>
          </a:p>
        </p:txBody>
      </p:sp>
      <p:sp>
        <p:nvSpPr>
          <p:cNvPr id="32" name="Rectangle 31"/>
          <p:cNvSpPr/>
          <p:nvPr/>
        </p:nvSpPr>
        <p:spPr>
          <a:xfrm>
            <a:off x="3435666" y="2986963"/>
            <a:ext cx="1375169" cy="4528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eaLnBrk="0" fontAlgn="base" hangingPunct="0">
              <a:spcBef>
                <a:spcPts val="600"/>
              </a:spcBef>
              <a:spcAft>
                <a:spcPct val="0"/>
              </a:spcAft>
              <a:buClr>
                <a:srgbClr val="000066"/>
              </a:buClr>
              <a:buSzPct val="100000"/>
            </a:pPr>
            <a:r>
              <a:rPr lang="en-US" sz="1000" b="1" dirty="0" smtClean="0">
                <a:solidFill>
                  <a:schemeClr val="bg1"/>
                </a:solidFill>
                <a:latin typeface="Arial" pitchFamily="34" charset="0"/>
                <a:cs typeface="Arial" pitchFamily="34" charset="0"/>
              </a:rPr>
              <a:t>Target Operating Model</a:t>
            </a:r>
          </a:p>
        </p:txBody>
      </p:sp>
      <p:sp>
        <p:nvSpPr>
          <p:cNvPr id="33" name="Rectangle 32"/>
          <p:cNvSpPr/>
          <p:nvPr/>
        </p:nvSpPr>
        <p:spPr>
          <a:xfrm>
            <a:off x="3435664" y="3464240"/>
            <a:ext cx="1375170"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eaLnBrk="0" hangingPunct="0">
              <a:spcBef>
                <a:spcPts val="600"/>
              </a:spcBef>
              <a:buClr>
                <a:srgbClr val="000066"/>
              </a:buClr>
              <a:buSzPct val="100000"/>
            </a:pPr>
            <a:r>
              <a:rPr lang="en-US" sz="1000" b="1" dirty="0">
                <a:solidFill>
                  <a:schemeClr val="bg1"/>
                </a:solidFill>
                <a:latin typeface="Arial" pitchFamily="34" charset="0"/>
                <a:cs typeface="Arial" pitchFamily="34" charset="0"/>
              </a:rPr>
              <a:t>Business Requirements</a:t>
            </a:r>
          </a:p>
        </p:txBody>
      </p:sp>
      <p:sp>
        <p:nvSpPr>
          <p:cNvPr id="34" name="Rectangle 33"/>
          <p:cNvSpPr/>
          <p:nvPr/>
        </p:nvSpPr>
        <p:spPr>
          <a:xfrm>
            <a:off x="3435664" y="3961117"/>
            <a:ext cx="1375170"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eaLnBrk="0" hangingPunct="0">
              <a:spcBef>
                <a:spcPts val="600"/>
              </a:spcBef>
              <a:buClr>
                <a:srgbClr val="000066"/>
              </a:buClr>
              <a:buSzPct val="100000"/>
            </a:pPr>
            <a:r>
              <a:rPr lang="en-US" sz="1000" b="1" dirty="0">
                <a:solidFill>
                  <a:schemeClr val="bg1"/>
                </a:solidFill>
                <a:latin typeface="Arial" pitchFamily="34" charset="0"/>
                <a:cs typeface="Arial" pitchFamily="34" charset="0"/>
              </a:rPr>
              <a:t>Systems Architecture Development</a:t>
            </a:r>
          </a:p>
        </p:txBody>
      </p:sp>
      <p:sp>
        <p:nvSpPr>
          <p:cNvPr id="36" name="Rectangle 35"/>
          <p:cNvSpPr/>
          <p:nvPr/>
        </p:nvSpPr>
        <p:spPr>
          <a:xfrm>
            <a:off x="1305636" y="3464240"/>
            <a:ext cx="1480554"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fontAlgn="base">
              <a:spcBef>
                <a:spcPts val="600"/>
              </a:spcBef>
              <a:spcAft>
                <a:spcPct val="0"/>
              </a:spcAft>
            </a:pPr>
            <a:r>
              <a:rPr lang="en-US" sz="1000" b="1" dirty="0" smtClean="0">
                <a:solidFill>
                  <a:schemeClr val="bg1"/>
                </a:solidFill>
                <a:latin typeface="Arial" pitchFamily="34" charset="0"/>
                <a:cs typeface="Arial" pitchFamily="34" charset="0"/>
              </a:rPr>
              <a:t>Gap Analysis</a:t>
            </a:r>
            <a:endParaRPr lang="en-US" sz="1000" b="1" dirty="0">
              <a:solidFill>
                <a:schemeClr val="bg1"/>
              </a:solidFill>
              <a:latin typeface="Arial" pitchFamily="34" charset="0"/>
              <a:cs typeface="Arial" pitchFamily="34" charset="0"/>
            </a:endParaRPr>
          </a:p>
        </p:txBody>
      </p:sp>
      <p:sp>
        <p:nvSpPr>
          <p:cNvPr id="37" name="Rectangle 36"/>
          <p:cNvSpPr/>
          <p:nvPr/>
        </p:nvSpPr>
        <p:spPr>
          <a:xfrm>
            <a:off x="1305636" y="3961117"/>
            <a:ext cx="1480554"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000" b="1" dirty="0" smtClean="0">
                <a:solidFill>
                  <a:schemeClr val="bg1"/>
                </a:solidFill>
                <a:latin typeface="Arial" pitchFamily="34" charset="0"/>
                <a:cs typeface="Arial" pitchFamily="34" charset="0"/>
              </a:rPr>
              <a:t>Compliance Strategy</a:t>
            </a:r>
            <a:endParaRPr lang="en-US" sz="1000" b="1" dirty="0">
              <a:solidFill>
                <a:schemeClr val="bg1"/>
              </a:solidFill>
              <a:latin typeface="Arial" pitchFamily="34" charset="0"/>
              <a:cs typeface="Arial" pitchFamily="34" charset="0"/>
            </a:endParaRPr>
          </a:p>
        </p:txBody>
      </p:sp>
      <p:sp>
        <p:nvSpPr>
          <p:cNvPr id="38" name="Rectangle 37"/>
          <p:cNvSpPr/>
          <p:nvPr/>
        </p:nvSpPr>
        <p:spPr>
          <a:xfrm>
            <a:off x="1305636" y="2986962"/>
            <a:ext cx="1480554"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000" b="1" dirty="0" smtClean="0">
                <a:solidFill>
                  <a:schemeClr val="bg1"/>
                </a:solidFill>
                <a:latin typeface="Arial" pitchFamily="34" charset="0"/>
                <a:cs typeface="Arial" pitchFamily="34" charset="0"/>
              </a:rPr>
              <a:t>FATCA Scoping</a:t>
            </a:r>
            <a:endParaRPr lang="en-US" sz="1000" dirty="0" smtClean="0">
              <a:solidFill>
                <a:schemeClr val="bg1"/>
              </a:solidFill>
              <a:latin typeface="Arial" pitchFamily="34" charset="0"/>
              <a:cs typeface="Arial" pitchFamily="34" charset="0"/>
            </a:endParaRPr>
          </a:p>
        </p:txBody>
      </p:sp>
      <p:sp>
        <p:nvSpPr>
          <p:cNvPr id="39" name="Rectangle 38"/>
          <p:cNvSpPr/>
          <p:nvPr/>
        </p:nvSpPr>
        <p:spPr>
          <a:xfrm>
            <a:off x="5523397" y="2986962"/>
            <a:ext cx="1456020"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eaLnBrk="0" fontAlgn="base" hangingPunct="0">
              <a:spcBef>
                <a:spcPts val="600"/>
              </a:spcBef>
              <a:spcAft>
                <a:spcPct val="0"/>
              </a:spcAft>
              <a:buClr>
                <a:srgbClr val="000066"/>
              </a:buClr>
              <a:buSzPct val="100000"/>
            </a:pPr>
            <a:r>
              <a:rPr lang="en-US" sz="1000" b="1" dirty="0" smtClean="0">
                <a:solidFill>
                  <a:schemeClr val="bg1"/>
                </a:solidFill>
                <a:latin typeface="Arial" pitchFamily="34" charset="0"/>
                <a:cs typeface="Arial" pitchFamily="34" charset="0"/>
              </a:rPr>
              <a:t>Process Change Implementation</a:t>
            </a:r>
          </a:p>
        </p:txBody>
      </p:sp>
      <p:sp>
        <p:nvSpPr>
          <p:cNvPr id="40" name="Rectangle 39"/>
          <p:cNvSpPr/>
          <p:nvPr/>
        </p:nvSpPr>
        <p:spPr>
          <a:xfrm>
            <a:off x="5523397" y="3961117"/>
            <a:ext cx="1456020"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eaLnBrk="0" fontAlgn="base" hangingPunct="0">
              <a:lnSpc>
                <a:spcPct val="106000"/>
              </a:lnSpc>
              <a:spcBef>
                <a:spcPts val="600"/>
              </a:spcBef>
              <a:buClr>
                <a:srgbClr val="000066"/>
              </a:buClr>
              <a:buSzPct val="100000"/>
            </a:pPr>
            <a:r>
              <a:rPr lang="en-US" sz="1000" b="1" dirty="0" smtClean="0">
                <a:solidFill>
                  <a:schemeClr val="bg1"/>
                </a:solidFill>
                <a:latin typeface="Arial" pitchFamily="34" charset="0"/>
                <a:cs typeface="Arial" pitchFamily="34" charset="0"/>
              </a:rPr>
              <a:t>Existing Customer Remediation</a:t>
            </a:r>
          </a:p>
        </p:txBody>
      </p:sp>
      <p:sp>
        <p:nvSpPr>
          <p:cNvPr id="41" name="Rectangle 40"/>
          <p:cNvSpPr/>
          <p:nvPr/>
        </p:nvSpPr>
        <p:spPr>
          <a:xfrm>
            <a:off x="5523397" y="3464240"/>
            <a:ext cx="1456020" cy="4528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eaLnBrk="0" fontAlgn="base" hangingPunct="0">
              <a:spcBef>
                <a:spcPts val="600"/>
              </a:spcBef>
              <a:buClr>
                <a:srgbClr val="000066"/>
              </a:buClr>
              <a:buSzPct val="100000"/>
            </a:pPr>
            <a:r>
              <a:rPr lang="en-US" sz="1000" b="1" dirty="0" smtClean="0">
                <a:solidFill>
                  <a:schemeClr val="bg1"/>
                </a:solidFill>
                <a:latin typeface="Arial" pitchFamily="34" charset="0"/>
                <a:cs typeface="Arial" pitchFamily="34" charset="0"/>
              </a:rPr>
              <a:t>Systems Change Implementation</a:t>
            </a:r>
          </a:p>
        </p:txBody>
      </p:sp>
      <p:sp>
        <p:nvSpPr>
          <p:cNvPr id="42" name="Pentagon 41"/>
          <p:cNvSpPr/>
          <p:nvPr/>
        </p:nvSpPr>
        <p:spPr>
          <a:xfrm>
            <a:off x="7046542" y="2986961"/>
            <a:ext cx="365760" cy="1426958"/>
          </a:xfrm>
          <a:prstGeom prst="homePlate">
            <a:avLst>
              <a:gd name="adj" fmla="val 2471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lvl="1" algn="ctr" eaLnBrk="0" fontAlgn="base" hangingPunct="0">
              <a:spcBef>
                <a:spcPts val="600"/>
              </a:spcBef>
              <a:buClr>
                <a:srgbClr val="000066"/>
              </a:buClr>
              <a:buSzPct val="100000"/>
            </a:pPr>
            <a:r>
              <a:rPr lang="en-US" sz="1000" b="1" dirty="0" smtClean="0">
                <a:solidFill>
                  <a:schemeClr val="bg1"/>
                </a:solidFill>
                <a:latin typeface="Arial" pitchFamily="34" charset="0"/>
                <a:cs typeface="Arial" pitchFamily="34" charset="0"/>
              </a:rPr>
              <a:t>On-going Compliance</a:t>
            </a:r>
          </a:p>
        </p:txBody>
      </p:sp>
      <p:sp>
        <p:nvSpPr>
          <p:cNvPr id="43" name="Rectangle 42"/>
          <p:cNvSpPr/>
          <p:nvPr/>
        </p:nvSpPr>
        <p:spPr>
          <a:xfrm>
            <a:off x="1229437" y="2930739"/>
            <a:ext cx="2003881" cy="1541311"/>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spcBef>
                <a:spcPts val="600"/>
              </a:spcBef>
            </a:pPr>
            <a:endParaRPr lang="en-US" sz="1000" dirty="0" smtClean="0">
              <a:solidFill>
                <a:schemeClr val="bg1"/>
              </a:solidFill>
              <a:latin typeface="Arial" pitchFamily="34" charset="0"/>
              <a:cs typeface="Arial" pitchFamily="34" charset="0"/>
            </a:endParaRPr>
          </a:p>
        </p:txBody>
      </p:sp>
      <p:sp>
        <p:nvSpPr>
          <p:cNvPr id="44" name="Rectangle 43"/>
          <p:cNvSpPr/>
          <p:nvPr/>
        </p:nvSpPr>
        <p:spPr>
          <a:xfrm>
            <a:off x="3348539" y="2930739"/>
            <a:ext cx="1954691" cy="1541311"/>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spcBef>
                <a:spcPts val="600"/>
              </a:spcBef>
            </a:pPr>
            <a:endParaRPr lang="en-US" sz="1000" dirty="0" smtClean="0">
              <a:solidFill>
                <a:schemeClr val="bg1"/>
              </a:solidFill>
              <a:latin typeface="Arial" pitchFamily="34" charset="0"/>
              <a:cs typeface="Arial" pitchFamily="34" charset="0"/>
            </a:endParaRPr>
          </a:p>
        </p:txBody>
      </p:sp>
      <p:sp>
        <p:nvSpPr>
          <p:cNvPr id="45" name="Rectangle 44"/>
          <p:cNvSpPr/>
          <p:nvPr/>
        </p:nvSpPr>
        <p:spPr>
          <a:xfrm>
            <a:off x="5438235" y="2930739"/>
            <a:ext cx="2085979" cy="1541311"/>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spcBef>
                <a:spcPts val="600"/>
              </a:spcBef>
            </a:pPr>
            <a:endParaRPr lang="en-US" sz="1000" dirty="0" smtClean="0">
              <a:solidFill>
                <a:schemeClr val="bg1"/>
              </a:solidFill>
              <a:latin typeface="Arial" pitchFamily="34" charset="0"/>
              <a:cs typeface="Arial" pitchFamily="34" charset="0"/>
            </a:endParaRPr>
          </a:p>
        </p:txBody>
      </p:sp>
      <p:sp>
        <p:nvSpPr>
          <p:cNvPr id="3" name="TextBox 2"/>
          <p:cNvSpPr txBox="1"/>
          <p:nvPr/>
        </p:nvSpPr>
        <p:spPr>
          <a:xfrm>
            <a:off x="1088564" y="1042994"/>
            <a:ext cx="1911431" cy="830997"/>
          </a:xfrm>
          <a:prstGeom prst="borderCallout1">
            <a:avLst>
              <a:gd name="adj1" fmla="val 100643"/>
              <a:gd name="adj2" fmla="val 50882"/>
              <a:gd name="adj3" fmla="val 126792"/>
              <a:gd name="adj4" fmla="val 57884"/>
            </a:avLst>
          </a:prstGeom>
          <a:noFill/>
          <a:ln>
            <a:solidFill>
              <a:schemeClr val="accent3"/>
            </a:solidFill>
          </a:ln>
        </p:spPr>
        <p:txBody>
          <a:bodyPr wrap="square" lIns="45720" tIns="45720" rIns="45720" bIns="45720" rtlCol="0" anchor="ctr">
            <a:spAutoFit/>
          </a:bodyPr>
          <a:lstStyle/>
          <a:p>
            <a:pPr algn="l">
              <a:spcAft>
                <a:spcPts val="300"/>
              </a:spcAft>
            </a:pPr>
            <a:r>
              <a:rPr lang="en-US" sz="1200" b="0" dirty="0">
                <a:solidFill>
                  <a:schemeClr val="tx2"/>
                </a:solidFill>
                <a:latin typeface="Arial" pitchFamily="34" charset="0"/>
                <a:cs typeface="Arial" pitchFamily="34" charset="0"/>
              </a:rPr>
              <a:t>I</a:t>
            </a:r>
            <a:r>
              <a:rPr lang="en-US" sz="1200" b="0" dirty="0" smtClean="0">
                <a:solidFill>
                  <a:schemeClr val="tx2"/>
                </a:solidFill>
                <a:latin typeface="Arial" pitchFamily="34" charset="0"/>
                <a:cs typeface="Arial" pitchFamily="34" charset="0"/>
              </a:rPr>
              <a:t>dentify high impact areas, combine “like” entities to simplify analysis and craft compliance strategy</a:t>
            </a:r>
          </a:p>
        </p:txBody>
      </p:sp>
      <p:sp>
        <p:nvSpPr>
          <p:cNvPr id="25" name="TextBox 24"/>
          <p:cNvSpPr txBox="1"/>
          <p:nvPr/>
        </p:nvSpPr>
        <p:spPr>
          <a:xfrm>
            <a:off x="3457958" y="1042994"/>
            <a:ext cx="2103120" cy="830997"/>
          </a:xfrm>
          <a:prstGeom prst="borderCallout1">
            <a:avLst>
              <a:gd name="adj1" fmla="val 99774"/>
              <a:gd name="adj2" fmla="val 50512"/>
              <a:gd name="adj3" fmla="val 131294"/>
              <a:gd name="adj4" fmla="val 43979"/>
            </a:avLst>
          </a:prstGeom>
          <a:noFill/>
          <a:ln>
            <a:solidFill>
              <a:schemeClr val="accent3"/>
            </a:solidFill>
          </a:ln>
        </p:spPr>
        <p:txBody>
          <a:bodyPr wrap="square" lIns="45720" tIns="45720" rIns="45720" bIns="45720" rtlCol="0" anchor="ctr">
            <a:spAutoFit/>
          </a:bodyPr>
          <a:lstStyle/>
          <a:p>
            <a:pPr algn="l">
              <a:spcAft>
                <a:spcPts val="300"/>
              </a:spcAft>
            </a:pPr>
            <a:r>
              <a:rPr lang="en-US" sz="1200" b="0" dirty="0" smtClean="0">
                <a:solidFill>
                  <a:schemeClr val="tx2"/>
                </a:solidFill>
                <a:latin typeface="Arial" pitchFamily="34" charset="0"/>
                <a:cs typeface="Arial" pitchFamily="34" charset="0"/>
              </a:rPr>
              <a:t>Design a compliance blueprint that extends existing capabilities and leverages ongoing KYC/AML initiatives </a:t>
            </a:r>
          </a:p>
        </p:txBody>
      </p:sp>
      <p:sp>
        <p:nvSpPr>
          <p:cNvPr id="46" name="TextBox 45"/>
          <p:cNvSpPr txBox="1"/>
          <p:nvPr/>
        </p:nvSpPr>
        <p:spPr>
          <a:xfrm>
            <a:off x="5827353" y="1042994"/>
            <a:ext cx="2478448" cy="830997"/>
          </a:xfrm>
          <a:prstGeom prst="borderCallout1">
            <a:avLst>
              <a:gd name="adj1" fmla="val 99773"/>
              <a:gd name="adj2" fmla="val 49796"/>
              <a:gd name="adj3" fmla="val 127030"/>
              <a:gd name="adj4" fmla="val 41344"/>
            </a:avLst>
          </a:prstGeom>
          <a:noFill/>
          <a:ln>
            <a:solidFill>
              <a:schemeClr val="accent3"/>
            </a:solidFill>
          </a:ln>
        </p:spPr>
        <p:txBody>
          <a:bodyPr wrap="square" lIns="45720" tIns="45720" rIns="45720" bIns="45720" rtlCol="0" anchor="ctr">
            <a:spAutoFit/>
          </a:bodyPr>
          <a:lstStyle/>
          <a:p>
            <a:pPr algn="l">
              <a:spcAft>
                <a:spcPts val="300"/>
              </a:spcAft>
            </a:pPr>
            <a:r>
              <a:rPr lang="en-US" sz="1200" b="0" dirty="0" smtClean="0">
                <a:solidFill>
                  <a:schemeClr val="tx2"/>
                </a:solidFill>
                <a:latin typeface="Arial" pitchFamily="34" charset="0"/>
                <a:cs typeface="Arial" pitchFamily="34" charset="0"/>
              </a:rPr>
              <a:t>Actively govern the implementation to minimize costs, impact to business operations and risks to customers</a:t>
            </a:r>
          </a:p>
        </p:txBody>
      </p:sp>
      <p:sp>
        <p:nvSpPr>
          <p:cNvPr id="47" name="TextBox 46"/>
          <p:cNvSpPr txBox="1"/>
          <p:nvPr/>
        </p:nvSpPr>
        <p:spPr>
          <a:xfrm>
            <a:off x="1087838" y="5169723"/>
            <a:ext cx="3227086" cy="792480"/>
          </a:xfrm>
          <a:prstGeom prst="borderCallout3">
            <a:avLst>
              <a:gd name="adj1" fmla="val -312589"/>
              <a:gd name="adj2" fmla="val 3967"/>
              <a:gd name="adj3" fmla="val -312433"/>
              <a:gd name="adj4" fmla="val -5665"/>
              <a:gd name="adj5" fmla="val 31770"/>
              <a:gd name="adj6" fmla="val -6630"/>
              <a:gd name="adj7" fmla="val 31663"/>
              <a:gd name="adj8" fmla="val -130"/>
            </a:avLst>
          </a:prstGeom>
          <a:noFill/>
          <a:ln>
            <a:solidFill>
              <a:schemeClr val="accent3"/>
            </a:solidFill>
          </a:ln>
        </p:spPr>
        <p:txBody>
          <a:bodyPr wrap="square" lIns="45720" tIns="45720" rIns="45720" bIns="45720" rtlCol="0" anchor="ctr">
            <a:noAutofit/>
          </a:bodyPr>
          <a:lstStyle/>
          <a:p>
            <a:pPr marL="53975" algn="l">
              <a:spcAft>
                <a:spcPts val="300"/>
              </a:spcAft>
            </a:pPr>
            <a:r>
              <a:rPr lang="en-US" sz="1200" b="0" dirty="0" smtClean="0">
                <a:solidFill>
                  <a:schemeClr val="tx2"/>
                </a:solidFill>
                <a:latin typeface="Arial" pitchFamily="34" charset="0"/>
                <a:cs typeface="Arial" pitchFamily="34" charset="0"/>
              </a:rPr>
              <a:t>Involve tax experts from assessment through implementation to </a:t>
            </a:r>
            <a:r>
              <a:rPr lang="en-US" sz="1200" b="0" dirty="0">
                <a:solidFill>
                  <a:schemeClr val="tx2"/>
                </a:solidFill>
                <a:latin typeface="Arial" pitchFamily="34" charset="0"/>
                <a:cs typeface="Arial" pitchFamily="34" charset="0"/>
              </a:rPr>
              <a:t>support the </a:t>
            </a:r>
            <a:r>
              <a:rPr lang="en-US" sz="1200" b="0" dirty="0" smtClean="0">
                <a:solidFill>
                  <a:schemeClr val="tx2"/>
                </a:solidFill>
                <a:latin typeface="Arial" pitchFamily="34" charset="0"/>
                <a:cs typeface="Arial" pitchFamily="34" charset="0"/>
              </a:rPr>
              <a:t>application of FATCA requirements to business operations</a:t>
            </a:r>
          </a:p>
        </p:txBody>
      </p:sp>
      <p:sp>
        <p:nvSpPr>
          <p:cNvPr id="48" name="TextBox 47"/>
          <p:cNvSpPr txBox="1"/>
          <p:nvPr/>
        </p:nvSpPr>
        <p:spPr>
          <a:xfrm>
            <a:off x="4946714" y="5157848"/>
            <a:ext cx="2988323" cy="792480"/>
          </a:xfrm>
          <a:prstGeom prst="borderCallout3">
            <a:avLst>
              <a:gd name="adj1" fmla="val -55951"/>
              <a:gd name="adj2" fmla="val 79292"/>
              <a:gd name="adj3" fmla="val -55389"/>
              <a:gd name="adj4" fmla="val 106306"/>
              <a:gd name="adj5" fmla="val 29986"/>
              <a:gd name="adj6" fmla="val 106150"/>
              <a:gd name="adj7" fmla="val 29807"/>
              <a:gd name="adj8" fmla="val 100040"/>
            </a:avLst>
          </a:prstGeom>
          <a:noFill/>
          <a:ln>
            <a:solidFill>
              <a:schemeClr val="accent3"/>
            </a:solidFill>
          </a:ln>
        </p:spPr>
        <p:txBody>
          <a:bodyPr wrap="square" lIns="45720" tIns="45720" rIns="45720" bIns="45720" rtlCol="0" anchor="ctr">
            <a:noAutofit/>
          </a:bodyPr>
          <a:lstStyle/>
          <a:p>
            <a:pPr marL="53975" algn="l">
              <a:spcAft>
                <a:spcPts val="300"/>
              </a:spcAft>
            </a:pPr>
            <a:r>
              <a:rPr lang="en-US" sz="1200" b="0" dirty="0" smtClean="0">
                <a:solidFill>
                  <a:schemeClr val="tx2"/>
                </a:solidFill>
                <a:latin typeface="Arial" pitchFamily="34" charset="0"/>
                <a:cs typeface="Arial" pitchFamily="34" charset="0"/>
              </a:rPr>
              <a:t>Balance central oversight and coordination with local execution of FATCA projects</a:t>
            </a:r>
          </a:p>
        </p:txBody>
      </p:sp>
      <p:sp>
        <p:nvSpPr>
          <p:cNvPr id="49" name="Pentagon 48"/>
          <p:cNvSpPr/>
          <p:nvPr/>
        </p:nvSpPr>
        <p:spPr>
          <a:xfrm>
            <a:off x="2829636" y="2976924"/>
            <a:ext cx="361188" cy="1426959"/>
          </a:xfrm>
          <a:prstGeom prst="homePlate">
            <a:avLst>
              <a:gd name="adj" fmla="val 194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lvl="1" algn="ctr" eaLnBrk="0" fontAlgn="base" hangingPunct="0">
              <a:spcBef>
                <a:spcPts val="600"/>
              </a:spcBef>
              <a:buClr>
                <a:srgbClr val="000066"/>
              </a:buClr>
              <a:buSzPct val="100000"/>
            </a:pPr>
            <a:r>
              <a:rPr lang="en-US" sz="1000" b="1" dirty="0" smtClean="0">
                <a:solidFill>
                  <a:schemeClr val="bg1"/>
                </a:solidFill>
                <a:latin typeface="Arial" pitchFamily="34" charset="0"/>
                <a:cs typeface="Arial" pitchFamily="34" charset="0"/>
              </a:rPr>
              <a:t>Roadmap Development</a:t>
            </a:r>
          </a:p>
        </p:txBody>
      </p:sp>
      <p:sp>
        <p:nvSpPr>
          <p:cNvPr id="51" name="Pentagon 50"/>
          <p:cNvSpPr/>
          <p:nvPr/>
        </p:nvSpPr>
        <p:spPr>
          <a:xfrm>
            <a:off x="4876151" y="2990699"/>
            <a:ext cx="361188" cy="1426959"/>
          </a:xfrm>
          <a:prstGeom prst="homePlate">
            <a:avLst>
              <a:gd name="adj" fmla="val 194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marL="0" lvl="1" algn="ctr" eaLnBrk="0" fontAlgn="base" hangingPunct="0">
              <a:spcBef>
                <a:spcPts val="600"/>
              </a:spcBef>
              <a:buClr>
                <a:srgbClr val="000066"/>
              </a:buClr>
              <a:buSzPct val="100000"/>
            </a:pPr>
            <a:r>
              <a:rPr lang="en-US" sz="1000" b="1" dirty="0" smtClean="0">
                <a:solidFill>
                  <a:schemeClr val="bg1"/>
                </a:solidFill>
                <a:latin typeface="Arial" pitchFamily="34" charset="0"/>
                <a:cs typeface="Arial" pitchFamily="34" charset="0"/>
              </a:rPr>
              <a:t>Implementation Planning</a:t>
            </a:r>
          </a:p>
        </p:txBody>
      </p:sp>
      <p:sp>
        <p:nvSpPr>
          <p:cNvPr id="35" name="Pentagon 34"/>
          <p:cNvSpPr/>
          <p:nvPr/>
        </p:nvSpPr>
        <p:spPr>
          <a:xfrm>
            <a:off x="1229437" y="2514600"/>
            <a:ext cx="6332812" cy="317487"/>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400" b="1" dirty="0" smtClean="0">
                <a:solidFill>
                  <a:schemeClr val="bg1"/>
                </a:solidFill>
                <a:latin typeface="Arial" pitchFamily="34" charset="0"/>
                <a:cs typeface="Arial" pitchFamily="34" charset="0"/>
              </a:rPr>
              <a:t>4. Tax Interpretation</a:t>
            </a:r>
          </a:p>
        </p:txBody>
      </p:sp>
    </p:spTree>
    <p:extLst>
      <p:ext uri="{BB962C8B-B14F-4D97-AF65-F5344CB8AC3E}">
        <p14:creationId xmlns:p14="http://schemas.microsoft.com/office/powerpoint/2010/main" val="1638821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46038"/>
            <a:ext cx="8330184" cy="333425"/>
          </a:xfrm>
        </p:spPr>
        <p:txBody>
          <a:bodyPr/>
          <a:lstStyle/>
          <a:p>
            <a:r>
              <a:rPr lang="en-US" dirty="0"/>
              <a:t>FATCA challenges faced by organizations</a:t>
            </a:r>
          </a:p>
        </p:txBody>
      </p:sp>
      <p:sp>
        <p:nvSpPr>
          <p:cNvPr id="3" name="Rounded Rectangle 2"/>
          <p:cNvSpPr/>
          <p:nvPr/>
        </p:nvSpPr>
        <p:spPr>
          <a:xfrm>
            <a:off x="2314575" y="1036638"/>
            <a:ext cx="5913438" cy="420687"/>
          </a:xfrm>
          <a:prstGeom prst="roundRect">
            <a:avLst/>
          </a:prstGeom>
          <a:ln w="19050">
            <a:solidFill>
              <a:srgbClr val="3C8A2D"/>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spcCol="1270" anchor="ctr"/>
          <a:lstStyle/>
          <a:p>
            <a:pPr defTabSz="533400">
              <a:lnSpc>
                <a:spcPct val="90000"/>
              </a:lnSpc>
              <a:spcAft>
                <a:spcPct val="35000"/>
              </a:spcAft>
              <a:defRPr/>
            </a:pPr>
            <a:r>
              <a:rPr lang="en-US" sz="1400" dirty="0">
                <a:solidFill>
                  <a:srgbClr val="002776"/>
                </a:solidFill>
              </a:rPr>
              <a:t>       Proper and efficient scoping </a:t>
            </a:r>
            <a:r>
              <a:rPr lang="en-US" sz="1400" dirty="0" smtClean="0">
                <a:solidFill>
                  <a:srgbClr val="002776"/>
                </a:solidFill>
              </a:rPr>
              <a:t>and </a:t>
            </a:r>
            <a:r>
              <a:rPr lang="en-US" sz="1400" dirty="0">
                <a:solidFill>
                  <a:srgbClr val="002776"/>
                </a:solidFill>
              </a:rPr>
              <a:t>legal entity classification</a:t>
            </a:r>
          </a:p>
        </p:txBody>
      </p:sp>
      <p:sp>
        <p:nvSpPr>
          <p:cNvPr id="4" name="Rounded Rectangle 3"/>
          <p:cNvSpPr/>
          <p:nvPr/>
        </p:nvSpPr>
        <p:spPr>
          <a:xfrm>
            <a:off x="2317750" y="1511300"/>
            <a:ext cx="5913438" cy="419100"/>
          </a:xfrm>
          <a:prstGeom prst="roundRect">
            <a:avLst/>
          </a:prstGeom>
          <a:ln w="19050">
            <a:solidFill>
              <a:srgbClr val="3C8A2D"/>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bIns="45721" spcCol="1270" anchor="ctr"/>
          <a:lstStyle/>
          <a:p>
            <a:pPr defTabSz="533400">
              <a:lnSpc>
                <a:spcPct val="90000"/>
              </a:lnSpc>
              <a:spcAft>
                <a:spcPct val="35000"/>
              </a:spcAft>
              <a:defRPr/>
            </a:pPr>
            <a:r>
              <a:rPr lang="en-US" sz="1400" dirty="0">
                <a:solidFill>
                  <a:srgbClr val="002776"/>
                </a:solidFill>
              </a:rPr>
              <a:t>       Streamline system / process / data gap assessment</a:t>
            </a:r>
          </a:p>
        </p:txBody>
      </p:sp>
      <p:sp>
        <p:nvSpPr>
          <p:cNvPr id="5" name="Rounded Rectangle 4"/>
          <p:cNvSpPr/>
          <p:nvPr/>
        </p:nvSpPr>
        <p:spPr>
          <a:xfrm>
            <a:off x="2314575" y="1985963"/>
            <a:ext cx="5913438" cy="419100"/>
          </a:xfrm>
          <a:prstGeom prst="roundRect">
            <a:avLst/>
          </a:prstGeom>
          <a:ln w="19050">
            <a:solidFill>
              <a:srgbClr val="3C8A2D"/>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bIns="45721" spcCol="1270" anchor="ctr"/>
          <a:lstStyle/>
          <a:p>
            <a:pPr defTabSz="533400">
              <a:lnSpc>
                <a:spcPct val="90000"/>
              </a:lnSpc>
              <a:spcAft>
                <a:spcPct val="35000"/>
              </a:spcAft>
              <a:defRPr/>
            </a:pPr>
            <a:r>
              <a:rPr lang="en-US" sz="1400" dirty="0">
                <a:solidFill>
                  <a:srgbClr val="002776"/>
                </a:solidFill>
              </a:rPr>
              <a:t>       Project planning  / business strategy</a:t>
            </a:r>
          </a:p>
        </p:txBody>
      </p:sp>
      <p:sp>
        <p:nvSpPr>
          <p:cNvPr id="6" name="Rounded Rectangle 5"/>
          <p:cNvSpPr/>
          <p:nvPr/>
        </p:nvSpPr>
        <p:spPr>
          <a:xfrm>
            <a:off x="2632075" y="2703513"/>
            <a:ext cx="5588000" cy="419100"/>
          </a:xfrm>
          <a:prstGeom prst="roundRect">
            <a:avLst/>
          </a:prstGeom>
          <a:ln w="19050">
            <a:solidFill>
              <a:schemeClr val="accent3"/>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bIns="45721" spcCol="1270" anchor="ctr"/>
          <a:lstStyle/>
          <a:p>
            <a:pPr defTabSz="533400">
              <a:lnSpc>
                <a:spcPct val="90000"/>
              </a:lnSpc>
              <a:spcAft>
                <a:spcPct val="35000"/>
              </a:spcAft>
              <a:defRPr/>
            </a:pPr>
            <a:r>
              <a:rPr lang="en-US" sz="1400" dirty="0">
                <a:solidFill>
                  <a:srgbClr val="002776"/>
                </a:solidFill>
              </a:rPr>
              <a:t>Interpretation of FATCA regulations</a:t>
            </a:r>
          </a:p>
        </p:txBody>
      </p:sp>
      <p:sp>
        <p:nvSpPr>
          <p:cNvPr id="7" name="Rounded Rectangle 6"/>
          <p:cNvSpPr/>
          <p:nvPr/>
        </p:nvSpPr>
        <p:spPr>
          <a:xfrm>
            <a:off x="2632075" y="3194050"/>
            <a:ext cx="5588000" cy="419100"/>
          </a:xfrm>
          <a:prstGeom prst="roundRect">
            <a:avLst/>
          </a:prstGeom>
          <a:ln w="19050">
            <a:solidFill>
              <a:schemeClr val="accent3"/>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spcCol="1270" anchor="ctr"/>
          <a:lstStyle/>
          <a:p>
            <a:pPr defTabSz="533400">
              <a:lnSpc>
                <a:spcPct val="90000"/>
              </a:lnSpc>
              <a:spcAft>
                <a:spcPct val="35000"/>
              </a:spcAft>
              <a:defRPr/>
            </a:pPr>
            <a:r>
              <a:rPr lang="en-US" sz="1400" dirty="0">
                <a:solidFill>
                  <a:srgbClr val="002776"/>
                </a:solidFill>
              </a:rPr>
              <a:t>Awareness of local laws conflicting with FATCA</a:t>
            </a:r>
          </a:p>
        </p:txBody>
      </p:sp>
      <p:sp>
        <p:nvSpPr>
          <p:cNvPr id="8" name="Rounded Rectangle 7"/>
          <p:cNvSpPr/>
          <p:nvPr/>
        </p:nvSpPr>
        <p:spPr>
          <a:xfrm>
            <a:off x="2632075" y="3668713"/>
            <a:ext cx="5588000" cy="419100"/>
          </a:xfrm>
          <a:prstGeom prst="roundRect">
            <a:avLst/>
          </a:prstGeom>
          <a:ln w="19050">
            <a:solidFill>
              <a:schemeClr val="accent3"/>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spcCol="1270" anchor="ctr"/>
          <a:lstStyle/>
          <a:p>
            <a:pPr defTabSz="533400">
              <a:lnSpc>
                <a:spcPct val="90000"/>
              </a:lnSpc>
              <a:spcAft>
                <a:spcPct val="35000"/>
              </a:spcAft>
              <a:defRPr/>
            </a:pPr>
            <a:r>
              <a:rPr lang="en-US" sz="1400" dirty="0">
                <a:solidFill>
                  <a:srgbClr val="002776"/>
                </a:solidFill>
              </a:rPr>
              <a:t>Customer data aggregation </a:t>
            </a:r>
            <a:r>
              <a:rPr lang="en-US" sz="1400" dirty="0" smtClean="0">
                <a:solidFill>
                  <a:srgbClr val="002776"/>
                </a:solidFill>
              </a:rPr>
              <a:t>and </a:t>
            </a:r>
            <a:r>
              <a:rPr lang="en-US" sz="1400" dirty="0">
                <a:solidFill>
                  <a:srgbClr val="002776"/>
                </a:solidFill>
              </a:rPr>
              <a:t>analytics</a:t>
            </a:r>
          </a:p>
        </p:txBody>
      </p:sp>
      <p:sp>
        <p:nvSpPr>
          <p:cNvPr id="9" name="Rounded Rectangle 8"/>
          <p:cNvSpPr/>
          <p:nvPr/>
        </p:nvSpPr>
        <p:spPr>
          <a:xfrm>
            <a:off x="2632075" y="4130675"/>
            <a:ext cx="5588000" cy="419100"/>
          </a:xfrm>
          <a:prstGeom prst="roundRect">
            <a:avLst/>
          </a:prstGeom>
          <a:ln w="19050">
            <a:solidFill>
              <a:schemeClr val="accent3"/>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spcCol="1270" anchor="ctr"/>
          <a:lstStyle/>
          <a:p>
            <a:pPr defTabSz="533400">
              <a:lnSpc>
                <a:spcPct val="90000"/>
              </a:lnSpc>
              <a:spcAft>
                <a:spcPct val="35000"/>
              </a:spcAft>
              <a:defRPr/>
            </a:pPr>
            <a:r>
              <a:rPr lang="en-US" sz="1400" dirty="0">
                <a:solidFill>
                  <a:srgbClr val="002776"/>
                </a:solidFill>
              </a:rPr>
              <a:t>Classification of existing clients as per FATCA taxonomy</a:t>
            </a:r>
          </a:p>
        </p:txBody>
      </p:sp>
      <p:sp>
        <p:nvSpPr>
          <p:cNvPr id="10" name="Rounded Rectangle 9"/>
          <p:cNvSpPr/>
          <p:nvPr/>
        </p:nvSpPr>
        <p:spPr>
          <a:xfrm>
            <a:off x="2632075" y="4813300"/>
            <a:ext cx="5588000" cy="419100"/>
          </a:xfrm>
          <a:prstGeom prst="roundRect">
            <a:avLst/>
          </a:prstGeom>
          <a:ln w="19050">
            <a:solidFill>
              <a:schemeClr val="accent1"/>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4" spcCol="1270" anchor="ctr"/>
          <a:lstStyle/>
          <a:p>
            <a:pPr defTabSz="533400">
              <a:lnSpc>
                <a:spcPct val="90000"/>
              </a:lnSpc>
              <a:spcAft>
                <a:spcPct val="35000"/>
              </a:spcAft>
              <a:defRPr/>
            </a:pPr>
            <a:r>
              <a:rPr lang="en-US" sz="1400" dirty="0">
                <a:solidFill>
                  <a:srgbClr val="002776"/>
                </a:solidFill>
              </a:rPr>
              <a:t>Communication and remediation of existing account</a:t>
            </a:r>
          </a:p>
        </p:txBody>
      </p:sp>
      <p:sp>
        <p:nvSpPr>
          <p:cNvPr id="11" name="Rounded Rectangle 10"/>
          <p:cNvSpPr/>
          <p:nvPr/>
        </p:nvSpPr>
        <p:spPr>
          <a:xfrm>
            <a:off x="2632075" y="5275263"/>
            <a:ext cx="5588000" cy="419100"/>
          </a:xfrm>
          <a:prstGeom prst="roundRect">
            <a:avLst/>
          </a:prstGeom>
          <a:ln w="19050">
            <a:solidFill>
              <a:schemeClr val="accent1"/>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5" spcCol="1270" anchor="ctr"/>
          <a:lstStyle/>
          <a:p>
            <a:pPr defTabSz="533400">
              <a:lnSpc>
                <a:spcPct val="90000"/>
              </a:lnSpc>
              <a:spcAft>
                <a:spcPct val="35000"/>
              </a:spcAft>
              <a:defRPr/>
            </a:pPr>
            <a:r>
              <a:rPr lang="en-US" sz="1400" dirty="0">
                <a:solidFill>
                  <a:srgbClr val="002776"/>
                </a:solidFill>
              </a:rPr>
              <a:t>IT strategy </a:t>
            </a:r>
            <a:r>
              <a:rPr lang="en-US" sz="1400" dirty="0" smtClean="0">
                <a:solidFill>
                  <a:srgbClr val="002776"/>
                </a:solidFill>
              </a:rPr>
              <a:t>and implementation of </a:t>
            </a:r>
            <a:r>
              <a:rPr lang="en-US" sz="1400" dirty="0">
                <a:solidFill>
                  <a:srgbClr val="002776"/>
                </a:solidFill>
              </a:rPr>
              <a:t>system </a:t>
            </a:r>
            <a:r>
              <a:rPr lang="en-US" sz="1400" dirty="0" smtClean="0">
                <a:solidFill>
                  <a:srgbClr val="002776"/>
                </a:solidFill>
              </a:rPr>
              <a:t>and </a:t>
            </a:r>
            <a:r>
              <a:rPr lang="en-US" sz="1400" dirty="0">
                <a:solidFill>
                  <a:srgbClr val="002776"/>
                </a:solidFill>
              </a:rPr>
              <a:t>process changes</a:t>
            </a:r>
          </a:p>
        </p:txBody>
      </p:sp>
      <p:sp>
        <p:nvSpPr>
          <p:cNvPr id="12" name="Rounded Rectangle 11"/>
          <p:cNvSpPr/>
          <p:nvPr/>
        </p:nvSpPr>
        <p:spPr>
          <a:xfrm>
            <a:off x="2632075" y="5737225"/>
            <a:ext cx="5588000" cy="419100"/>
          </a:xfrm>
          <a:prstGeom prst="roundRect">
            <a:avLst/>
          </a:prstGeom>
          <a:ln w="19050">
            <a:solidFill>
              <a:schemeClr val="accent1"/>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lIns="289675" tIns="45721" rIns="85345" spcCol="1270" anchor="ctr"/>
          <a:lstStyle/>
          <a:p>
            <a:pPr defTabSz="533400">
              <a:lnSpc>
                <a:spcPct val="90000"/>
              </a:lnSpc>
              <a:spcAft>
                <a:spcPct val="35000"/>
              </a:spcAft>
              <a:defRPr/>
            </a:pPr>
            <a:r>
              <a:rPr lang="en-US" sz="1400" dirty="0">
                <a:solidFill>
                  <a:srgbClr val="002776"/>
                </a:solidFill>
              </a:rPr>
              <a:t>Managing projects which span </a:t>
            </a:r>
            <a:r>
              <a:rPr lang="en-US" sz="1400" dirty="0" smtClean="0">
                <a:solidFill>
                  <a:srgbClr val="002776"/>
                </a:solidFill>
              </a:rPr>
              <a:t>multiple jurisdictions</a:t>
            </a:r>
            <a:endParaRPr lang="en-US" sz="1400" dirty="0">
              <a:solidFill>
                <a:srgbClr val="002776"/>
              </a:solidFill>
            </a:endParaRPr>
          </a:p>
        </p:txBody>
      </p:sp>
      <p:sp>
        <p:nvSpPr>
          <p:cNvPr id="13" name="TextBox 15"/>
          <p:cNvSpPr txBox="1">
            <a:spLocks noChangeArrowheads="1"/>
          </p:cNvSpPr>
          <p:nvPr/>
        </p:nvSpPr>
        <p:spPr bwMode="auto">
          <a:xfrm>
            <a:off x="457200" y="5475288"/>
            <a:ext cx="1423988" cy="646112"/>
          </a:xfrm>
          <a:prstGeom prst="rect">
            <a:avLst/>
          </a:prstGeom>
          <a:noFill/>
          <a:ln w="9525">
            <a:noFill/>
            <a:miter lim="800000"/>
            <a:headEnd/>
            <a:tailEnd/>
          </a:ln>
        </p:spPr>
        <p:txBody>
          <a:bodyPr lIns="36000" rIns="36000"/>
          <a:lstStyle/>
          <a:p>
            <a:pPr algn="ctr">
              <a:spcBef>
                <a:spcPct val="20000"/>
              </a:spcBef>
            </a:pPr>
            <a:r>
              <a:rPr lang="en-US" sz="1200" b="1">
                <a:solidFill>
                  <a:srgbClr val="FFFFFF"/>
                </a:solidFill>
                <a:cs typeface="Arial" charset="0"/>
              </a:rPr>
              <a:t>Implementation</a:t>
            </a:r>
          </a:p>
        </p:txBody>
      </p:sp>
      <p:sp>
        <p:nvSpPr>
          <p:cNvPr id="14" name="Rounded Rectangle 13"/>
          <p:cNvSpPr/>
          <p:nvPr/>
        </p:nvSpPr>
        <p:spPr>
          <a:xfrm>
            <a:off x="873125" y="992188"/>
            <a:ext cx="1901825" cy="1476375"/>
          </a:xfrm>
          <a:prstGeom prst="roundRect">
            <a:avLst/>
          </a:prstGeom>
          <a:solidFill>
            <a:srgbClr val="3C8A2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defRPr/>
            </a:pPr>
            <a:endParaRPr lang="en-US" sz="1100" b="1">
              <a:solidFill>
                <a:srgbClr val="FFFFFF"/>
              </a:solidFill>
            </a:endParaRPr>
          </a:p>
        </p:txBody>
      </p:sp>
      <p:sp>
        <p:nvSpPr>
          <p:cNvPr id="15" name="TextBox 17"/>
          <p:cNvSpPr txBox="1">
            <a:spLocks noChangeArrowheads="1"/>
          </p:cNvSpPr>
          <p:nvPr/>
        </p:nvSpPr>
        <p:spPr bwMode="auto">
          <a:xfrm>
            <a:off x="1155700" y="1574800"/>
            <a:ext cx="1323975" cy="647700"/>
          </a:xfrm>
          <a:prstGeom prst="rect">
            <a:avLst/>
          </a:prstGeom>
          <a:noFill/>
          <a:ln w="9525">
            <a:noFill/>
            <a:miter lim="800000"/>
            <a:headEnd/>
            <a:tailEnd/>
          </a:ln>
        </p:spPr>
        <p:txBody>
          <a:bodyPr lIns="36000" rIns="36000"/>
          <a:lstStyle/>
          <a:p>
            <a:pPr algn="ctr">
              <a:spcBef>
                <a:spcPct val="20000"/>
              </a:spcBef>
            </a:pPr>
            <a:r>
              <a:rPr lang="en-US" sz="1400" b="1">
                <a:solidFill>
                  <a:srgbClr val="FFFFFF"/>
                </a:solidFill>
                <a:cs typeface="Arial" charset="0"/>
              </a:rPr>
              <a:t>Assessment</a:t>
            </a:r>
          </a:p>
        </p:txBody>
      </p:sp>
      <p:sp>
        <p:nvSpPr>
          <p:cNvPr id="16" name="Rounded Rectangle 15"/>
          <p:cNvSpPr/>
          <p:nvPr/>
        </p:nvSpPr>
        <p:spPr>
          <a:xfrm>
            <a:off x="884238" y="2667000"/>
            <a:ext cx="1903412" cy="1958975"/>
          </a:xfrm>
          <a:prstGeom prst="roundRect">
            <a:avLst/>
          </a:prstGeom>
          <a:solidFill>
            <a:srgbClr val="00A1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defRPr/>
            </a:pPr>
            <a:endParaRPr lang="en-US" sz="1100" b="1">
              <a:solidFill>
                <a:srgbClr val="FFFFFF"/>
              </a:solidFill>
            </a:endParaRPr>
          </a:p>
        </p:txBody>
      </p:sp>
      <p:sp>
        <p:nvSpPr>
          <p:cNvPr id="17" name="TextBox 19"/>
          <p:cNvSpPr txBox="1">
            <a:spLocks noChangeArrowheads="1"/>
          </p:cNvSpPr>
          <p:nvPr/>
        </p:nvSpPr>
        <p:spPr bwMode="auto">
          <a:xfrm>
            <a:off x="1168400" y="3351213"/>
            <a:ext cx="1323975" cy="646112"/>
          </a:xfrm>
          <a:prstGeom prst="rect">
            <a:avLst/>
          </a:prstGeom>
          <a:solidFill>
            <a:srgbClr val="00A1DE"/>
          </a:solidFill>
          <a:ln w="9525">
            <a:noFill/>
            <a:miter lim="800000"/>
            <a:headEnd/>
            <a:tailEnd/>
          </a:ln>
        </p:spPr>
        <p:txBody>
          <a:bodyPr lIns="36000" rIns="36000"/>
          <a:lstStyle/>
          <a:p>
            <a:pPr algn="ctr">
              <a:spcBef>
                <a:spcPct val="20000"/>
              </a:spcBef>
            </a:pPr>
            <a:r>
              <a:rPr lang="en-US" sz="1400" b="1">
                <a:solidFill>
                  <a:srgbClr val="FFFFFF"/>
                </a:solidFill>
                <a:cs typeface="Arial" charset="0"/>
              </a:rPr>
              <a:t>Solution development</a:t>
            </a:r>
          </a:p>
        </p:txBody>
      </p:sp>
      <p:sp>
        <p:nvSpPr>
          <p:cNvPr id="18" name="Rounded Rectangle 17"/>
          <p:cNvSpPr/>
          <p:nvPr/>
        </p:nvSpPr>
        <p:spPr>
          <a:xfrm>
            <a:off x="872400" y="4738522"/>
            <a:ext cx="1903032" cy="1477303"/>
          </a:xfrm>
          <a:prstGeom prst="roundRect">
            <a:avLst/>
          </a:prstGeom>
          <a:solidFill>
            <a:srgbClr val="0027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20000"/>
              </a:spcBef>
              <a:defRPr/>
            </a:pPr>
            <a:endParaRPr lang="en-US" sz="1400" b="1">
              <a:solidFill>
                <a:srgbClr val="FFFFFF"/>
              </a:solidFill>
            </a:endParaRPr>
          </a:p>
        </p:txBody>
      </p:sp>
      <p:sp>
        <p:nvSpPr>
          <p:cNvPr id="19" name="TextBox 18"/>
          <p:cNvSpPr txBox="1"/>
          <p:nvPr/>
        </p:nvSpPr>
        <p:spPr>
          <a:xfrm>
            <a:off x="1035049" y="5340527"/>
            <a:ext cx="1565275" cy="646386"/>
          </a:xfrm>
          <a:prstGeom prst="rect">
            <a:avLst/>
          </a:prstGeom>
          <a:solidFill>
            <a:srgbClr val="002776"/>
          </a:solidFill>
        </p:spPr>
        <p:txBody>
          <a:bodyPr lIns="36000" rIns="36000"/>
          <a:lstStyle/>
          <a:p>
            <a:pPr algn="ctr">
              <a:spcBef>
                <a:spcPct val="20000"/>
              </a:spcBef>
              <a:defRPr/>
            </a:pPr>
            <a:r>
              <a:rPr lang="en-US" sz="1400" b="1" dirty="0">
                <a:solidFill>
                  <a:srgbClr val="FFFFFF"/>
                </a:solidFill>
                <a:latin typeface="+mn-lt"/>
                <a:cs typeface="Arial" pitchFamily="34" charset="0"/>
              </a:rPr>
              <a:t>Implementation</a:t>
            </a:r>
          </a:p>
        </p:txBody>
      </p:sp>
    </p:spTree>
    <p:extLst>
      <p:ext uri="{BB962C8B-B14F-4D97-AF65-F5344CB8AC3E}">
        <p14:creationId xmlns:p14="http://schemas.microsoft.com/office/powerpoint/2010/main" val="4203656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1480" y="2824696"/>
            <a:ext cx="8149908" cy="680186"/>
          </a:xfrm>
        </p:spPr>
        <p:txBody>
          <a:bodyPr/>
          <a:lstStyle/>
          <a:p>
            <a:r>
              <a:rPr lang="en-GB" dirty="0" smtClean="0"/>
              <a:t>Questions</a:t>
            </a:r>
            <a:endParaRPr lang="en-US" dirty="0"/>
          </a:p>
        </p:txBody>
      </p:sp>
    </p:spTree>
    <p:extLst>
      <p:ext uri="{BB962C8B-B14F-4D97-AF65-F5344CB8AC3E}">
        <p14:creationId xmlns:p14="http://schemas.microsoft.com/office/powerpoint/2010/main" val="238267200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42416" y="1209988"/>
            <a:ext cx="7839570" cy="2281332"/>
          </a:xfrm>
          <a:prstGeom prst="rect">
            <a:avLst/>
          </a:prstGeom>
        </p:spPr>
        <p:txBody>
          <a:bodyPr lIns="82040" tIns="41020" rIns="82040" bIns="41020"/>
          <a:lstStyle/>
          <a:p>
            <a:pPr algn="l"/>
            <a:r>
              <a:rPr lang="en-US" sz="1400" b="0" dirty="0" smtClean="0"/>
              <a:t>This presentation contains general information only and Deloitte is not, by means of this presentation, rendering accounting, business, financial, investment, legal, tax, or other professional advice or services. This presentation is not a substitute for such professional advice or services, nor should it be used as a basis for any decision or action that may affect your business. Before making any decision or taking any action that may affect your business, you should consult a qualified professional advisor. Deloitte shall not be responsible for any loss sustained by any person who relies on this presentation.</a:t>
            </a:r>
            <a:endParaRPr lang="en-US" sz="1400" b="0" dirty="0"/>
          </a:p>
        </p:txBody>
      </p:sp>
    </p:spTree>
    <p:extLst>
      <p:ext uri="{BB962C8B-B14F-4D97-AF65-F5344CB8AC3E}">
        <p14:creationId xmlns:p14="http://schemas.microsoft.com/office/powerpoint/2010/main" val="2699937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5477256"/>
            <a:ext cx="4937760" cy="1152144"/>
          </a:xfrm>
        </p:spPr>
        <p:txBody>
          <a:bodyPr/>
          <a:lstStyle/>
          <a:p>
            <a:pPr marL="0" indent="0"/>
            <a:r>
              <a:rPr lang="en-US" b="1" dirty="0"/>
              <a:t>About Deloitte</a:t>
            </a:r>
            <a:r>
              <a:rPr lang="en-US" dirty="0"/>
              <a:t/>
            </a:r>
            <a:br>
              <a:rPr lang="en-US" dirty="0"/>
            </a:br>
            <a:r>
              <a:rPr lang="en-US" dirty="0" smtClean="0"/>
              <a:t/>
            </a:r>
            <a:br>
              <a:rPr lang="en-US" dirty="0" smtClean="0"/>
            </a:br>
            <a:r>
              <a:rPr lang="en-US" dirty="0" smtClean="0"/>
              <a:t>Deloitte refers </a:t>
            </a:r>
            <a:r>
              <a:rPr lang="en-US" dirty="0"/>
              <a:t>to one or more of Deloitte Touche Tohmatsu Limited, a UK private company limited by guarantee, and its network of member firms, each of which is a legally separate and independent entity. Please see www.deloitte.com/about for a detailed description of the legal structure of Deloitte Touche Tohmatsu Limited and its member firms</a:t>
            </a:r>
            <a:r>
              <a:rPr lang="en-US" dirty="0" smtClean="0"/>
              <a:t>. </a:t>
            </a:r>
            <a:r>
              <a:rPr lang="en-US" dirty="0"/>
              <a:t>Certain services may not be available to attest clients under the rules and regulations of public accounting.</a:t>
            </a:r>
          </a:p>
          <a:p>
            <a:pPr marL="0" indent="0"/>
            <a:endParaRPr lang="en-US" dirty="0"/>
          </a:p>
        </p:txBody>
      </p:sp>
    </p:spTree>
    <p:extLst>
      <p:ext uri="{BB962C8B-B14F-4D97-AF65-F5344CB8AC3E}">
        <p14:creationId xmlns:p14="http://schemas.microsoft.com/office/powerpoint/2010/main" val="351642552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14338" y="446038"/>
            <a:ext cx="8330184" cy="333425"/>
          </a:xfrm>
        </p:spPr>
        <p:txBody>
          <a:bodyPr/>
          <a:lstStyle/>
          <a:p>
            <a:r>
              <a:rPr lang="en-US" dirty="0" smtClean="0"/>
              <a:t>Today’s Agenda</a:t>
            </a:r>
            <a:endParaRPr lang="en-US" dirty="0"/>
          </a:p>
        </p:txBody>
      </p:sp>
      <p:sp>
        <p:nvSpPr>
          <p:cNvPr id="8" name="Rectangle 16"/>
          <p:cNvSpPr txBox="1">
            <a:spLocks/>
          </p:cNvSpPr>
          <p:nvPr/>
        </p:nvSpPr>
        <p:spPr bwMode="gray">
          <a:xfrm>
            <a:off x="411479" y="1399029"/>
            <a:ext cx="6707778" cy="4887471"/>
          </a:xfrm>
          <a:prstGeom prst="rect">
            <a:avLst/>
          </a:prstGeom>
        </p:spPr>
        <p:txBody>
          <a:bodyPr/>
          <a:lstStyle>
            <a:lvl1pPr marR="0" indent="0" algn="l" defTabSz="914400" rtl="0" eaLnBrk="1" fontAlgn="base" latinLnBrk="0" hangingPunct="1">
              <a:lnSpc>
                <a:spcPct val="100000"/>
              </a:lnSpc>
              <a:spcBef>
                <a:spcPts val="2200"/>
              </a:spcBef>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L="341313" indent="-171450" algn="l" rtl="0" eaLnBrk="1" fontAlgn="base" hangingPunct="1">
              <a:lnSpc>
                <a:spcPct val="100000"/>
              </a:lnSpc>
              <a:spcBef>
                <a:spcPts val="400"/>
              </a:spcBef>
              <a:spcAft>
                <a:spcPct val="0"/>
              </a:spcAft>
              <a:buFont typeface="Arial" pitchFamily="34" charset="0"/>
              <a:buChar char="–"/>
              <a:defRPr lang="en-US" sz="1600" kern="1200" dirty="0" smtClean="0">
                <a:solidFill>
                  <a:schemeClr val="tx2"/>
                </a:solidFill>
                <a:latin typeface="+mn-lt"/>
                <a:ea typeface="+mn-ea"/>
                <a:cs typeface="+mn-cs"/>
              </a:defRPr>
            </a:lvl3pPr>
            <a:lvl4pPr marL="515938" marR="0" indent="-174625" algn="l" defTabSz="914400" rtl="0" eaLnBrk="1" fontAlgn="base" latinLnBrk="0" hangingPunct="1">
              <a:lnSpc>
                <a:spcPct val="100000"/>
              </a:lnSpc>
              <a:spcBef>
                <a:spcPts val="400"/>
              </a:spcBef>
              <a:spcAft>
                <a:spcPct val="0"/>
              </a:spcAft>
              <a:buFont typeface="Arial" pitchFamily="34" charset="0"/>
              <a:buChar char="•"/>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688975" marR="0" indent="-173038" algn="l" defTabSz="914400" rtl="0" eaLnBrk="1" fontAlgn="base" latinLnBrk="0" hangingPunct="1">
              <a:lnSpc>
                <a:spcPct val="100000"/>
              </a:lnSpc>
              <a:spcBef>
                <a:spcPts val="400"/>
              </a:spcBef>
              <a:spcAft>
                <a:spcPct val="0"/>
              </a:spcAft>
              <a:buFont typeface="Arial" pitchFamily="34" charset="0"/>
              <a:buChar char="–"/>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r>
              <a:rPr lang="en-US" dirty="0" smtClean="0"/>
              <a:t>Background</a:t>
            </a:r>
          </a:p>
          <a:p>
            <a:r>
              <a:rPr lang="en-US" dirty="0" smtClean="0"/>
              <a:t>Draft regulations</a:t>
            </a:r>
          </a:p>
          <a:p>
            <a:r>
              <a:rPr lang="en-US" dirty="0" smtClean="0"/>
              <a:t>Implementation considerations</a:t>
            </a:r>
          </a:p>
          <a:p>
            <a:r>
              <a:rPr lang="en-US" dirty="0" smtClean="0"/>
              <a:t>Questions</a:t>
            </a:r>
            <a:endParaRPr lang="en-US" dirty="0"/>
          </a:p>
        </p:txBody>
      </p:sp>
    </p:spTree>
    <p:extLst>
      <p:ext uri="{BB962C8B-B14F-4D97-AF65-F5344CB8AC3E}">
        <p14:creationId xmlns:p14="http://schemas.microsoft.com/office/powerpoint/2010/main" val="3560145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1480" y="2824696"/>
            <a:ext cx="8149908" cy="680186"/>
          </a:xfrm>
        </p:spPr>
        <p:txBody>
          <a:bodyPr/>
          <a:lstStyle/>
          <a:p>
            <a:r>
              <a:rPr lang="en-GB" dirty="0" smtClean="0"/>
              <a:t>Background</a:t>
            </a:r>
            <a:endParaRPr lang="en-US" dirty="0"/>
          </a:p>
        </p:txBody>
      </p:sp>
    </p:spTree>
    <p:extLst>
      <p:ext uri="{BB962C8B-B14F-4D97-AF65-F5344CB8AC3E}">
        <p14:creationId xmlns:p14="http://schemas.microsoft.com/office/powerpoint/2010/main" val="38123790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07"/>
          <p:cNvSpPr txBox="1">
            <a:spLocks noChangeArrowheads="1"/>
          </p:cNvSpPr>
          <p:nvPr/>
        </p:nvSpPr>
        <p:spPr bwMode="auto">
          <a:xfrm>
            <a:off x="1956968" y="6382923"/>
            <a:ext cx="1330745" cy="307730"/>
          </a:xfrm>
          <a:prstGeom prst="rect">
            <a:avLst/>
          </a:prstGeom>
          <a:noFill/>
          <a:ln w="9525">
            <a:noFill/>
            <a:miter lim="800000"/>
            <a:headEnd/>
            <a:tailEnd/>
          </a:ln>
        </p:spPr>
        <p:txBody>
          <a:bodyPr wrap="square" lIns="91396" tIns="45697" rIns="91396" bIns="45697">
            <a:spAutoFit/>
          </a:bodyPr>
          <a:lstStyle/>
          <a:p>
            <a:pPr algn="ctr" fontAlgn="base">
              <a:spcBef>
                <a:spcPct val="0"/>
              </a:spcBef>
              <a:spcAft>
                <a:spcPct val="0"/>
              </a:spcAft>
            </a:pPr>
            <a:r>
              <a:rPr lang="en-GB" sz="1400" dirty="0">
                <a:solidFill>
                  <a:srgbClr val="000000"/>
                </a:solidFill>
                <a:cs typeface="Arial" charset="0"/>
              </a:rPr>
              <a:t>US assets</a:t>
            </a:r>
          </a:p>
        </p:txBody>
      </p:sp>
      <p:sp>
        <p:nvSpPr>
          <p:cNvPr id="16" name="Oval 15"/>
          <p:cNvSpPr/>
          <p:nvPr/>
        </p:nvSpPr>
        <p:spPr bwMode="auto">
          <a:xfrm>
            <a:off x="662151" y="2868721"/>
            <a:ext cx="4035261" cy="2693879"/>
          </a:xfrm>
          <a:prstGeom prst="ellipse">
            <a:avLst/>
          </a:prstGeom>
          <a:solidFill>
            <a:schemeClr val="bg1"/>
          </a:solidFill>
          <a:ln>
            <a:solidFill>
              <a:schemeClr val="accent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dirty="0">
              <a:solidFill>
                <a:srgbClr val="FFFFFF"/>
              </a:solidFill>
            </a:endParaRPr>
          </a:p>
        </p:txBody>
      </p:sp>
      <p:sp>
        <p:nvSpPr>
          <p:cNvPr id="24" name="Rectangle 23"/>
          <p:cNvSpPr/>
          <p:nvPr/>
        </p:nvSpPr>
        <p:spPr bwMode="auto">
          <a:xfrm>
            <a:off x="1363916" y="4466350"/>
            <a:ext cx="871284"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Fund</a:t>
            </a:r>
          </a:p>
        </p:txBody>
      </p:sp>
      <p:sp>
        <p:nvSpPr>
          <p:cNvPr id="25" name="Rectangle 24"/>
          <p:cNvSpPr/>
          <p:nvPr/>
        </p:nvSpPr>
        <p:spPr bwMode="auto">
          <a:xfrm>
            <a:off x="2916491" y="4466350"/>
            <a:ext cx="871284"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Insurance product</a:t>
            </a:r>
          </a:p>
        </p:txBody>
      </p:sp>
      <p:sp>
        <p:nvSpPr>
          <p:cNvPr id="26" name="Rectangle 25"/>
          <p:cNvSpPr/>
          <p:nvPr/>
        </p:nvSpPr>
        <p:spPr bwMode="auto">
          <a:xfrm>
            <a:off x="2186241" y="3818650"/>
            <a:ext cx="871284"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Platform</a:t>
            </a:r>
          </a:p>
        </p:txBody>
      </p:sp>
      <p:sp>
        <p:nvSpPr>
          <p:cNvPr id="27" name="Rectangle 26"/>
          <p:cNvSpPr/>
          <p:nvPr/>
        </p:nvSpPr>
        <p:spPr bwMode="auto">
          <a:xfrm>
            <a:off x="759627" y="3818650"/>
            <a:ext cx="935823"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IFA / wealth manager </a:t>
            </a:r>
          </a:p>
        </p:txBody>
      </p:sp>
      <p:sp>
        <p:nvSpPr>
          <p:cNvPr id="28" name="Oval 27"/>
          <p:cNvSpPr/>
          <p:nvPr/>
        </p:nvSpPr>
        <p:spPr bwMode="auto">
          <a:xfrm>
            <a:off x="1855328" y="6042481"/>
            <a:ext cx="417971" cy="277357"/>
          </a:xfrm>
          <a:prstGeom prst="ellipse">
            <a:avLst/>
          </a:prstGeom>
          <a:solidFill>
            <a:schemeClr val="accent2"/>
          </a:solidFill>
          <a:ln>
            <a:solidFill>
              <a:srgbClr val="92D4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dirty="0">
              <a:solidFill>
                <a:srgbClr val="FFFFFF"/>
              </a:solidFill>
            </a:endParaRPr>
          </a:p>
        </p:txBody>
      </p:sp>
      <p:sp>
        <p:nvSpPr>
          <p:cNvPr id="29" name="Oval 28"/>
          <p:cNvSpPr/>
          <p:nvPr/>
        </p:nvSpPr>
        <p:spPr bwMode="auto">
          <a:xfrm>
            <a:off x="2401479" y="6042481"/>
            <a:ext cx="419508" cy="277357"/>
          </a:xfrm>
          <a:prstGeom prst="ellipse">
            <a:avLst/>
          </a:prstGeom>
          <a:solidFill>
            <a:schemeClr val="accent2"/>
          </a:solidFill>
          <a:ln>
            <a:solidFill>
              <a:srgbClr val="92D4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dirty="0">
              <a:solidFill>
                <a:srgbClr val="FFFFFF"/>
              </a:solidFill>
            </a:endParaRPr>
          </a:p>
        </p:txBody>
      </p:sp>
      <p:sp>
        <p:nvSpPr>
          <p:cNvPr id="30" name="Oval 29"/>
          <p:cNvSpPr/>
          <p:nvPr/>
        </p:nvSpPr>
        <p:spPr bwMode="auto">
          <a:xfrm>
            <a:off x="2949116" y="6042481"/>
            <a:ext cx="417971" cy="277357"/>
          </a:xfrm>
          <a:prstGeom prst="ellipse">
            <a:avLst/>
          </a:prstGeom>
          <a:solidFill>
            <a:schemeClr val="accent2"/>
          </a:solidFill>
          <a:ln>
            <a:solidFill>
              <a:srgbClr val="92D4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GB" dirty="0">
              <a:solidFill>
                <a:srgbClr val="FFFFFF"/>
              </a:solidFill>
            </a:endParaRPr>
          </a:p>
        </p:txBody>
      </p:sp>
      <p:sp>
        <p:nvSpPr>
          <p:cNvPr id="34" name="Rectangle 33"/>
          <p:cNvSpPr/>
          <p:nvPr/>
        </p:nvSpPr>
        <p:spPr bwMode="auto">
          <a:xfrm>
            <a:off x="2179891" y="5042612"/>
            <a:ext cx="871284"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Custodian</a:t>
            </a:r>
          </a:p>
        </p:txBody>
      </p:sp>
      <p:sp>
        <p:nvSpPr>
          <p:cNvPr id="35" name="Rectangle 34"/>
          <p:cNvSpPr/>
          <p:nvPr/>
        </p:nvSpPr>
        <p:spPr bwMode="auto">
          <a:xfrm>
            <a:off x="3594353" y="3818650"/>
            <a:ext cx="871285"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Broker</a:t>
            </a:r>
          </a:p>
        </p:txBody>
      </p:sp>
      <p:sp>
        <p:nvSpPr>
          <p:cNvPr id="36" name="Rectangle 72"/>
          <p:cNvSpPr>
            <a:spLocks noChangeArrowheads="1"/>
          </p:cNvSpPr>
          <p:nvPr/>
        </p:nvSpPr>
        <p:spPr bwMode="auto">
          <a:xfrm>
            <a:off x="1209922" y="2067744"/>
            <a:ext cx="1115870" cy="307777"/>
          </a:xfrm>
          <a:prstGeom prst="rect">
            <a:avLst/>
          </a:prstGeom>
          <a:noFill/>
          <a:ln w="9525">
            <a:noFill/>
            <a:miter lim="800000"/>
            <a:headEnd/>
            <a:tailEnd/>
          </a:ln>
        </p:spPr>
        <p:txBody>
          <a:bodyPr>
            <a:spAutoFit/>
          </a:bodyPr>
          <a:lstStyle/>
          <a:p>
            <a:pPr algn="ctr" fontAlgn="base">
              <a:spcBef>
                <a:spcPct val="0"/>
              </a:spcBef>
              <a:spcAft>
                <a:spcPct val="0"/>
              </a:spcAft>
            </a:pPr>
            <a:r>
              <a:rPr lang="en-GB" sz="1400" dirty="0">
                <a:solidFill>
                  <a:srgbClr val="000000"/>
                </a:solidFill>
                <a:cs typeface="Arial" charset="0"/>
              </a:rPr>
              <a:t>US</a:t>
            </a:r>
            <a:r>
              <a:rPr lang="en-GB" sz="1300" dirty="0">
                <a:solidFill>
                  <a:srgbClr val="000000"/>
                </a:solidFill>
                <a:cs typeface="Arial" charset="0"/>
              </a:rPr>
              <a:t> owner</a:t>
            </a:r>
          </a:p>
        </p:txBody>
      </p:sp>
      <p:sp>
        <p:nvSpPr>
          <p:cNvPr id="37" name="Rectangle 36"/>
          <p:cNvSpPr/>
          <p:nvPr/>
        </p:nvSpPr>
        <p:spPr bwMode="auto">
          <a:xfrm>
            <a:off x="1413128" y="3169362"/>
            <a:ext cx="871285"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Bank account</a:t>
            </a:r>
          </a:p>
        </p:txBody>
      </p:sp>
      <p:sp>
        <p:nvSpPr>
          <p:cNvPr id="38" name="Rectangle 37"/>
          <p:cNvSpPr/>
          <p:nvPr/>
        </p:nvSpPr>
        <p:spPr bwMode="auto">
          <a:xfrm>
            <a:off x="2911728" y="3169362"/>
            <a:ext cx="871285" cy="416800"/>
          </a:xfrm>
          <a:prstGeom prst="rect">
            <a:avLst/>
          </a:prstGeom>
          <a:solidFill>
            <a:schemeClr val="tx2"/>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GB" sz="1100" dirty="0">
                <a:solidFill>
                  <a:srgbClr val="FFFFFF"/>
                </a:solidFill>
              </a:rPr>
              <a:t>Trust</a:t>
            </a:r>
          </a:p>
        </p:txBody>
      </p:sp>
      <p:sp>
        <p:nvSpPr>
          <p:cNvPr id="39" name="Rectangle 96"/>
          <p:cNvSpPr>
            <a:spLocks noChangeArrowheads="1"/>
          </p:cNvSpPr>
          <p:nvPr/>
        </p:nvSpPr>
        <p:spPr bwMode="auto">
          <a:xfrm>
            <a:off x="304026" y="5126713"/>
            <a:ext cx="1080132" cy="692497"/>
          </a:xfrm>
          <a:prstGeom prst="rect">
            <a:avLst/>
          </a:prstGeom>
          <a:noFill/>
          <a:ln w="9525">
            <a:noFill/>
            <a:miter lim="800000"/>
            <a:headEnd/>
            <a:tailEnd/>
          </a:ln>
        </p:spPr>
        <p:txBody>
          <a:bodyPr wrap="square">
            <a:spAutoFit/>
          </a:bodyPr>
          <a:lstStyle/>
          <a:p>
            <a:pPr algn="ctr" fontAlgn="base">
              <a:spcBef>
                <a:spcPct val="0"/>
              </a:spcBef>
              <a:spcAft>
                <a:spcPct val="0"/>
              </a:spcAft>
            </a:pPr>
            <a:r>
              <a:rPr lang="en-GB" sz="1300" b="1" dirty="0" smtClean="0">
                <a:solidFill>
                  <a:srgbClr val="3C8A2E"/>
                </a:solidFill>
                <a:cs typeface="Arial" charset="0"/>
              </a:rPr>
              <a:t>Foreign Financial Institutions</a:t>
            </a:r>
            <a:endParaRPr lang="en-GB" sz="1300" b="1" dirty="0">
              <a:solidFill>
                <a:srgbClr val="3C8A2E"/>
              </a:solidFill>
              <a:cs typeface="Arial" charset="0"/>
            </a:endParaRPr>
          </a:p>
        </p:txBody>
      </p:sp>
      <p:sp>
        <p:nvSpPr>
          <p:cNvPr id="40" name="Rectangle 97"/>
          <p:cNvSpPr>
            <a:spLocks noChangeArrowheads="1"/>
          </p:cNvSpPr>
          <p:nvPr/>
        </p:nvSpPr>
        <p:spPr bwMode="auto">
          <a:xfrm>
            <a:off x="2665844" y="5601632"/>
            <a:ext cx="2268105" cy="292388"/>
          </a:xfrm>
          <a:prstGeom prst="rect">
            <a:avLst/>
          </a:prstGeom>
          <a:noFill/>
          <a:ln w="9525">
            <a:noFill/>
            <a:miter lim="800000"/>
            <a:headEnd/>
            <a:tailEnd/>
          </a:ln>
        </p:spPr>
        <p:txBody>
          <a:bodyPr wrap="square">
            <a:spAutoFit/>
          </a:bodyPr>
          <a:lstStyle/>
          <a:p>
            <a:pPr algn="ctr" fontAlgn="base">
              <a:spcBef>
                <a:spcPct val="0"/>
              </a:spcBef>
              <a:spcAft>
                <a:spcPct val="0"/>
              </a:spcAft>
            </a:pPr>
            <a:r>
              <a:rPr lang="en-GB" sz="1300" dirty="0">
                <a:solidFill>
                  <a:srgbClr val="000000"/>
                </a:solidFill>
                <a:cs typeface="Arial" charset="0"/>
              </a:rPr>
              <a:t>Income &amp; </a:t>
            </a:r>
            <a:r>
              <a:rPr lang="en-GB" sz="1300" dirty="0" smtClean="0">
                <a:solidFill>
                  <a:srgbClr val="000000"/>
                </a:solidFill>
                <a:cs typeface="Arial" charset="0"/>
              </a:rPr>
              <a:t>sales proceeds</a:t>
            </a:r>
            <a:endParaRPr lang="en-GB" sz="1300" dirty="0">
              <a:solidFill>
                <a:srgbClr val="000000"/>
              </a:solidFill>
              <a:cs typeface="Arial" charset="0"/>
            </a:endParaRPr>
          </a:p>
        </p:txBody>
      </p:sp>
      <p:graphicFrame>
        <p:nvGraphicFramePr>
          <p:cNvPr id="56" name="Table 55"/>
          <p:cNvGraphicFramePr>
            <a:graphicFrameLocks noGrp="1"/>
          </p:cNvGraphicFramePr>
          <p:nvPr>
            <p:extLst>
              <p:ext uri="{D42A27DB-BD31-4B8C-83A1-F6EECF244321}">
                <p14:modId xmlns:p14="http://schemas.microsoft.com/office/powerpoint/2010/main" val="1367444595"/>
              </p:ext>
            </p:extLst>
          </p:nvPr>
        </p:nvGraphicFramePr>
        <p:xfrm>
          <a:off x="4839127" y="1724908"/>
          <a:ext cx="4044593" cy="4631703"/>
        </p:xfrm>
        <a:graphic>
          <a:graphicData uri="http://schemas.openxmlformats.org/drawingml/2006/table">
            <a:tbl>
              <a:tblPr firstRow="1" bandRow="1">
                <a:tableStyleId>{5C22544A-7EE6-4342-B048-85BDC9FD1C3A}</a:tableStyleId>
              </a:tblPr>
              <a:tblGrid>
                <a:gridCol w="4044593"/>
              </a:tblGrid>
              <a:tr h="3187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rgbClr val="FFFFFF"/>
                          </a:solidFill>
                        </a:rPr>
                        <a:t>IRS concern</a:t>
                      </a:r>
                    </a:p>
                  </a:txBody>
                  <a:tcPr>
                    <a:lnB w="28575" cap="flat" cmpd="sng" algn="ctr">
                      <a:solidFill>
                        <a:schemeClr val="bg1"/>
                      </a:solidFill>
                      <a:prstDash val="solid"/>
                      <a:round/>
                      <a:headEnd type="none" w="med" len="med"/>
                      <a:tailEnd type="none" w="med" len="med"/>
                    </a:lnB>
                  </a:tcPr>
                </a:tc>
              </a:tr>
              <a:tr h="421241">
                <a:tc>
                  <a:txBody>
                    <a:bodyPr/>
                    <a:lstStyle/>
                    <a:p>
                      <a:pPr marL="174625" marR="0" lvl="2" indent="-174625"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solidFill>
                            <a:schemeClr val="tx1"/>
                          </a:solidFill>
                        </a:rPr>
                        <a:t>US persons escape their US tax obligations by holding assets through non-US structures and products</a:t>
                      </a: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solidFill>
                            <a:srgbClr val="FFFFFF"/>
                          </a:solidFill>
                        </a:rPr>
                        <a:t>IRS response</a:t>
                      </a: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1DE"/>
                    </a:solidFill>
                  </a:tcPr>
                </a:tc>
              </a:tr>
              <a:tr h="1040772">
                <a:tc>
                  <a:txBody>
                    <a:bodyPr/>
                    <a:lstStyle/>
                    <a:p>
                      <a:pPr marL="176213" lvl="2" indent="-176213">
                        <a:spcAft>
                          <a:spcPts val="600"/>
                        </a:spcAft>
                        <a:buFont typeface="Arial" charset="0"/>
                        <a:buChar char="•"/>
                      </a:pPr>
                      <a:r>
                        <a:rPr lang="en-US" sz="1400" dirty="0" smtClean="0">
                          <a:solidFill>
                            <a:schemeClr val="tx1"/>
                          </a:solidFill>
                        </a:rPr>
                        <a:t>Non-US financial institutions designated Foreign Financial Institutions, or “FFIs”</a:t>
                      </a:r>
                    </a:p>
                    <a:p>
                      <a:pPr marL="176213" lvl="2" indent="-176213">
                        <a:spcAft>
                          <a:spcPts val="600"/>
                        </a:spcAft>
                        <a:buFont typeface="Arial" charset="0"/>
                        <a:buChar char="•"/>
                      </a:pPr>
                      <a:r>
                        <a:rPr lang="en-US" sz="1400" dirty="0" smtClean="0">
                          <a:solidFill>
                            <a:schemeClr val="tx1"/>
                          </a:solidFill>
                        </a:rPr>
                        <a:t>The default position is that FFIs will suffer 30% withholding on all income &amp; sales proceeds from US sourced income</a:t>
                      </a:r>
                    </a:p>
                    <a:p>
                      <a:pPr marL="176213" marR="0" lvl="2" indent="-176213" algn="l" defTabSz="914400" rtl="0" eaLnBrk="1" fontAlgn="auto" latinLnBrk="0" hangingPunct="1">
                        <a:lnSpc>
                          <a:spcPct val="100000"/>
                        </a:lnSpc>
                        <a:spcBef>
                          <a:spcPts val="0"/>
                        </a:spcBef>
                        <a:spcAft>
                          <a:spcPts val="600"/>
                        </a:spcAft>
                        <a:buClrTx/>
                        <a:buSzTx/>
                        <a:buFont typeface="Arial" charset="0"/>
                        <a:buChar char="•"/>
                        <a:tabLst/>
                        <a:defRPr/>
                      </a:pPr>
                      <a:r>
                        <a:rPr lang="en-US" sz="1400" dirty="0" smtClean="0">
                          <a:solidFill>
                            <a:schemeClr val="tx1"/>
                          </a:solidFill>
                        </a:rPr>
                        <a:t>Alternatively, FFIs can enter an agreement with the IRS and become “participating FFIs”</a:t>
                      </a: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0">
                <a:tc>
                  <a:txBody>
                    <a:bodyPr/>
                    <a:lstStyle/>
                    <a:p>
                      <a:r>
                        <a:rPr lang="en-GB" sz="1400" b="1" dirty="0" smtClean="0">
                          <a:solidFill>
                            <a:srgbClr val="FFFFFF"/>
                          </a:solidFill>
                        </a:rPr>
                        <a:t>Implications of non-compliance</a:t>
                      </a:r>
                      <a:endParaRPr lang="en-GB" sz="1400" dirty="0"/>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1DE"/>
                    </a:solidFill>
                  </a:tcPr>
                </a:tc>
              </a:tr>
              <a:tr h="875063">
                <a:tc>
                  <a:txBody>
                    <a:bodyPr/>
                    <a:lstStyle/>
                    <a:p>
                      <a:pPr marL="176213" lvl="2" indent="-176213">
                        <a:spcAft>
                          <a:spcPts val="600"/>
                        </a:spcAft>
                        <a:buFont typeface="Arial" charset="0"/>
                        <a:buChar char="•"/>
                      </a:pPr>
                      <a:r>
                        <a:rPr lang="en-US" sz="1400" dirty="0" smtClean="0">
                          <a:solidFill>
                            <a:schemeClr val="tx1"/>
                          </a:solidFill>
                        </a:rPr>
                        <a:t>Financial,</a:t>
                      </a:r>
                      <a:r>
                        <a:rPr lang="en-US" sz="1400" baseline="0" dirty="0" smtClean="0">
                          <a:solidFill>
                            <a:schemeClr val="tx1"/>
                          </a:solidFill>
                        </a:rPr>
                        <a:t> commercial </a:t>
                      </a:r>
                      <a:r>
                        <a:rPr lang="en-US" sz="1400" dirty="0" smtClean="0">
                          <a:solidFill>
                            <a:schemeClr val="tx1"/>
                          </a:solidFill>
                        </a:rPr>
                        <a:t>and reputational risks</a:t>
                      </a:r>
                    </a:p>
                    <a:p>
                      <a:pPr marL="176213" marR="0" lvl="2" indent="-176213" algn="l" defTabSz="914400" rtl="0" eaLnBrk="1" fontAlgn="auto" latinLnBrk="0" hangingPunct="1">
                        <a:lnSpc>
                          <a:spcPct val="100000"/>
                        </a:lnSpc>
                        <a:spcBef>
                          <a:spcPts val="0"/>
                        </a:spcBef>
                        <a:spcAft>
                          <a:spcPts val="600"/>
                        </a:spcAft>
                        <a:buClrTx/>
                        <a:buSzTx/>
                        <a:buFont typeface="Arial" charset="0"/>
                        <a:buChar char="•"/>
                        <a:tabLst/>
                        <a:defRPr/>
                      </a:pPr>
                      <a:r>
                        <a:rPr lang="en-US" sz="1400" dirty="0" smtClean="0">
                          <a:solidFill>
                            <a:schemeClr val="tx1"/>
                          </a:solidFill>
                        </a:rPr>
                        <a:t>May</a:t>
                      </a:r>
                      <a:r>
                        <a:rPr lang="en-US" sz="1400" baseline="0" dirty="0" smtClean="0">
                          <a:solidFill>
                            <a:schemeClr val="tx1"/>
                          </a:solidFill>
                        </a:rPr>
                        <a:t> be forced to </a:t>
                      </a:r>
                      <a:r>
                        <a:rPr lang="en-GB" sz="1400" baseline="0" dirty="0" smtClean="0">
                          <a:solidFill>
                            <a:schemeClr val="tx1"/>
                          </a:solidFill>
                        </a:rPr>
                        <a:t>comply even where no </a:t>
                      </a:r>
                      <a:r>
                        <a:rPr lang="en-GB" sz="1400" kern="1200" dirty="0" smtClean="0">
                          <a:solidFill>
                            <a:schemeClr val="dk1"/>
                          </a:solidFill>
                          <a:latin typeface="+mn-lt"/>
                          <a:ea typeface="+mn-ea"/>
                          <a:cs typeface="+mn-cs"/>
                        </a:rPr>
                        <a:t>US sourced payments</a:t>
                      </a:r>
                      <a:r>
                        <a:rPr lang="en-GB" sz="1400" kern="1200" baseline="0" dirty="0" smtClean="0">
                          <a:solidFill>
                            <a:schemeClr val="dk1"/>
                          </a:solidFill>
                          <a:latin typeface="+mn-lt"/>
                          <a:ea typeface="+mn-ea"/>
                          <a:cs typeface="+mn-cs"/>
                        </a:rPr>
                        <a:t> exist as </a:t>
                      </a:r>
                      <a:r>
                        <a:rPr lang="en-GB" sz="1400" kern="1200" dirty="0" smtClean="0">
                          <a:solidFill>
                            <a:schemeClr val="dk1"/>
                          </a:solidFill>
                          <a:latin typeface="+mn-lt"/>
                          <a:ea typeface="+mn-ea"/>
                          <a:cs typeface="+mn-cs"/>
                        </a:rPr>
                        <a:t>many third parties are likely to require you to be FATCA compliant for practical business reasons</a:t>
                      </a:r>
                    </a:p>
                  </a:txBody>
                  <a:tcPr>
                    <a:lnT w="28575" cap="flat" cmpd="sng" algn="ctr">
                      <a:solidFill>
                        <a:schemeClr val="bg1"/>
                      </a:solidFill>
                      <a:prstDash val="solid"/>
                      <a:round/>
                      <a:headEnd type="none" w="med" len="med"/>
                      <a:tailEnd type="none" w="med" len="med"/>
                    </a:lnT>
                  </a:tcPr>
                </a:tc>
              </a:tr>
            </a:tbl>
          </a:graphicData>
        </a:graphic>
      </p:graphicFrame>
      <p:pic>
        <p:nvPicPr>
          <p:cNvPr id="1026" name="Picture 2"/>
          <p:cNvPicPr>
            <a:picLocks noChangeAspect="1" noChangeArrowheads="1"/>
          </p:cNvPicPr>
          <p:nvPr/>
        </p:nvPicPr>
        <p:blipFill>
          <a:blip r:embed="rId3" cstate="print"/>
          <a:srcRect/>
          <a:stretch>
            <a:fillRect/>
          </a:stretch>
        </p:blipFill>
        <p:spPr bwMode="auto">
          <a:xfrm>
            <a:off x="2488532" y="1752600"/>
            <a:ext cx="423878" cy="634547"/>
          </a:xfrm>
          <a:prstGeom prst="rect">
            <a:avLst/>
          </a:prstGeom>
          <a:noFill/>
          <a:ln w="9525">
            <a:noFill/>
            <a:miter lim="800000"/>
            <a:headEnd/>
            <a:tailEnd/>
          </a:ln>
        </p:spPr>
      </p:pic>
      <p:sp>
        <p:nvSpPr>
          <p:cNvPr id="62" name="Right Arrow 61"/>
          <p:cNvSpPr/>
          <p:nvPr/>
        </p:nvSpPr>
        <p:spPr>
          <a:xfrm rot="16200000">
            <a:off x="2522268" y="2487998"/>
            <a:ext cx="367765" cy="295038"/>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smtClean="0">
              <a:solidFill>
                <a:srgbClr val="FFFFFF"/>
              </a:solidFill>
            </a:endParaRPr>
          </a:p>
        </p:txBody>
      </p:sp>
      <p:sp>
        <p:nvSpPr>
          <p:cNvPr id="63" name="Right Arrow 62"/>
          <p:cNvSpPr/>
          <p:nvPr/>
        </p:nvSpPr>
        <p:spPr>
          <a:xfrm rot="16200000">
            <a:off x="2421322" y="5574098"/>
            <a:ext cx="367765" cy="295038"/>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dirty="0" smtClean="0">
              <a:solidFill>
                <a:srgbClr val="FFFFFF"/>
              </a:solidFill>
            </a:endParaRPr>
          </a:p>
        </p:txBody>
      </p:sp>
      <p:sp>
        <p:nvSpPr>
          <p:cNvPr id="41" name="Rectangle 40"/>
          <p:cNvSpPr/>
          <p:nvPr/>
        </p:nvSpPr>
        <p:spPr>
          <a:xfrm>
            <a:off x="312770" y="838200"/>
            <a:ext cx="8594747" cy="1031051"/>
          </a:xfrm>
          <a:prstGeom prst="rect">
            <a:avLst/>
          </a:prstGeom>
        </p:spPr>
        <p:txBody>
          <a:bodyPr wrap="square">
            <a:spAutoFit/>
          </a:bodyPr>
          <a:lstStyle/>
          <a:p>
            <a:pPr marL="173038" indent="-173038" fontAlgn="base">
              <a:spcBef>
                <a:spcPct val="0"/>
              </a:spcBef>
              <a:spcAft>
                <a:spcPts val="600"/>
              </a:spcAft>
              <a:buFont typeface="Arial" pitchFamily="34" charset="0"/>
              <a:buChar char="•"/>
            </a:pPr>
            <a:r>
              <a:rPr lang="en-GB" sz="1400" dirty="0" smtClean="0">
                <a:solidFill>
                  <a:srgbClr val="002776"/>
                </a:solidFill>
                <a:cs typeface="Arial" charset="0"/>
              </a:rPr>
              <a:t>Whilst FATCA is technically voluntary, FS institutions who ignore it will find themselves frozen out of the global FS market. </a:t>
            </a:r>
          </a:p>
          <a:p>
            <a:pPr marL="173038" indent="-173038" fontAlgn="base">
              <a:spcBef>
                <a:spcPct val="0"/>
              </a:spcBef>
              <a:spcAft>
                <a:spcPts val="600"/>
              </a:spcAft>
              <a:buFont typeface="Arial" pitchFamily="34" charset="0"/>
              <a:buChar char="•"/>
            </a:pPr>
            <a:r>
              <a:rPr lang="en-GB" sz="1400" dirty="0" smtClean="0">
                <a:solidFill>
                  <a:srgbClr val="002776"/>
                </a:solidFill>
                <a:cs typeface="Arial" charset="0"/>
              </a:rPr>
              <a:t>Non compliance is generally ‘not’ an option as this could result in significant  commercial, reputational and financial damage.    </a:t>
            </a:r>
            <a:endParaRPr lang="en-GB" sz="1400" dirty="0">
              <a:solidFill>
                <a:srgbClr val="002776"/>
              </a:solidFill>
              <a:cs typeface="Arial" charset="0"/>
            </a:endParaRPr>
          </a:p>
        </p:txBody>
      </p:sp>
      <p:sp>
        <p:nvSpPr>
          <p:cNvPr id="2" name="Title 1"/>
          <p:cNvSpPr>
            <a:spLocks noGrp="1"/>
          </p:cNvSpPr>
          <p:nvPr>
            <p:ph type="title"/>
          </p:nvPr>
        </p:nvSpPr>
        <p:spPr>
          <a:xfrm>
            <a:off x="414338" y="446038"/>
            <a:ext cx="8330184" cy="333425"/>
          </a:xfrm>
        </p:spPr>
        <p:txBody>
          <a:bodyPr/>
          <a:lstStyle/>
          <a:p>
            <a:r>
              <a:rPr lang="en-GB" dirty="0"/>
              <a:t>What is FATCA</a:t>
            </a:r>
            <a:r>
              <a:rPr lang="en-GB" dirty="0" smtClean="0"/>
              <a:t>?</a:t>
            </a:r>
            <a:endParaRPr lang="en-US" dirty="0"/>
          </a:p>
        </p:txBody>
      </p:sp>
    </p:spTree>
    <p:extLst>
      <p:ext uri="{BB962C8B-B14F-4D97-AF65-F5344CB8AC3E}">
        <p14:creationId xmlns:p14="http://schemas.microsoft.com/office/powerpoint/2010/main" val="785664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t>FATCA Overview </a:t>
            </a:r>
            <a:endParaRPr lang="en-US" sz="2400" b="1" dirty="0"/>
          </a:p>
        </p:txBody>
      </p:sp>
      <p:sp>
        <p:nvSpPr>
          <p:cNvPr id="4" name="TextBox 3"/>
          <p:cNvSpPr txBox="1"/>
          <p:nvPr/>
        </p:nvSpPr>
        <p:spPr>
          <a:xfrm>
            <a:off x="1623238" y="980540"/>
            <a:ext cx="7249452" cy="1211355"/>
          </a:xfrm>
          <a:prstGeom prst="rect">
            <a:avLst/>
          </a:prstGeom>
        </p:spPr>
        <p:txBody>
          <a:bodyPr wrap="square" lIns="82040" tIns="41020" rIns="82040" bIns="41020" rtlCol="0">
            <a:spAutoFit/>
          </a:bodyPr>
          <a:lstStyle/>
          <a:p>
            <a:pPr marL="169863" lvl="2" indent="-169863" fontAlgn="base">
              <a:spcBef>
                <a:spcPts val="200"/>
              </a:spcBef>
              <a:buSzPct val="90000"/>
              <a:buFont typeface="Wingdings 2" pitchFamily="18" charset="2"/>
              <a:buChar char="¡"/>
              <a:defRPr/>
            </a:pPr>
            <a:r>
              <a:rPr lang="en-US" sz="1400" dirty="0" smtClean="0">
                <a:solidFill>
                  <a:srgbClr val="002776"/>
                </a:solidFill>
                <a:cs typeface="Arial" pitchFamily="34" charset="0"/>
              </a:rPr>
              <a:t>On February 8, 2012, the U.S. Treasury and IRS released the proposed regulations for the Foreign Account Tax Compliance Act (FATCA)</a:t>
            </a:r>
          </a:p>
          <a:p>
            <a:pPr marL="169863" lvl="2" indent="-169863" fontAlgn="base">
              <a:spcBef>
                <a:spcPts val="200"/>
              </a:spcBef>
              <a:buSzPct val="90000"/>
              <a:buFont typeface="Wingdings 2" pitchFamily="18" charset="2"/>
              <a:buChar char="¡"/>
              <a:defRPr/>
            </a:pPr>
            <a:r>
              <a:rPr lang="en-US" sz="1400" dirty="0" smtClean="0">
                <a:solidFill>
                  <a:srgbClr val="002776"/>
                </a:solidFill>
                <a:cs typeface="Arial" pitchFamily="34" charset="0"/>
              </a:rPr>
              <a:t>Goal is to ensure U.S. persons with financial assets outside the U.S. are paying U.S. tax</a:t>
            </a:r>
          </a:p>
          <a:p>
            <a:pPr marL="169863" lvl="2" indent="-169863" fontAlgn="base">
              <a:spcBef>
                <a:spcPts val="200"/>
              </a:spcBef>
              <a:buSzPct val="90000"/>
              <a:buFont typeface="Wingdings 2" pitchFamily="18" charset="2"/>
              <a:buChar char="¡"/>
              <a:defRPr/>
            </a:pPr>
            <a:r>
              <a:rPr lang="en-US" sz="1400" dirty="0" smtClean="0">
                <a:solidFill>
                  <a:srgbClr val="002776"/>
                </a:solidFill>
                <a:cs typeface="Arial" pitchFamily="34" charset="0"/>
              </a:rPr>
              <a:t>U.S. Financial Institutions will have to withhold 30% on U.S. sourced payments to foreign institutions/entities that do not comply – includes gross proceeds </a:t>
            </a:r>
          </a:p>
        </p:txBody>
      </p:sp>
      <p:sp>
        <p:nvSpPr>
          <p:cNvPr id="5" name="Rectangle 4"/>
          <p:cNvSpPr/>
          <p:nvPr/>
        </p:nvSpPr>
        <p:spPr bwMode="auto">
          <a:xfrm>
            <a:off x="304800" y="988816"/>
            <a:ext cx="1318437" cy="1203079"/>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eaLnBrk="0" fontAlgn="base" hangingPunct="0">
              <a:lnSpc>
                <a:spcPct val="106000"/>
              </a:lnSpc>
              <a:spcBef>
                <a:spcPct val="0"/>
              </a:spcBef>
              <a:spcAft>
                <a:spcPct val="0"/>
              </a:spcAft>
            </a:pPr>
            <a:r>
              <a:rPr lang="en-US" sz="1400" dirty="0" smtClean="0">
                <a:solidFill>
                  <a:srgbClr val="FFFFFF"/>
                </a:solidFill>
                <a:cs typeface="Arial" pitchFamily="34" charset="0"/>
              </a:rPr>
              <a:t>In Summary</a:t>
            </a:r>
          </a:p>
        </p:txBody>
      </p:sp>
      <p:grpSp>
        <p:nvGrpSpPr>
          <p:cNvPr id="3" name="Group 18"/>
          <p:cNvGrpSpPr/>
          <p:nvPr/>
        </p:nvGrpSpPr>
        <p:grpSpPr>
          <a:xfrm>
            <a:off x="594360" y="2274874"/>
            <a:ext cx="7955280" cy="204671"/>
            <a:chOff x="-229598" y="864900"/>
            <a:chExt cx="7955280" cy="204671"/>
          </a:xfrm>
        </p:grpSpPr>
        <p:sp>
          <p:nvSpPr>
            <p:cNvPr id="7" name="Line 8"/>
            <p:cNvSpPr>
              <a:spLocks noChangeShapeType="1"/>
            </p:cNvSpPr>
            <p:nvPr/>
          </p:nvSpPr>
          <p:spPr bwMode="gray">
            <a:xfrm>
              <a:off x="-229598" y="988609"/>
              <a:ext cx="7955280" cy="0"/>
            </a:xfrm>
            <a:prstGeom prst="line">
              <a:avLst/>
            </a:prstGeom>
            <a:noFill/>
            <a:ln w="12700" cap="rnd">
              <a:solidFill>
                <a:schemeClr val="accent1"/>
              </a:solidFill>
              <a:round/>
              <a:headEnd/>
              <a:tailEnd/>
            </a:ln>
          </p:spPr>
          <p:txBody>
            <a:bodyPr wrap="none" anchor="ctr"/>
            <a:lstStyle/>
            <a:p>
              <a:pPr algn="ctr" fontAlgn="base">
                <a:spcBef>
                  <a:spcPct val="20000"/>
                </a:spcBef>
                <a:spcAft>
                  <a:spcPct val="0"/>
                </a:spcAft>
              </a:pPr>
              <a:endParaRPr lang="en-US" sz="1100" dirty="0">
                <a:solidFill>
                  <a:srgbClr val="002776"/>
                </a:solidFill>
                <a:cs typeface="Arial" pitchFamily="34" charset="0"/>
              </a:endParaRPr>
            </a:p>
          </p:txBody>
        </p:sp>
        <p:sp>
          <p:nvSpPr>
            <p:cNvPr id="8" name="Rectangle 9"/>
            <p:cNvSpPr>
              <a:spLocks noChangeArrowheads="1"/>
            </p:cNvSpPr>
            <p:nvPr/>
          </p:nvSpPr>
          <p:spPr bwMode="gray">
            <a:xfrm>
              <a:off x="2729570" y="864900"/>
              <a:ext cx="2036950" cy="204671"/>
            </a:xfrm>
            <a:prstGeom prst="rect">
              <a:avLst/>
            </a:prstGeom>
            <a:solidFill>
              <a:schemeClr val="bg1"/>
            </a:solidFill>
            <a:ln w="12700" cap="rnd" algn="ctr">
              <a:noFill/>
              <a:miter lim="800000"/>
              <a:headEnd/>
              <a:tailEnd/>
            </a:ln>
          </p:spPr>
          <p:txBody>
            <a:bodyPr wrap="none" lIns="72000" tIns="0" rIns="72000" bIns="0" anchor="b" anchorCtr="1">
              <a:spAutoFit/>
            </a:bodyPr>
            <a:lstStyle/>
            <a:p>
              <a:pPr algn="ctr" fontAlgn="base">
                <a:lnSpc>
                  <a:spcPct val="95000"/>
                </a:lnSpc>
                <a:spcBef>
                  <a:spcPct val="20000"/>
                </a:spcBef>
                <a:spcAft>
                  <a:spcPct val="0"/>
                </a:spcAft>
              </a:pPr>
              <a:r>
                <a:rPr lang="en-US" sz="1400" dirty="0" smtClean="0">
                  <a:solidFill>
                    <a:srgbClr val="002776"/>
                  </a:solidFill>
                  <a:cs typeface="Arial" pitchFamily="34" charset="0"/>
                </a:rPr>
                <a:t>Who Needs to Comply?</a:t>
              </a:r>
              <a:endParaRPr lang="en-US" sz="1400" dirty="0">
                <a:solidFill>
                  <a:srgbClr val="002776"/>
                </a:solidFill>
                <a:cs typeface="Arial" pitchFamily="34" charset="0"/>
              </a:endParaRPr>
            </a:p>
          </p:txBody>
        </p:sp>
      </p:grpSp>
      <p:sp>
        <p:nvSpPr>
          <p:cNvPr id="9" name="Rectangle 3"/>
          <p:cNvSpPr>
            <a:spLocks noChangeArrowheads="1"/>
          </p:cNvSpPr>
          <p:nvPr/>
        </p:nvSpPr>
        <p:spPr bwMode="gray">
          <a:xfrm>
            <a:off x="316638" y="2519044"/>
            <a:ext cx="1312510" cy="844594"/>
          </a:xfrm>
          <a:prstGeom prst="rect">
            <a:avLst/>
          </a:prstGeom>
          <a:solidFill>
            <a:schemeClr val="accent5"/>
          </a:solidFill>
          <a:ln w="12700" algn="ctr">
            <a:solidFill>
              <a:schemeClr val="accent5"/>
            </a:solidFill>
            <a:miter lim="800000"/>
            <a:headEnd/>
            <a:tailEnd/>
          </a:ln>
        </p:spPr>
        <p:txBody>
          <a:bodyPr lIns="72000" tIns="72000" rIns="72000" bIns="72000" anchor="ctr" anchorCtr="1"/>
          <a:lstStyle/>
          <a:p>
            <a:pPr algn="ctr" fontAlgn="base">
              <a:spcBef>
                <a:spcPct val="20000"/>
              </a:spcBef>
              <a:spcAft>
                <a:spcPct val="0"/>
              </a:spcAft>
            </a:pPr>
            <a:r>
              <a:rPr lang="en-US" sz="1250" i="1" dirty="0" smtClean="0">
                <a:solidFill>
                  <a:srgbClr val="FFFFFF"/>
                </a:solidFill>
                <a:cs typeface="Arial" pitchFamily="34" charset="0"/>
              </a:rPr>
              <a:t>U.S. Withholding Agents</a:t>
            </a:r>
            <a:endParaRPr lang="en-US" sz="1250" i="1" dirty="0">
              <a:solidFill>
                <a:srgbClr val="FFFFFF"/>
              </a:solidFill>
              <a:cs typeface="Arial" pitchFamily="34" charset="0"/>
            </a:endParaRPr>
          </a:p>
        </p:txBody>
      </p:sp>
      <p:sp>
        <p:nvSpPr>
          <p:cNvPr id="10" name="TextBox 9"/>
          <p:cNvSpPr txBox="1"/>
          <p:nvPr/>
        </p:nvSpPr>
        <p:spPr>
          <a:xfrm>
            <a:off x="1594029" y="2519549"/>
            <a:ext cx="7243639" cy="838356"/>
          </a:xfrm>
          <a:prstGeom prst="rect">
            <a:avLst/>
          </a:prstGeom>
          <a:noFill/>
          <a:ln>
            <a:solidFill>
              <a:schemeClr val="accent5"/>
            </a:solidFill>
          </a:ln>
        </p:spPr>
        <p:txBody>
          <a:bodyPr wrap="square" rtlCol="0" anchor="ctr">
            <a:noAutofit/>
          </a:bodyPr>
          <a:lstStyle/>
          <a:p>
            <a:pPr fontAlgn="base">
              <a:spcBef>
                <a:spcPct val="20000"/>
              </a:spcBef>
              <a:spcAft>
                <a:spcPct val="0"/>
              </a:spcAft>
            </a:pPr>
            <a:r>
              <a:rPr lang="en-US" sz="1400" i="1" dirty="0" smtClean="0">
                <a:solidFill>
                  <a:srgbClr val="002776"/>
                </a:solidFill>
                <a:cs typeface="Arial" pitchFamily="34" charset="0"/>
              </a:rPr>
              <a:t>U.S. entity that has control, receipt, custody disposal or payment of any withholdable payment </a:t>
            </a:r>
          </a:p>
        </p:txBody>
      </p:sp>
      <p:sp>
        <p:nvSpPr>
          <p:cNvPr id="11" name="Rectangle 3"/>
          <p:cNvSpPr>
            <a:spLocks noChangeArrowheads="1"/>
          </p:cNvSpPr>
          <p:nvPr/>
        </p:nvSpPr>
        <p:spPr bwMode="gray">
          <a:xfrm>
            <a:off x="309543" y="3428245"/>
            <a:ext cx="1312510" cy="762755"/>
          </a:xfrm>
          <a:prstGeom prst="rect">
            <a:avLst/>
          </a:prstGeom>
          <a:solidFill>
            <a:schemeClr val="accent5"/>
          </a:solidFill>
          <a:ln w="12700" algn="ctr">
            <a:solidFill>
              <a:schemeClr val="accent5"/>
            </a:solidFill>
            <a:miter lim="800000"/>
            <a:headEnd/>
            <a:tailEnd/>
          </a:ln>
        </p:spPr>
        <p:txBody>
          <a:bodyPr lIns="72000" tIns="72000" rIns="72000" bIns="72000" anchor="ctr" anchorCtr="1"/>
          <a:lstStyle/>
          <a:p>
            <a:pPr algn="ctr" fontAlgn="base">
              <a:spcBef>
                <a:spcPct val="20000"/>
              </a:spcBef>
              <a:spcAft>
                <a:spcPct val="0"/>
              </a:spcAft>
            </a:pPr>
            <a:r>
              <a:rPr lang="en-US" sz="1250" i="1" dirty="0" smtClean="0">
                <a:solidFill>
                  <a:srgbClr val="FFFFFF"/>
                </a:solidFill>
                <a:cs typeface="Arial" pitchFamily="34" charset="0"/>
              </a:rPr>
              <a:t>Foreign Financial Institutions (FFIs)</a:t>
            </a:r>
          </a:p>
        </p:txBody>
      </p:sp>
      <p:sp>
        <p:nvSpPr>
          <p:cNvPr id="12" name="TextBox 11"/>
          <p:cNvSpPr txBox="1"/>
          <p:nvPr/>
        </p:nvSpPr>
        <p:spPr>
          <a:xfrm>
            <a:off x="1595560" y="3428895"/>
            <a:ext cx="7243639" cy="757122"/>
          </a:xfrm>
          <a:prstGeom prst="rect">
            <a:avLst/>
          </a:prstGeom>
          <a:noFill/>
          <a:ln>
            <a:solidFill>
              <a:schemeClr val="accent5"/>
            </a:solidFill>
          </a:ln>
        </p:spPr>
        <p:txBody>
          <a:bodyPr wrap="square" rtlCol="0" anchor="ctr">
            <a:noAutofit/>
          </a:bodyPr>
          <a:lstStyle/>
          <a:p>
            <a:pPr fontAlgn="base">
              <a:spcBef>
                <a:spcPct val="20000"/>
              </a:spcBef>
              <a:spcAft>
                <a:spcPct val="0"/>
              </a:spcAft>
            </a:pPr>
            <a:r>
              <a:rPr lang="en-US" sz="1400" i="1" dirty="0" smtClean="0">
                <a:solidFill>
                  <a:srgbClr val="002776"/>
                </a:solidFill>
                <a:cs typeface="Arial" pitchFamily="34" charset="0"/>
              </a:rPr>
              <a:t>Non-U.S. entity that accepts deposits, holds financial assets for the account of others as a substantial part of its business, or engages primarily in the business of investing or trading securities, commodities, partnerships or any interests in such positions</a:t>
            </a:r>
            <a:r>
              <a:rPr lang="en-US" sz="1400" b="1" i="1" dirty="0" smtClean="0">
                <a:solidFill>
                  <a:srgbClr val="002776"/>
                </a:solidFill>
                <a:cs typeface="Arial" pitchFamily="34" charset="0"/>
              </a:rPr>
              <a:t>.  </a:t>
            </a:r>
          </a:p>
        </p:txBody>
      </p:sp>
      <p:sp>
        <p:nvSpPr>
          <p:cNvPr id="13" name="Rectangle 3"/>
          <p:cNvSpPr>
            <a:spLocks noChangeArrowheads="1"/>
          </p:cNvSpPr>
          <p:nvPr/>
        </p:nvSpPr>
        <p:spPr bwMode="gray">
          <a:xfrm>
            <a:off x="320176" y="4256119"/>
            <a:ext cx="1312510" cy="1658257"/>
          </a:xfrm>
          <a:prstGeom prst="rect">
            <a:avLst/>
          </a:prstGeom>
          <a:solidFill>
            <a:schemeClr val="accent5"/>
          </a:solidFill>
          <a:ln w="12700" algn="ctr">
            <a:solidFill>
              <a:schemeClr val="accent5"/>
            </a:solidFill>
            <a:miter lim="800000"/>
            <a:headEnd/>
            <a:tailEnd/>
          </a:ln>
        </p:spPr>
        <p:txBody>
          <a:bodyPr lIns="72000" tIns="72000" rIns="72000" bIns="72000" anchor="ctr" anchorCtr="1"/>
          <a:lstStyle/>
          <a:p>
            <a:pPr algn="ctr" fontAlgn="base">
              <a:spcBef>
                <a:spcPct val="20000"/>
              </a:spcBef>
              <a:spcAft>
                <a:spcPct val="0"/>
              </a:spcAft>
            </a:pPr>
            <a:r>
              <a:rPr lang="en-US" sz="1250" i="1" dirty="0" smtClean="0">
                <a:solidFill>
                  <a:srgbClr val="FFFFFF"/>
                </a:solidFill>
                <a:cs typeface="Arial" pitchFamily="34" charset="0"/>
              </a:rPr>
              <a:t>Non Financial Foreign Entities (NFFEs)</a:t>
            </a:r>
          </a:p>
        </p:txBody>
      </p:sp>
      <p:sp>
        <p:nvSpPr>
          <p:cNvPr id="14" name="TextBox 13"/>
          <p:cNvSpPr txBox="1"/>
          <p:nvPr/>
        </p:nvSpPr>
        <p:spPr>
          <a:xfrm>
            <a:off x="1606193" y="4267200"/>
            <a:ext cx="7243639" cy="1633570"/>
          </a:xfrm>
          <a:prstGeom prst="rect">
            <a:avLst/>
          </a:prstGeom>
          <a:noFill/>
          <a:ln>
            <a:solidFill>
              <a:schemeClr val="accent5"/>
            </a:solidFill>
          </a:ln>
        </p:spPr>
        <p:txBody>
          <a:bodyPr wrap="square" rtlCol="0" anchor="ctr">
            <a:noAutofit/>
          </a:bodyPr>
          <a:lstStyle/>
          <a:p>
            <a:pPr fontAlgn="base">
              <a:spcBef>
                <a:spcPct val="20000"/>
              </a:spcBef>
              <a:spcAft>
                <a:spcPct val="0"/>
              </a:spcAft>
            </a:pPr>
            <a:r>
              <a:rPr lang="en-US" sz="1400" i="1" dirty="0" smtClean="0">
                <a:solidFill>
                  <a:srgbClr val="002776"/>
                </a:solidFill>
                <a:cs typeface="Arial" pitchFamily="34" charset="0"/>
              </a:rPr>
              <a:t>Includes any foreign entity that is not a FFI or is not one of the following specifically EXCEPTED</a:t>
            </a:r>
            <a:r>
              <a:rPr lang="en-US" sz="1400" i="1" dirty="0" smtClean="0">
                <a:solidFill>
                  <a:srgbClr val="FF0000"/>
                </a:solidFill>
                <a:cs typeface="Arial" pitchFamily="34" charset="0"/>
              </a:rPr>
              <a:t> </a:t>
            </a:r>
            <a:r>
              <a:rPr lang="en-US" sz="1400" i="1" dirty="0" smtClean="0">
                <a:solidFill>
                  <a:srgbClr val="002776"/>
                </a:solidFill>
                <a:cs typeface="Arial" pitchFamily="34" charset="0"/>
              </a:rPr>
              <a:t>entities:</a:t>
            </a:r>
          </a:p>
          <a:p>
            <a:pPr marL="344488" lvl="2" indent="-173038" fontAlgn="ctr">
              <a:spcBef>
                <a:spcPts val="200"/>
              </a:spcBef>
              <a:spcAft>
                <a:spcPct val="0"/>
              </a:spcAft>
              <a:buClr>
                <a:srgbClr val="002776"/>
              </a:buClr>
              <a:buSzPct val="90000"/>
              <a:buFont typeface="Wingdings" pitchFamily="2" charset="2"/>
              <a:buChar char="§"/>
              <a:tabLst>
                <a:tab pos="3030538" algn="l"/>
              </a:tabLst>
            </a:pPr>
            <a:r>
              <a:rPr lang="en-US" sz="1050" i="1" dirty="0" smtClean="0">
                <a:solidFill>
                  <a:srgbClr val="002776"/>
                </a:solidFill>
                <a:cs typeface="Arial" pitchFamily="34" charset="0"/>
              </a:rPr>
              <a:t>Any publicly traded corporation and its corporate affiliates (more than 50% of vote and value)</a:t>
            </a:r>
          </a:p>
          <a:p>
            <a:pPr marL="344488" lvl="2" indent="-173038" fontAlgn="ctr">
              <a:spcBef>
                <a:spcPts val="200"/>
              </a:spcBef>
              <a:spcAft>
                <a:spcPct val="0"/>
              </a:spcAft>
              <a:buClr>
                <a:srgbClr val="002776"/>
              </a:buClr>
              <a:buSzPct val="90000"/>
              <a:buFont typeface="Wingdings" pitchFamily="2" charset="2"/>
              <a:buChar char="§"/>
              <a:tabLst>
                <a:tab pos="3030538" algn="l"/>
              </a:tabLst>
            </a:pPr>
            <a:r>
              <a:rPr lang="en-US" sz="1050" i="1" dirty="0" smtClean="0">
                <a:solidFill>
                  <a:srgbClr val="002776"/>
                </a:solidFill>
                <a:cs typeface="Arial" pitchFamily="34" charset="0"/>
              </a:rPr>
              <a:t>Any entity organized under the laws of a possession of the U.S.</a:t>
            </a:r>
          </a:p>
          <a:p>
            <a:pPr marL="344488" lvl="2" indent="-173038" fontAlgn="ctr">
              <a:spcBef>
                <a:spcPts val="200"/>
              </a:spcBef>
              <a:spcAft>
                <a:spcPct val="0"/>
              </a:spcAft>
              <a:buClr>
                <a:srgbClr val="002776"/>
              </a:buClr>
              <a:buSzPct val="90000"/>
              <a:buFont typeface="Wingdings" pitchFamily="2" charset="2"/>
              <a:buChar char="§"/>
              <a:tabLst>
                <a:tab pos="3030538" algn="l"/>
              </a:tabLst>
            </a:pPr>
            <a:r>
              <a:rPr lang="en-US" sz="1050" i="1" dirty="0" smtClean="0">
                <a:solidFill>
                  <a:srgbClr val="002776"/>
                </a:solidFill>
                <a:cs typeface="Arial" pitchFamily="34" charset="0"/>
              </a:rPr>
              <a:t>Any foreign government, or any wholly owned agency of</a:t>
            </a:r>
          </a:p>
          <a:p>
            <a:pPr marL="344488" lvl="2" indent="-173038" fontAlgn="ctr">
              <a:spcBef>
                <a:spcPts val="200"/>
              </a:spcBef>
              <a:spcAft>
                <a:spcPct val="0"/>
              </a:spcAft>
              <a:buClr>
                <a:srgbClr val="002776"/>
              </a:buClr>
              <a:buSzPct val="90000"/>
              <a:buFont typeface="Wingdings" pitchFamily="2" charset="2"/>
              <a:buChar char="§"/>
              <a:tabLst>
                <a:tab pos="3030538" algn="l"/>
              </a:tabLst>
            </a:pPr>
            <a:r>
              <a:rPr lang="en-US" sz="1050" i="1" dirty="0" smtClean="0">
                <a:solidFill>
                  <a:srgbClr val="002776"/>
                </a:solidFill>
                <a:cs typeface="Arial" pitchFamily="34" charset="0"/>
              </a:rPr>
              <a:t>Any international organization or any wholly owned agency or instrumentality of such</a:t>
            </a:r>
          </a:p>
          <a:p>
            <a:pPr marL="344488" lvl="2" indent="-173038" fontAlgn="ctr">
              <a:spcBef>
                <a:spcPts val="200"/>
              </a:spcBef>
              <a:spcAft>
                <a:spcPct val="0"/>
              </a:spcAft>
              <a:buClr>
                <a:srgbClr val="002776"/>
              </a:buClr>
              <a:buSzPct val="90000"/>
              <a:buFont typeface="Wingdings" pitchFamily="2" charset="2"/>
              <a:buChar char="§"/>
              <a:tabLst>
                <a:tab pos="3030538" algn="l"/>
              </a:tabLst>
            </a:pPr>
            <a:r>
              <a:rPr lang="en-US" sz="1050" i="1" dirty="0" smtClean="0">
                <a:solidFill>
                  <a:srgbClr val="002776"/>
                </a:solidFill>
                <a:cs typeface="Arial" pitchFamily="34" charset="0"/>
              </a:rPr>
              <a:t>Any foreign central bank (unless acting as intermediary for clients)</a:t>
            </a:r>
          </a:p>
          <a:p>
            <a:pPr marL="344488" lvl="2" indent="-173038" fontAlgn="ctr">
              <a:spcBef>
                <a:spcPts val="200"/>
              </a:spcBef>
              <a:spcAft>
                <a:spcPct val="0"/>
              </a:spcAft>
              <a:buClr>
                <a:srgbClr val="002776"/>
              </a:buClr>
              <a:buSzPct val="90000"/>
              <a:buFont typeface="Wingdings" pitchFamily="2" charset="2"/>
              <a:buChar char="§"/>
              <a:tabLst>
                <a:tab pos="3030538" algn="l"/>
              </a:tabLst>
            </a:pPr>
            <a:r>
              <a:rPr lang="en-US" sz="1050" i="1" dirty="0" smtClean="0">
                <a:solidFill>
                  <a:srgbClr val="002776"/>
                </a:solidFill>
                <a:cs typeface="Arial" pitchFamily="34" charset="0"/>
              </a:rPr>
              <a:t>Any other class of persons identified by the Secretary as posing a low risk of tax evasion</a:t>
            </a:r>
          </a:p>
        </p:txBody>
      </p:sp>
      <p:sp>
        <p:nvSpPr>
          <p:cNvPr id="15" name="Rectangle 3"/>
          <p:cNvSpPr>
            <a:spLocks noChangeArrowheads="1"/>
          </p:cNvSpPr>
          <p:nvPr/>
        </p:nvSpPr>
        <p:spPr bwMode="gray">
          <a:xfrm>
            <a:off x="328847" y="5971968"/>
            <a:ext cx="1312510" cy="430606"/>
          </a:xfrm>
          <a:prstGeom prst="rect">
            <a:avLst/>
          </a:prstGeom>
          <a:solidFill>
            <a:schemeClr val="accent5"/>
          </a:solidFill>
          <a:ln w="12700" algn="ctr">
            <a:solidFill>
              <a:schemeClr val="accent5"/>
            </a:solidFill>
            <a:miter lim="800000"/>
            <a:headEnd/>
            <a:tailEnd/>
          </a:ln>
        </p:spPr>
        <p:txBody>
          <a:bodyPr lIns="72000" tIns="72000" rIns="72000" bIns="72000" anchor="ctr" anchorCtr="1"/>
          <a:lstStyle/>
          <a:p>
            <a:pPr algn="ctr" fontAlgn="base">
              <a:spcBef>
                <a:spcPct val="20000"/>
              </a:spcBef>
              <a:spcAft>
                <a:spcPct val="0"/>
              </a:spcAft>
            </a:pPr>
            <a:r>
              <a:rPr lang="en-US" sz="1250" i="1" dirty="0" smtClean="0">
                <a:solidFill>
                  <a:srgbClr val="FFFFFF"/>
                </a:solidFill>
                <a:cs typeface="Arial" pitchFamily="34" charset="0"/>
              </a:rPr>
              <a:t>U.S. Individuals</a:t>
            </a:r>
          </a:p>
        </p:txBody>
      </p:sp>
      <p:sp>
        <p:nvSpPr>
          <p:cNvPr id="16" name="TextBox 15"/>
          <p:cNvSpPr txBox="1"/>
          <p:nvPr/>
        </p:nvSpPr>
        <p:spPr>
          <a:xfrm>
            <a:off x="1614864" y="5974430"/>
            <a:ext cx="7243639" cy="420624"/>
          </a:xfrm>
          <a:prstGeom prst="rect">
            <a:avLst/>
          </a:prstGeom>
          <a:noFill/>
          <a:ln>
            <a:solidFill>
              <a:schemeClr val="accent5"/>
            </a:solidFill>
          </a:ln>
        </p:spPr>
        <p:txBody>
          <a:bodyPr wrap="square" rtlCol="0" anchor="ctr">
            <a:noAutofit/>
          </a:bodyPr>
          <a:lstStyle/>
          <a:p>
            <a:pPr fontAlgn="base">
              <a:spcBef>
                <a:spcPct val="20000"/>
              </a:spcBef>
              <a:spcAft>
                <a:spcPct val="0"/>
              </a:spcAft>
            </a:pPr>
            <a:r>
              <a:rPr lang="en-US" sz="1400" i="1" dirty="0" smtClean="0">
                <a:solidFill>
                  <a:srgbClr val="002776"/>
                </a:solidFill>
                <a:cs typeface="Arial" pitchFamily="34" charset="0"/>
              </a:rPr>
              <a:t>U.S. Citizens, U.S. residents (e.g., Green card holder) and nonresident aliens who meet the substantial presence test</a:t>
            </a:r>
          </a:p>
        </p:txBody>
      </p:sp>
    </p:spTree>
    <p:extLst>
      <p:ext uri="{BB962C8B-B14F-4D97-AF65-F5344CB8AC3E}">
        <p14:creationId xmlns:p14="http://schemas.microsoft.com/office/powerpoint/2010/main" val="1100880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itle 41"/>
          <p:cNvSpPr>
            <a:spLocks noGrp="1"/>
          </p:cNvSpPr>
          <p:nvPr>
            <p:ph type="title"/>
          </p:nvPr>
        </p:nvSpPr>
        <p:spPr/>
        <p:txBody>
          <a:bodyPr/>
          <a:lstStyle/>
          <a:p>
            <a:r>
              <a:rPr lang="en-US" smtClean="0"/>
              <a:t>How have we gotten here?</a:t>
            </a:r>
            <a:endParaRPr lang="en-US" dirty="0"/>
          </a:p>
        </p:txBody>
      </p:sp>
      <p:sp>
        <p:nvSpPr>
          <p:cNvPr id="3" name="Text Placeholder 2"/>
          <p:cNvSpPr>
            <a:spLocks noGrp="1"/>
          </p:cNvSpPr>
          <p:nvPr>
            <p:ph type="body" sz="quarter" idx="11"/>
          </p:nvPr>
        </p:nvSpPr>
        <p:spPr/>
        <p:txBody>
          <a:bodyPr/>
          <a:lstStyle/>
          <a:p>
            <a:endParaRPr lang="en-US"/>
          </a:p>
        </p:txBody>
      </p:sp>
      <p:graphicFrame>
        <p:nvGraphicFramePr>
          <p:cNvPr id="5" name="Table 4"/>
          <p:cNvGraphicFramePr>
            <a:graphicFrameLocks noGrp="1"/>
          </p:cNvGraphicFramePr>
          <p:nvPr/>
        </p:nvGraphicFramePr>
        <p:xfrm>
          <a:off x="228600" y="956932"/>
          <a:ext cx="8686800" cy="767080"/>
        </p:xfrm>
        <a:graphic>
          <a:graphicData uri="http://schemas.openxmlformats.org/drawingml/2006/table">
            <a:tbl>
              <a:tblPr firstRow="1" bandRow="1">
                <a:effectLst/>
                <a:tableStyleId>{5C22544A-7EE6-4342-B048-85BDC9FD1C3A}</a:tableStyleId>
              </a:tblPr>
              <a:tblGrid>
                <a:gridCol w="1085850"/>
                <a:gridCol w="1085850"/>
                <a:gridCol w="1085850"/>
                <a:gridCol w="1085850"/>
                <a:gridCol w="1085850"/>
                <a:gridCol w="1085850"/>
                <a:gridCol w="1085850"/>
                <a:gridCol w="1085850"/>
              </a:tblGrid>
              <a:tr h="370840">
                <a:tc gridSpan="2">
                  <a:txBody>
                    <a:bodyPr/>
                    <a:lstStyle/>
                    <a:p>
                      <a:pPr algn="ctr"/>
                      <a:r>
                        <a:rPr lang="en-US" dirty="0" smtClean="0"/>
                        <a:t>2010</a:t>
                      </a:r>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tc hMerge="1">
                  <a:txBody>
                    <a:bodyPr/>
                    <a:lstStyle/>
                    <a:p>
                      <a:endParaRPr lang="en-US" dirty="0"/>
                    </a:p>
                  </a:txBody>
                  <a:tcPr>
                    <a:solidFill>
                      <a:srgbClr val="00B0F0"/>
                    </a:solidFill>
                  </a:tcPr>
                </a:tc>
                <a:tc gridSpan="2">
                  <a:txBody>
                    <a:bodyPr/>
                    <a:lstStyle/>
                    <a:p>
                      <a:pPr algn="ctr"/>
                      <a:r>
                        <a:rPr lang="en-US" dirty="0" smtClean="0"/>
                        <a:t>2011</a:t>
                      </a:r>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tc hMerge="1">
                  <a:txBody>
                    <a:bodyPr/>
                    <a:lstStyle/>
                    <a:p>
                      <a:endParaRPr lang="en-US" dirty="0"/>
                    </a:p>
                  </a:txBody>
                  <a:tcPr>
                    <a:solidFill>
                      <a:srgbClr val="00B0F0"/>
                    </a:solidFill>
                  </a:tcPr>
                </a:tc>
                <a:tc>
                  <a:txBody>
                    <a:bodyPr/>
                    <a:lstStyle/>
                    <a:p>
                      <a:pPr algn="ctr"/>
                      <a:r>
                        <a:rPr lang="en-US" dirty="0" smtClean="0"/>
                        <a:t>2012</a:t>
                      </a:r>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tc gridSpan="2">
                  <a:txBody>
                    <a:bodyPr/>
                    <a:lstStyle/>
                    <a:p>
                      <a:pPr algn="ctr"/>
                      <a:r>
                        <a:rPr lang="en-US" dirty="0" smtClean="0"/>
                        <a:t>2013</a:t>
                      </a:r>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tc hMerge="1">
                  <a:txBody>
                    <a:bodyPr/>
                    <a:lstStyle/>
                    <a:p>
                      <a:endParaRPr lang="en-US" dirty="0"/>
                    </a:p>
                  </a:txBody>
                  <a:tcPr>
                    <a:solidFill>
                      <a:srgbClr val="00B0F0"/>
                    </a:solidFill>
                  </a:tcPr>
                </a:tc>
                <a:tc>
                  <a:txBody>
                    <a:bodyPr/>
                    <a:lstStyle/>
                    <a:p>
                      <a:pPr algn="ctr"/>
                      <a:r>
                        <a:rPr lang="en-US" dirty="0" smtClean="0"/>
                        <a:t>2014</a:t>
                      </a:r>
                      <a:endParaRPr lang="en-US" dirty="0"/>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B0F0"/>
                    </a:solidFill>
                  </a:tcPr>
                </a:tc>
              </a:tr>
              <a:tr h="370840">
                <a:tc>
                  <a:txBody>
                    <a:bodyPr/>
                    <a:lstStyle/>
                    <a:p>
                      <a:pPr algn="ctr" defTabSz="914400"/>
                      <a:r>
                        <a:rPr lang="en-US" sz="1000" b="1" dirty="0" smtClean="0">
                          <a:solidFill>
                            <a:srgbClr val="FFFFFF"/>
                          </a:solidFill>
                        </a:rPr>
                        <a:t>HIRE Act </a:t>
                      </a:r>
                    </a:p>
                    <a:p>
                      <a:pPr algn="ctr" defTabSz="914400"/>
                      <a:r>
                        <a:rPr lang="en-US" sz="1000" b="1" dirty="0" smtClean="0">
                          <a:solidFill>
                            <a:srgbClr val="FFFFFF"/>
                          </a:solidFill>
                        </a:rPr>
                        <a:t>passed</a:t>
                      </a:r>
                      <a:endParaRPr lang="en-US" sz="1000" dirty="0"/>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0" marR="0" indent="0" algn="ctr" defTabSz="859512" rtl="0" eaLnBrk="1" fontAlgn="auto" latinLnBrk="0" hangingPunct="1">
                        <a:lnSpc>
                          <a:spcPct val="100000"/>
                        </a:lnSpc>
                        <a:spcBef>
                          <a:spcPts val="0"/>
                        </a:spcBef>
                        <a:spcAft>
                          <a:spcPts val="0"/>
                        </a:spcAft>
                        <a:buClrTx/>
                        <a:buSzTx/>
                        <a:buFontTx/>
                        <a:buNone/>
                        <a:tabLst/>
                        <a:defRPr/>
                      </a:pPr>
                      <a:r>
                        <a:rPr lang="en-US" sz="1000" b="1" dirty="0" smtClean="0">
                          <a:solidFill>
                            <a:srgbClr val="FFFFFF"/>
                          </a:solidFill>
                        </a:rPr>
                        <a:t>Notice 2010-60 </a:t>
                      </a:r>
                      <a:endParaRPr lang="en-US" sz="1000" dirty="0"/>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0" marR="0" indent="0" algn="ctr" defTabSz="859512" rtl="0" eaLnBrk="1" fontAlgn="auto" latinLnBrk="0" hangingPunct="1">
                        <a:lnSpc>
                          <a:spcPct val="100000"/>
                        </a:lnSpc>
                        <a:spcBef>
                          <a:spcPts val="0"/>
                        </a:spcBef>
                        <a:spcAft>
                          <a:spcPts val="0"/>
                        </a:spcAft>
                        <a:buClrTx/>
                        <a:buSzTx/>
                        <a:buFontTx/>
                        <a:buNone/>
                        <a:tabLst/>
                        <a:defRPr/>
                      </a:pPr>
                      <a:r>
                        <a:rPr lang="en-US" sz="1000" b="1" dirty="0" smtClean="0">
                          <a:solidFill>
                            <a:srgbClr val="FFFFFF"/>
                          </a:solidFill>
                        </a:rPr>
                        <a:t>Notice 2011-34</a:t>
                      </a:r>
                      <a:endParaRPr lang="en-US" sz="1000" dirty="0"/>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0" marR="0" indent="0" algn="ctr" defTabSz="859512" rtl="0" eaLnBrk="1" fontAlgn="auto" latinLnBrk="0" hangingPunct="1">
                        <a:lnSpc>
                          <a:spcPct val="100000"/>
                        </a:lnSpc>
                        <a:spcBef>
                          <a:spcPts val="0"/>
                        </a:spcBef>
                        <a:spcAft>
                          <a:spcPts val="0"/>
                        </a:spcAft>
                        <a:buClrTx/>
                        <a:buSzTx/>
                        <a:buFontTx/>
                        <a:buNone/>
                        <a:tabLst/>
                        <a:defRPr/>
                      </a:pPr>
                      <a:r>
                        <a:rPr lang="en-US" sz="1000" b="1" dirty="0" smtClean="0">
                          <a:solidFill>
                            <a:srgbClr val="FFFFFF"/>
                          </a:solidFill>
                        </a:rPr>
                        <a:t>Notice 2011-53</a:t>
                      </a:r>
                      <a:endParaRPr lang="en-US" sz="1000" dirty="0"/>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algn="ctr"/>
                      <a:endParaRPr lang="en-US" sz="1000" dirty="0"/>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noFill/>
                  </a:tcPr>
                </a:tc>
                <a:tc>
                  <a:txBody>
                    <a:bodyPr/>
                    <a:lstStyle/>
                    <a:p>
                      <a:pPr marL="0" marR="0" indent="0" algn="ctr" defTabSz="859512" rtl="0" eaLnBrk="1" fontAlgn="auto" latinLnBrk="0" hangingPunct="1">
                        <a:lnSpc>
                          <a:spcPct val="100000"/>
                        </a:lnSpc>
                        <a:spcBef>
                          <a:spcPts val="0"/>
                        </a:spcBef>
                        <a:spcAft>
                          <a:spcPts val="0"/>
                        </a:spcAft>
                        <a:buClrTx/>
                        <a:buSzTx/>
                        <a:buFontTx/>
                        <a:buNone/>
                        <a:tabLst/>
                        <a:defRPr/>
                      </a:pPr>
                      <a:r>
                        <a:rPr lang="en-US" sz="1000" b="1" dirty="0" smtClean="0">
                          <a:solidFill>
                            <a:srgbClr val="FFFFFF"/>
                          </a:solidFill>
                        </a:rPr>
                        <a:t>FATCA</a:t>
                      </a:r>
                    </a:p>
                    <a:p>
                      <a:pPr marL="0" marR="0" indent="0" algn="ctr" defTabSz="859512" rtl="0" eaLnBrk="1" fontAlgn="auto" latinLnBrk="0" hangingPunct="1">
                        <a:lnSpc>
                          <a:spcPct val="100000"/>
                        </a:lnSpc>
                        <a:spcBef>
                          <a:spcPts val="0"/>
                        </a:spcBef>
                        <a:spcAft>
                          <a:spcPts val="0"/>
                        </a:spcAft>
                        <a:buClrTx/>
                        <a:buSzTx/>
                        <a:buFontTx/>
                        <a:buNone/>
                        <a:tabLst/>
                        <a:defRPr/>
                      </a:pPr>
                      <a:r>
                        <a:rPr lang="en-US" sz="1000" b="1" dirty="0" smtClean="0">
                          <a:solidFill>
                            <a:srgbClr val="FFFFFF"/>
                          </a:solidFill>
                        </a:rPr>
                        <a:t>effective date</a:t>
                      </a:r>
                      <a:endParaRPr lang="en-US" sz="1000" dirty="0"/>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0" marR="0" indent="0" algn="ctr" defTabSz="859512" rtl="0" eaLnBrk="1" fontAlgn="auto" latinLnBrk="0" hangingPunct="1">
                        <a:lnSpc>
                          <a:spcPct val="100000"/>
                        </a:lnSpc>
                        <a:spcBef>
                          <a:spcPts val="0"/>
                        </a:spcBef>
                        <a:spcAft>
                          <a:spcPts val="0"/>
                        </a:spcAft>
                        <a:buClrTx/>
                        <a:buSzTx/>
                        <a:buFontTx/>
                        <a:buNone/>
                        <a:tabLst/>
                        <a:defRPr/>
                      </a:pPr>
                      <a:r>
                        <a:rPr lang="en-US" sz="1000" b="1" dirty="0" smtClean="0">
                          <a:solidFill>
                            <a:srgbClr val="FFFFFF"/>
                          </a:solidFill>
                        </a:rPr>
                        <a:t>FFI Agreement</a:t>
                      </a:r>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0" marR="0" indent="0" algn="ctr" defTabSz="859512" rtl="0" eaLnBrk="1" fontAlgn="auto" latinLnBrk="0" hangingPunct="1">
                        <a:lnSpc>
                          <a:spcPct val="100000"/>
                        </a:lnSpc>
                        <a:spcBef>
                          <a:spcPts val="0"/>
                        </a:spcBef>
                        <a:spcAft>
                          <a:spcPts val="0"/>
                        </a:spcAft>
                        <a:buClrTx/>
                        <a:buSzTx/>
                        <a:buFontTx/>
                        <a:buNone/>
                        <a:tabLst/>
                        <a:defRPr/>
                      </a:pPr>
                      <a:r>
                        <a:rPr lang="en-US" sz="1000" b="1" dirty="0" smtClean="0">
                          <a:solidFill>
                            <a:srgbClr val="FFFFFF"/>
                          </a:solidFill>
                        </a:rPr>
                        <a:t>FFI withholding phase-in begins</a:t>
                      </a:r>
                    </a:p>
                  </a:txBody>
                  <a:tcPr marL="0" marR="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r>
            </a:tbl>
          </a:graphicData>
        </a:graphic>
      </p:graphicFrame>
      <p:cxnSp>
        <p:nvCxnSpPr>
          <p:cNvPr id="7" name="Straight Connector 6"/>
          <p:cNvCxnSpPr/>
          <p:nvPr/>
        </p:nvCxnSpPr>
        <p:spPr>
          <a:xfrm>
            <a:off x="685800" y="1892598"/>
            <a:ext cx="0" cy="45720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64042" y="2404732"/>
            <a:ext cx="1183758" cy="923272"/>
          </a:xfrm>
          <a:prstGeom prst="rect">
            <a:avLst/>
          </a:prstGeom>
          <a:noFill/>
        </p:spPr>
        <p:txBody>
          <a:bodyPr wrap="square" lIns="0" rIns="36000" rtlCol="0">
            <a:noAutofit/>
          </a:bodyPr>
          <a:lstStyle/>
          <a:p>
            <a:pPr algn="l">
              <a:spcBef>
                <a:spcPts val="300"/>
              </a:spcBef>
            </a:pPr>
            <a:r>
              <a:rPr lang="en-US" sz="1200" dirty="0" smtClean="0">
                <a:solidFill>
                  <a:srgbClr val="FF0000"/>
                </a:solidFill>
              </a:rPr>
              <a:t>March 18, 2010</a:t>
            </a:r>
          </a:p>
          <a:p>
            <a:pPr algn="l">
              <a:spcBef>
                <a:spcPts val="300"/>
              </a:spcBef>
            </a:pPr>
            <a:r>
              <a:rPr lang="en-US" sz="1200" b="0" dirty="0" smtClean="0">
                <a:solidFill>
                  <a:srgbClr val="FF0000"/>
                </a:solidFill>
              </a:rPr>
              <a:t>FATCA provisions passed into law under HIRE Act.  </a:t>
            </a:r>
          </a:p>
        </p:txBody>
      </p:sp>
      <p:sp>
        <p:nvSpPr>
          <p:cNvPr id="9" name="TextBox 8"/>
          <p:cNvSpPr txBox="1"/>
          <p:nvPr/>
        </p:nvSpPr>
        <p:spPr>
          <a:xfrm>
            <a:off x="685800" y="3613288"/>
            <a:ext cx="1295400" cy="2144244"/>
          </a:xfrm>
          <a:prstGeom prst="rect">
            <a:avLst/>
          </a:prstGeom>
          <a:noFill/>
        </p:spPr>
        <p:txBody>
          <a:bodyPr wrap="square" lIns="0" rIns="36000" rtlCol="0">
            <a:noAutofit/>
          </a:bodyPr>
          <a:lstStyle/>
          <a:p>
            <a:pPr algn="l">
              <a:spcBef>
                <a:spcPts val="300"/>
              </a:spcBef>
            </a:pPr>
            <a:r>
              <a:rPr lang="en-US" sz="1000" dirty="0" smtClean="0">
                <a:solidFill>
                  <a:srgbClr val="002776"/>
                </a:solidFill>
              </a:rPr>
              <a:t>September 13, 2010*</a:t>
            </a:r>
            <a:endParaRPr lang="en-US" sz="1000" b="0" dirty="0" smtClean="0">
              <a:solidFill>
                <a:srgbClr val="002776"/>
              </a:solidFill>
            </a:endParaRPr>
          </a:p>
          <a:p>
            <a:pPr algn="l">
              <a:spcBef>
                <a:spcPts val="300"/>
              </a:spcBef>
            </a:pPr>
            <a:r>
              <a:rPr lang="en-US" sz="1000" b="0" dirty="0" smtClean="0">
                <a:solidFill>
                  <a:srgbClr val="002776"/>
                </a:solidFill>
              </a:rPr>
              <a:t>IRS initial guidance describing the requirements to become a participating FFI, including documentation due diligence procedures and reporting requirements.</a:t>
            </a:r>
          </a:p>
          <a:p>
            <a:pPr algn="l">
              <a:spcBef>
                <a:spcPts val="300"/>
              </a:spcBef>
            </a:pPr>
            <a:r>
              <a:rPr lang="en-US" sz="900" b="0" i="1" dirty="0" smtClean="0">
                <a:solidFill>
                  <a:srgbClr val="002776"/>
                </a:solidFill>
              </a:rPr>
              <a:t>Released 8-27-2010</a:t>
            </a:r>
          </a:p>
          <a:p>
            <a:pPr algn="l">
              <a:spcBef>
                <a:spcPts val="300"/>
              </a:spcBef>
            </a:pPr>
            <a:endParaRPr lang="en-US" sz="1000" b="0" dirty="0" smtClean="0">
              <a:solidFill>
                <a:srgbClr val="002776"/>
              </a:solidFill>
            </a:endParaRPr>
          </a:p>
        </p:txBody>
      </p:sp>
      <p:sp>
        <p:nvSpPr>
          <p:cNvPr id="10" name="TextBox 9"/>
          <p:cNvSpPr txBox="1"/>
          <p:nvPr/>
        </p:nvSpPr>
        <p:spPr>
          <a:xfrm>
            <a:off x="2133600" y="2404732"/>
            <a:ext cx="1066800" cy="2819400"/>
          </a:xfrm>
          <a:prstGeom prst="rect">
            <a:avLst/>
          </a:prstGeom>
          <a:noFill/>
        </p:spPr>
        <p:txBody>
          <a:bodyPr wrap="square" lIns="0" rIns="36000" rtlCol="0">
            <a:noAutofit/>
          </a:bodyPr>
          <a:lstStyle/>
          <a:p>
            <a:pPr algn="l">
              <a:spcBef>
                <a:spcPts val="300"/>
              </a:spcBef>
            </a:pPr>
            <a:r>
              <a:rPr lang="en-US" sz="1000" dirty="0" smtClean="0">
                <a:solidFill>
                  <a:srgbClr val="002776"/>
                </a:solidFill>
              </a:rPr>
              <a:t>May 9, 2011*</a:t>
            </a:r>
            <a:endParaRPr lang="en-US" sz="1000" b="0" dirty="0" smtClean="0">
              <a:solidFill>
                <a:srgbClr val="002776"/>
              </a:solidFill>
            </a:endParaRPr>
          </a:p>
          <a:p>
            <a:pPr algn="l">
              <a:spcBef>
                <a:spcPts val="300"/>
              </a:spcBef>
            </a:pPr>
            <a:r>
              <a:rPr lang="en-US" sz="1000" b="0" dirty="0" smtClean="0">
                <a:solidFill>
                  <a:srgbClr val="002060"/>
                </a:solidFill>
              </a:rPr>
              <a:t>Additional and amended </a:t>
            </a:r>
            <a:r>
              <a:rPr lang="en-US" sz="1000" b="0" dirty="0" smtClean="0">
                <a:solidFill>
                  <a:srgbClr val="002776"/>
                </a:solidFill>
              </a:rPr>
              <a:t>guidance on documentation of pre-existing accounts, pass-thru payments and reporting requirements.</a:t>
            </a:r>
          </a:p>
          <a:p>
            <a:pPr algn="l">
              <a:spcBef>
                <a:spcPts val="300"/>
              </a:spcBef>
            </a:pPr>
            <a:r>
              <a:rPr lang="en-US" sz="1000" b="0" dirty="0" smtClean="0">
                <a:solidFill>
                  <a:srgbClr val="002776"/>
                </a:solidFill>
              </a:rPr>
              <a:t>Date certification by FFI Responsible Officer relates back to.</a:t>
            </a:r>
          </a:p>
          <a:p>
            <a:pPr algn="l">
              <a:spcBef>
                <a:spcPts val="300"/>
              </a:spcBef>
            </a:pPr>
            <a:r>
              <a:rPr lang="en-US" sz="900" b="0" i="1" dirty="0" smtClean="0">
                <a:solidFill>
                  <a:srgbClr val="002776"/>
                </a:solidFill>
              </a:rPr>
              <a:t>Released 4-8-2011</a:t>
            </a:r>
            <a:r>
              <a:rPr lang="en-US" sz="1000" b="0" dirty="0" smtClean="0">
                <a:solidFill>
                  <a:srgbClr val="002776"/>
                </a:solidFill>
              </a:rPr>
              <a:t> </a:t>
            </a:r>
          </a:p>
          <a:p>
            <a:pPr algn="l">
              <a:spcBef>
                <a:spcPts val="300"/>
              </a:spcBef>
              <a:buFont typeface="Arial" pitchFamily="34" charset="0"/>
              <a:buChar char="•"/>
            </a:pPr>
            <a:endParaRPr lang="en-US" sz="1000" b="0" dirty="0" smtClean="0">
              <a:solidFill>
                <a:srgbClr val="002776"/>
              </a:solidFill>
            </a:endParaRPr>
          </a:p>
        </p:txBody>
      </p:sp>
      <p:sp>
        <p:nvSpPr>
          <p:cNvPr id="11" name="TextBox 10"/>
          <p:cNvSpPr txBox="1"/>
          <p:nvPr/>
        </p:nvSpPr>
        <p:spPr>
          <a:xfrm>
            <a:off x="5410200" y="2404732"/>
            <a:ext cx="990600" cy="838200"/>
          </a:xfrm>
          <a:prstGeom prst="rect">
            <a:avLst/>
          </a:prstGeom>
          <a:noFill/>
        </p:spPr>
        <p:txBody>
          <a:bodyPr wrap="square" lIns="0" rIns="36000" rtlCol="0">
            <a:noAutofit/>
          </a:bodyPr>
          <a:lstStyle/>
          <a:p>
            <a:pPr algn="l">
              <a:spcBef>
                <a:spcPts val="300"/>
              </a:spcBef>
            </a:pPr>
            <a:r>
              <a:rPr lang="en-US" sz="1000" dirty="0" smtClean="0">
                <a:solidFill>
                  <a:srgbClr val="002776"/>
                </a:solidFill>
              </a:rPr>
              <a:t>January 1, 2013</a:t>
            </a:r>
          </a:p>
          <a:p>
            <a:pPr algn="l">
              <a:spcBef>
                <a:spcPts val="300"/>
              </a:spcBef>
            </a:pPr>
            <a:r>
              <a:rPr lang="en-US" sz="1000" b="0" dirty="0" smtClean="0">
                <a:solidFill>
                  <a:srgbClr val="002776"/>
                </a:solidFill>
              </a:rPr>
              <a:t>Effective date of FATCA legislation.</a:t>
            </a:r>
          </a:p>
          <a:p>
            <a:pPr algn="l">
              <a:spcBef>
                <a:spcPts val="300"/>
              </a:spcBef>
            </a:pPr>
            <a:endParaRPr lang="en-US" sz="1000" b="0" dirty="0" smtClean="0">
              <a:solidFill>
                <a:srgbClr val="002776"/>
              </a:solidFill>
            </a:endParaRPr>
          </a:p>
          <a:p>
            <a:pPr algn="l">
              <a:spcBef>
                <a:spcPts val="300"/>
              </a:spcBef>
            </a:pPr>
            <a:endParaRPr lang="en-US" sz="1000" b="0" dirty="0" smtClean="0">
              <a:solidFill>
                <a:srgbClr val="002776"/>
              </a:solidFill>
            </a:endParaRPr>
          </a:p>
        </p:txBody>
      </p:sp>
      <p:sp>
        <p:nvSpPr>
          <p:cNvPr id="12" name="Rectangle 239"/>
          <p:cNvSpPr>
            <a:spLocks noChangeArrowheads="1"/>
          </p:cNvSpPr>
          <p:nvPr/>
        </p:nvSpPr>
        <p:spPr bwMode="gray">
          <a:xfrm>
            <a:off x="3657600" y="3928732"/>
            <a:ext cx="1295400" cy="1066800"/>
          </a:xfrm>
          <a:prstGeom prst="rect">
            <a:avLst/>
          </a:prstGeom>
          <a:noFill/>
          <a:ln w="9525" algn="ctr">
            <a:noFill/>
            <a:miter lim="800000"/>
            <a:headEnd/>
            <a:tailEnd/>
          </a:ln>
        </p:spPr>
        <p:txBody>
          <a:bodyPr wrap="square" lIns="0" tIns="0" rIns="0" bIns="0" anchor="ctr"/>
          <a:lstStyle/>
          <a:p>
            <a:pPr algn="l">
              <a:spcBef>
                <a:spcPts val="300"/>
              </a:spcBef>
            </a:pPr>
            <a:r>
              <a:rPr lang="en-US" sz="1200" dirty="0" smtClean="0">
                <a:solidFill>
                  <a:srgbClr val="FF0000"/>
                </a:solidFill>
              </a:rPr>
              <a:t>February 8, 2012</a:t>
            </a:r>
          </a:p>
          <a:p>
            <a:pPr algn="l">
              <a:spcBef>
                <a:spcPts val="300"/>
              </a:spcBef>
            </a:pPr>
            <a:r>
              <a:rPr lang="en-US" sz="1200" b="0" dirty="0" smtClean="0">
                <a:solidFill>
                  <a:srgbClr val="FF0000"/>
                </a:solidFill>
              </a:rPr>
              <a:t>Proposed FATCA regulations. Draft FFI Agreement</a:t>
            </a:r>
            <a:r>
              <a:rPr lang="en-US" sz="1200" b="0" dirty="0">
                <a:solidFill>
                  <a:srgbClr val="FF0000"/>
                </a:solidFill>
              </a:rPr>
              <a:t> </a:t>
            </a:r>
            <a:r>
              <a:rPr lang="en-US" sz="1200" b="0" dirty="0" smtClean="0">
                <a:solidFill>
                  <a:srgbClr val="FF0000"/>
                </a:solidFill>
              </a:rPr>
              <a:t>and certain other matters outstanding.</a:t>
            </a:r>
          </a:p>
        </p:txBody>
      </p:sp>
      <p:cxnSp>
        <p:nvCxnSpPr>
          <p:cNvPr id="13" name="Straight Connector 12"/>
          <p:cNvCxnSpPr/>
          <p:nvPr/>
        </p:nvCxnSpPr>
        <p:spPr>
          <a:xfrm>
            <a:off x="1600200" y="1871332"/>
            <a:ext cx="0" cy="164592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124200" y="1871332"/>
            <a:ext cx="0" cy="45720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715000" y="1871332"/>
            <a:ext cx="0" cy="45720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352800" y="2404732"/>
            <a:ext cx="1143000" cy="1219200"/>
          </a:xfrm>
          <a:prstGeom prst="rect">
            <a:avLst/>
          </a:prstGeom>
          <a:noFill/>
        </p:spPr>
        <p:txBody>
          <a:bodyPr wrap="square" lIns="0" rIns="36000" rtlCol="0">
            <a:noAutofit/>
          </a:bodyPr>
          <a:lstStyle/>
          <a:p>
            <a:pPr algn="l">
              <a:spcBef>
                <a:spcPts val="300"/>
              </a:spcBef>
            </a:pPr>
            <a:r>
              <a:rPr lang="en-US" sz="1000" dirty="0" smtClean="0">
                <a:solidFill>
                  <a:srgbClr val="002776"/>
                </a:solidFill>
              </a:rPr>
              <a:t>August 8, 2011*</a:t>
            </a:r>
            <a:endParaRPr lang="en-US" sz="1000" b="0" dirty="0" smtClean="0">
              <a:solidFill>
                <a:srgbClr val="002776"/>
              </a:solidFill>
            </a:endParaRPr>
          </a:p>
          <a:p>
            <a:pPr algn="l">
              <a:spcBef>
                <a:spcPts val="300"/>
              </a:spcBef>
            </a:pPr>
            <a:r>
              <a:rPr lang="en-US" sz="1000" b="0" dirty="0" smtClean="0">
                <a:solidFill>
                  <a:srgbClr val="002776"/>
                </a:solidFill>
              </a:rPr>
              <a:t>Transitional relief for FATCA withholding on payments to FFIs.</a:t>
            </a:r>
          </a:p>
          <a:p>
            <a:pPr algn="l">
              <a:spcBef>
                <a:spcPts val="300"/>
              </a:spcBef>
            </a:pPr>
            <a:r>
              <a:rPr lang="en-US" sz="900" b="0" i="1" dirty="0" smtClean="0">
                <a:solidFill>
                  <a:srgbClr val="002776"/>
                </a:solidFill>
              </a:rPr>
              <a:t>Released 7-14-2011</a:t>
            </a:r>
          </a:p>
        </p:txBody>
      </p:sp>
      <p:cxnSp>
        <p:nvCxnSpPr>
          <p:cNvPr id="17" name="Straight Connector 16"/>
          <p:cNvCxnSpPr/>
          <p:nvPr/>
        </p:nvCxnSpPr>
        <p:spPr>
          <a:xfrm>
            <a:off x="3733800" y="1871332"/>
            <a:ext cx="0" cy="45720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553200" y="3166732"/>
            <a:ext cx="1143000" cy="2819400"/>
          </a:xfrm>
          <a:prstGeom prst="rect">
            <a:avLst/>
          </a:prstGeom>
          <a:noFill/>
        </p:spPr>
        <p:txBody>
          <a:bodyPr wrap="square" lIns="0" rIns="36000" rtlCol="0">
            <a:noAutofit/>
          </a:bodyPr>
          <a:lstStyle/>
          <a:p>
            <a:pPr algn="l">
              <a:spcBef>
                <a:spcPts val="300"/>
              </a:spcBef>
            </a:pPr>
            <a:r>
              <a:rPr lang="en-US" sz="1200" dirty="0" smtClean="0">
                <a:solidFill>
                  <a:srgbClr val="FF0000"/>
                </a:solidFill>
              </a:rPr>
              <a:t>July 1, 2013</a:t>
            </a:r>
          </a:p>
          <a:p>
            <a:pPr algn="l">
              <a:spcBef>
                <a:spcPts val="300"/>
              </a:spcBef>
            </a:pPr>
            <a:r>
              <a:rPr lang="en-US" sz="1200" b="0" dirty="0" smtClean="0">
                <a:solidFill>
                  <a:srgbClr val="FF0000"/>
                </a:solidFill>
              </a:rPr>
              <a:t>FFI Agreements executed prior to 6-30-2013 will have a 7-1-2013 effective date and will be ensured to have the assigned FFI number published in time to prevent FATCA FFI withholding on 1-1-2014 (unless otherwise elected).</a:t>
            </a:r>
          </a:p>
        </p:txBody>
      </p:sp>
      <p:cxnSp>
        <p:nvCxnSpPr>
          <p:cNvPr id="19" name="Straight Connector 18"/>
          <p:cNvCxnSpPr/>
          <p:nvPr/>
        </p:nvCxnSpPr>
        <p:spPr>
          <a:xfrm>
            <a:off x="6781800" y="1871332"/>
            <a:ext cx="0" cy="118872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709160" y="1856092"/>
            <a:ext cx="0" cy="182880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848600" y="1871332"/>
            <a:ext cx="0" cy="45720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696200" y="2404732"/>
            <a:ext cx="1033272" cy="1295400"/>
          </a:xfrm>
          <a:prstGeom prst="rect">
            <a:avLst/>
          </a:prstGeom>
          <a:noFill/>
        </p:spPr>
        <p:txBody>
          <a:bodyPr wrap="square" lIns="0" rIns="36000" rtlCol="0">
            <a:noAutofit/>
          </a:bodyPr>
          <a:lstStyle/>
          <a:p>
            <a:pPr algn="l"/>
            <a:r>
              <a:rPr lang="en-US" sz="1000" dirty="0" smtClean="0">
                <a:solidFill>
                  <a:srgbClr val="002776"/>
                </a:solidFill>
              </a:rPr>
              <a:t>January 1, 2014</a:t>
            </a:r>
          </a:p>
          <a:p>
            <a:pPr algn="l"/>
            <a:r>
              <a:rPr lang="en-US" sz="1000" b="0" dirty="0" smtClean="0">
                <a:solidFill>
                  <a:srgbClr val="002776"/>
                </a:solidFill>
              </a:rPr>
              <a:t>FATCA withholding on payments to FFIs and NFFEs begins </a:t>
            </a:r>
            <a:r>
              <a:rPr lang="en-US" sz="1000" b="0" dirty="0" smtClean="0">
                <a:solidFill>
                  <a:srgbClr val="002060"/>
                </a:solidFill>
              </a:rPr>
              <a:t>on </a:t>
            </a:r>
            <a:r>
              <a:rPr lang="en-US" sz="1000" b="0" dirty="0" smtClean="0">
                <a:solidFill>
                  <a:srgbClr val="002776"/>
                </a:solidFill>
              </a:rPr>
              <a:t>Withholdable Payments of FDAP.</a:t>
            </a:r>
          </a:p>
        </p:txBody>
      </p:sp>
      <p:sp>
        <p:nvSpPr>
          <p:cNvPr id="23" name="Rectangle 239"/>
          <p:cNvSpPr>
            <a:spLocks noChangeArrowheads="1"/>
          </p:cNvSpPr>
          <p:nvPr/>
        </p:nvSpPr>
        <p:spPr bwMode="gray">
          <a:xfrm>
            <a:off x="4191000" y="5410200"/>
            <a:ext cx="1219200" cy="609600"/>
          </a:xfrm>
          <a:prstGeom prst="rect">
            <a:avLst/>
          </a:prstGeom>
          <a:noFill/>
          <a:ln w="9525" algn="ctr">
            <a:noFill/>
            <a:miter lim="800000"/>
            <a:headEnd/>
            <a:tailEnd/>
          </a:ln>
        </p:spPr>
        <p:txBody>
          <a:bodyPr wrap="square" lIns="0" tIns="0" rIns="0" bIns="0" anchor="ctr"/>
          <a:lstStyle/>
          <a:p>
            <a:pPr algn="l">
              <a:spcBef>
                <a:spcPts val="300"/>
              </a:spcBef>
            </a:pPr>
            <a:r>
              <a:rPr lang="en-US" sz="1200" dirty="0" smtClean="0">
                <a:solidFill>
                  <a:srgbClr val="00B0F0"/>
                </a:solidFill>
              </a:rPr>
              <a:t>Summer 2012</a:t>
            </a:r>
          </a:p>
          <a:p>
            <a:pPr algn="l">
              <a:spcBef>
                <a:spcPts val="300"/>
              </a:spcBef>
            </a:pPr>
            <a:r>
              <a:rPr lang="en-US" sz="1200" b="0" i="1" dirty="0" smtClean="0">
                <a:solidFill>
                  <a:srgbClr val="00B0F0"/>
                </a:solidFill>
              </a:rPr>
              <a:t>Expected</a:t>
            </a:r>
            <a:r>
              <a:rPr lang="en-US" sz="1200" b="0" dirty="0" smtClean="0">
                <a:solidFill>
                  <a:srgbClr val="00B0F0"/>
                </a:solidFill>
              </a:rPr>
              <a:t> – Final FATCA regulations.</a:t>
            </a:r>
          </a:p>
        </p:txBody>
      </p:sp>
      <p:cxnSp>
        <p:nvCxnSpPr>
          <p:cNvPr id="24" name="Straight Connector 23"/>
          <p:cNvCxnSpPr/>
          <p:nvPr/>
        </p:nvCxnSpPr>
        <p:spPr>
          <a:xfrm>
            <a:off x="5105400" y="1414132"/>
            <a:ext cx="0" cy="369570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28600" y="2404732"/>
            <a:ext cx="100584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85800" y="3623932"/>
            <a:ext cx="128016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133600" y="2404732"/>
            <a:ext cx="100584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352800" y="2404732"/>
            <a:ext cx="106680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410200" y="2404732"/>
            <a:ext cx="100584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553200" y="3166732"/>
            <a:ext cx="100584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696200" y="2404732"/>
            <a:ext cx="100584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657600" y="3776332"/>
            <a:ext cx="1234440" cy="0"/>
          </a:xfrm>
          <a:prstGeom prst="line">
            <a:avLst/>
          </a:prstGeom>
          <a:ln w="25400">
            <a:solidFill>
              <a:srgbClr val="00B0F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0520" y="5257800"/>
            <a:ext cx="1097280" cy="0"/>
          </a:xfrm>
          <a:prstGeom prst="line">
            <a:avLst/>
          </a:prstGeom>
          <a:ln w="25400">
            <a:solidFill>
              <a:srgbClr val="00B0F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924800" y="4004932"/>
            <a:ext cx="1033272" cy="2209800"/>
          </a:xfrm>
          <a:prstGeom prst="rect">
            <a:avLst/>
          </a:prstGeom>
          <a:noFill/>
        </p:spPr>
        <p:txBody>
          <a:bodyPr wrap="square" lIns="0" rIns="0" rtlCol="0">
            <a:noAutofit/>
          </a:bodyPr>
          <a:lstStyle/>
          <a:p>
            <a:pPr algn="r"/>
            <a:r>
              <a:rPr lang="en-US" sz="1000" dirty="0" smtClean="0">
                <a:solidFill>
                  <a:srgbClr val="002776"/>
                </a:solidFill>
              </a:rPr>
              <a:t>January 1, 2015 and beyond</a:t>
            </a:r>
          </a:p>
          <a:p>
            <a:pPr algn="r"/>
            <a:r>
              <a:rPr lang="en-US" sz="1000" b="0" dirty="0" smtClean="0">
                <a:solidFill>
                  <a:srgbClr val="002776"/>
                </a:solidFill>
              </a:rPr>
              <a:t>FATCA withholding on payments to FFIs and NFFEs: Withholdable Payments of FDAP </a:t>
            </a:r>
            <a:r>
              <a:rPr lang="en-US" sz="1000" b="0" u="sng" dirty="0" smtClean="0">
                <a:solidFill>
                  <a:srgbClr val="002776"/>
                </a:solidFill>
              </a:rPr>
              <a:t>and</a:t>
            </a:r>
            <a:r>
              <a:rPr lang="en-US" sz="1000" b="0" dirty="0" smtClean="0">
                <a:solidFill>
                  <a:srgbClr val="002776"/>
                </a:solidFill>
              </a:rPr>
              <a:t> gross proceeds.</a:t>
            </a:r>
          </a:p>
          <a:p>
            <a:pPr algn="r"/>
            <a:r>
              <a:rPr lang="en-US" sz="1000" b="0" dirty="0" smtClean="0">
                <a:solidFill>
                  <a:srgbClr val="002776"/>
                </a:solidFill>
              </a:rPr>
              <a:t>Pass-thru Payments will become subject to FATCA withholding.</a:t>
            </a:r>
          </a:p>
          <a:p>
            <a:pPr algn="r"/>
            <a:endParaRPr lang="en-US" sz="1000" b="0" dirty="0" smtClean="0">
              <a:solidFill>
                <a:srgbClr val="002776"/>
              </a:solidFill>
            </a:endParaRPr>
          </a:p>
        </p:txBody>
      </p:sp>
      <p:cxnSp>
        <p:nvCxnSpPr>
          <p:cNvPr id="35" name="Straight Connector 34"/>
          <p:cNvCxnSpPr/>
          <p:nvPr/>
        </p:nvCxnSpPr>
        <p:spPr>
          <a:xfrm>
            <a:off x="8915400" y="1871332"/>
            <a:ext cx="0" cy="2011680"/>
          </a:xfrm>
          <a:prstGeom prst="line">
            <a:avLst/>
          </a:prstGeom>
          <a:ln w="25400">
            <a:solidFill>
              <a:srgbClr val="00A1DE"/>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924800" y="4004932"/>
            <a:ext cx="1005840" cy="0"/>
          </a:xfrm>
          <a:prstGeom prst="line">
            <a:avLst/>
          </a:prstGeom>
          <a:ln w="25400">
            <a:solidFill>
              <a:srgbClr val="00206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7" name="Rectangle 239"/>
          <p:cNvSpPr>
            <a:spLocks noChangeArrowheads="1"/>
          </p:cNvSpPr>
          <p:nvPr/>
        </p:nvSpPr>
        <p:spPr bwMode="gray">
          <a:xfrm>
            <a:off x="5410200" y="5410200"/>
            <a:ext cx="990600" cy="1066800"/>
          </a:xfrm>
          <a:prstGeom prst="rect">
            <a:avLst/>
          </a:prstGeom>
          <a:noFill/>
          <a:ln w="9525" algn="ctr">
            <a:noFill/>
            <a:miter lim="800000"/>
            <a:headEnd/>
            <a:tailEnd/>
          </a:ln>
        </p:spPr>
        <p:txBody>
          <a:bodyPr wrap="square" lIns="0" tIns="0" rIns="0" bIns="0" anchor="ctr"/>
          <a:lstStyle/>
          <a:p>
            <a:pPr algn="l">
              <a:spcBef>
                <a:spcPts val="300"/>
              </a:spcBef>
            </a:pPr>
            <a:r>
              <a:rPr lang="en-US" sz="1200" dirty="0" smtClean="0">
                <a:solidFill>
                  <a:srgbClr val="00B0F0"/>
                </a:solidFill>
              </a:rPr>
              <a:t>Early  2013</a:t>
            </a:r>
          </a:p>
          <a:p>
            <a:pPr algn="l"/>
            <a:r>
              <a:rPr lang="en-US" sz="1200" b="0" i="1" dirty="0" smtClean="0">
                <a:solidFill>
                  <a:srgbClr val="00B0F0"/>
                </a:solidFill>
              </a:rPr>
              <a:t>Expected</a:t>
            </a:r>
            <a:r>
              <a:rPr lang="en-US" sz="1200" b="0" dirty="0" smtClean="0">
                <a:solidFill>
                  <a:srgbClr val="00B0F0"/>
                </a:solidFill>
              </a:rPr>
              <a:t> – FFI Agreements ready to be executed in early 2013.</a:t>
            </a:r>
          </a:p>
        </p:txBody>
      </p:sp>
      <p:cxnSp>
        <p:nvCxnSpPr>
          <p:cNvPr id="38" name="Straight Connector 37"/>
          <p:cNvCxnSpPr/>
          <p:nvPr/>
        </p:nvCxnSpPr>
        <p:spPr>
          <a:xfrm>
            <a:off x="5410200" y="5257800"/>
            <a:ext cx="1005840" cy="0"/>
          </a:xfrm>
          <a:prstGeom prst="line">
            <a:avLst/>
          </a:prstGeom>
          <a:ln w="25400">
            <a:solidFill>
              <a:srgbClr val="00B0F0"/>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715000" y="3319132"/>
            <a:ext cx="0" cy="1790700"/>
          </a:xfrm>
          <a:prstGeom prst="line">
            <a:avLst/>
          </a:prstGeom>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381000" y="6062332"/>
            <a:ext cx="4800600" cy="304800"/>
          </a:xfrm>
          <a:prstGeom prst="rect">
            <a:avLst/>
          </a:prstGeom>
          <a:noFill/>
        </p:spPr>
        <p:txBody>
          <a:bodyPr wrap="square" lIns="36000" rIns="36000" rtlCol="0">
            <a:noAutofit/>
          </a:bodyPr>
          <a:lstStyle/>
          <a:p>
            <a:pPr algn="l" defTabSz="912813">
              <a:spcBef>
                <a:spcPct val="0"/>
              </a:spcBef>
            </a:pPr>
            <a:r>
              <a:rPr lang="en-US" sz="800" b="0" dirty="0" smtClean="0">
                <a:solidFill>
                  <a:srgbClr val="002776"/>
                </a:solidFill>
              </a:rPr>
              <a:t>* Indicates date of official publication in the Internal Revenue Bulletin.</a:t>
            </a:r>
          </a:p>
        </p:txBody>
      </p:sp>
    </p:spTree>
    <p:extLst>
      <p:ext uri="{BB962C8B-B14F-4D97-AF65-F5344CB8AC3E}">
        <p14:creationId xmlns:p14="http://schemas.microsoft.com/office/powerpoint/2010/main" val="2561310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8" y="447064"/>
            <a:ext cx="8326437" cy="332399"/>
          </a:xfrm>
        </p:spPr>
        <p:txBody>
          <a:bodyPr/>
          <a:lstStyle/>
          <a:p>
            <a:r>
              <a:rPr lang="en-US" dirty="0"/>
              <a:t>Can </a:t>
            </a:r>
            <a:r>
              <a:rPr lang="en-US" dirty="0" smtClean="0"/>
              <a:t>We Believe Everything We Hear</a:t>
            </a:r>
            <a:r>
              <a:rPr lang="en-US" dirty="0"/>
              <a:t>?</a:t>
            </a:r>
          </a:p>
        </p:txBody>
      </p:sp>
      <p:pic>
        <p:nvPicPr>
          <p:cNvPr id="4" name="Picture 3" descr="Myths.png"/>
          <p:cNvPicPr>
            <a:picLocks noChangeAspect="1"/>
          </p:cNvPicPr>
          <p:nvPr/>
        </p:nvPicPr>
        <p:blipFill>
          <a:blip r:embed="rId2" cstate="print"/>
          <a:stretch>
            <a:fillRect/>
          </a:stretch>
        </p:blipFill>
        <p:spPr>
          <a:xfrm>
            <a:off x="584155" y="1293223"/>
            <a:ext cx="8814088" cy="4791060"/>
          </a:xfrm>
          <a:prstGeom prst="rect">
            <a:avLst/>
          </a:prstGeom>
        </p:spPr>
      </p:pic>
    </p:spTree>
    <p:extLst>
      <p:ext uri="{BB962C8B-B14F-4D97-AF65-F5344CB8AC3E}">
        <p14:creationId xmlns:p14="http://schemas.microsoft.com/office/powerpoint/2010/main" val="3822325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1480" y="2824696"/>
            <a:ext cx="8149908" cy="680186"/>
          </a:xfrm>
        </p:spPr>
        <p:txBody>
          <a:bodyPr/>
          <a:lstStyle/>
          <a:p>
            <a:r>
              <a:rPr lang="en-GB" dirty="0" smtClean="0"/>
              <a:t>Draft regulations</a:t>
            </a:r>
            <a:endParaRPr lang="en-US" dirty="0"/>
          </a:p>
        </p:txBody>
      </p:sp>
    </p:spTree>
    <p:extLst>
      <p:ext uri="{BB962C8B-B14F-4D97-AF65-F5344CB8AC3E}">
        <p14:creationId xmlns:p14="http://schemas.microsoft.com/office/powerpoint/2010/main" val="184196070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entagon 9"/>
          <p:cNvSpPr/>
          <p:nvPr/>
        </p:nvSpPr>
        <p:spPr>
          <a:xfrm>
            <a:off x="391886" y="969096"/>
            <a:ext cx="1751874" cy="1463040"/>
          </a:xfrm>
          <a:prstGeom prst="homePlate">
            <a:avLst/>
          </a:prstGeom>
          <a:solidFill>
            <a:schemeClr val="accent3">
              <a:lumMod val="75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fontAlgn="base">
              <a:spcBef>
                <a:spcPct val="20000"/>
              </a:spcBef>
              <a:spcAft>
                <a:spcPct val="0"/>
              </a:spcAft>
            </a:pPr>
            <a:r>
              <a:rPr lang="en-US" sz="1400" b="1" dirty="0">
                <a:solidFill>
                  <a:srgbClr val="FFFFFF"/>
                </a:solidFill>
              </a:rPr>
              <a:t>Due diligence </a:t>
            </a:r>
            <a:r>
              <a:rPr lang="en-US" sz="1400" b="1" dirty="0" smtClean="0">
                <a:solidFill>
                  <a:srgbClr val="FFFFFF"/>
                </a:solidFill>
              </a:rPr>
              <a:t>on preexisting accounts for FFIs</a:t>
            </a:r>
            <a:endParaRPr lang="en-US" sz="1400" b="1" dirty="0">
              <a:solidFill>
                <a:srgbClr val="FFFFFF"/>
              </a:solidFill>
            </a:endParaRPr>
          </a:p>
        </p:txBody>
      </p:sp>
      <p:sp>
        <p:nvSpPr>
          <p:cNvPr id="11" name="Pentagon 10"/>
          <p:cNvSpPr/>
          <p:nvPr/>
        </p:nvSpPr>
        <p:spPr>
          <a:xfrm>
            <a:off x="406400" y="3028469"/>
            <a:ext cx="1737360" cy="1463040"/>
          </a:xfrm>
          <a:prstGeom prst="homePlate">
            <a:avLst/>
          </a:prstGeom>
          <a:solidFill>
            <a:schemeClr val="accent3">
              <a:lumMod val="75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fontAlgn="base">
              <a:spcBef>
                <a:spcPct val="20000"/>
              </a:spcBef>
              <a:spcAft>
                <a:spcPct val="0"/>
              </a:spcAft>
            </a:pPr>
            <a:r>
              <a:rPr lang="en-US" sz="1400" b="1" dirty="0">
                <a:solidFill>
                  <a:srgbClr val="FFFFFF"/>
                </a:solidFill>
              </a:rPr>
              <a:t>Client </a:t>
            </a:r>
            <a:r>
              <a:rPr lang="en-US" sz="1400" b="1" dirty="0" smtClean="0">
                <a:solidFill>
                  <a:srgbClr val="FFFFFF"/>
                </a:solidFill>
              </a:rPr>
              <a:t>onboarding for FFIs</a:t>
            </a:r>
            <a:endParaRPr lang="en-US" sz="1400" b="1" dirty="0">
              <a:solidFill>
                <a:srgbClr val="FFFFFF"/>
              </a:solidFill>
            </a:endParaRPr>
          </a:p>
        </p:txBody>
      </p:sp>
      <p:sp>
        <p:nvSpPr>
          <p:cNvPr id="13" name="Pentagon 12"/>
          <p:cNvSpPr/>
          <p:nvPr/>
        </p:nvSpPr>
        <p:spPr>
          <a:xfrm>
            <a:off x="406400" y="5122930"/>
            <a:ext cx="1737360" cy="1463040"/>
          </a:xfrm>
          <a:prstGeom prst="homePlate">
            <a:avLst/>
          </a:prstGeom>
          <a:solidFill>
            <a:schemeClr val="accent3">
              <a:lumMod val="75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fontAlgn="base">
              <a:spcBef>
                <a:spcPct val="20000"/>
              </a:spcBef>
              <a:spcAft>
                <a:spcPct val="0"/>
              </a:spcAft>
            </a:pPr>
            <a:r>
              <a:rPr lang="en-US" sz="1400" b="1" dirty="0">
                <a:solidFill>
                  <a:srgbClr val="FFFFFF"/>
                </a:solidFill>
              </a:rPr>
              <a:t>Withholding</a:t>
            </a:r>
          </a:p>
        </p:txBody>
      </p:sp>
      <p:sp>
        <p:nvSpPr>
          <p:cNvPr id="16" name="Rectangle 15"/>
          <p:cNvSpPr/>
          <p:nvPr/>
        </p:nvSpPr>
        <p:spPr>
          <a:xfrm>
            <a:off x="2274968" y="685800"/>
            <a:ext cx="6701536" cy="2332946"/>
          </a:xfrm>
          <a:prstGeom prst="rect">
            <a:avLst/>
          </a:prstGeom>
        </p:spPr>
        <p:txBody>
          <a:bodyPr wrap="square">
            <a:spAutoFit/>
          </a:bodyPr>
          <a:lstStyle/>
          <a:p>
            <a:pPr fontAlgn="base">
              <a:spcBef>
                <a:spcPct val="20000"/>
              </a:spcBef>
              <a:spcAft>
                <a:spcPct val="0"/>
              </a:spcAft>
            </a:pPr>
            <a:endParaRPr lang="en-US" sz="1400" b="1" dirty="0" smtClean="0">
              <a:solidFill>
                <a:srgbClr val="002776"/>
              </a:solidFill>
              <a:cs typeface="Arial" pitchFamily="34" charset="0"/>
            </a:endParaRPr>
          </a:p>
          <a:p>
            <a:pPr fontAlgn="base">
              <a:spcBef>
                <a:spcPct val="20000"/>
              </a:spcBef>
              <a:spcAft>
                <a:spcPct val="0"/>
              </a:spcAft>
            </a:pPr>
            <a:r>
              <a:rPr lang="en-US" sz="1400" b="1" dirty="0" smtClean="0">
                <a:solidFill>
                  <a:srgbClr val="002776"/>
                </a:solidFill>
                <a:cs typeface="Arial" pitchFamily="34" charset="0"/>
              </a:rPr>
              <a:t>Preexisting </a:t>
            </a:r>
            <a:r>
              <a:rPr lang="en-US" sz="1400" b="1" dirty="0">
                <a:solidFill>
                  <a:srgbClr val="002776"/>
                </a:solidFill>
                <a:cs typeface="Arial" pitchFamily="34" charset="0"/>
              </a:rPr>
              <a:t>account population requiring due diligence limited from prior notice guidance:</a:t>
            </a:r>
          </a:p>
          <a:p>
            <a:pPr marL="174625" lvl="1" indent="-174625" fontAlgn="base">
              <a:buFont typeface="Arial" pitchFamily="34" charset="0"/>
              <a:buChar char="•"/>
            </a:pPr>
            <a:r>
              <a:rPr lang="en-US" sz="1400" dirty="0">
                <a:solidFill>
                  <a:srgbClr val="002776">
                    <a:lumMod val="95000"/>
                    <a:lumOff val="5000"/>
                  </a:srgbClr>
                </a:solidFill>
                <a:cs typeface="Arial" pitchFamily="34" charset="0"/>
              </a:rPr>
              <a:t>Preexisting individual account document review limited to accounts with over US$1M balances</a:t>
            </a:r>
          </a:p>
          <a:p>
            <a:pPr marL="174625" lvl="1" indent="-174625" fontAlgn="base">
              <a:buFont typeface="Arial" pitchFamily="34" charset="0"/>
              <a:buChar char="•"/>
            </a:pPr>
            <a:r>
              <a:rPr lang="en-US" sz="1400" dirty="0">
                <a:solidFill>
                  <a:srgbClr val="002776">
                    <a:lumMod val="95000"/>
                    <a:lumOff val="5000"/>
                  </a:srgbClr>
                </a:solidFill>
                <a:cs typeface="Arial" pitchFamily="34" charset="0"/>
              </a:rPr>
              <a:t>Document search on high net worth accounts more defined (e.g., current customer master file documents as opposed to “all available documents”).</a:t>
            </a:r>
          </a:p>
          <a:p>
            <a:pPr marL="174625" lvl="1" indent="-174625" fontAlgn="base">
              <a:buFont typeface="Arial" pitchFamily="34" charset="0"/>
              <a:buChar char="•"/>
            </a:pPr>
            <a:r>
              <a:rPr lang="en-US" sz="1400" dirty="0">
                <a:solidFill>
                  <a:srgbClr val="002776">
                    <a:lumMod val="95000"/>
                    <a:lumOff val="5000"/>
                  </a:srgbClr>
                </a:solidFill>
                <a:cs typeface="Arial" pitchFamily="34" charset="0"/>
              </a:rPr>
              <a:t>Preexisting entity accounts having balances under $250K are exempt from review</a:t>
            </a:r>
          </a:p>
          <a:p>
            <a:pPr marL="171450" indent="-171450" fontAlgn="base">
              <a:spcBef>
                <a:spcPct val="20000"/>
              </a:spcBef>
              <a:spcAft>
                <a:spcPct val="0"/>
              </a:spcAft>
              <a:buFont typeface="Courier New" pitchFamily="49" charset="0"/>
              <a:buChar char="o"/>
            </a:pPr>
            <a:endParaRPr lang="en-US" sz="1400" dirty="0">
              <a:solidFill>
                <a:srgbClr val="002776"/>
              </a:solidFill>
              <a:cs typeface="Arial" pitchFamily="34" charset="0"/>
            </a:endParaRPr>
          </a:p>
        </p:txBody>
      </p:sp>
      <p:sp>
        <p:nvSpPr>
          <p:cNvPr id="22" name="Content Placeholder 4"/>
          <p:cNvSpPr txBox="1">
            <a:spLocks/>
          </p:cNvSpPr>
          <p:nvPr/>
        </p:nvSpPr>
        <p:spPr bwMode="gray">
          <a:xfrm>
            <a:off x="2418081" y="2823561"/>
            <a:ext cx="6415315" cy="2229539"/>
          </a:xfrm>
          <a:prstGeom prst="rect">
            <a:avLst/>
          </a:prstGeom>
        </p:spPr>
        <p:txBody>
          <a:bodyPr/>
          <a:lstStyle>
            <a:lvl1pPr marR="0" indent="0" algn="l" defTabSz="914400" rtl="0" eaLnBrk="1" fontAlgn="base" latinLnBrk="0" hangingPunct="1">
              <a:lnSpc>
                <a:spcPct val="100000"/>
              </a:lnSpc>
              <a:spcBef>
                <a:spcPts val="1900"/>
              </a:spcBef>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500"/>
              </a:spcBef>
              <a:spcAft>
                <a:spcPct val="0"/>
              </a:spcAft>
              <a:buFont typeface="Arial" pitchFamily="34" charset="0"/>
              <a:buChar cha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401638" indent="-231775" algn="l" rtl="0" eaLnBrk="1" fontAlgn="base" hangingPunct="1">
              <a:lnSpc>
                <a:spcPct val="100000"/>
              </a:lnSpc>
              <a:spcBef>
                <a:spcPts val="400"/>
              </a:spcBef>
              <a:spcAft>
                <a:spcPct val="0"/>
              </a:spcAft>
              <a:buFont typeface="Arial" pitchFamily="34" charset="0"/>
              <a:buChar char="–"/>
              <a:defRPr lang="en-US" sz="1800" kern="1200" dirty="0" smtClean="0">
                <a:solidFill>
                  <a:schemeClr val="tx2"/>
                </a:solidFill>
                <a:latin typeface="+mn-lt"/>
                <a:ea typeface="+mn-ea"/>
                <a:cs typeface="+mn-cs"/>
              </a:defRPr>
            </a:lvl3pPr>
            <a:lvl4pPr marL="569913" marR="0" indent="-16827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796925" marR="0" indent="-227013"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a:spcBef>
                <a:spcPts val="600"/>
              </a:spcBef>
              <a:spcAft>
                <a:spcPts val="0"/>
              </a:spcAft>
            </a:pPr>
            <a:endParaRPr sz="1400" b="1" dirty="0" smtClean="0">
              <a:solidFill>
                <a:srgbClr val="002776"/>
              </a:solidFill>
            </a:endParaRPr>
          </a:p>
          <a:p>
            <a:pPr>
              <a:spcBef>
                <a:spcPts val="600"/>
              </a:spcBef>
              <a:spcAft>
                <a:spcPts val="0"/>
              </a:spcAft>
            </a:pPr>
            <a:r>
              <a:rPr sz="1400" b="1" dirty="0" smtClean="0">
                <a:solidFill>
                  <a:srgbClr val="002776"/>
                </a:solidFill>
              </a:rPr>
              <a:t>Accounts </a:t>
            </a:r>
            <a:r>
              <a:rPr sz="1400" b="1" dirty="0">
                <a:solidFill>
                  <a:srgbClr val="002776"/>
                </a:solidFill>
              </a:rPr>
              <a:t>on boarded after the FFI agreement subject to current onboarding procedures used under AML/KYC </a:t>
            </a:r>
            <a:r>
              <a:rPr sz="1400" b="1" dirty="0" smtClean="0">
                <a:solidFill>
                  <a:srgbClr val="002776"/>
                </a:solidFill>
              </a:rPr>
              <a:t>except to </a:t>
            </a:r>
            <a:r>
              <a:rPr sz="1400" b="1" dirty="0">
                <a:solidFill>
                  <a:srgbClr val="002776"/>
                </a:solidFill>
              </a:rPr>
              <a:t>the extent U.S. indicia are identified. </a:t>
            </a:r>
          </a:p>
          <a:p>
            <a:pPr lvl="1">
              <a:spcBef>
                <a:spcPts val="0"/>
              </a:spcBef>
              <a:spcAft>
                <a:spcPts val="0"/>
              </a:spcAft>
            </a:pPr>
            <a:r>
              <a:rPr lang="en-US" sz="1400" dirty="0" smtClean="0">
                <a:solidFill>
                  <a:srgbClr val="002776">
                    <a:lumMod val="95000"/>
                    <a:lumOff val="5000"/>
                  </a:srgbClr>
                </a:solidFill>
              </a:rPr>
              <a:t>If U.S. indicia are determined as a part of the AML/KYC review, additional documentation must be collected</a:t>
            </a:r>
          </a:p>
          <a:p>
            <a:pPr lvl="1">
              <a:spcBef>
                <a:spcPts val="0"/>
              </a:spcBef>
              <a:spcAft>
                <a:spcPts val="0"/>
              </a:spcAft>
            </a:pPr>
            <a:r>
              <a:rPr lang="en-US" sz="1400" dirty="0" smtClean="0">
                <a:solidFill>
                  <a:srgbClr val="002776">
                    <a:lumMod val="95000"/>
                    <a:lumOff val="5000"/>
                  </a:srgbClr>
                </a:solidFill>
              </a:rPr>
              <a:t>Certain entity accounts exempt from documenting substantial U.S. owners</a:t>
            </a:r>
            <a:endParaRPr lang="en-US" sz="1400" dirty="0">
              <a:solidFill>
                <a:srgbClr val="002776">
                  <a:lumMod val="95000"/>
                  <a:lumOff val="5000"/>
                </a:srgbClr>
              </a:solidFill>
            </a:endParaRPr>
          </a:p>
        </p:txBody>
      </p:sp>
      <p:sp>
        <p:nvSpPr>
          <p:cNvPr id="23" name="Content Placeholder 4"/>
          <p:cNvSpPr txBox="1">
            <a:spLocks/>
          </p:cNvSpPr>
          <p:nvPr/>
        </p:nvSpPr>
        <p:spPr bwMode="gray">
          <a:xfrm>
            <a:off x="2394858" y="5032901"/>
            <a:ext cx="6749144" cy="1058365"/>
          </a:xfrm>
          <a:prstGeom prst="rect">
            <a:avLst/>
          </a:prstGeom>
        </p:spPr>
        <p:txBody>
          <a:bodyPr/>
          <a:lstStyle>
            <a:lvl1pPr marR="0" indent="0" algn="l" defTabSz="914400" rtl="0" eaLnBrk="1" fontAlgn="base" latinLnBrk="0" hangingPunct="1">
              <a:lnSpc>
                <a:spcPct val="100000"/>
              </a:lnSpc>
              <a:spcBef>
                <a:spcPts val="1900"/>
              </a:spcBef>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4625" algn="l" defTabSz="914400" rtl="0" eaLnBrk="1" fontAlgn="base" latinLnBrk="0" hangingPunct="1">
              <a:lnSpc>
                <a:spcPct val="100000"/>
              </a:lnSpc>
              <a:spcBef>
                <a:spcPts val="500"/>
              </a:spcBef>
              <a:spcAft>
                <a:spcPct val="0"/>
              </a:spcAft>
              <a:buFont typeface="Arial" pitchFamily="34" charset="0"/>
              <a:buChar cha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L="401638" indent="-231775" algn="l" rtl="0" eaLnBrk="1" fontAlgn="base" hangingPunct="1">
              <a:lnSpc>
                <a:spcPct val="100000"/>
              </a:lnSpc>
              <a:spcBef>
                <a:spcPts val="400"/>
              </a:spcBef>
              <a:spcAft>
                <a:spcPct val="0"/>
              </a:spcAft>
              <a:buFont typeface="Arial" pitchFamily="34" charset="0"/>
              <a:buChar char="–"/>
              <a:defRPr lang="en-US" sz="1800" kern="1200" dirty="0" smtClean="0">
                <a:solidFill>
                  <a:schemeClr val="tx2"/>
                </a:solidFill>
                <a:latin typeface="+mn-lt"/>
                <a:ea typeface="+mn-ea"/>
                <a:cs typeface="+mn-cs"/>
              </a:defRPr>
            </a:lvl3pPr>
            <a:lvl4pPr marL="569913" marR="0" indent="-168275"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4pPr>
            <a:lvl5pPr marL="796925" marR="0" indent="-227013" algn="l" defTabSz="914400" rtl="0" eaLnBrk="1" fontAlgn="base" latinLnBrk="0" hangingPunct="1">
              <a:lnSpc>
                <a:spcPct val="100000"/>
              </a:lnSpc>
              <a:spcBef>
                <a:spcPts val="400"/>
              </a:spcBef>
              <a:spcAft>
                <a:spcPct val="0"/>
              </a:spcAft>
              <a:buFont typeface="Arial" pitchFamily="34" charset="0"/>
              <a:buChar cha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171450" indent="-171450">
              <a:spcBef>
                <a:spcPts val="0"/>
              </a:spcBef>
              <a:spcAft>
                <a:spcPts val="0"/>
              </a:spcAft>
              <a:buFont typeface="Arial" pitchFamily="34" charset="0"/>
              <a:buChar char="•"/>
            </a:pPr>
            <a:endParaRPr sz="1400" b="1" dirty="0" smtClean="0">
              <a:solidFill>
                <a:srgbClr val="002776"/>
              </a:solidFill>
            </a:endParaRPr>
          </a:p>
          <a:p>
            <a:pPr marL="171450" indent="-171450">
              <a:spcBef>
                <a:spcPts val="0"/>
              </a:spcBef>
              <a:spcAft>
                <a:spcPts val="0"/>
              </a:spcAft>
              <a:buFont typeface="Arial" pitchFamily="34" charset="0"/>
              <a:buChar char="•"/>
            </a:pPr>
            <a:endParaRPr lang="en-US" sz="1400" b="1" dirty="0">
              <a:solidFill>
                <a:srgbClr val="002776"/>
              </a:solidFill>
            </a:endParaRPr>
          </a:p>
          <a:p>
            <a:pPr marL="171450" indent="-171450">
              <a:spcBef>
                <a:spcPts val="0"/>
              </a:spcBef>
              <a:spcAft>
                <a:spcPts val="0"/>
              </a:spcAft>
              <a:buFont typeface="Arial" pitchFamily="34" charset="0"/>
              <a:buChar char="•"/>
            </a:pPr>
            <a:r>
              <a:rPr sz="1400" dirty="0" smtClean="0">
                <a:solidFill>
                  <a:srgbClr val="002776"/>
                </a:solidFill>
              </a:rPr>
              <a:t>Short-term </a:t>
            </a:r>
            <a:r>
              <a:rPr sz="1400" dirty="0">
                <a:solidFill>
                  <a:srgbClr val="002776"/>
                </a:solidFill>
              </a:rPr>
              <a:t>OID and ordinary course of business payments are excluded </a:t>
            </a:r>
          </a:p>
          <a:p>
            <a:pPr marL="171450" indent="-171450">
              <a:spcBef>
                <a:spcPts val="250"/>
              </a:spcBef>
              <a:spcAft>
                <a:spcPts val="0"/>
              </a:spcAft>
              <a:buFont typeface="Arial" pitchFamily="34" charset="0"/>
              <a:buChar char="•"/>
            </a:pPr>
            <a:r>
              <a:rPr sz="1400" dirty="0">
                <a:solidFill>
                  <a:srgbClr val="002776"/>
                </a:solidFill>
              </a:rPr>
              <a:t>Grandfathering is extended</a:t>
            </a:r>
          </a:p>
          <a:p>
            <a:pPr marL="171450" indent="-171450">
              <a:spcBef>
                <a:spcPts val="250"/>
              </a:spcBef>
              <a:spcAft>
                <a:spcPts val="0"/>
              </a:spcAft>
              <a:buFont typeface="Arial" pitchFamily="34" charset="0"/>
              <a:buChar char="•"/>
            </a:pPr>
            <a:r>
              <a:rPr sz="1400" dirty="0">
                <a:solidFill>
                  <a:srgbClr val="002776"/>
                </a:solidFill>
              </a:rPr>
              <a:t>Withholding phased in gradually between 2014 and </a:t>
            </a:r>
            <a:r>
              <a:rPr sz="1400" dirty="0" smtClean="0">
                <a:solidFill>
                  <a:srgbClr val="002776"/>
                </a:solidFill>
              </a:rPr>
              <a:t>2017</a:t>
            </a:r>
            <a:endParaRPr sz="1400" dirty="0">
              <a:solidFill>
                <a:srgbClr val="002776"/>
              </a:solidFill>
            </a:endParaRPr>
          </a:p>
          <a:p>
            <a:pPr marL="169863" lvl="2" indent="0">
              <a:buFont typeface="Arial" pitchFamily="34" charset="0"/>
              <a:buNone/>
            </a:pPr>
            <a:endParaRPr sz="1400" dirty="0">
              <a:solidFill>
                <a:srgbClr val="002776"/>
              </a:solidFill>
            </a:endParaRPr>
          </a:p>
        </p:txBody>
      </p:sp>
      <p:cxnSp>
        <p:nvCxnSpPr>
          <p:cNvPr id="26" name="Straight Connector 25"/>
          <p:cNvCxnSpPr/>
          <p:nvPr/>
        </p:nvCxnSpPr>
        <p:spPr>
          <a:xfrm>
            <a:off x="1987298" y="2749163"/>
            <a:ext cx="684609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130406" y="4922501"/>
            <a:ext cx="6846098"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14338" y="450279"/>
            <a:ext cx="8330184" cy="333425"/>
          </a:xfrm>
        </p:spPr>
        <p:txBody>
          <a:bodyPr/>
          <a:lstStyle/>
          <a:p>
            <a:r>
              <a:rPr lang="en-US" dirty="0" smtClean="0"/>
              <a:t>Overview of changes in the draft regulations</a:t>
            </a:r>
            <a:endParaRPr lang="en-US" dirty="0"/>
          </a:p>
        </p:txBody>
      </p:sp>
    </p:spTree>
    <p:extLst>
      <p:ext uri="{BB962C8B-B14F-4D97-AF65-F5344CB8AC3E}">
        <p14:creationId xmlns:p14="http://schemas.microsoft.com/office/powerpoint/2010/main" val="2941748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loitte-Small">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1"/>
          </a:solidFill>
        </a:ln>
      </a:spPr>
      <a:bodyPr lIns="45720" tIns="45720" rIns="45720" rtlCol="0" anchor="ctr"/>
      <a:lstStyle>
        <a:defPPr algn="ctr">
          <a:defRPr sz="1800" b="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spcBef>
            <a:spcPts val="600"/>
          </a:spcBef>
          <a:defRPr sz="1800" dirty="0" err="1" smtClean="0"/>
        </a:defPPr>
      </a:lstStyle>
    </a:txDef>
  </a:objectDefaults>
  <a:extraClrSchemeLst/>
</a:theme>
</file>

<file path=ppt/theme/theme2.xml><?xml version="1.0" encoding="utf-8"?>
<a:theme xmlns:a="http://schemas.openxmlformats.org/drawingml/2006/main" name="Deloitte Screen (large) US07 Jun09">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algn="ctr">
          <a:noFill/>
          <a:miter lim="800000"/>
          <a:headEnd type="none" w="sm" len="sm"/>
          <a:tailEnd type="none" w="sm" len="sm"/>
        </a:ln>
        <a:effectLst>
          <a:prstShdw prst="shdw17" dist="17961">
            <a:srgbClr val="000000">
              <a:alpha val="0"/>
            </a:srgbClr>
          </a:prstShdw>
        </a:effectLst>
      </a:spPr>
      <a:bodyPr anchor="ctr"/>
      <a:lstStyle>
        <a:defPPr marL="115888" indent="-115888" algn="l" eaLnBrk="0" hangingPunct="0">
          <a:buClr>
            <a:srgbClr val="000066"/>
          </a:buClr>
          <a:buSzPct val="85000"/>
          <a:buFont typeface="Arial" pitchFamily="34" charset="0"/>
          <a:buChar char="•"/>
          <a:defRPr sz="1000" b="0" dirty="0"/>
        </a:defPPr>
      </a:lst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err="1" smtClean="0"/>
        </a:defPPr>
      </a:lstStyle>
    </a:txDef>
  </a:objectDefaults>
  <a:extraClrSchemeLst/>
</a:theme>
</file>

<file path=ppt/theme/theme3.xml><?xml version="1.0" encoding="utf-8"?>
<a:theme xmlns:a="http://schemas.openxmlformats.org/drawingml/2006/main" name="Deloitte Screen (medium)">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ln>
      </a:spPr>
      <a:bodyPr rtlCol="0" anchor="ctr"/>
      <a:lstStyle>
        <a:defPPr algn="ctr">
          <a:defRPr sz="20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defPPr>
      </a:lstStyle>
    </a:txDef>
  </a:objectDefaults>
  <a:extraClrSchemeLst/>
</a:theme>
</file>

<file path=ppt/theme/theme4.xml><?xml version="1.0" encoding="utf-8"?>
<a:theme xmlns:a="http://schemas.openxmlformats.org/drawingml/2006/main" name="US Consulting On-screen XS WHT_R1.5V_1208">
  <a:themeElements>
    <a:clrScheme name="US Consulting On-screen X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fontScheme name="US Consulting On-screen X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US Consulting On-screen X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X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X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X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X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X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X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X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X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X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X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X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X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X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X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X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5DCA726DA09E1428E7044980C6E5FAF" ma:contentTypeVersion="5" ma:contentTypeDescription="Create a new document." ma:contentTypeScope="" ma:versionID="f324fe3eba7b1b332370636865e732c2">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EA2F053-DB50-4A42-81F8-71C0BA960DB3}">
  <ds:schemaRefs>
    <ds:schemaRef ds:uri="http://purl.org/dc/terms/"/>
    <ds:schemaRef ds:uri="http://purl.org/dc/dcmitype/"/>
    <ds:schemaRef ds:uri="http://www.w3.org/XML/1998/namespace"/>
    <ds:schemaRef ds:uri="http://schemas.microsoft.com/office/2006/documentManagement/types"/>
    <ds:schemaRef ds:uri="http://schemas.openxmlformats.org/package/2006/metadata/core-properties"/>
    <ds:schemaRef ds:uri="http://schemas.microsoft.com/sharepoint/v3"/>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C20923E6-40F6-47FC-8324-42C09460FA3A}">
  <ds:schemaRefs>
    <ds:schemaRef ds:uri="http://schemas.microsoft.com/sharepoint/v3/contenttype/forms"/>
  </ds:schemaRefs>
</ds:datastoreItem>
</file>

<file path=customXml/itemProps3.xml><?xml version="1.0" encoding="utf-8"?>
<ds:datastoreItem xmlns:ds="http://schemas.openxmlformats.org/officeDocument/2006/customXml" ds:itemID="{7FBA8961-4245-4C45-8756-6EA745369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6368</TotalTime>
  <Words>2014</Words>
  <Application>Microsoft Office PowerPoint</Application>
  <PresentationFormat>On-screen Show (4:3)</PresentationFormat>
  <Paragraphs>315</Paragraphs>
  <Slides>19</Slides>
  <Notes>8</Notes>
  <HiddenSlides>0</HiddenSlides>
  <MMClips>0</MMClips>
  <ScaleCrop>false</ScaleCrop>
  <HeadingPairs>
    <vt:vector size="4" baseType="variant">
      <vt:variant>
        <vt:lpstr>Theme</vt:lpstr>
      </vt:variant>
      <vt:variant>
        <vt:i4>4</vt:i4>
      </vt:variant>
      <vt:variant>
        <vt:lpstr>Slide Titles</vt:lpstr>
      </vt:variant>
      <vt:variant>
        <vt:i4>19</vt:i4>
      </vt:variant>
    </vt:vector>
  </HeadingPairs>
  <TitlesOfParts>
    <vt:vector size="23" baseType="lpstr">
      <vt:lpstr>1_Deloitte-Small</vt:lpstr>
      <vt:lpstr>Deloitte Screen (large) US07 Jun09</vt:lpstr>
      <vt:lpstr>Deloitte Screen (medium)</vt:lpstr>
      <vt:lpstr>US Consulting On-screen XS WHT_R1.5V_1208</vt:lpstr>
      <vt:lpstr>PowerPoint Presentation</vt:lpstr>
      <vt:lpstr>Today’s Agenda</vt:lpstr>
      <vt:lpstr>Background</vt:lpstr>
      <vt:lpstr>What is FATCA?</vt:lpstr>
      <vt:lpstr>FATCA Overview </vt:lpstr>
      <vt:lpstr>How have we gotten here?</vt:lpstr>
      <vt:lpstr>Can We Believe Everything We Hear?</vt:lpstr>
      <vt:lpstr>Draft regulations</vt:lpstr>
      <vt:lpstr>Overview of changes in the draft regulations</vt:lpstr>
      <vt:lpstr>Overview of changes in the draft regulations (continued)</vt:lpstr>
      <vt:lpstr>Proposed regulations extended deadlines, while maintaining significant 2013 milestones that require immediate mobilization</vt:lpstr>
      <vt:lpstr>Intergovernmental Approach</vt:lpstr>
      <vt:lpstr>Implementation considerations</vt:lpstr>
      <vt:lpstr>FATCA Impacts</vt:lpstr>
      <vt:lpstr>FATCA Implementation Framework</vt:lpstr>
      <vt:lpstr>FATCA challenges faced by organizations</vt:lpstr>
      <vt:lpstr>Questions</vt:lpstr>
      <vt:lpstr>PowerPoint Presentation</vt:lpstr>
      <vt:lpstr>PowerPoint Presentation</vt:lpstr>
    </vt:vector>
  </TitlesOfParts>
  <Company>Deloitte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Corley, Jennifer</dc:creator>
  <cp:lastModifiedBy>ICAC Admin</cp:lastModifiedBy>
  <cp:revision>279</cp:revision>
  <cp:lastPrinted>2012-04-12T16:13:19Z</cp:lastPrinted>
  <dcterms:created xsi:type="dcterms:W3CDTF">2011-12-06T20:00:55Z</dcterms:created>
  <dcterms:modified xsi:type="dcterms:W3CDTF">2012-07-30T16:41:40Z</dcterms:modified>
</cp:coreProperties>
</file>