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3.xml" ContentType="application/vnd.openxmlformats-officedocument.drawingml.chart+xml"/>
  <Override PartName="/ppt/drawings/drawing1.xml" ContentType="application/vnd.openxmlformats-officedocument.drawingml.chartshapes+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6"/>
  </p:notesMasterIdLst>
  <p:handoutMasterIdLst>
    <p:handoutMasterId r:id="rId47"/>
  </p:handoutMasterIdLst>
  <p:sldIdLst>
    <p:sldId id="257" r:id="rId2"/>
    <p:sldId id="370" r:id="rId3"/>
    <p:sldId id="319" r:id="rId4"/>
    <p:sldId id="371" r:id="rId5"/>
    <p:sldId id="372" r:id="rId6"/>
    <p:sldId id="373" r:id="rId7"/>
    <p:sldId id="374" r:id="rId8"/>
    <p:sldId id="375" r:id="rId9"/>
    <p:sldId id="376" r:id="rId10"/>
    <p:sldId id="377" r:id="rId11"/>
    <p:sldId id="378" r:id="rId12"/>
    <p:sldId id="379" r:id="rId13"/>
    <p:sldId id="380" r:id="rId14"/>
    <p:sldId id="381" r:id="rId15"/>
    <p:sldId id="383" r:id="rId16"/>
    <p:sldId id="384" r:id="rId17"/>
    <p:sldId id="385" r:id="rId18"/>
    <p:sldId id="386" r:id="rId19"/>
    <p:sldId id="388" r:id="rId20"/>
    <p:sldId id="389" r:id="rId21"/>
    <p:sldId id="369" r:id="rId22"/>
    <p:sldId id="391" r:id="rId23"/>
    <p:sldId id="392" r:id="rId24"/>
    <p:sldId id="393" r:id="rId25"/>
    <p:sldId id="394" r:id="rId26"/>
    <p:sldId id="395" r:id="rId27"/>
    <p:sldId id="396" r:id="rId28"/>
    <p:sldId id="397" r:id="rId29"/>
    <p:sldId id="399" r:id="rId30"/>
    <p:sldId id="400" r:id="rId31"/>
    <p:sldId id="401" r:id="rId32"/>
    <p:sldId id="402" r:id="rId33"/>
    <p:sldId id="403" r:id="rId34"/>
    <p:sldId id="404" r:id="rId35"/>
    <p:sldId id="408" r:id="rId36"/>
    <p:sldId id="405" r:id="rId37"/>
    <p:sldId id="406" r:id="rId38"/>
    <p:sldId id="407" r:id="rId39"/>
    <p:sldId id="410" r:id="rId40"/>
    <p:sldId id="409" r:id="rId41"/>
    <p:sldId id="412" r:id="rId42"/>
    <p:sldId id="413" r:id="rId43"/>
    <p:sldId id="415" r:id="rId44"/>
    <p:sldId id="414" r:id="rId45"/>
  </p:sldIdLst>
  <p:sldSz cx="9144000" cy="6858000" type="screen4x3"/>
  <p:notesSz cx="6954838"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0000"/>
    <a:srgbClr val="800000"/>
    <a:srgbClr val="5C0000"/>
    <a:srgbClr val="5A84A4"/>
    <a:srgbClr val="E2E2E2"/>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64" autoAdjust="0"/>
    <p:restoredTop sz="80107" autoAdjust="0"/>
  </p:normalViewPr>
  <p:slideViewPr>
    <p:cSldViewPr showGuides="1">
      <p:cViewPr>
        <p:scale>
          <a:sx n="48" d="100"/>
          <a:sy n="48" d="100"/>
        </p:scale>
        <p:origin x="-848" y="-65"/>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p:scale>
          <a:sx n="100" d="100"/>
          <a:sy n="100" d="100"/>
        </p:scale>
        <p:origin x="-2802" y="786"/>
      </p:cViewPr>
      <p:guideLst>
        <p:guide orient="horz" pos="2932"/>
        <p:guide pos="219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oleObject" Target="file:///C:\Users\kbho\Documents\LCA%20folder\Value%20Add%20Data\Contributions\Gold%20prod%202004-2012.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kbho\Documents\LCA%20folder\Value%20Add%20Data\Contributions\Gold%20prod%202004-2012.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kbho\Documents\LCA%20folder\Value%20Add%20Data\2013%20Figures\2013%20Direct%20Financial%20Contributio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JM"/>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sz="1600">
                <a:solidFill>
                  <a:schemeClr val="accent4"/>
                </a:solidFill>
              </a:defRPr>
            </a:pPr>
            <a:r>
              <a:rPr lang="en-US" sz="1600" dirty="0" smtClean="0">
                <a:solidFill>
                  <a:schemeClr val="accent4"/>
                </a:solidFill>
              </a:rPr>
              <a:t>Gold </a:t>
            </a:r>
            <a:r>
              <a:rPr lang="en-US" sz="1600" dirty="0">
                <a:solidFill>
                  <a:schemeClr val="accent4"/>
                </a:solidFill>
              </a:rPr>
              <a:t>Production 2004 - 2013</a:t>
            </a:r>
          </a:p>
        </c:rich>
      </c:tx>
      <c:overlay val="0"/>
    </c:title>
    <c:autoTitleDeleted val="0"/>
    <c:plotArea>
      <c:layout>
        <c:manualLayout>
          <c:layoutTarget val="inner"/>
          <c:xMode val="edge"/>
          <c:yMode val="edge"/>
          <c:x val="0.14118049197338706"/>
          <c:y val="0.13076407115777197"/>
          <c:w val="0.83039573541679379"/>
          <c:h val="0.74463692038495188"/>
        </c:manualLayout>
      </c:layout>
      <c:barChart>
        <c:barDir val="col"/>
        <c:grouping val="stacked"/>
        <c:varyColors val="0"/>
        <c:ser>
          <c:idx val="0"/>
          <c:order val="0"/>
          <c:invertIfNegative val="0"/>
          <c:cat>
            <c:numRef>
              <c:f>Sheet1!$A$2:$J$2</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cat>
          <c:val>
            <c:numRef>
              <c:f>Sheet1!$A$2:$I$2</c:f>
              <c:numCache>
                <c:formatCode>General</c:formatCode>
                <c:ptCount val="9"/>
                <c:pt idx="0">
                  <c:v>2004</c:v>
                </c:pt>
                <c:pt idx="1">
                  <c:v>2005</c:v>
                </c:pt>
                <c:pt idx="2">
                  <c:v>2006</c:v>
                </c:pt>
                <c:pt idx="3">
                  <c:v>2007</c:v>
                </c:pt>
                <c:pt idx="4">
                  <c:v>2008</c:v>
                </c:pt>
                <c:pt idx="5">
                  <c:v>2009</c:v>
                </c:pt>
                <c:pt idx="6">
                  <c:v>2010</c:v>
                </c:pt>
                <c:pt idx="7">
                  <c:v>2011</c:v>
                </c:pt>
                <c:pt idx="8">
                  <c:v>2012</c:v>
                </c:pt>
              </c:numCache>
            </c:numRef>
          </c:val>
        </c:ser>
        <c:ser>
          <c:idx val="1"/>
          <c:order val="1"/>
          <c:spPr>
            <a:gradFill flip="none" rotWithShape="1">
              <a:gsLst>
                <a:gs pos="0">
                  <a:srgbClr val="D4AF37">
                    <a:shade val="30000"/>
                    <a:satMod val="115000"/>
                  </a:srgbClr>
                </a:gs>
                <a:gs pos="50000">
                  <a:srgbClr val="D4AF37">
                    <a:shade val="67500"/>
                    <a:satMod val="115000"/>
                  </a:srgbClr>
                </a:gs>
                <a:gs pos="100000">
                  <a:srgbClr val="D4AF37">
                    <a:shade val="100000"/>
                    <a:satMod val="115000"/>
                  </a:srgbClr>
                </a:gs>
              </a:gsLst>
              <a:lin ang="16200000" scaled="1"/>
              <a:tileRect/>
            </a:gradFill>
            <a:scene3d>
              <a:camera prst="orthographicFront"/>
              <a:lightRig rig="threePt" dir="t"/>
            </a:scene3d>
          </c:spPr>
          <c:invertIfNegative val="0"/>
          <c:dPt>
            <c:idx val="8"/>
            <c:invertIfNegative val="0"/>
            <c:bubble3D val="0"/>
          </c:dPt>
          <c:cat>
            <c:numRef>
              <c:f>Sheet1!$A$2:$J$2</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cat>
          <c:val>
            <c:numRef>
              <c:f>Sheet1!$A$3:$J$3</c:f>
              <c:numCache>
                <c:formatCode>#,##0</c:formatCode>
                <c:ptCount val="10"/>
                <c:pt idx="0">
                  <c:v>281648</c:v>
                </c:pt>
                <c:pt idx="1">
                  <c:v>339384</c:v>
                </c:pt>
                <c:pt idx="2">
                  <c:v>300071</c:v>
                </c:pt>
                <c:pt idx="3">
                  <c:v>276084.92</c:v>
                </c:pt>
                <c:pt idx="4">
                  <c:v>331132</c:v>
                </c:pt>
                <c:pt idx="5">
                  <c:v>412491</c:v>
                </c:pt>
                <c:pt idx="6">
                  <c:v>415519.95</c:v>
                </c:pt>
                <c:pt idx="7">
                  <c:v>405543.11</c:v>
                </c:pt>
                <c:pt idx="8">
                  <c:v>402012</c:v>
                </c:pt>
                <c:pt idx="9">
                  <c:v>353667</c:v>
                </c:pt>
              </c:numCache>
            </c:numRef>
          </c:val>
        </c:ser>
        <c:dLbls>
          <c:showLegendKey val="0"/>
          <c:showVal val="0"/>
          <c:showCatName val="0"/>
          <c:showSerName val="0"/>
          <c:showPercent val="0"/>
          <c:showBubbleSize val="0"/>
        </c:dLbls>
        <c:gapWidth val="150"/>
        <c:overlap val="100"/>
        <c:axId val="79659008"/>
        <c:axId val="33969792"/>
      </c:barChart>
      <c:catAx>
        <c:axId val="79659008"/>
        <c:scaling>
          <c:orientation val="minMax"/>
        </c:scaling>
        <c:delete val="0"/>
        <c:axPos val="b"/>
        <c:numFmt formatCode="General" sourceLinked="1"/>
        <c:majorTickMark val="out"/>
        <c:minorTickMark val="none"/>
        <c:tickLblPos val="nextTo"/>
        <c:txPr>
          <a:bodyPr/>
          <a:lstStyle/>
          <a:p>
            <a:pPr>
              <a:defRPr sz="1200" b="1">
                <a:solidFill>
                  <a:schemeClr val="accent6"/>
                </a:solidFill>
              </a:defRPr>
            </a:pPr>
            <a:endParaRPr lang="en-US"/>
          </a:p>
        </c:txPr>
        <c:crossAx val="33969792"/>
        <c:crosses val="autoZero"/>
        <c:auto val="1"/>
        <c:lblAlgn val="ctr"/>
        <c:lblOffset val="100"/>
        <c:noMultiLvlLbl val="0"/>
      </c:catAx>
      <c:valAx>
        <c:axId val="33969792"/>
        <c:scaling>
          <c:orientation val="minMax"/>
        </c:scaling>
        <c:delete val="0"/>
        <c:axPos val="l"/>
        <c:numFmt formatCode="General" sourceLinked="1"/>
        <c:majorTickMark val="out"/>
        <c:minorTickMark val="none"/>
        <c:tickLblPos val="nextTo"/>
        <c:txPr>
          <a:bodyPr/>
          <a:lstStyle/>
          <a:p>
            <a:pPr>
              <a:defRPr sz="1200" b="1">
                <a:solidFill>
                  <a:schemeClr val="accent6"/>
                </a:solidFill>
              </a:defRPr>
            </a:pPr>
            <a:endParaRPr lang="en-US"/>
          </a:p>
        </c:txPr>
        <c:crossAx val="79659008"/>
        <c:crosses val="autoZero"/>
        <c:crossBetween val="between"/>
        <c:dispUnits>
          <c:builtInUnit val="thousands"/>
          <c:dispUnitsLbl>
            <c:layout>
              <c:manualLayout>
                <c:xMode val="edge"/>
                <c:yMode val="edge"/>
                <c:x val="1.1469604605875877E-2"/>
                <c:y val="0.3966713210140832"/>
              </c:manualLayout>
            </c:layout>
            <c:tx>
              <c:rich>
                <a:bodyPr/>
                <a:lstStyle/>
                <a:p>
                  <a:pPr>
                    <a:defRPr>
                      <a:solidFill>
                        <a:schemeClr val="tx1"/>
                      </a:solidFill>
                    </a:defRPr>
                  </a:pPr>
                  <a:r>
                    <a:rPr lang="en-US">
                      <a:solidFill>
                        <a:schemeClr val="tx1"/>
                      </a:solidFill>
                    </a:rPr>
                    <a:t>000/oz</a:t>
                  </a:r>
                </a:p>
              </c:rich>
            </c:tx>
          </c:dispUnitsLbl>
        </c:dispUnits>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JM"/>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solidFill>
                  <a:schemeClr val="accent4"/>
                </a:solidFill>
              </a:defRPr>
            </a:pPr>
            <a:r>
              <a:rPr lang="en-US" sz="1600" dirty="0"/>
              <a:t>2004 - 2013 Cash Costs </a:t>
            </a:r>
            <a:r>
              <a:rPr lang="en-US" sz="1600" dirty="0" smtClean="0"/>
              <a:t>$/oz.</a:t>
            </a:r>
            <a:endParaRPr lang="en-US" sz="1600" dirty="0"/>
          </a:p>
        </c:rich>
      </c:tx>
      <c:layout>
        <c:manualLayout>
          <c:xMode val="edge"/>
          <c:yMode val="edge"/>
          <c:x val="0.22276856569399414"/>
          <c:y val="5.8823529411764705E-2"/>
        </c:manualLayout>
      </c:layout>
      <c:overlay val="0"/>
    </c:title>
    <c:autoTitleDeleted val="0"/>
    <c:plotArea>
      <c:layout/>
      <c:lineChart>
        <c:grouping val="standard"/>
        <c:varyColors val="0"/>
        <c:ser>
          <c:idx val="0"/>
          <c:order val="0"/>
          <c:tx>
            <c:strRef>
              <c:f>Sheet4!$B$3</c:f>
              <c:strCache>
                <c:ptCount val="1"/>
                <c:pt idx="0">
                  <c:v>2004 - 2013 Cash Costs $/oz</c:v>
                </c:pt>
              </c:strCache>
            </c:strRef>
          </c:tx>
          <c:spPr>
            <a:ln>
              <a:solidFill>
                <a:srgbClr val="FFC000"/>
              </a:solidFill>
              <a:prstDash val="sysDash"/>
            </a:ln>
          </c:spPr>
          <c:marker>
            <c:spPr>
              <a:solidFill>
                <a:srgbClr val="D4AF37"/>
              </a:solidFill>
              <a:ln>
                <a:solidFill>
                  <a:srgbClr val="FFC000"/>
                </a:solidFill>
                <a:prstDash val="sysDash"/>
              </a:ln>
            </c:spPr>
          </c:marker>
          <c:cat>
            <c:numRef>
              <c:f>Sheet4!$C$2:$L$2</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cat>
          <c:val>
            <c:numRef>
              <c:f>Sheet4!$C$3:$L$3</c:f>
              <c:numCache>
                <c:formatCode>General</c:formatCode>
                <c:ptCount val="10"/>
                <c:pt idx="0">
                  <c:v>247</c:v>
                </c:pt>
                <c:pt idx="1">
                  <c:v>206</c:v>
                </c:pt>
                <c:pt idx="2">
                  <c:v>291</c:v>
                </c:pt>
                <c:pt idx="3">
                  <c:v>452</c:v>
                </c:pt>
                <c:pt idx="4">
                  <c:v>466</c:v>
                </c:pt>
                <c:pt idx="5">
                  <c:v>395</c:v>
                </c:pt>
                <c:pt idx="6">
                  <c:v>484</c:v>
                </c:pt>
                <c:pt idx="7">
                  <c:v>611</c:v>
                </c:pt>
                <c:pt idx="8">
                  <c:v>669</c:v>
                </c:pt>
                <c:pt idx="9">
                  <c:v>724</c:v>
                </c:pt>
              </c:numCache>
            </c:numRef>
          </c:val>
          <c:smooth val="0"/>
        </c:ser>
        <c:dLbls>
          <c:showLegendKey val="0"/>
          <c:showVal val="0"/>
          <c:showCatName val="0"/>
          <c:showSerName val="0"/>
          <c:showPercent val="0"/>
          <c:showBubbleSize val="0"/>
        </c:dLbls>
        <c:marker val="1"/>
        <c:smooth val="0"/>
        <c:axId val="73185280"/>
        <c:axId val="44909120"/>
      </c:lineChart>
      <c:catAx>
        <c:axId val="73185280"/>
        <c:scaling>
          <c:orientation val="minMax"/>
        </c:scaling>
        <c:delete val="0"/>
        <c:axPos val="b"/>
        <c:numFmt formatCode="General" sourceLinked="1"/>
        <c:majorTickMark val="out"/>
        <c:minorTickMark val="none"/>
        <c:tickLblPos val="nextTo"/>
        <c:txPr>
          <a:bodyPr/>
          <a:lstStyle/>
          <a:p>
            <a:pPr>
              <a:defRPr sz="1200" b="1">
                <a:solidFill>
                  <a:schemeClr val="accent6"/>
                </a:solidFill>
              </a:defRPr>
            </a:pPr>
            <a:endParaRPr lang="en-US"/>
          </a:p>
        </c:txPr>
        <c:crossAx val="44909120"/>
        <c:crosses val="autoZero"/>
        <c:auto val="1"/>
        <c:lblAlgn val="ctr"/>
        <c:lblOffset val="100"/>
        <c:noMultiLvlLbl val="0"/>
      </c:catAx>
      <c:valAx>
        <c:axId val="44909120"/>
        <c:scaling>
          <c:orientation val="minMax"/>
        </c:scaling>
        <c:delete val="0"/>
        <c:axPos val="l"/>
        <c:numFmt formatCode="General" sourceLinked="1"/>
        <c:majorTickMark val="out"/>
        <c:minorTickMark val="none"/>
        <c:tickLblPos val="nextTo"/>
        <c:txPr>
          <a:bodyPr/>
          <a:lstStyle/>
          <a:p>
            <a:pPr>
              <a:defRPr sz="1200" b="1">
                <a:solidFill>
                  <a:schemeClr val="accent6"/>
                </a:solidFill>
              </a:defRPr>
            </a:pPr>
            <a:endParaRPr lang="en-US"/>
          </a:p>
        </c:txPr>
        <c:crossAx val="73185280"/>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JM"/>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a:pPr>
            <a:r>
              <a:rPr lang="en-US" sz="1800" dirty="0"/>
              <a:t>2007 - 2013 Economic Value </a:t>
            </a:r>
          </a:p>
        </c:rich>
      </c:tx>
      <c:layout>
        <c:manualLayout>
          <c:xMode val="edge"/>
          <c:yMode val="edge"/>
          <c:x val="0.34876355129521852"/>
          <c:y val="3.8461538461538464E-2"/>
        </c:manualLayout>
      </c:layout>
      <c:overlay val="1"/>
    </c:title>
    <c:autoTitleDeleted val="0"/>
    <c:plotArea>
      <c:layout>
        <c:manualLayout>
          <c:layoutTarget val="inner"/>
          <c:xMode val="edge"/>
          <c:yMode val="edge"/>
          <c:x val="8.4604897688759784E-2"/>
          <c:y val="0.16865079365079366"/>
          <c:w val="0.71838246180765863"/>
          <c:h val="0.75456296736492845"/>
        </c:manualLayout>
      </c:layout>
      <c:barChart>
        <c:barDir val="col"/>
        <c:grouping val="stacked"/>
        <c:varyColors val="0"/>
        <c:ser>
          <c:idx val="0"/>
          <c:order val="0"/>
          <c:tx>
            <c:strRef>
              <c:f>'2007-2013 Economic Value'!$A$3</c:f>
              <c:strCache>
                <c:ptCount val="1"/>
                <c:pt idx="0">
                  <c:v>Dividends</c:v>
                </c:pt>
              </c:strCache>
            </c:strRef>
          </c:tx>
          <c:spPr>
            <a:solidFill>
              <a:schemeClr val="bg2">
                <a:lumMod val="50000"/>
              </a:schemeClr>
            </a:solidFill>
            <a:scene3d>
              <a:camera prst="orthographicFront"/>
              <a:lightRig rig="threePt" dir="t"/>
            </a:scene3d>
            <a:sp3d>
              <a:bevelT w="190500" h="38100"/>
            </a:sp3d>
          </c:spPr>
          <c:invertIfNegative val="0"/>
          <c:cat>
            <c:numRef>
              <c:f>'2007-2013 Economic Value'!$B$2:$H$2</c:f>
              <c:numCache>
                <c:formatCode>General</c:formatCode>
                <c:ptCount val="7"/>
                <c:pt idx="0">
                  <c:v>2007</c:v>
                </c:pt>
                <c:pt idx="1">
                  <c:v>2008</c:v>
                </c:pt>
                <c:pt idx="2">
                  <c:v>2009</c:v>
                </c:pt>
                <c:pt idx="3">
                  <c:v>2010</c:v>
                </c:pt>
                <c:pt idx="4">
                  <c:v>2011</c:v>
                </c:pt>
                <c:pt idx="5">
                  <c:v>2012</c:v>
                </c:pt>
                <c:pt idx="6">
                  <c:v>2013</c:v>
                </c:pt>
              </c:numCache>
            </c:numRef>
          </c:cat>
          <c:val>
            <c:numRef>
              <c:f>'2007-2013 Economic Value'!$B$3:$H$3</c:f>
              <c:numCache>
                <c:formatCode>General</c:formatCode>
                <c:ptCount val="7"/>
                <c:pt idx="0">
                  <c:v>0</c:v>
                </c:pt>
                <c:pt idx="1">
                  <c:v>0</c:v>
                </c:pt>
                <c:pt idx="2">
                  <c:v>2374995</c:v>
                </c:pt>
                <c:pt idx="3">
                  <c:v>5655882</c:v>
                </c:pt>
                <c:pt idx="4">
                  <c:v>5786330</c:v>
                </c:pt>
                <c:pt idx="5">
                  <c:v>8611770</c:v>
                </c:pt>
                <c:pt idx="6">
                  <c:v>1578947</c:v>
                </c:pt>
              </c:numCache>
            </c:numRef>
          </c:val>
        </c:ser>
        <c:ser>
          <c:idx val="1"/>
          <c:order val="1"/>
          <c:tx>
            <c:strRef>
              <c:f>'2007-2013 Economic Value'!$A$4</c:f>
              <c:strCache>
                <c:ptCount val="1"/>
                <c:pt idx="0">
                  <c:v>Payrol Tax</c:v>
                </c:pt>
              </c:strCache>
            </c:strRef>
          </c:tx>
          <c:spPr>
            <a:solidFill>
              <a:srgbClr val="412313"/>
            </a:solidFill>
            <a:scene3d>
              <a:camera prst="orthographicFront"/>
              <a:lightRig rig="threePt" dir="t"/>
            </a:scene3d>
            <a:sp3d>
              <a:bevelT w="190500" h="38100"/>
            </a:sp3d>
          </c:spPr>
          <c:invertIfNegative val="0"/>
          <c:cat>
            <c:numRef>
              <c:f>'2007-2013 Economic Value'!$B$2:$H$2</c:f>
              <c:numCache>
                <c:formatCode>General</c:formatCode>
                <c:ptCount val="7"/>
                <c:pt idx="0">
                  <c:v>2007</c:v>
                </c:pt>
                <c:pt idx="1">
                  <c:v>2008</c:v>
                </c:pt>
                <c:pt idx="2">
                  <c:v>2009</c:v>
                </c:pt>
                <c:pt idx="3">
                  <c:v>2010</c:v>
                </c:pt>
                <c:pt idx="4">
                  <c:v>2011</c:v>
                </c:pt>
                <c:pt idx="5">
                  <c:v>2012</c:v>
                </c:pt>
                <c:pt idx="6">
                  <c:v>2013</c:v>
                </c:pt>
              </c:numCache>
            </c:numRef>
          </c:cat>
          <c:val>
            <c:numRef>
              <c:f>'2007-2013 Economic Value'!$B$4:$H$4</c:f>
              <c:numCache>
                <c:formatCode>General</c:formatCode>
                <c:ptCount val="7"/>
                <c:pt idx="0">
                  <c:v>6251156</c:v>
                </c:pt>
                <c:pt idx="1">
                  <c:v>8134002</c:v>
                </c:pt>
                <c:pt idx="2">
                  <c:v>9778858</c:v>
                </c:pt>
                <c:pt idx="3">
                  <c:v>14320928</c:v>
                </c:pt>
                <c:pt idx="4">
                  <c:v>13374871</c:v>
                </c:pt>
                <c:pt idx="5">
                  <c:v>15171074</c:v>
                </c:pt>
                <c:pt idx="6">
                  <c:v>16463313</c:v>
                </c:pt>
              </c:numCache>
            </c:numRef>
          </c:val>
        </c:ser>
        <c:ser>
          <c:idx val="2"/>
          <c:order val="2"/>
          <c:tx>
            <c:strRef>
              <c:f>'2007-2013 Economic Value'!$A$5</c:f>
              <c:strCache>
                <c:ptCount val="1"/>
                <c:pt idx="0">
                  <c:v>Royaties </c:v>
                </c:pt>
              </c:strCache>
            </c:strRef>
          </c:tx>
          <c:spPr>
            <a:solidFill>
              <a:srgbClr val="D4AF37"/>
            </a:solidFill>
            <a:scene3d>
              <a:camera prst="orthographicFront"/>
              <a:lightRig rig="threePt" dir="t"/>
            </a:scene3d>
            <a:sp3d>
              <a:bevelT w="190500" h="38100"/>
            </a:sp3d>
          </c:spPr>
          <c:invertIfNegative val="0"/>
          <c:cat>
            <c:numRef>
              <c:f>'2007-2013 Economic Value'!$B$2:$H$2</c:f>
              <c:numCache>
                <c:formatCode>General</c:formatCode>
                <c:ptCount val="7"/>
                <c:pt idx="0">
                  <c:v>2007</c:v>
                </c:pt>
                <c:pt idx="1">
                  <c:v>2008</c:v>
                </c:pt>
                <c:pt idx="2">
                  <c:v>2009</c:v>
                </c:pt>
                <c:pt idx="3">
                  <c:v>2010</c:v>
                </c:pt>
                <c:pt idx="4">
                  <c:v>2011</c:v>
                </c:pt>
                <c:pt idx="5">
                  <c:v>2012</c:v>
                </c:pt>
                <c:pt idx="6">
                  <c:v>2013</c:v>
                </c:pt>
              </c:numCache>
            </c:numRef>
          </c:cat>
          <c:val>
            <c:numRef>
              <c:f>'2007-2013 Economic Value'!$B$5:$H$5</c:f>
              <c:numCache>
                <c:formatCode>General</c:formatCode>
                <c:ptCount val="7"/>
                <c:pt idx="0">
                  <c:v>9240107</c:v>
                </c:pt>
                <c:pt idx="1">
                  <c:v>16094645</c:v>
                </c:pt>
                <c:pt idx="2">
                  <c:v>23640903</c:v>
                </c:pt>
                <c:pt idx="3">
                  <c:v>33255546</c:v>
                </c:pt>
                <c:pt idx="4">
                  <c:v>44347000</c:v>
                </c:pt>
                <c:pt idx="5">
                  <c:v>45933000</c:v>
                </c:pt>
                <c:pt idx="6">
                  <c:v>33203194</c:v>
                </c:pt>
              </c:numCache>
            </c:numRef>
          </c:val>
        </c:ser>
        <c:ser>
          <c:idx val="3"/>
          <c:order val="3"/>
          <c:tx>
            <c:strRef>
              <c:f>'2007-2013 Economic Value'!$A$6</c:f>
              <c:strCache>
                <c:ptCount val="1"/>
                <c:pt idx="0">
                  <c:v>Income Tax</c:v>
                </c:pt>
              </c:strCache>
            </c:strRef>
          </c:tx>
          <c:spPr>
            <a:solidFill>
              <a:schemeClr val="accent6"/>
            </a:solidFill>
            <a:scene3d>
              <a:camera prst="orthographicFront"/>
              <a:lightRig rig="threePt" dir="t"/>
            </a:scene3d>
            <a:sp3d>
              <a:bevelT w="190500" h="38100"/>
            </a:sp3d>
          </c:spPr>
          <c:invertIfNegative val="0"/>
          <c:cat>
            <c:numRef>
              <c:f>'2007-2013 Economic Value'!$B$2:$H$2</c:f>
              <c:numCache>
                <c:formatCode>General</c:formatCode>
                <c:ptCount val="7"/>
                <c:pt idx="0">
                  <c:v>2007</c:v>
                </c:pt>
                <c:pt idx="1">
                  <c:v>2008</c:v>
                </c:pt>
                <c:pt idx="2">
                  <c:v>2009</c:v>
                </c:pt>
                <c:pt idx="3">
                  <c:v>2010</c:v>
                </c:pt>
                <c:pt idx="4">
                  <c:v>2011</c:v>
                </c:pt>
                <c:pt idx="5">
                  <c:v>2012</c:v>
                </c:pt>
                <c:pt idx="6">
                  <c:v>2013</c:v>
                </c:pt>
              </c:numCache>
            </c:numRef>
          </c:cat>
          <c:val>
            <c:numRef>
              <c:f>'2007-2013 Economic Value'!$B$6:$H$6</c:f>
              <c:numCache>
                <c:formatCode>General</c:formatCode>
                <c:ptCount val="7"/>
                <c:pt idx="0">
                  <c:v>1053362</c:v>
                </c:pt>
                <c:pt idx="1">
                  <c:v>32883000</c:v>
                </c:pt>
                <c:pt idx="2">
                  <c:v>56271000</c:v>
                </c:pt>
                <c:pt idx="3">
                  <c:v>84782000</c:v>
                </c:pt>
                <c:pt idx="4">
                  <c:v>101663000</c:v>
                </c:pt>
                <c:pt idx="5">
                  <c:v>97665183</c:v>
                </c:pt>
                <c:pt idx="6">
                  <c:v>55979344</c:v>
                </c:pt>
              </c:numCache>
            </c:numRef>
          </c:val>
        </c:ser>
        <c:ser>
          <c:idx val="4"/>
          <c:order val="4"/>
          <c:tx>
            <c:strRef>
              <c:f>'2007-2013 Economic Value'!$A$7</c:f>
              <c:strCache>
                <c:ptCount val="1"/>
                <c:pt idx="0">
                  <c:v>Labor Costs </c:v>
                </c:pt>
              </c:strCache>
            </c:strRef>
          </c:tx>
          <c:spPr>
            <a:solidFill>
              <a:schemeClr val="accent4"/>
            </a:solidFill>
            <a:scene3d>
              <a:camera prst="orthographicFront"/>
              <a:lightRig rig="threePt" dir="t"/>
            </a:scene3d>
            <a:sp3d>
              <a:bevelT w="190500" h="38100"/>
            </a:sp3d>
          </c:spPr>
          <c:invertIfNegative val="0"/>
          <c:cat>
            <c:numRef>
              <c:f>'2007-2013 Economic Value'!$B$2:$H$2</c:f>
              <c:numCache>
                <c:formatCode>General</c:formatCode>
                <c:ptCount val="7"/>
                <c:pt idx="0">
                  <c:v>2007</c:v>
                </c:pt>
                <c:pt idx="1">
                  <c:v>2008</c:v>
                </c:pt>
                <c:pt idx="2">
                  <c:v>2009</c:v>
                </c:pt>
                <c:pt idx="3">
                  <c:v>2010</c:v>
                </c:pt>
                <c:pt idx="4">
                  <c:v>2011</c:v>
                </c:pt>
                <c:pt idx="5">
                  <c:v>2012</c:v>
                </c:pt>
                <c:pt idx="6">
                  <c:v>2013</c:v>
                </c:pt>
              </c:numCache>
            </c:numRef>
          </c:cat>
          <c:val>
            <c:numRef>
              <c:f>'2007-2013 Economic Value'!$B$7:$H$7</c:f>
              <c:numCache>
                <c:formatCode>General</c:formatCode>
                <c:ptCount val="7"/>
                <c:pt idx="0">
                  <c:v>29004675</c:v>
                </c:pt>
                <c:pt idx="1">
                  <c:v>35778869</c:v>
                </c:pt>
                <c:pt idx="2">
                  <c:v>45305551</c:v>
                </c:pt>
                <c:pt idx="3">
                  <c:v>51927217</c:v>
                </c:pt>
                <c:pt idx="4">
                  <c:v>62926618</c:v>
                </c:pt>
                <c:pt idx="5">
                  <c:v>64291766</c:v>
                </c:pt>
                <c:pt idx="6">
                  <c:v>69223423</c:v>
                </c:pt>
              </c:numCache>
            </c:numRef>
          </c:val>
        </c:ser>
        <c:ser>
          <c:idx val="5"/>
          <c:order val="5"/>
          <c:tx>
            <c:strRef>
              <c:f>'2007-2013 Economic Value'!$A$8</c:f>
              <c:strCache>
                <c:ptCount val="1"/>
                <c:pt idx="0">
                  <c:v>Local Purchasing </c:v>
                </c:pt>
              </c:strCache>
            </c:strRef>
          </c:tx>
          <c:spPr>
            <a:solidFill>
              <a:schemeClr val="bg1">
                <a:lumMod val="50000"/>
              </a:schemeClr>
            </a:solidFill>
            <a:scene3d>
              <a:camera prst="orthographicFront"/>
              <a:lightRig rig="threePt" dir="t"/>
            </a:scene3d>
            <a:sp3d>
              <a:bevelT w="190500" h="38100"/>
            </a:sp3d>
          </c:spPr>
          <c:invertIfNegative val="0"/>
          <c:cat>
            <c:numRef>
              <c:f>'2007-2013 Economic Value'!$B$2:$H$2</c:f>
              <c:numCache>
                <c:formatCode>General</c:formatCode>
                <c:ptCount val="7"/>
                <c:pt idx="0">
                  <c:v>2007</c:v>
                </c:pt>
                <c:pt idx="1">
                  <c:v>2008</c:v>
                </c:pt>
                <c:pt idx="2">
                  <c:v>2009</c:v>
                </c:pt>
                <c:pt idx="3">
                  <c:v>2010</c:v>
                </c:pt>
                <c:pt idx="4">
                  <c:v>2011</c:v>
                </c:pt>
                <c:pt idx="5">
                  <c:v>2012</c:v>
                </c:pt>
                <c:pt idx="6">
                  <c:v>2013</c:v>
                </c:pt>
              </c:numCache>
            </c:numRef>
          </c:cat>
          <c:val>
            <c:numRef>
              <c:f>'2007-2013 Economic Value'!$B$8:$H$8</c:f>
              <c:numCache>
                <c:formatCode>General</c:formatCode>
                <c:ptCount val="7"/>
                <c:pt idx="0">
                  <c:v>59000000</c:v>
                </c:pt>
                <c:pt idx="1">
                  <c:v>115000000</c:v>
                </c:pt>
                <c:pt idx="2">
                  <c:v>108000000</c:v>
                </c:pt>
                <c:pt idx="3">
                  <c:v>105000000</c:v>
                </c:pt>
                <c:pt idx="4">
                  <c:v>143000000</c:v>
                </c:pt>
                <c:pt idx="5">
                  <c:v>187700000</c:v>
                </c:pt>
                <c:pt idx="6">
                  <c:v>170500000</c:v>
                </c:pt>
              </c:numCache>
            </c:numRef>
          </c:val>
        </c:ser>
        <c:dLbls>
          <c:showLegendKey val="0"/>
          <c:showVal val="0"/>
          <c:showCatName val="0"/>
          <c:showSerName val="0"/>
          <c:showPercent val="0"/>
          <c:showBubbleSize val="0"/>
        </c:dLbls>
        <c:gapWidth val="150"/>
        <c:overlap val="100"/>
        <c:axId val="35733504"/>
        <c:axId val="44911424"/>
      </c:barChart>
      <c:catAx>
        <c:axId val="35733504"/>
        <c:scaling>
          <c:orientation val="minMax"/>
        </c:scaling>
        <c:delete val="0"/>
        <c:axPos val="b"/>
        <c:numFmt formatCode="General" sourceLinked="1"/>
        <c:majorTickMark val="out"/>
        <c:minorTickMark val="none"/>
        <c:tickLblPos val="nextTo"/>
        <c:txPr>
          <a:bodyPr/>
          <a:lstStyle/>
          <a:p>
            <a:pPr>
              <a:defRPr sz="1400" b="1">
                <a:solidFill>
                  <a:schemeClr val="accent6"/>
                </a:solidFill>
              </a:defRPr>
            </a:pPr>
            <a:endParaRPr lang="en-US"/>
          </a:p>
        </c:txPr>
        <c:crossAx val="44911424"/>
        <c:crosses val="autoZero"/>
        <c:auto val="1"/>
        <c:lblAlgn val="ctr"/>
        <c:lblOffset val="100"/>
        <c:noMultiLvlLbl val="0"/>
      </c:catAx>
      <c:valAx>
        <c:axId val="44911424"/>
        <c:scaling>
          <c:orientation val="minMax"/>
        </c:scaling>
        <c:delete val="0"/>
        <c:axPos val="l"/>
        <c:numFmt formatCode="General" sourceLinked="1"/>
        <c:majorTickMark val="out"/>
        <c:minorTickMark val="none"/>
        <c:tickLblPos val="nextTo"/>
        <c:txPr>
          <a:bodyPr/>
          <a:lstStyle/>
          <a:p>
            <a:pPr>
              <a:defRPr sz="1400" b="1">
                <a:solidFill>
                  <a:schemeClr val="accent6"/>
                </a:solidFill>
              </a:defRPr>
            </a:pPr>
            <a:endParaRPr lang="en-US"/>
          </a:p>
        </c:txPr>
        <c:crossAx val="35733504"/>
        <c:crosses val="autoZero"/>
        <c:crossBetween val="between"/>
        <c:dispUnits>
          <c:builtInUnit val="millions"/>
          <c:dispUnitsLbl>
            <c:tx>
              <c:rich>
                <a:bodyPr/>
                <a:lstStyle/>
                <a:p>
                  <a:pPr>
                    <a:defRPr>
                      <a:solidFill>
                        <a:schemeClr val="tx1"/>
                      </a:solidFill>
                    </a:defRPr>
                  </a:pPr>
                  <a:r>
                    <a:rPr lang="en-US">
                      <a:solidFill>
                        <a:schemeClr val="tx1"/>
                      </a:solidFill>
                    </a:rPr>
                    <a:t>$/Millions</a:t>
                  </a:r>
                </a:p>
              </c:rich>
            </c:tx>
          </c:dispUnitsLbl>
        </c:dispUnits>
      </c:valAx>
    </c:plotArea>
    <c:legend>
      <c:legendPos val="r"/>
      <c:overlay val="0"/>
      <c:txPr>
        <a:bodyPr/>
        <a:lstStyle/>
        <a:p>
          <a:pPr>
            <a:defRPr sz="1400"/>
          </a:pPr>
          <a:endParaRPr lang="en-US"/>
        </a:p>
      </c:txPr>
    </c:legend>
    <c:plotVisOnly val="1"/>
    <c:dispBlanksAs val="gap"/>
    <c:showDLblsOverMax val="0"/>
  </c:chart>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C14C36-CFEC-41A9-A71C-67A0852BF354}" type="doc">
      <dgm:prSet loTypeId="urn:microsoft.com/office/officeart/2005/8/layout/vList6" loCatId="list" qsTypeId="urn:microsoft.com/office/officeart/2005/8/quickstyle/simple1" qsCatId="simple" csTypeId="urn:microsoft.com/office/officeart/2005/8/colors/colorful5" csCatId="colorful" phldr="1"/>
      <dgm:spPr/>
      <dgm:t>
        <a:bodyPr/>
        <a:lstStyle/>
        <a:p>
          <a:endParaRPr lang="en-US"/>
        </a:p>
      </dgm:t>
    </dgm:pt>
    <dgm:pt modelId="{20BC8A80-25D8-406B-8FB8-ACF991D07DC3}">
      <dgm:prSet phldrT="[Text]"/>
      <dgm:spPr>
        <a:solidFill>
          <a:srgbClr val="D4AF37"/>
        </a:solidFill>
      </dgm:spPr>
      <dgm:t>
        <a:bodyPr/>
        <a:lstStyle/>
        <a:p>
          <a:r>
            <a:rPr lang="en-US" b="1" dirty="0" smtClean="0">
              <a:solidFill>
                <a:schemeClr val="accent4"/>
              </a:solidFill>
            </a:rPr>
            <a:t>LOCATION </a:t>
          </a:r>
          <a:endParaRPr lang="en-US" b="1" dirty="0">
            <a:solidFill>
              <a:schemeClr val="accent4"/>
            </a:solidFill>
          </a:endParaRPr>
        </a:p>
      </dgm:t>
    </dgm:pt>
    <dgm:pt modelId="{1B0897E7-FE7D-432C-93AF-51611DF2AB3E}" type="parTrans" cxnId="{0B29A645-73C3-46BA-B224-F6B093F94855}">
      <dgm:prSet/>
      <dgm:spPr/>
      <dgm:t>
        <a:bodyPr/>
        <a:lstStyle/>
        <a:p>
          <a:endParaRPr lang="en-US"/>
        </a:p>
      </dgm:t>
    </dgm:pt>
    <dgm:pt modelId="{4D6D5AE5-9743-4099-B8E9-4DD472F67F07}" type="sibTrans" cxnId="{0B29A645-73C3-46BA-B224-F6B093F94855}">
      <dgm:prSet/>
      <dgm:spPr/>
      <dgm:t>
        <a:bodyPr/>
        <a:lstStyle/>
        <a:p>
          <a:endParaRPr lang="en-US"/>
        </a:p>
      </dgm:t>
    </dgm:pt>
    <dgm:pt modelId="{DF632D5D-8806-487A-BF14-224CB22F70F0}">
      <dgm:prSet phldrT="[Text]" custT="1"/>
      <dgm:spPr/>
      <dgm:t>
        <a:bodyPr/>
        <a:lstStyle/>
        <a:p>
          <a:r>
            <a:rPr lang="en-US" sz="1400" b="1" dirty="0" smtClean="0"/>
            <a:t>District of Brokopondo</a:t>
          </a:r>
          <a:endParaRPr lang="en-US" sz="1400" b="1" dirty="0"/>
        </a:p>
      </dgm:t>
    </dgm:pt>
    <dgm:pt modelId="{FB988908-ADC9-46AA-97AF-E9517CE5D4C3}" type="parTrans" cxnId="{F9EF4F3A-A167-4C53-A6DF-CCFE3A93F23C}">
      <dgm:prSet/>
      <dgm:spPr/>
      <dgm:t>
        <a:bodyPr/>
        <a:lstStyle/>
        <a:p>
          <a:endParaRPr lang="en-US"/>
        </a:p>
      </dgm:t>
    </dgm:pt>
    <dgm:pt modelId="{08EF1E10-4B6B-420D-B501-8EB83B60F801}" type="sibTrans" cxnId="{F9EF4F3A-A167-4C53-A6DF-CCFE3A93F23C}">
      <dgm:prSet/>
      <dgm:spPr/>
      <dgm:t>
        <a:bodyPr/>
        <a:lstStyle/>
        <a:p>
          <a:endParaRPr lang="en-US"/>
        </a:p>
      </dgm:t>
    </dgm:pt>
    <dgm:pt modelId="{39E305C3-A322-48E6-845F-802E7B957C2E}">
      <dgm:prSet phldrT="[Text]"/>
      <dgm:spPr/>
      <dgm:t>
        <a:bodyPr/>
        <a:lstStyle/>
        <a:p>
          <a:r>
            <a:rPr lang="en-US" b="1" dirty="0" smtClean="0">
              <a:solidFill>
                <a:schemeClr val="accent4"/>
              </a:solidFill>
            </a:rPr>
            <a:t>CONCESSIONS</a:t>
          </a:r>
          <a:endParaRPr lang="en-US" b="1" dirty="0">
            <a:solidFill>
              <a:schemeClr val="accent4"/>
            </a:solidFill>
          </a:endParaRPr>
        </a:p>
      </dgm:t>
    </dgm:pt>
    <dgm:pt modelId="{2A4C9D70-66A1-4A77-AF0D-91965B93684D}" type="parTrans" cxnId="{6E2F0784-DE57-4BC9-AF69-DE8026A76DFA}">
      <dgm:prSet/>
      <dgm:spPr/>
      <dgm:t>
        <a:bodyPr/>
        <a:lstStyle/>
        <a:p>
          <a:endParaRPr lang="en-US"/>
        </a:p>
      </dgm:t>
    </dgm:pt>
    <dgm:pt modelId="{BCE7A0AB-7717-49A9-B638-92B581F9DEE8}" type="sibTrans" cxnId="{6E2F0784-DE57-4BC9-AF69-DE8026A76DFA}">
      <dgm:prSet/>
      <dgm:spPr/>
      <dgm:t>
        <a:bodyPr/>
        <a:lstStyle/>
        <a:p>
          <a:endParaRPr lang="en-US"/>
        </a:p>
      </dgm:t>
    </dgm:pt>
    <dgm:pt modelId="{9B1AF2C3-EEF3-4D17-A077-0F9C8F3AE12F}">
      <dgm:prSet phldrT="[Text]" custT="1"/>
      <dgm:spPr/>
      <dgm:t>
        <a:bodyPr/>
        <a:lstStyle/>
        <a:p>
          <a:endParaRPr lang="en-US" sz="1400" b="1" dirty="0"/>
        </a:p>
      </dgm:t>
    </dgm:pt>
    <dgm:pt modelId="{F24D955F-C502-4DDF-ACE8-B69E4D802CF5}" type="parTrans" cxnId="{E3ACC88F-5508-46EA-8269-102E0020DA75}">
      <dgm:prSet/>
      <dgm:spPr/>
      <dgm:t>
        <a:bodyPr/>
        <a:lstStyle/>
        <a:p>
          <a:endParaRPr lang="en-US"/>
        </a:p>
      </dgm:t>
    </dgm:pt>
    <dgm:pt modelId="{3B3CEB40-185A-486F-8AB1-AE62C661954B}" type="sibTrans" cxnId="{E3ACC88F-5508-46EA-8269-102E0020DA75}">
      <dgm:prSet/>
      <dgm:spPr/>
      <dgm:t>
        <a:bodyPr/>
        <a:lstStyle/>
        <a:p>
          <a:endParaRPr lang="en-US"/>
        </a:p>
      </dgm:t>
    </dgm:pt>
    <dgm:pt modelId="{9FA68DE3-BAEB-42FC-8E8D-63E1521BFF82}">
      <dgm:prSet phldrT="[Text]" custT="1"/>
      <dgm:spPr/>
      <dgm:t>
        <a:bodyPr/>
        <a:lstStyle/>
        <a:p>
          <a:r>
            <a:rPr lang="en-US" sz="1400" b="1" dirty="0" smtClean="0"/>
            <a:t>+/- 100 km from Paramaribo</a:t>
          </a:r>
          <a:endParaRPr lang="en-US" sz="1400" b="1" dirty="0"/>
        </a:p>
      </dgm:t>
    </dgm:pt>
    <dgm:pt modelId="{03AE14F1-B467-4E4F-8421-432567762A7B}" type="parTrans" cxnId="{FDF4F4C9-DABA-4880-A1D5-7CF0DE7B7FC5}">
      <dgm:prSet/>
      <dgm:spPr/>
      <dgm:t>
        <a:bodyPr/>
        <a:lstStyle/>
        <a:p>
          <a:endParaRPr lang="en-US"/>
        </a:p>
      </dgm:t>
    </dgm:pt>
    <dgm:pt modelId="{BAA346F9-9566-45D1-B7FA-8EE0B725C91B}" type="sibTrans" cxnId="{FDF4F4C9-DABA-4880-A1D5-7CF0DE7B7FC5}">
      <dgm:prSet/>
      <dgm:spPr/>
      <dgm:t>
        <a:bodyPr/>
        <a:lstStyle/>
        <a:p>
          <a:endParaRPr lang="en-US"/>
        </a:p>
      </dgm:t>
    </dgm:pt>
    <dgm:pt modelId="{944FE59C-3983-44C6-982B-84A1055A8893}">
      <dgm:prSet phldrT="[Text]" custT="1"/>
      <dgm:spPr/>
      <dgm:t>
        <a:bodyPr/>
        <a:lstStyle/>
        <a:p>
          <a:r>
            <a:rPr lang="en-US" sz="1400" b="1" dirty="0" smtClean="0"/>
            <a:t>+/- 18 km from the Afobakka Hydro Plant</a:t>
          </a:r>
          <a:endParaRPr lang="en-US" sz="1400" b="1" dirty="0"/>
        </a:p>
      </dgm:t>
    </dgm:pt>
    <dgm:pt modelId="{6CEA0F2C-3F06-45B4-94BD-8A9BB2A2D056}" type="parTrans" cxnId="{753727C2-1EDE-48DB-ADFB-E642754D7EF6}">
      <dgm:prSet/>
      <dgm:spPr/>
      <dgm:t>
        <a:bodyPr/>
        <a:lstStyle/>
        <a:p>
          <a:endParaRPr lang="en-US"/>
        </a:p>
      </dgm:t>
    </dgm:pt>
    <dgm:pt modelId="{A38FFD97-874C-40DA-9B49-BBABE719BCCA}" type="sibTrans" cxnId="{753727C2-1EDE-48DB-ADFB-E642754D7EF6}">
      <dgm:prSet/>
      <dgm:spPr/>
      <dgm:t>
        <a:bodyPr/>
        <a:lstStyle/>
        <a:p>
          <a:endParaRPr lang="en-US"/>
        </a:p>
      </dgm:t>
    </dgm:pt>
    <dgm:pt modelId="{042B4A71-E958-404B-BC9A-635AA32A1919}">
      <dgm:prSet phldrT="[Text]" custT="1"/>
      <dgm:spPr/>
      <dgm:t>
        <a:bodyPr/>
        <a:lstStyle/>
        <a:p>
          <a:r>
            <a:rPr lang="en-US" sz="1400" b="1" dirty="0" smtClean="0"/>
            <a:t>Exploration Concession: 85,400 ha</a:t>
          </a:r>
          <a:endParaRPr lang="en-US" sz="1400" b="1" dirty="0"/>
        </a:p>
      </dgm:t>
    </dgm:pt>
    <dgm:pt modelId="{3AD4C173-7F35-4B0F-83EE-637134B6395E}" type="parTrans" cxnId="{1965A08C-9F89-4568-B0B0-EE2882B36FE0}">
      <dgm:prSet/>
      <dgm:spPr/>
      <dgm:t>
        <a:bodyPr/>
        <a:lstStyle/>
        <a:p>
          <a:endParaRPr lang="en-US"/>
        </a:p>
      </dgm:t>
    </dgm:pt>
    <dgm:pt modelId="{529335B7-B682-4C78-B7F4-7C8F5713A819}" type="sibTrans" cxnId="{1965A08C-9F89-4568-B0B0-EE2882B36FE0}">
      <dgm:prSet/>
      <dgm:spPr/>
      <dgm:t>
        <a:bodyPr/>
        <a:lstStyle/>
        <a:p>
          <a:endParaRPr lang="en-US"/>
        </a:p>
      </dgm:t>
    </dgm:pt>
    <dgm:pt modelId="{A4A82CFE-FAFF-4CED-BEAC-EBEB6B35DD65}">
      <dgm:prSet custT="1"/>
      <dgm:spPr/>
      <dgm:t>
        <a:bodyPr/>
        <a:lstStyle/>
        <a:p>
          <a:r>
            <a:rPr lang="en-US" sz="1800" b="1" dirty="0" smtClean="0">
              <a:solidFill>
                <a:schemeClr val="accent4"/>
              </a:solidFill>
            </a:rPr>
            <a:t>BUSINESS WISE</a:t>
          </a:r>
          <a:endParaRPr lang="en-US" sz="1800" b="1" dirty="0">
            <a:solidFill>
              <a:schemeClr val="accent4"/>
            </a:solidFill>
          </a:endParaRPr>
        </a:p>
      </dgm:t>
    </dgm:pt>
    <dgm:pt modelId="{C8228160-BF03-4F18-BDE7-EB5DF7DBF3F9}" type="parTrans" cxnId="{3C31075B-6C8E-4370-BF7F-E0D25E7DCECA}">
      <dgm:prSet/>
      <dgm:spPr/>
      <dgm:t>
        <a:bodyPr/>
        <a:lstStyle/>
        <a:p>
          <a:endParaRPr lang="en-US"/>
        </a:p>
      </dgm:t>
    </dgm:pt>
    <dgm:pt modelId="{C780108D-1DA1-4E40-BB1D-D67A819D46F4}" type="sibTrans" cxnId="{3C31075B-6C8E-4370-BF7F-E0D25E7DCECA}">
      <dgm:prSet/>
      <dgm:spPr/>
      <dgm:t>
        <a:bodyPr/>
        <a:lstStyle/>
        <a:p>
          <a:endParaRPr lang="en-US"/>
        </a:p>
      </dgm:t>
    </dgm:pt>
    <dgm:pt modelId="{B8CC6225-5725-4BC4-A575-7E3C13663D83}">
      <dgm:prSet custT="1"/>
      <dgm:spPr/>
      <dgm:t>
        <a:bodyPr/>
        <a:lstStyle/>
        <a:p>
          <a:r>
            <a:rPr lang="en-US" sz="1400" b="1" dirty="0" smtClean="0"/>
            <a:t>Current “largest” foreign investment in Suriname</a:t>
          </a:r>
          <a:endParaRPr lang="en-US" sz="1400" b="1" dirty="0"/>
        </a:p>
      </dgm:t>
    </dgm:pt>
    <dgm:pt modelId="{8FBB03B2-B870-4304-9260-3C89DD2DD4D4}" type="parTrans" cxnId="{44C8DAAD-A8C4-4A8E-901D-06EFF98B39E2}">
      <dgm:prSet/>
      <dgm:spPr/>
      <dgm:t>
        <a:bodyPr/>
        <a:lstStyle/>
        <a:p>
          <a:endParaRPr lang="en-US"/>
        </a:p>
      </dgm:t>
    </dgm:pt>
    <dgm:pt modelId="{E7E76327-11B7-4CAF-8692-56221B32F749}" type="sibTrans" cxnId="{44C8DAAD-A8C4-4A8E-901D-06EFF98B39E2}">
      <dgm:prSet/>
      <dgm:spPr/>
      <dgm:t>
        <a:bodyPr/>
        <a:lstStyle/>
        <a:p>
          <a:endParaRPr lang="en-US"/>
        </a:p>
      </dgm:t>
    </dgm:pt>
    <dgm:pt modelId="{9B005782-90D2-4E67-890F-0DDC6501C9B9}">
      <dgm:prSet custT="1"/>
      <dgm:spPr/>
      <dgm:t>
        <a:bodyPr/>
        <a:lstStyle/>
        <a:p>
          <a:r>
            <a:rPr lang="en-US" sz="1400" b="1" dirty="0" smtClean="0"/>
            <a:t>1</a:t>
          </a:r>
          <a:r>
            <a:rPr lang="en-US" sz="1400" b="1" baseline="30000" dirty="0" smtClean="0"/>
            <a:t>st</a:t>
          </a:r>
          <a:r>
            <a:rPr lang="en-US" sz="1400" b="1" dirty="0" smtClean="0"/>
            <a:t> Commercial large scale gold mine in Suriname </a:t>
          </a:r>
          <a:endParaRPr lang="en-US" sz="1400" b="1" dirty="0"/>
        </a:p>
      </dgm:t>
    </dgm:pt>
    <dgm:pt modelId="{6C571D16-8004-43FD-8828-95788D2304C4}" type="parTrans" cxnId="{CC7A1991-A387-4857-85D4-B4F3183A3EA1}">
      <dgm:prSet/>
      <dgm:spPr/>
      <dgm:t>
        <a:bodyPr/>
        <a:lstStyle/>
        <a:p>
          <a:endParaRPr lang="en-US"/>
        </a:p>
      </dgm:t>
    </dgm:pt>
    <dgm:pt modelId="{BCA63217-541A-43AD-8830-B02F85BCF531}" type="sibTrans" cxnId="{CC7A1991-A387-4857-85D4-B4F3183A3EA1}">
      <dgm:prSet/>
      <dgm:spPr/>
      <dgm:t>
        <a:bodyPr/>
        <a:lstStyle/>
        <a:p>
          <a:endParaRPr lang="en-US"/>
        </a:p>
      </dgm:t>
    </dgm:pt>
    <dgm:pt modelId="{8656754B-70F1-44CE-AE8D-21708DA5FC40}">
      <dgm:prSet phldrT="[Text]" custT="1"/>
      <dgm:spPr/>
      <dgm:t>
        <a:bodyPr/>
        <a:lstStyle/>
        <a:p>
          <a:r>
            <a:rPr lang="en-US" sz="1400" b="1" dirty="0" smtClean="0"/>
            <a:t>Exploitation Concession: 17,000 ha</a:t>
          </a:r>
          <a:endParaRPr lang="en-US" sz="1400" b="1" dirty="0"/>
        </a:p>
      </dgm:t>
    </dgm:pt>
    <dgm:pt modelId="{343B7695-8F03-4B85-8950-7722846BFF47}" type="sibTrans" cxnId="{0F496361-D895-4B9F-A36E-1919F00A1D76}">
      <dgm:prSet/>
      <dgm:spPr/>
      <dgm:t>
        <a:bodyPr/>
        <a:lstStyle/>
        <a:p>
          <a:endParaRPr lang="en-US"/>
        </a:p>
      </dgm:t>
    </dgm:pt>
    <dgm:pt modelId="{6AB85ED6-1E0C-4028-B5A0-7883D264951E}" type="parTrans" cxnId="{0F496361-D895-4B9F-A36E-1919F00A1D76}">
      <dgm:prSet/>
      <dgm:spPr/>
      <dgm:t>
        <a:bodyPr/>
        <a:lstStyle/>
        <a:p>
          <a:endParaRPr lang="en-US"/>
        </a:p>
      </dgm:t>
    </dgm:pt>
    <dgm:pt modelId="{91159581-9270-4021-A80A-6B869E03840F}">
      <dgm:prSet custT="1"/>
      <dgm:spPr/>
      <dgm:t>
        <a:bodyPr/>
        <a:lstStyle/>
        <a:p>
          <a:endParaRPr lang="en-US" sz="1400" b="1" dirty="0"/>
        </a:p>
      </dgm:t>
    </dgm:pt>
    <dgm:pt modelId="{4BC50F51-FE54-4E78-BA95-D56DCFA65367}" type="parTrans" cxnId="{B20E9B9E-2FBC-4B06-9988-BFE0E499B26A}">
      <dgm:prSet/>
      <dgm:spPr/>
      <dgm:t>
        <a:bodyPr/>
        <a:lstStyle/>
        <a:p>
          <a:endParaRPr lang="en-US"/>
        </a:p>
      </dgm:t>
    </dgm:pt>
    <dgm:pt modelId="{165F9650-AD59-43D1-AC86-54FF6A4DC298}" type="sibTrans" cxnId="{B20E9B9E-2FBC-4B06-9988-BFE0E499B26A}">
      <dgm:prSet/>
      <dgm:spPr/>
      <dgm:t>
        <a:bodyPr/>
        <a:lstStyle/>
        <a:p>
          <a:endParaRPr lang="en-US"/>
        </a:p>
      </dgm:t>
    </dgm:pt>
    <dgm:pt modelId="{93122907-FEAF-4718-AD73-32F7EE1C2C1D}" type="pres">
      <dgm:prSet presAssocID="{28C14C36-CFEC-41A9-A71C-67A0852BF354}" presName="Name0" presStyleCnt="0">
        <dgm:presLayoutVars>
          <dgm:dir/>
          <dgm:animLvl val="lvl"/>
          <dgm:resizeHandles/>
        </dgm:presLayoutVars>
      </dgm:prSet>
      <dgm:spPr/>
      <dgm:t>
        <a:bodyPr/>
        <a:lstStyle/>
        <a:p>
          <a:endParaRPr lang="en-US"/>
        </a:p>
      </dgm:t>
    </dgm:pt>
    <dgm:pt modelId="{83157319-FB2D-4663-B8C2-DE3BC6D24601}" type="pres">
      <dgm:prSet presAssocID="{20BC8A80-25D8-406B-8FB8-ACF991D07DC3}" presName="linNode" presStyleCnt="0"/>
      <dgm:spPr/>
      <dgm:t>
        <a:bodyPr/>
        <a:lstStyle/>
        <a:p>
          <a:endParaRPr lang="en-US"/>
        </a:p>
      </dgm:t>
    </dgm:pt>
    <dgm:pt modelId="{F2221AF1-EF5C-4722-8FED-34DAD3253135}" type="pres">
      <dgm:prSet presAssocID="{20BC8A80-25D8-406B-8FB8-ACF991D07DC3}" presName="parentShp" presStyleLbl="node1" presStyleIdx="0" presStyleCnt="3">
        <dgm:presLayoutVars>
          <dgm:bulletEnabled val="1"/>
        </dgm:presLayoutVars>
      </dgm:prSet>
      <dgm:spPr/>
      <dgm:t>
        <a:bodyPr/>
        <a:lstStyle/>
        <a:p>
          <a:endParaRPr lang="en-US"/>
        </a:p>
      </dgm:t>
    </dgm:pt>
    <dgm:pt modelId="{9FDC5A04-10ED-4A02-9582-F26128F56E0E}" type="pres">
      <dgm:prSet presAssocID="{20BC8A80-25D8-406B-8FB8-ACF991D07DC3}" presName="childShp" presStyleLbl="bgAccFollowNode1" presStyleIdx="0" presStyleCnt="3">
        <dgm:presLayoutVars>
          <dgm:bulletEnabled val="1"/>
        </dgm:presLayoutVars>
      </dgm:prSet>
      <dgm:spPr/>
      <dgm:t>
        <a:bodyPr/>
        <a:lstStyle/>
        <a:p>
          <a:endParaRPr lang="en-US"/>
        </a:p>
      </dgm:t>
    </dgm:pt>
    <dgm:pt modelId="{7AB0651A-0462-4B4F-A8C1-F0ADD7C49768}" type="pres">
      <dgm:prSet presAssocID="{4D6D5AE5-9743-4099-B8E9-4DD472F67F07}" presName="spacing" presStyleCnt="0"/>
      <dgm:spPr/>
      <dgm:t>
        <a:bodyPr/>
        <a:lstStyle/>
        <a:p>
          <a:endParaRPr lang="en-US"/>
        </a:p>
      </dgm:t>
    </dgm:pt>
    <dgm:pt modelId="{37CE0B56-B9CD-4BAA-A610-543E02AB0628}" type="pres">
      <dgm:prSet presAssocID="{39E305C3-A322-48E6-845F-802E7B957C2E}" presName="linNode" presStyleCnt="0"/>
      <dgm:spPr/>
      <dgm:t>
        <a:bodyPr/>
        <a:lstStyle/>
        <a:p>
          <a:endParaRPr lang="en-US"/>
        </a:p>
      </dgm:t>
    </dgm:pt>
    <dgm:pt modelId="{27FD85C9-E0F0-497F-99A2-381B13A8FA8D}" type="pres">
      <dgm:prSet presAssocID="{39E305C3-A322-48E6-845F-802E7B957C2E}" presName="parentShp" presStyleLbl="node1" presStyleIdx="1" presStyleCnt="3">
        <dgm:presLayoutVars>
          <dgm:bulletEnabled val="1"/>
        </dgm:presLayoutVars>
      </dgm:prSet>
      <dgm:spPr/>
      <dgm:t>
        <a:bodyPr/>
        <a:lstStyle/>
        <a:p>
          <a:endParaRPr lang="en-US"/>
        </a:p>
      </dgm:t>
    </dgm:pt>
    <dgm:pt modelId="{7831AE99-8DD3-4E32-94C0-974640AA2F3E}" type="pres">
      <dgm:prSet presAssocID="{39E305C3-A322-48E6-845F-802E7B957C2E}" presName="childShp" presStyleLbl="bgAccFollowNode1" presStyleIdx="1" presStyleCnt="3">
        <dgm:presLayoutVars>
          <dgm:bulletEnabled val="1"/>
        </dgm:presLayoutVars>
      </dgm:prSet>
      <dgm:spPr/>
      <dgm:t>
        <a:bodyPr/>
        <a:lstStyle/>
        <a:p>
          <a:endParaRPr lang="en-US"/>
        </a:p>
      </dgm:t>
    </dgm:pt>
    <dgm:pt modelId="{0A6549E0-BFBE-401C-BFB8-22C4380D59BD}" type="pres">
      <dgm:prSet presAssocID="{BCE7A0AB-7717-49A9-B638-92B581F9DEE8}" presName="spacing" presStyleCnt="0"/>
      <dgm:spPr/>
      <dgm:t>
        <a:bodyPr/>
        <a:lstStyle/>
        <a:p>
          <a:endParaRPr lang="en-US"/>
        </a:p>
      </dgm:t>
    </dgm:pt>
    <dgm:pt modelId="{A6A870F0-4F0A-445C-9E2B-AC47CA034FFD}" type="pres">
      <dgm:prSet presAssocID="{A4A82CFE-FAFF-4CED-BEAC-EBEB6B35DD65}" presName="linNode" presStyleCnt="0"/>
      <dgm:spPr/>
      <dgm:t>
        <a:bodyPr/>
        <a:lstStyle/>
        <a:p>
          <a:endParaRPr lang="en-US"/>
        </a:p>
      </dgm:t>
    </dgm:pt>
    <dgm:pt modelId="{B75CEE52-2705-4ECD-B723-54B4144F7F43}" type="pres">
      <dgm:prSet presAssocID="{A4A82CFE-FAFF-4CED-BEAC-EBEB6B35DD65}" presName="parentShp" presStyleLbl="node1" presStyleIdx="2" presStyleCnt="3">
        <dgm:presLayoutVars>
          <dgm:bulletEnabled val="1"/>
        </dgm:presLayoutVars>
      </dgm:prSet>
      <dgm:spPr/>
      <dgm:t>
        <a:bodyPr/>
        <a:lstStyle/>
        <a:p>
          <a:endParaRPr lang="en-US"/>
        </a:p>
      </dgm:t>
    </dgm:pt>
    <dgm:pt modelId="{CA516489-AF0D-432C-A267-BFCA242BF32C}" type="pres">
      <dgm:prSet presAssocID="{A4A82CFE-FAFF-4CED-BEAC-EBEB6B35DD65}" presName="childShp" presStyleLbl="bgAccFollowNode1" presStyleIdx="2" presStyleCnt="3">
        <dgm:presLayoutVars>
          <dgm:bulletEnabled val="1"/>
        </dgm:presLayoutVars>
      </dgm:prSet>
      <dgm:spPr/>
      <dgm:t>
        <a:bodyPr/>
        <a:lstStyle/>
        <a:p>
          <a:endParaRPr lang="en-US"/>
        </a:p>
      </dgm:t>
    </dgm:pt>
  </dgm:ptLst>
  <dgm:cxnLst>
    <dgm:cxn modelId="{753727C2-1EDE-48DB-ADFB-E642754D7EF6}" srcId="{20BC8A80-25D8-406B-8FB8-ACF991D07DC3}" destId="{944FE59C-3983-44C6-982B-84A1055A8893}" srcOrd="2" destOrd="0" parTransId="{6CEA0F2C-3F06-45B4-94BD-8A9BB2A2D056}" sibTransId="{A38FFD97-874C-40DA-9B49-BBABE719BCCA}"/>
    <dgm:cxn modelId="{71C1E623-DFE5-4EA1-9600-15C5A9FC3363}" type="presOf" srcId="{A4A82CFE-FAFF-4CED-BEAC-EBEB6B35DD65}" destId="{B75CEE52-2705-4ECD-B723-54B4144F7F43}" srcOrd="0" destOrd="0" presId="urn:microsoft.com/office/officeart/2005/8/layout/vList6"/>
    <dgm:cxn modelId="{3EB573B2-7281-4FD6-BC3A-3F43F9D298D2}" type="presOf" srcId="{28C14C36-CFEC-41A9-A71C-67A0852BF354}" destId="{93122907-FEAF-4718-AD73-32F7EE1C2C1D}" srcOrd="0" destOrd="0" presId="urn:microsoft.com/office/officeart/2005/8/layout/vList6"/>
    <dgm:cxn modelId="{3B6DB4BD-F92F-442E-BEB4-7DBC9C136BD7}" type="presOf" srcId="{9B005782-90D2-4E67-890F-0DDC6501C9B9}" destId="{CA516489-AF0D-432C-A267-BFCA242BF32C}" srcOrd="0" destOrd="2" presId="urn:microsoft.com/office/officeart/2005/8/layout/vList6"/>
    <dgm:cxn modelId="{3C31075B-6C8E-4370-BF7F-E0D25E7DCECA}" srcId="{28C14C36-CFEC-41A9-A71C-67A0852BF354}" destId="{A4A82CFE-FAFF-4CED-BEAC-EBEB6B35DD65}" srcOrd="2" destOrd="0" parTransId="{C8228160-BF03-4F18-BDE7-EB5DF7DBF3F9}" sibTransId="{C780108D-1DA1-4E40-BB1D-D67A819D46F4}"/>
    <dgm:cxn modelId="{54F3326E-E1BC-4E94-9411-809FA7F9F379}" type="presOf" srcId="{39E305C3-A322-48E6-845F-802E7B957C2E}" destId="{27FD85C9-E0F0-497F-99A2-381B13A8FA8D}" srcOrd="0" destOrd="0" presId="urn:microsoft.com/office/officeart/2005/8/layout/vList6"/>
    <dgm:cxn modelId="{B700E805-9B9D-4CA6-A07F-9BC841FADCE5}" type="presOf" srcId="{9B1AF2C3-EEF3-4D17-A077-0F9C8F3AE12F}" destId="{7831AE99-8DD3-4E32-94C0-974640AA2F3E}" srcOrd="0" destOrd="0" presId="urn:microsoft.com/office/officeart/2005/8/layout/vList6"/>
    <dgm:cxn modelId="{FE33E290-932B-482F-BDB1-4E1E5E241EE9}" type="presOf" srcId="{DF632D5D-8806-487A-BF14-224CB22F70F0}" destId="{9FDC5A04-10ED-4A02-9582-F26128F56E0E}" srcOrd="0" destOrd="0" presId="urn:microsoft.com/office/officeart/2005/8/layout/vList6"/>
    <dgm:cxn modelId="{1DD64A62-871D-4EE6-8FFA-405B2D63DB8F}" type="presOf" srcId="{20BC8A80-25D8-406B-8FB8-ACF991D07DC3}" destId="{F2221AF1-EF5C-4722-8FED-34DAD3253135}" srcOrd="0" destOrd="0" presId="urn:microsoft.com/office/officeart/2005/8/layout/vList6"/>
    <dgm:cxn modelId="{9B67CA5B-8FD3-4A3F-B7FF-592117F11D93}" type="presOf" srcId="{91159581-9270-4021-A80A-6B869E03840F}" destId="{CA516489-AF0D-432C-A267-BFCA242BF32C}" srcOrd="0" destOrd="0" presId="urn:microsoft.com/office/officeart/2005/8/layout/vList6"/>
    <dgm:cxn modelId="{89A7FCDE-0712-42B9-8F8F-35C44D772DE8}" type="presOf" srcId="{8656754B-70F1-44CE-AE8D-21708DA5FC40}" destId="{7831AE99-8DD3-4E32-94C0-974640AA2F3E}" srcOrd="0" destOrd="1" presId="urn:microsoft.com/office/officeart/2005/8/layout/vList6"/>
    <dgm:cxn modelId="{1965A08C-9F89-4568-B0B0-EE2882B36FE0}" srcId="{39E305C3-A322-48E6-845F-802E7B957C2E}" destId="{042B4A71-E958-404B-BC9A-635AA32A1919}" srcOrd="2" destOrd="0" parTransId="{3AD4C173-7F35-4B0F-83EE-637134B6395E}" sibTransId="{529335B7-B682-4C78-B7F4-7C8F5713A819}"/>
    <dgm:cxn modelId="{F9EF4F3A-A167-4C53-A6DF-CCFE3A93F23C}" srcId="{20BC8A80-25D8-406B-8FB8-ACF991D07DC3}" destId="{DF632D5D-8806-487A-BF14-224CB22F70F0}" srcOrd="0" destOrd="0" parTransId="{FB988908-ADC9-46AA-97AF-E9517CE5D4C3}" sibTransId="{08EF1E10-4B6B-420D-B501-8EB83B60F801}"/>
    <dgm:cxn modelId="{CC7A1991-A387-4857-85D4-B4F3183A3EA1}" srcId="{A4A82CFE-FAFF-4CED-BEAC-EBEB6B35DD65}" destId="{9B005782-90D2-4E67-890F-0DDC6501C9B9}" srcOrd="2" destOrd="0" parTransId="{6C571D16-8004-43FD-8828-95788D2304C4}" sibTransId="{BCA63217-541A-43AD-8830-B02F85BCF531}"/>
    <dgm:cxn modelId="{0F496361-D895-4B9F-A36E-1919F00A1D76}" srcId="{39E305C3-A322-48E6-845F-802E7B957C2E}" destId="{8656754B-70F1-44CE-AE8D-21708DA5FC40}" srcOrd="1" destOrd="0" parTransId="{6AB85ED6-1E0C-4028-B5A0-7883D264951E}" sibTransId="{343B7695-8F03-4B85-8950-7722846BFF47}"/>
    <dgm:cxn modelId="{6E2F0784-DE57-4BC9-AF69-DE8026A76DFA}" srcId="{28C14C36-CFEC-41A9-A71C-67A0852BF354}" destId="{39E305C3-A322-48E6-845F-802E7B957C2E}" srcOrd="1" destOrd="0" parTransId="{2A4C9D70-66A1-4A77-AF0D-91965B93684D}" sibTransId="{BCE7A0AB-7717-49A9-B638-92B581F9DEE8}"/>
    <dgm:cxn modelId="{0B29A645-73C3-46BA-B224-F6B093F94855}" srcId="{28C14C36-CFEC-41A9-A71C-67A0852BF354}" destId="{20BC8A80-25D8-406B-8FB8-ACF991D07DC3}" srcOrd="0" destOrd="0" parTransId="{1B0897E7-FE7D-432C-93AF-51611DF2AB3E}" sibTransId="{4D6D5AE5-9743-4099-B8E9-4DD472F67F07}"/>
    <dgm:cxn modelId="{B20E9B9E-2FBC-4B06-9988-BFE0E499B26A}" srcId="{A4A82CFE-FAFF-4CED-BEAC-EBEB6B35DD65}" destId="{91159581-9270-4021-A80A-6B869E03840F}" srcOrd="0" destOrd="0" parTransId="{4BC50F51-FE54-4E78-BA95-D56DCFA65367}" sibTransId="{165F9650-AD59-43D1-AC86-54FF6A4DC298}"/>
    <dgm:cxn modelId="{ECFBB115-5DAC-4A15-ADA1-42A4072E9BCD}" type="presOf" srcId="{B8CC6225-5725-4BC4-A575-7E3C13663D83}" destId="{CA516489-AF0D-432C-A267-BFCA242BF32C}" srcOrd="0" destOrd="1" presId="urn:microsoft.com/office/officeart/2005/8/layout/vList6"/>
    <dgm:cxn modelId="{62B62D5D-6C89-4FD4-AAF2-1DA568673732}" type="presOf" srcId="{042B4A71-E958-404B-BC9A-635AA32A1919}" destId="{7831AE99-8DD3-4E32-94C0-974640AA2F3E}" srcOrd="0" destOrd="2" presId="urn:microsoft.com/office/officeart/2005/8/layout/vList6"/>
    <dgm:cxn modelId="{260B42A8-3DED-42EB-983D-89814ADE2A47}" type="presOf" srcId="{9FA68DE3-BAEB-42FC-8E8D-63E1521BFF82}" destId="{9FDC5A04-10ED-4A02-9582-F26128F56E0E}" srcOrd="0" destOrd="1" presId="urn:microsoft.com/office/officeart/2005/8/layout/vList6"/>
    <dgm:cxn modelId="{E3ACC88F-5508-46EA-8269-102E0020DA75}" srcId="{39E305C3-A322-48E6-845F-802E7B957C2E}" destId="{9B1AF2C3-EEF3-4D17-A077-0F9C8F3AE12F}" srcOrd="0" destOrd="0" parTransId="{F24D955F-C502-4DDF-ACE8-B69E4D802CF5}" sibTransId="{3B3CEB40-185A-486F-8AB1-AE62C661954B}"/>
    <dgm:cxn modelId="{44C8DAAD-A8C4-4A8E-901D-06EFF98B39E2}" srcId="{A4A82CFE-FAFF-4CED-BEAC-EBEB6B35DD65}" destId="{B8CC6225-5725-4BC4-A575-7E3C13663D83}" srcOrd="1" destOrd="0" parTransId="{8FBB03B2-B870-4304-9260-3C89DD2DD4D4}" sibTransId="{E7E76327-11B7-4CAF-8692-56221B32F749}"/>
    <dgm:cxn modelId="{FDF4F4C9-DABA-4880-A1D5-7CF0DE7B7FC5}" srcId="{20BC8A80-25D8-406B-8FB8-ACF991D07DC3}" destId="{9FA68DE3-BAEB-42FC-8E8D-63E1521BFF82}" srcOrd="1" destOrd="0" parTransId="{03AE14F1-B467-4E4F-8421-432567762A7B}" sibTransId="{BAA346F9-9566-45D1-B7FA-8EE0B725C91B}"/>
    <dgm:cxn modelId="{D0D7A565-B6D8-4EEA-B5D6-E8E146274461}" type="presOf" srcId="{944FE59C-3983-44C6-982B-84A1055A8893}" destId="{9FDC5A04-10ED-4A02-9582-F26128F56E0E}" srcOrd="0" destOrd="2" presId="urn:microsoft.com/office/officeart/2005/8/layout/vList6"/>
    <dgm:cxn modelId="{0D1FAE7D-FE09-4A6C-A09C-8201A5E3403B}" type="presParOf" srcId="{93122907-FEAF-4718-AD73-32F7EE1C2C1D}" destId="{83157319-FB2D-4663-B8C2-DE3BC6D24601}" srcOrd="0" destOrd="0" presId="urn:microsoft.com/office/officeart/2005/8/layout/vList6"/>
    <dgm:cxn modelId="{733D9470-9A98-4837-87E9-09F5F1B44968}" type="presParOf" srcId="{83157319-FB2D-4663-B8C2-DE3BC6D24601}" destId="{F2221AF1-EF5C-4722-8FED-34DAD3253135}" srcOrd="0" destOrd="0" presId="urn:microsoft.com/office/officeart/2005/8/layout/vList6"/>
    <dgm:cxn modelId="{67273FCE-796D-4DD7-99FB-5C923CF716C5}" type="presParOf" srcId="{83157319-FB2D-4663-B8C2-DE3BC6D24601}" destId="{9FDC5A04-10ED-4A02-9582-F26128F56E0E}" srcOrd="1" destOrd="0" presId="urn:microsoft.com/office/officeart/2005/8/layout/vList6"/>
    <dgm:cxn modelId="{29856A1F-202A-4EB1-95A7-64080204B501}" type="presParOf" srcId="{93122907-FEAF-4718-AD73-32F7EE1C2C1D}" destId="{7AB0651A-0462-4B4F-A8C1-F0ADD7C49768}" srcOrd="1" destOrd="0" presId="urn:microsoft.com/office/officeart/2005/8/layout/vList6"/>
    <dgm:cxn modelId="{702DFED1-861A-4C2C-8F25-910788AA7A87}" type="presParOf" srcId="{93122907-FEAF-4718-AD73-32F7EE1C2C1D}" destId="{37CE0B56-B9CD-4BAA-A610-543E02AB0628}" srcOrd="2" destOrd="0" presId="urn:microsoft.com/office/officeart/2005/8/layout/vList6"/>
    <dgm:cxn modelId="{6350C963-F379-4CBF-A03B-AC130CD90538}" type="presParOf" srcId="{37CE0B56-B9CD-4BAA-A610-543E02AB0628}" destId="{27FD85C9-E0F0-497F-99A2-381B13A8FA8D}" srcOrd="0" destOrd="0" presId="urn:microsoft.com/office/officeart/2005/8/layout/vList6"/>
    <dgm:cxn modelId="{B4CFE112-CCEB-46B8-A448-200AE1AA31B8}" type="presParOf" srcId="{37CE0B56-B9CD-4BAA-A610-543E02AB0628}" destId="{7831AE99-8DD3-4E32-94C0-974640AA2F3E}" srcOrd="1" destOrd="0" presId="urn:microsoft.com/office/officeart/2005/8/layout/vList6"/>
    <dgm:cxn modelId="{CAA645CD-71B9-4332-AAB5-11CA1241B5B0}" type="presParOf" srcId="{93122907-FEAF-4718-AD73-32F7EE1C2C1D}" destId="{0A6549E0-BFBE-401C-BFB8-22C4380D59BD}" srcOrd="3" destOrd="0" presId="urn:microsoft.com/office/officeart/2005/8/layout/vList6"/>
    <dgm:cxn modelId="{ED01BA74-C2D1-44AE-AB29-1FF25D125459}" type="presParOf" srcId="{93122907-FEAF-4718-AD73-32F7EE1C2C1D}" destId="{A6A870F0-4F0A-445C-9E2B-AC47CA034FFD}" srcOrd="4" destOrd="0" presId="urn:microsoft.com/office/officeart/2005/8/layout/vList6"/>
    <dgm:cxn modelId="{5204158B-1A18-4E22-971C-2808FBC521CD}" type="presParOf" srcId="{A6A870F0-4F0A-445C-9E2B-AC47CA034FFD}" destId="{B75CEE52-2705-4ECD-B723-54B4144F7F43}" srcOrd="0" destOrd="0" presId="urn:microsoft.com/office/officeart/2005/8/layout/vList6"/>
    <dgm:cxn modelId="{CA67448B-E0A8-4A72-91E8-C63CCD55CD21}" type="presParOf" srcId="{A6A870F0-4F0A-445C-9E2B-AC47CA034FFD}" destId="{CA516489-AF0D-432C-A267-BFCA242BF32C}"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9FC45F9-91C2-47E1-B9E7-2C8BD97BA0F5}" type="doc">
      <dgm:prSet loTypeId="urn:microsoft.com/office/officeart/2005/8/layout/hProcess4" loCatId="process" qsTypeId="urn:microsoft.com/office/officeart/2005/8/quickstyle/simple1" qsCatId="simple" csTypeId="urn:microsoft.com/office/officeart/2005/8/colors/colorful5" csCatId="colorful" phldr="1"/>
      <dgm:spPr/>
      <dgm:t>
        <a:bodyPr/>
        <a:lstStyle/>
        <a:p>
          <a:endParaRPr lang="en-US"/>
        </a:p>
      </dgm:t>
    </dgm:pt>
    <dgm:pt modelId="{E9772318-F9DD-4FD1-B0CB-3C575D17B02C}">
      <dgm:prSet phldrT="[Text]"/>
      <dgm:spPr>
        <a:solidFill>
          <a:srgbClr val="D4AF37"/>
        </a:solidFill>
      </dgm:spPr>
      <dgm:t>
        <a:bodyPr/>
        <a:lstStyle/>
        <a:p>
          <a:r>
            <a:rPr lang="en-US" b="1" dirty="0" smtClean="0"/>
            <a:t>‘92</a:t>
          </a:r>
          <a:endParaRPr lang="en-US" b="1" dirty="0"/>
        </a:p>
      </dgm:t>
    </dgm:pt>
    <dgm:pt modelId="{59C88C47-9F25-41EA-B44C-4DC96579EE3D}" type="parTrans" cxnId="{8D6FB604-F3C0-48CB-9E9E-322389B792CE}">
      <dgm:prSet/>
      <dgm:spPr/>
      <dgm:t>
        <a:bodyPr/>
        <a:lstStyle/>
        <a:p>
          <a:endParaRPr lang="en-US" b="1">
            <a:solidFill>
              <a:schemeClr val="accent4"/>
            </a:solidFill>
          </a:endParaRPr>
        </a:p>
      </dgm:t>
    </dgm:pt>
    <dgm:pt modelId="{6BDEE6B8-5109-49A0-8183-CDE5FF90AF4E}" type="sibTrans" cxnId="{8D6FB604-F3C0-48CB-9E9E-322389B792CE}">
      <dgm:prSet/>
      <dgm:spPr/>
      <dgm:t>
        <a:bodyPr/>
        <a:lstStyle/>
        <a:p>
          <a:endParaRPr lang="en-US" b="1">
            <a:solidFill>
              <a:schemeClr val="accent4"/>
            </a:solidFill>
          </a:endParaRPr>
        </a:p>
      </dgm:t>
    </dgm:pt>
    <dgm:pt modelId="{2DE580CE-2D92-4F24-BB22-1DDD2819DCEC}">
      <dgm:prSet phldrT="[Text]"/>
      <dgm:spPr/>
      <dgm:t>
        <a:bodyPr/>
        <a:lstStyle/>
        <a:p>
          <a:r>
            <a:rPr lang="en-US" b="1" dirty="0" smtClean="0"/>
            <a:t>Mineral Agreement</a:t>
          </a:r>
          <a:endParaRPr lang="en-US" b="1" dirty="0"/>
        </a:p>
      </dgm:t>
    </dgm:pt>
    <dgm:pt modelId="{E865CDB9-136D-4AEC-A18F-8C8B827C51D7}" type="parTrans" cxnId="{2622D2ED-4F2A-4E86-B3C6-A20B9232198E}">
      <dgm:prSet/>
      <dgm:spPr/>
      <dgm:t>
        <a:bodyPr/>
        <a:lstStyle/>
        <a:p>
          <a:endParaRPr lang="en-US" b="1">
            <a:solidFill>
              <a:schemeClr val="accent4"/>
            </a:solidFill>
          </a:endParaRPr>
        </a:p>
      </dgm:t>
    </dgm:pt>
    <dgm:pt modelId="{10D7FC21-B561-4D18-8C95-BDD6EC78B7B9}" type="sibTrans" cxnId="{2622D2ED-4F2A-4E86-B3C6-A20B9232198E}">
      <dgm:prSet/>
      <dgm:spPr/>
      <dgm:t>
        <a:bodyPr/>
        <a:lstStyle/>
        <a:p>
          <a:endParaRPr lang="en-US" b="1">
            <a:solidFill>
              <a:schemeClr val="accent4"/>
            </a:solidFill>
          </a:endParaRPr>
        </a:p>
      </dgm:t>
    </dgm:pt>
    <dgm:pt modelId="{98B1C81F-1DC3-4535-8C51-D87774A67B22}">
      <dgm:prSet phldrT="[Text]"/>
      <dgm:spPr/>
      <dgm:t>
        <a:bodyPr/>
        <a:lstStyle/>
        <a:p>
          <a:r>
            <a:rPr lang="en-US" b="1" dirty="0" smtClean="0"/>
            <a:t>‘97 </a:t>
          </a:r>
          <a:endParaRPr lang="en-US" b="1" dirty="0"/>
        </a:p>
      </dgm:t>
    </dgm:pt>
    <dgm:pt modelId="{7CA689BB-70C9-4EA2-AEFA-2CF20F63A982}" type="parTrans" cxnId="{C6644AA6-E058-40A3-AD92-18772B4F5E81}">
      <dgm:prSet/>
      <dgm:spPr/>
      <dgm:t>
        <a:bodyPr/>
        <a:lstStyle/>
        <a:p>
          <a:endParaRPr lang="en-US" b="1">
            <a:solidFill>
              <a:schemeClr val="accent4"/>
            </a:solidFill>
          </a:endParaRPr>
        </a:p>
      </dgm:t>
    </dgm:pt>
    <dgm:pt modelId="{90576423-226C-42D4-8539-6516A221425C}" type="sibTrans" cxnId="{C6644AA6-E058-40A3-AD92-18772B4F5E81}">
      <dgm:prSet/>
      <dgm:spPr/>
      <dgm:t>
        <a:bodyPr/>
        <a:lstStyle/>
        <a:p>
          <a:endParaRPr lang="en-US" b="1">
            <a:solidFill>
              <a:schemeClr val="accent4"/>
            </a:solidFill>
          </a:endParaRPr>
        </a:p>
      </dgm:t>
    </dgm:pt>
    <dgm:pt modelId="{DD2D8A34-BAB5-4F3B-AEBC-2300B4D544CA}">
      <dgm:prSet phldrT="[Text]"/>
      <dgm:spPr/>
      <dgm:t>
        <a:bodyPr/>
        <a:lstStyle/>
        <a:p>
          <a:r>
            <a:rPr lang="en-US" b="1" dirty="0" smtClean="0"/>
            <a:t>Feasibility Study </a:t>
          </a:r>
          <a:endParaRPr lang="en-US" b="1" dirty="0"/>
        </a:p>
      </dgm:t>
    </dgm:pt>
    <dgm:pt modelId="{6D5F6AD3-2426-48E5-89FE-15544E4314AF}" type="parTrans" cxnId="{4B674034-5991-4289-92F7-5881F1F7D531}">
      <dgm:prSet/>
      <dgm:spPr/>
      <dgm:t>
        <a:bodyPr/>
        <a:lstStyle/>
        <a:p>
          <a:endParaRPr lang="en-US" b="1">
            <a:solidFill>
              <a:schemeClr val="accent4"/>
            </a:solidFill>
          </a:endParaRPr>
        </a:p>
      </dgm:t>
    </dgm:pt>
    <dgm:pt modelId="{D8631360-5067-4166-B7C4-A4EE9A0BB41B}" type="sibTrans" cxnId="{4B674034-5991-4289-92F7-5881F1F7D531}">
      <dgm:prSet/>
      <dgm:spPr/>
      <dgm:t>
        <a:bodyPr/>
        <a:lstStyle/>
        <a:p>
          <a:endParaRPr lang="en-US" b="1">
            <a:solidFill>
              <a:schemeClr val="accent4"/>
            </a:solidFill>
          </a:endParaRPr>
        </a:p>
      </dgm:t>
    </dgm:pt>
    <dgm:pt modelId="{C8C75D60-D3D0-4D19-96C5-A2FBA29AD105}">
      <dgm:prSet phldrT="[Text]"/>
      <dgm:spPr/>
      <dgm:t>
        <a:bodyPr/>
        <a:lstStyle/>
        <a:p>
          <a:r>
            <a:rPr lang="en-US" b="1" dirty="0" smtClean="0"/>
            <a:t>ESIA </a:t>
          </a:r>
          <a:endParaRPr lang="en-US" b="1" dirty="0"/>
        </a:p>
      </dgm:t>
    </dgm:pt>
    <dgm:pt modelId="{7701B493-4321-45D5-A4A4-9EEDBE8317AF}" type="parTrans" cxnId="{8330FAD8-63E5-49B9-BD19-66199EC399E4}">
      <dgm:prSet/>
      <dgm:spPr/>
      <dgm:t>
        <a:bodyPr/>
        <a:lstStyle/>
        <a:p>
          <a:endParaRPr lang="en-US" b="1">
            <a:solidFill>
              <a:schemeClr val="accent4"/>
            </a:solidFill>
          </a:endParaRPr>
        </a:p>
      </dgm:t>
    </dgm:pt>
    <dgm:pt modelId="{C81FADCD-C443-4C00-B772-2EFDBFCDA6E7}" type="sibTrans" cxnId="{8330FAD8-63E5-49B9-BD19-66199EC399E4}">
      <dgm:prSet/>
      <dgm:spPr/>
      <dgm:t>
        <a:bodyPr/>
        <a:lstStyle/>
        <a:p>
          <a:endParaRPr lang="en-US" b="1">
            <a:solidFill>
              <a:schemeClr val="accent4"/>
            </a:solidFill>
          </a:endParaRPr>
        </a:p>
      </dgm:t>
    </dgm:pt>
    <dgm:pt modelId="{D673B69F-B0C4-4510-B8CB-7000F6B7834B}">
      <dgm:prSet phldrT="[Text]"/>
      <dgm:spPr/>
      <dgm:t>
        <a:bodyPr/>
        <a:lstStyle/>
        <a:p>
          <a:r>
            <a:rPr lang="en-US" b="1" dirty="0" smtClean="0"/>
            <a:t>‘02</a:t>
          </a:r>
          <a:endParaRPr lang="en-US" b="1" dirty="0"/>
        </a:p>
      </dgm:t>
    </dgm:pt>
    <dgm:pt modelId="{1DF0C864-6A47-4C83-82F0-61DC099A3CE7}" type="parTrans" cxnId="{3DF1AC46-1A6A-4000-9FFD-841847AE11B1}">
      <dgm:prSet/>
      <dgm:spPr/>
      <dgm:t>
        <a:bodyPr/>
        <a:lstStyle/>
        <a:p>
          <a:endParaRPr lang="en-US" b="1">
            <a:solidFill>
              <a:schemeClr val="accent4"/>
            </a:solidFill>
          </a:endParaRPr>
        </a:p>
      </dgm:t>
    </dgm:pt>
    <dgm:pt modelId="{A5633A9B-3CE9-4BAD-ACC3-2DF7EE0765A7}" type="sibTrans" cxnId="{3DF1AC46-1A6A-4000-9FFD-841847AE11B1}">
      <dgm:prSet/>
      <dgm:spPr/>
      <dgm:t>
        <a:bodyPr/>
        <a:lstStyle/>
        <a:p>
          <a:endParaRPr lang="en-US" b="1">
            <a:solidFill>
              <a:schemeClr val="accent4"/>
            </a:solidFill>
          </a:endParaRPr>
        </a:p>
      </dgm:t>
    </dgm:pt>
    <dgm:pt modelId="{963E32DB-5A5B-44FC-BDC6-33919224D364}">
      <dgm:prSet phldrT="[Text]"/>
      <dgm:spPr/>
      <dgm:t>
        <a:bodyPr/>
        <a:lstStyle/>
        <a:p>
          <a:r>
            <a:rPr lang="en-US" b="1" dirty="0" smtClean="0"/>
            <a:t>Est. RGM N.V.</a:t>
          </a:r>
          <a:endParaRPr lang="en-US" b="1" dirty="0"/>
        </a:p>
      </dgm:t>
    </dgm:pt>
    <dgm:pt modelId="{29109D30-7F13-4A4D-B9CD-50DB39C5E490}" type="parTrans" cxnId="{7C701E4B-207D-49AD-9B47-DA3EE36FAD9E}">
      <dgm:prSet/>
      <dgm:spPr/>
      <dgm:t>
        <a:bodyPr/>
        <a:lstStyle/>
        <a:p>
          <a:endParaRPr lang="en-US" b="1">
            <a:solidFill>
              <a:schemeClr val="accent4"/>
            </a:solidFill>
          </a:endParaRPr>
        </a:p>
      </dgm:t>
    </dgm:pt>
    <dgm:pt modelId="{77171E85-EAB8-4F73-A698-0B3A3059AFDC}" type="sibTrans" cxnId="{7C701E4B-207D-49AD-9B47-DA3EE36FAD9E}">
      <dgm:prSet/>
      <dgm:spPr/>
      <dgm:t>
        <a:bodyPr/>
        <a:lstStyle/>
        <a:p>
          <a:endParaRPr lang="en-US" b="1">
            <a:solidFill>
              <a:schemeClr val="accent4"/>
            </a:solidFill>
          </a:endParaRPr>
        </a:p>
      </dgm:t>
    </dgm:pt>
    <dgm:pt modelId="{F0B51123-C95C-4634-8584-BBA4EDCCE1E0}">
      <dgm:prSet/>
      <dgm:spPr/>
      <dgm:t>
        <a:bodyPr/>
        <a:lstStyle/>
        <a:p>
          <a:r>
            <a:rPr lang="en-US" b="1" dirty="0" smtClean="0"/>
            <a:t>‘03 </a:t>
          </a:r>
          <a:endParaRPr lang="en-US" b="1" dirty="0"/>
        </a:p>
      </dgm:t>
    </dgm:pt>
    <dgm:pt modelId="{18DB0CDC-4E2D-4DC7-A15D-AF4E9B43950D}" type="parTrans" cxnId="{4CDFFA6A-5A65-4588-BE26-DC5A82C25021}">
      <dgm:prSet/>
      <dgm:spPr/>
      <dgm:t>
        <a:bodyPr/>
        <a:lstStyle/>
        <a:p>
          <a:endParaRPr lang="en-US" b="1">
            <a:solidFill>
              <a:schemeClr val="accent4"/>
            </a:solidFill>
          </a:endParaRPr>
        </a:p>
      </dgm:t>
    </dgm:pt>
    <dgm:pt modelId="{7DC0E123-6EC5-4FFB-A0D7-7293B4BBC7C2}" type="sibTrans" cxnId="{4CDFFA6A-5A65-4588-BE26-DC5A82C25021}">
      <dgm:prSet/>
      <dgm:spPr/>
      <dgm:t>
        <a:bodyPr/>
        <a:lstStyle/>
        <a:p>
          <a:endParaRPr lang="en-US" b="1">
            <a:solidFill>
              <a:schemeClr val="accent4"/>
            </a:solidFill>
          </a:endParaRPr>
        </a:p>
      </dgm:t>
    </dgm:pt>
    <dgm:pt modelId="{13761E7B-4AF1-4CAC-AC6B-BF9BA1297B34}">
      <dgm:prSet/>
      <dgm:spPr/>
      <dgm:t>
        <a:bodyPr/>
        <a:lstStyle/>
        <a:p>
          <a:r>
            <a:rPr lang="en-US" b="1" dirty="0" smtClean="0"/>
            <a:t>Amending Agreement</a:t>
          </a:r>
          <a:endParaRPr lang="en-US" b="1" dirty="0"/>
        </a:p>
      </dgm:t>
    </dgm:pt>
    <dgm:pt modelId="{5BE97C70-8D71-4673-A25B-B6DAFF48E875}" type="parTrans" cxnId="{97BC94DB-D7FA-4E30-ACD9-866CAD5893E2}">
      <dgm:prSet/>
      <dgm:spPr/>
      <dgm:t>
        <a:bodyPr/>
        <a:lstStyle/>
        <a:p>
          <a:endParaRPr lang="en-US" b="1">
            <a:solidFill>
              <a:schemeClr val="accent4"/>
            </a:solidFill>
          </a:endParaRPr>
        </a:p>
      </dgm:t>
    </dgm:pt>
    <dgm:pt modelId="{DEE39ECC-902F-461E-9C17-40EAAD866B91}" type="sibTrans" cxnId="{97BC94DB-D7FA-4E30-ACD9-866CAD5893E2}">
      <dgm:prSet/>
      <dgm:spPr/>
      <dgm:t>
        <a:bodyPr/>
        <a:lstStyle/>
        <a:p>
          <a:endParaRPr lang="en-US" b="1">
            <a:solidFill>
              <a:schemeClr val="accent4"/>
            </a:solidFill>
          </a:endParaRPr>
        </a:p>
      </dgm:t>
    </dgm:pt>
    <dgm:pt modelId="{E606EC33-D8A1-4EC5-9C8D-B5E5CF2BE900}">
      <dgm:prSet/>
      <dgm:spPr/>
      <dgm:t>
        <a:bodyPr/>
        <a:lstStyle/>
        <a:p>
          <a:r>
            <a:rPr lang="en-US" b="1" dirty="0" smtClean="0"/>
            <a:t>‘04</a:t>
          </a:r>
          <a:endParaRPr lang="en-US" b="1" dirty="0"/>
        </a:p>
      </dgm:t>
    </dgm:pt>
    <dgm:pt modelId="{1522D55B-9BC1-4533-AFD0-23B9F9E021EF}" type="parTrans" cxnId="{D97A8821-B289-4359-A3C7-F34DD300EA60}">
      <dgm:prSet/>
      <dgm:spPr/>
      <dgm:t>
        <a:bodyPr/>
        <a:lstStyle/>
        <a:p>
          <a:endParaRPr lang="en-US" b="1">
            <a:solidFill>
              <a:schemeClr val="accent4"/>
            </a:solidFill>
          </a:endParaRPr>
        </a:p>
      </dgm:t>
    </dgm:pt>
    <dgm:pt modelId="{607987B3-50E6-41D9-A768-4E285D38360B}" type="sibTrans" cxnId="{D97A8821-B289-4359-A3C7-F34DD300EA60}">
      <dgm:prSet/>
      <dgm:spPr/>
      <dgm:t>
        <a:bodyPr/>
        <a:lstStyle/>
        <a:p>
          <a:endParaRPr lang="en-US" b="1">
            <a:solidFill>
              <a:schemeClr val="accent4"/>
            </a:solidFill>
          </a:endParaRPr>
        </a:p>
      </dgm:t>
    </dgm:pt>
    <dgm:pt modelId="{9A513806-08AE-40C4-A85B-D7E5C58CC538}">
      <dgm:prSet/>
      <dgm:spPr/>
      <dgm:t>
        <a:bodyPr/>
        <a:lstStyle/>
        <a:p>
          <a:r>
            <a:rPr lang="en-US" b="1" dirty="0" smtClean="0"/>
            <a:t>Start Commercial Production</a:t>
          </a:r>
          <a:endParaRPr lang="en-US" b="1" dirty="0"/>
        </a:p>
      </dgm:t>
    </dgm:pt>
    <dgm:pt modelId="{B9DF50EF-BDB6-40C2-BB17-9E0762DA0F90}" type="parTrans" cxnId="{792F16A3-E6DB-4B88-A785-89CCBE230C89}">
      <dgm:prSet/>
      <dgm:spPr/>
      <dgm:t>
        <a:bodyPr/>
        <a:lstStyle/>
        <a:p>
          <a:endParaRPr lang="en-US" b="1">
            <a:solidFill>
              <a:schemeClr val="accent4"/>
            </a:solidFill>
          </a:endParaRPr>
        </a:p>
      </dgm:t>
    </dgm:pt>
    <dgm:pt modelId="{EFF082E5-686E-47E7-A49F-A2B4DD7717D6}" type="sibTrans" cxnId="{792F16A3-E6DB-4B88-A785-89CCBE230C89}">
      <dgm:prSet/>
      <dgm:spPr/>
      <dgm:t>
        <a:bodyPr/>
        <a:lstStyle/>
        <a:p>
          <a:endParaRPr lang="en-US" b="1">
            <a:solidFill>
              <a:schemeClr val="accent4"/>
            </a:solidFill>
          </a:endParaRPr>
        </a:p>
      </dgm:t>
    </dgm:pt>
    <dgm:pt modelId="{4D3F3894-6A7F-4D08-B010-FC22A3C4CF6F}">
      <dgm:prSet/>
      <dgm:spPr/>
      <dgm:t>
        <a:bodyPr/>
        <a:lstStyle/>
        <a:p>
          <a:r>
            <a:rPr lang="en-US" b="1" dirty="0" smtClean="0"/>
            <a:t>‘06</a:t>
          </a:r>
          <a:endParaRPr lang="en-US" b="1" dirty="0"/>
        </a:p>
      </dgm:t>
    </dgm:pt>
    <dgm:pt modelId="{FEABBC14-EB6C-4B92-85D5-AFE6FC8B738F}" type="parTrans" cxnId="{630BFAFD-5710-4717-A73F-6D74E0D988D5}">
      <dgm:prSet/>
      <dgm:spPr/>
      <dgm:t>
        <a:bodyPr/>
        <a:lstStyle/>
        <a:p>
          <a:endParaRPr lang="en-US" b="1">
            <a:solidFill>
              <a:schemeClr val="accent4"/>
            </a:solidFill>
          </a:endParaRPr>
        </a:p>
      </dgm:t>
    </dgm:pt>
    <dgm:pt modelId="{78B9CB5B-D879-422F-960B-E50C9F8F1A6C}" type="sibTrans" cxnId="{630BFAFD-5710-4717-A73F-6D74E0D988D5}">
      <dgm:prSet/>
      <dgm:spPr/>
      <dgm:t>
        <a:bodyPr/>
        <a:lstStyle/>
        <a:p>
          <a:endParaRPr lang="en-US" b="1">
            <a:solidFill>
              <a:schemeClr val="accent4"/>
            </a:solidFill>
          </a:endParaRPr>
        </a:p>
      </dgm:t>
    </dgm:pt>
    <dgm:pt modelId="{CB72FECF-D31B-42D5-A095-A9332EDE2F1E}">
      <dgm:prSet/>
      <dgm:spPr/>
      <dgm:t>
        <a:bodyPr/>
        <a:lstStyle/>
        <a:p>
          <a:r>
            <a:rPr lang="en-US" b="1" dirty="0" smtClean="0"/>
            <a:t>IMG acquires Cambior</a:t>
          </a:r>
          <a:endParaRPr lang="en-US" b="1" dirty="0"/>
        </a:p>
      </dgm:t>
    </dgm:pt>
    <dgm:pt modelId="{973EB092-71A5-4597-BE74-71EA4F825484}" type="parTrans" cxnId="{18C10113-6BE6-4ADE-A34A-79518DF1B236}">
      <dgm:prSet/>
      <dgm:spPr/>
      <dgm:t>
        <a:bodyPr/>
        <a:lstStyle/>
        <a:p>
          <a:endParaRPr lang="en-US" b="1">
            <a:solidFill>
              <a:schemeClr val="accent4"/>
            </a:solidFill>
          </a:endParaRPr>
        </a:p>
      </dgm:t>
    </dgm:pt>
    <dgm:pt modelId="{C57905B2-3279-4F95-92BB-2A98F5092D20}" type="sibTrans" cxnId="{18C10113-6BE6-4ADE-A34A-79518DF1B236}">
      <dgm:prSet/>
      <dgm:spPr/>
      <dgm:t>
        <a:bodyPr/>
        <a:lstStyle/>
        <a:p>
          <a:endParaRPr lang="en-US" b="1">
            <a:solidFill>
              <a:schemeClr val="accent4"/>
            </a:solidFill>
          </a:endParaRPr>
        </a:p>
      </dgm:t>
    </dgm:pt>
    <dgm:pt modelId="{D2A89016-863D-4E73-92AD-64ED93586174}">
      <dgm:prSet/>
      <dgm:spPr/>
      <dgm:t>
        <a:bodyPr/>
        <a:lstStyle/>
        <a:p>
          <a:r>
            <a:rPr lang="en-US" b="1" dirty="0" smtClean="0"/>
            <a:t>‘14</a:t>
          </a:r>
          <a:endParaRPr lang="en-US" b="1" dirty="0"/>
        </a:p>
      </dgm:t>
    </dgm:pt>
    <dgm:pt modelId="{D8A72E0C-1EBD-43D4-8754-0C1BFE255B3E}" type="parTrans" cxnId="{B03A7696-A1E3-4301-B420-0DE19903C630}">
      <dgm:prSet/>
      <dgm:spPr/>
      <dgm:t>
        <a:bodyPr/>
        <a:lstStyle/>
        <a:p>
          <a:endParaRPr lang="en-US"/>
        </a:p>
      </dgm:t>
    </dgm:pt>
    <dgm:pt modelId="{9ED82C36-23CE-4F6D-BCC6-D95E6F9F9E82}" type="sibTrans" cxnId="{B03A7696-A1E3-4301-B420-0DE19903C630}">
      <dgm:prSet/>
      <dgm:spPr/>
      <dgm:t>
        <a:bodyPr/>
        <a:lstStyle/>
        <a:p>
          <a:endParaRPr lang="en-US"/>
        </a:p>
      </dgm:t>
    </dgm:pt>
    <dgm:pt modelId="{8D90DFA0-1009-4058-963C-13DAC12DAE36}">
      <dgm:prSet/>
      <dgm:spPr/>
      <dgm:t>
        <a:bodyPr/>
        <a:lstStyle/>
        <a:p>
          <a:r>
            <a:rPr lang="en-US" b="1" dirty="0" smtClean="0"/>
            <a:t>10 years Commercial Production</a:t>
          </a:r>
          <a:endParaRPr lang="en-US" b="1" dirty="0"/>
        </a:p>
      </dgm:t>
    </dgm:pt>
    <dgm:pt modelId="{9EE78919-0484-4791-ADDB-357FC4098ED1}" type="parTrans" cxnId="{EF950392-9EEE-4ECA-A1BC-F24D56711BAC}">
      <dgm:prSet/>
      <dgm:spPr/>
      <dgm:t>
        <a:bodyPr/>
        <a:lstStyle/>
        <a:p>
          <a:endParaRPr lang="en-US"/>
        </a:p>
      </dgm:t>
    </dgm:pt>
    <dgm:pt modelId="{626249D6-794C-48E3-9A47-4B0F3109A7C0}" type="sibTrans" cxnId="{EF950392-9EEE-4ECA-A1BC-F24D56711BAC}">
      <dgm:prSet/>
      <dgm:spPr/>
      <dgm:t>
        <a:bodyPr/>
        <a:lstStyle/>
        <a:p>
          <a:endParaRPr lang="en-US"/>
        </a:p>
      </dgm:t>
    </dgm:pt>
    <dgm:pt modelId="{1F924074-33CF-40B5-ADBF-9190B7297891}" type="pres">
      <dgm:prSet presAssocID="{99FC45F9-91C2-47E1-B9E7-2C8BD97BA0F5}" presName="Name0" presStyleCnt="0">
        <dgm:presLayoutVars>
          <dgm:dir/>
          <dgm:animLvl val="lvl"/>
          <dgm:resizeHandles val="exact"/>
        </dgm:presLayoutVars>
      </dgm:prSet>
      <dgm:spPr/>
      <dgm:t>
        <a:bodyPr/>
        <a:lstStyle/>
        <a:p>
          <a:endParaRPr lang="en-US"/>
        </a:p>
      </dgm:t>
    </dgm:pt>
    <dgm:pt modelId="{9B6F3DB6-C4A4-4A7A-B3E0-50D0ACDEECAC}" type="pres">
      <dgm:prSet presAssocID="{99FC45F9-91C2-47E1-B9E7-2C8BD97BA0F5}" presName="tSp" presStyleCnt="0"/>
      <dgm:spPr/>
      <dgm:t>
        <a:bodyPr/>
        <a:lstStyle/>
        <a:p>
          <a:endParaRPr lang="en-US"/>
        </a:p>
      </dgm:t>
    </dgm:pt>
    <dgm:pt modelId="{A3A94949-DECE-4C41-8723-FD4FCF5C4DE0}" type="pres">
      <dgm:prSet presAssocID="{99FC45F9-91C2-47E1-B9E7-2C8BD97BA0F5}" presName="bSp" presStyleCnt="0"/>
      <dgm:spPr/>
      <dgm:t>
        <a:bodyPr/>
        <a:lstStyle/>
        <a:p>
          <a:endParaRPr lang="en-US"/>
        </a:p>
      </dgm:t>
    </dgm:pt>
    <dgm:pt modelId="{D87D5618-D80B-4AF2-BC85-63E64895C0B7}" type="pres">
      <dgm:prSet presAssocID="{99FC45F9-91C2-47E1-B9E7-2C8BD97BA0F5}" presName="process" presStyleCnt="0"/>
      <dgm:spPr/>
      <dgm:t>
        <a:bodyPr/>
        <a:lstStyle/>
        <a:p>
          <a:endParaRPr lang="en-US"/>
        </a:p>
      </dgm:t>
    </dgm:pt>
    <dgm:pt modelId="{946F949A-1E96-4E19-AF21-049F0C4EE4DA}" type="pres">
      <dgm:prSet presAssocID="{E9772318-F9DD-4FD1-B0CB-3C575D17B02C}" presName="composite1" presStyleCnt="0"/>
      <dgm:spPr/>
      <dgm:t>
        <a:bodyPr/>
        <a:lstStyle/>
        <a:p>
          <a:endParaRPr lang="en-US"/>
        </a:p>
      </dgm:t>
    </dgm:pt>
    <dgm:pt modelId="{5115F1BA-2007-4FA6-80F7-06D0B313FF55}" type="pres">
      <dgm:prSet presAssocID="{E9772318-F9DD-4FD1-B0CB-3C575D17B02C}" presName="dummyNode1" presStyleLbl="node1" presStyleIdx="0" presStyleCnt="7"/>
      <dgm:spPr/>
      <dgm:t>
        <a:bodyPr/>
        <a:lstStyle/>
        <a:p>
          <a:endParaRPr lang="en-US"/>
        </a:p>
      </dgm:t>
    </dgm:pt>
    <dgm:pt modelId="{9F217792-DDCC-4E5B-B6FE-A51E782175CA}" type="pres">
      <dgm:prSet presAssocID="{E9772318-F9DD-4FD1-B0CB-3C575D17B02C}" presName="childNode1" presStyleLbl="bgAcc1" presStyleIdx="0" presStyleCnt="7">
        <dgm:presLayoutVars>
          <dgm:bulletEnabled val="1"/>
        </dgm:presLayoutVars>
      </dgm:prSet>
      <dgm:spPr/>
      <dgm:t>
        <a:bodyPr/>
        <a:lstStyle/>
        <a:p>
          <a:endParaRPr lang="en-US"/>
        </a:p>
      </dgm:t>
    </dgm:pt>
    <dgm:pt modelId="{B1EAB5DE-0742-49D3-915F-6F99A16EC387}" type="pres">
      <dgm:prSet presAssocID="{E9772318-F9DD-4FD1-B0CB-3C575D17B02C}" presName="childNode1tx" presStyleLbl="bgAcc1" presStyleIdx="0" presStyleCnt="7">
        <dgm:presLayoutVars>
          <dgm:bulletEnabled val="1"/>
        </dgm:presLayoutVars>
      </dgm:prSet>
      <dgm:spPr/>
      <dgm:t>
        <a:bodyPr/>
        <a:lstStyle/>
        <a:p>
          <a:endParaRPr lang="en-US"/>
        </a:p>
      </dgm:t>
    </dgm:pt>
    <dgm:pt modelId="{227746F6-F4A6-4108-83AA-B77D4CB3ED1B}" type="pres">
      <dgm:prSet presAssocID="{E9772318-F9DD-4FD1-B0CB-3C575D17B02C}" presName="parentNode1" presStyleLbl="node1" presStyleIdx="0" presStyleCnt="7">
        <dgm:presLayoutVars>
          <dgm:chMax val="1"/>
          <dgm:bulletEnabled val="1"/>
        </dgm:presLayoutVars>
      </dgm:prSet>
      <dgm:spPr/>
      <dgm:t>
        <a:bodyPr/>
        <a:lstStyle/>
        <a:p>
          <a:endParaRPr lang="en-US"/>
        </a:p>
      </dgm:t>
    </dgm:pt>
    <dgm:pt modelId="{5FF13A54-1E32-4895-8712-A249E375AD1C}" type="pres">
      <dgm:prSet presAssocID="{E9772318-F9DD-4FD1-B0CB-3C575D17B02C}" presName="connSite1" presStyleCnt="0"/>
      <dgm:spPr/>
      <dgm:t>
        <a:bodyPr/>
        <a:lstStyle/>
        <a:p>
          <a:endParaRPr lang="en-US"/>
        </a:p>
      </dgm:t>
    </dgm:pt>
    <dgm:pt modelId="{C0100442-B680-4D75-86CD-3412132C7CAE}" type="pres">
      <dgm:prSet presAssocID="{6BDEE6B8-5109-49A0-8183-CDE5FF90AF4E}" presName="Name9" presStyleLbl="sibTrans2D1" presStyleIdx="0" presStyleCnt="6"/>
      <dgm:spPr/>
      <dgm:t>
        <a:bodyPr/>
        <a:lstStyle/>
        <a:p>
          <a:endParaRPr lang="en-US"/>
        </a:p>
      </dgm:t>
    </dgm:pt>
    <dgm:pt modelId="{14A25F0D-7FCF-40A2-B35C-53E4CDE98A25}" type="pres">
      <dgm:prSet presAssocID="{98B1C81F-1DC3-4535-8C51-D87774A67B22}" presName="composite2" presStyleCnt="0"/>
      <dgm:spPr/>
      <dgm:t>
        <a:bodyPr/>
        <a:lstStyle/>
        <a:p>
          <a:endParaRPr lang="en-US"/>
        </a:p>
      </dgm:t>
    </dgm:pt>
    <dgm:pt modelId="{729F5C3C-4B4D-4528-94A3-9F7E76E90D7A}" type="pres">
      <dgm:prSet presAssocID="{98B1C81F-1DC3-4535-8C51-D87774A67B22}" presName="dummyNode2" presStyleLbl="node1" presStyleIdx="0" presStyleCnt="7"/>
      <dgm:spPr/>
      <dgm:t>
        <a:bodyPr/>
        <a:lstStyle/>
        <a:p>
          <a:endParaRPr lang="en-US"/>
        </a:p>
      </dgm:t>
    </dgm:pt>
    <dgm:pt modelId="{A46CE746-686A-4AD7-8BC1-229E82F32281}" type="pres">
      <dgm:prSet presAssocID="{98B1C81F-1DC3-4535-8C51-D87774A67B22}" presName="childNode2" presStyleLbl="bgAcc1" presStyleIdx="1" presStyleCnt="7">
        <dgm:presLayoutVars>
          <dgm:bulletEnabled val="1"/>
        </dgm:presLayoutVars>
      </dgm:prSet>
      <dgm:spPr/>
      <dgm:t>
        <a:bodyPr/>
        <a:lstStyle/>
        <a:p>
          <a:endParaRPr lang="en-US"/>
        </a:p>
      </dgm:t>
    </dgm:pt>
    <dgm:pt modelId="{EC312E12-461F-4D16-90C5-4CE02C267E97}" type="pres">
      <dgm:prSet presAssocID="{98B1C81F-1DC3-4535-8C51-D87774A67B22}" presName="childNode2tx" presStyleLbl="bgAcc1" presStyleIdx="1" presStyleCnt="7">
        <dgm:presLayoutVars>
          <dgm:bulletEnabled val="1"/>
        </dgm:presLayoutVars>
      </dgm:prSet>
      <dgm:spPr/>
      <dgm:t>
        <a:bodyPr/>
        <a:lstStyle/>
        <a:p>
          <a:endParaRPr lang="en-US"/>
        </a:p>
      </dgm:t>
    </dgm:pt>
    <dgm:pt modelId="{F40CB9B5-E728-4B1E-B910-DB56D33A16B9}" type="pres">
      <dgm:prSet presAssocID="{98B1C81F-1DC3-4535-8C51-D87774A67B22}" presName="parentNode2" presStyleLbl="node1" presStyleIdx="1" presStyleCnt="7">
        <dgm:presLayoutVars>
          <dgm:chMax val="0"/>
          <dgm:bulletEnabled val="1"/>
        </dgm:presLayoutVars>
      </dgm:prSet>
      <dgm:spPr/>
      <dgm:t>
        <a:bodyPr/>
        <a:lstStyle/>
        <a:p>
          <a:endParaRPr lang="en-US"/>
        </a:p>
      </dgm:t>
    </dgm:pt>
    <dgm:pt modelId="{60C198F3-25FF-419D-94D7-9CE3C2FE8A37}" type="pres">
      <dgm:prSet presAssocID="{98B1C81F-1DC3-4535-8C51-D87774A67B22}" presName="connSite2" presStyleCnt="0"/>
      <dgm:spPr/>
      <dgm:t>
        <a:bodyPr/>
        <a:lstStyle/>
        <a:p>
          <a:endParaRPr lang="en-US"/>
        </a:p>
      </dgm:t>
    </dgm:pt>
    <dgm:pt modelId="{AC42D078-FF3C-4285-92BB-767E47EA9B5E}" type="pres">
      <dgm:prSet presAssocID="{90576423-226C-42D4-8539-6516A221425C}" presName="Name18" presStyleLbl="sibTrans2D1" presStyleIdx="1" presStyleCnt="6"/>
      <dgm:spPr/>
      <dgm:t>
        <a:bodyPr/>
        <a:lstStyle/>
        <a:p>
          <a:endParaRPr lang="en-US"/>
        </a:p>
      </dgm:t>
    </dgm:pt>
    <dgm:pt modelId="{C42E4CD9-497F-4BEA-9365-0CAAE81BC3BB}" type="pres">
      <dgm:prSet presAssocID="{D673B69F-B0C4-4510-B8CB-7000F6B7834B}" presName="composite1" presStyleCnt="0"/>
      <dgm:spPr/>
      <dgm:t>
        <a:bodyPr/>
        <a:lstStyle/>
        <a:p>
          <a:endParaRPr lang="en-US"/>
        </a:p>
      </dgm:t>
    </dgm:pt>
    <dgm:pt modelId="{188D6004-AECD-4FD7-B82F-8CB4FF6DB882}" type="pres">
      <dgm:prSet presAssocID="{D673B69F-B0C4-4510-B8CB-7000F6B7834B}" presName="dummyNode1" presStyleLbl="node1" presStyleIdx="1" presStyleCnt="7"/>
      <dgm:spPr/>
      <dgm:t>
        <a:bodyPr/>
        <a:lstStyle/>
        <a:p>
          <a:endParaRPr lang="en-US"/>
        </a:p>
      </dgm:t>
    </dgm:pt>
    <dgm:pt modelId="{62DB564F-4A09-498C-9873-A67CC0D57720}" type="pres">
      <dgm:prSet presAssocID="{D673B69F-B0C4-4510-B8CB-7000F6B7834B}" presName="childNode1" presStyleLbl="bgAcc1" presStyleIdx="2" presStyleCnt="7">
        <dgm:presLayoutVars>
          <dgm:bulletEnabled val="1"/>
        </dgm:presLayoutVars>
      </dgm:prSet>
      <dgm:spPr/>
      <dgm:t>
        <a:bodyPr/>
        <a:lstStyle/>
        <a:p>
          <a:endParaRPr lang="en-US"/>
        </a:p>
      </dgm:t>
    </dgm:pt>
    <dgm:pt modelId="{9569D91D-BBD0-41B5-BD88-EF76B33EE4A0}" type="pres">
      <dgm:prSet presAssocID="{D673B69F-B0C4-4510-B8CB-7000F6B7834B}" presName="childNode1tx" presStyleLbl="bgAcc1" presStyleIdx="2" presStyleCnt="7">
        <dgm:presLayoutVars>
          <dgm:bulletEnabled val="1"/>
        </dgm:presLayoutVars>
      </dgm:prSet>
      <dgm:spPr/>
      <dgm:t>
        <a:bodyPr/>
        <a:lstStyle/>
        <a:p>
          <a:endParaRPr lang="en-US"/>
        </a:p>
      </dgm:t>
    </dgm:pt>
    <dgm:pt modelId="{0F809259-B5AD-49CC-BA20-FC0E5C73B733}" type="pres">
      <dgm:prSet presAssocID="{D673B69F-B0C4-4510-B8CB-7000F6B7834B}" presName="parentNode1" presStyleLbl="node1" presStyleIdx="2" presStyleCnt="7">
        <dgm:presLayoutVars>
          <dgm:chMax val="1"/>
          <dgm:bulletEnabled val="1"/>
        </dgm:presLayoutVars>
      </dgm:prSet>
      <dgm:spPr/>
      <dgm:t>
        <a:bodyPr/>
        <a:lstStyle/>
        <a:p>
          <a:endParaRPr lang="en-US"/>
        </a:p>
      </dgm:t>
    </dgm:pt>
    <dgm:pt modelId="{03A39969-33C7-4C97-A088-2A50AE39DA77}" type="pres">
      <dgm:prSet presAssocID="{D673B69F-B0C4-4510-B8CB-7000F6B7834B}" presName="connSite1" presStyleCnt="0"/>
      <dgm:spPr/>
      <dgm:t>
        <a:bodyPr/>
        <a:lstStyle/>
        <a:p>
          <a:endParaRPr lang="en-US"/>
        </a:p>
      </dgm:t>
    </dgm:pt>
    <dgm:pt modelId="{D36CDA5E-723E-449C-9FB0-B726C472FD96}" type="pres">
      <dgm:prSet presAssocID="{A5633A9B-3CE9-4BAD-ACC3-2DF7EE0765A7}" presName="Name9" presStyleLbl="sibTrans2D1" presStyleIdx="2" presStyleCnt="6"/>
      <dgm:spPr/>
      <dgm:t>
        <a:bodyPr/>
        <a:lstStyle/>
        <a:p>
          <a:endParaRPr lang="en-US"/>
        </a:p>
      </dgm:t>
    </dgm:pt>
    <dgm:pt modelId="{26CBB2EB-7BBD-4CD5-ABC1-A971CC5AE538}" type="pres">
      <dgm:prSet presAssocID="{F0B51123-C95C-4634-8584-BBA4EDCCE1E0}" presName="composite2" presStyleCnt="0"/>
      <dgm:spPr/>
      <dgm:t>
        <a:bodyPr/>
        <a:lstStyle/>
        <a:p>
          <a:endParaRPr lang="en-US"/>
        </a:p>
      </dgm:t>
    </dgm:pt>
    <dgm:pt modelId="{9CF24A17-B457-4A54-B071-90F51BA4340D}" type="pres">
      <dgm:prSet presAssocID="{F0B51123-C95C-4634-8584-BBA4EDCCE1E0}" presName="dummyNode2" presStyleLbl="node1" presStyleIdx="2" presStyleCnt="7"/>
      <dgm:spPr/>
      <dgm:t>
        <a:bodyPr/>
        <a:lstStyle/>
        <a:p>
          <a:endParaRPr lang="en-US"/>
        </a:p>
      </dgm:t>
    </dgm:pt>
    <dgm:pt modelId="{2B38B7BE-AB09-4A01-8801-58B698F78928}" type="pres">
      <dgm:prSet presAssocID="{F0B51123-C95C-4634-8584-BBA4EDCCE1E0}" presName="childNode2" presStyleLbl="bgAcc1" presStyleIdx="3" presStyleCnt="7">
        <dgm:presLayoutVars>
          <dgm:bulletEnabled val="1"/>
        </dgm:presLayoutVars>
      </dgm:prSet>
      <dgm:spPr/>
      <dgm:t>
        <a:bodyPr/>
        <a:lstStyle/>
        <a:p>
          <a:endParaRPr lang="en-US"/>
        </a:p>
      </dgm:t>
    </dgm:pt>
    <dgm:pt modelId="{1DE4C311-9707-4267-BC3D-A9BB8F1483A3}" type="pres">
      <dgm:prSet presAssocID="{F0B51123-C95C-4634-8584-BBA4EDCCE1E0}" presName="childNode2tx" presStyleLbl="bgAcc1" presStyleIdx="3" presStyleCnt="7">
        <dgm:presLayoutVars>
          <dgm:bulletEnabled val="1"/>
        </dgm:presLayoutVars>
      </dgm:prSet>
      <dgm:spPr/>
      <dgm:t>
        <a:bodyPr/>
        <a:lstStyle/>
        <a:p>
          <a:endParaRPr lang="en-US"/>
        </a:p>
      </dgm:t>
    </dgm:pt>
    <dgm:pt modelId="{31F20EB8-3463-44AB-A20D-C0EF53B4A3BE}" type="pres">
      <dgm:prSet presAssocID="{F0B51123-C95C-4634-8584-BBA4EDCCE1E0}" presName="parentNode2" presStyleLbl="node1" presStyleIdx="3" presStyleCnt="7">
        <dgm:presLayoutVars>
          <dgm:chMax val="0"/>
          <dgm:bulletEnabled val="1"/>
        </dgm:presLayoutVars>
      </dgm:prSet>
      <dgm:spPr/>
      <dgm:t>
        <a:bodyPr/>
        <a:lstStyle/>
        <a:p>
          <a:endParaRPr lang="en-US"/>
        </a:p>
      </dgm:t>
    </dgm:pt>
    <dgm:pt modelId="{0D42A791-E464-429A-9A72-9B41E4D2A3BB}" type="pres">
      <dgm:prSet presAssocID="{F0B51123-C95C-4634-8584-BBA4EDCCE1E0}" presName="connSite2" presStyleCnt="0"/>
      <dgm:spPr/>
      <dgm:t>
        <a:bodyPr/>
        <a:lstStyle/>
        <a:p>
          <a:endParaRPr lang="en-US"/>
        </a:p>
      </dgm:t>
    </dgm:pt>
    <dgm:pt modelId="{E576E226-BC62-4ED8-A2F4-9BEFB0CF8402}" type="pres">
      <dgm:prSet presAssocID="{7DC0E123-6EC5-4FFB-A0D7-7293B4BBC7C2}" presName="Name18" presStyleLbl="sibTrans2D1" presStyleIdx="3" presStyleCnt="6"/>
      <dgm:spPr/>
      <dgm:t>
        <a:bodyPr/>
        <a:lstStyle/>
        <a:p>
          <a:endParaRPr lang="en-US"/>
        </a:p>
      </dgm:t>
    </dgm:pt>
    <dgm:pt modelId="{6407F1D8-6139-4A30-ACA5-E0A391E3FD92}" type="pres">
      <dgm:prSet presAssocID="{E606EC33-D8A1-4EC5-9C8D-B5E5CF2BE900}" presName="composite1" presStyleCnt="0"/>
      <dgm:spPr/>
      <dgm:t>
        <a:bodyPr/>
        <a:lstStyle/>
        <a:p>
          <a:endParaRPr lang="en-US"/>
        </a:p>
      </dgm:t>
    </dgm:pt>
    <dgm:pt modelId="{0FC07283-B379-4181-BCFA-5F7320175566}" type="pres">
      <dgm:prSet presAssocID="{E606EC33-D8A1-4EC5-9C8D-B5E5CF2BE900}" presName="dummyNode1" presStyleLbl="node1" presStyleIdx="3" presStyleCnt="7"/>
      <dgm:spPr/>
      <dgm:t>
        <a:bodyPr/>
        <a:lstStyle/>
        <a:p>
          <a:endParaRPr lang="en-US"/>
        </a:p>
      </dgm:t>
    </dgm:pt>
    <dgm:pt modelId="{80FE7E54-9ADA-4C01-8728-7C1DA12C5CEA}" type="pres">
      <dgm:prSet presAssocID="{E606EC33-D8A1-4EC5-9C8D-B5E5CF2BE900}" presName="childNode1" presStyleLbl="bgAcc1" presStyleIdx="4" presStyleCnt="7">
        <dgm:presLayoutVars>
          <dgm:bulletEnabled val="1"/>
        </dgm:presLayoutVars>
      </dgm:prSet>
      <dgm:spPr/>
      <dgm:t>
        <a:bodyPr/>
        <a:lstStyle/>
        <a:p>
          <a:endParaRPr lang="en-US"/>
        </a:p>
      </dgm:t>
    </dgm:pt>
    <dgm:pt modelId="{66C7F555-B8B8-4E86-B537-6A5A7E318C24}" type="pres">
      <dgm:prSet presAssocID="{E606EC33-D8A1-4EC5-9C8D-B5E5CF2BE900}" presName="childNode1tx" presStyleLbl="bgAcc1" presStyleIdx="4" presStyleCnt="7">
        <dgm:presLayoutVars>
          <dgm:bulletEnabled val="1"/>
        </dgm:presLayoutVars>
      </dgm:prSet>
      <dgm:spPr/>
      <dgm:t>
        <a:bodyPr/>
        <a:lstStyle/>
        <a:p>
          <a:endParaRPr lang="en-US"/>
        </a:p>
      </dgm:t>
    </dgm:pt>
    <dgm:pt modelId="{90B90C05-0764-48DA-957C-DEBF0447CC2E}" type="pres">
      <dgm:prSet presAssocID="{E606EC33-D8A1-4EC5-9C8D-B5E5CF2BE900}" presName="parentNode1" presStyleLbl="node1" presStyleIdx="4" presStyleCnt="7">
        <dgm:presLayoutVars>
          <dgm:chMax val="1"/>
          <dgm:bulletEnabled val="1"/>
        </dgm:presLayoutVars>
      </dgm:prSet>
      <dgm:spPr/>
      <dgm:t>
        <a:bodyPr/>
        <a:lstStyle/>
        <a:p>
          <a:endParaRPr lang="en-US"/>
        </a:p>
      </dgm:t>
    </dgm:pt>
    <dgm:pt modelId="{6CFFAC72-E294-44EA-91C5-90F9CF577249}" type="pres">
      <dgm:prSet presAssocID="{E606EC33-D8A1-4EC5-9C8D-B5E5CF2BE900}" presName="connSite1" presStyleCnt="0"/>
      <dgm:spPr/>
      <dgm:t>
        <a:bodyPr/>
        <a:lstStyle/>
        <a:p>
          <a:endParaRPr lang="en-US"/>
        </a:p>
      </dgm:t>
    </dgm:pt>
    <dgm:pt modelId="{AED00311-31A4-4915-9F36-ACEF2F680BEF}" type="pres">
      <dgm:prSet presAssocID="{607987B3-50E6-41D9-A768-4E285D38360B}" presName="Name9" presStyleLbl="sibTrans2D1" presStyleIdx="4" presStyleCnt="6"/>
      <dgm:spPr/>
      <dgm:t>
        <a:bodyPr/>
        <a:lstStyle/>
        <a:p>
          <a:endParaRPr lang="en-US"/>
        </a:p>
      </dgm:t>
    </dgm:pt>
    <dgm:pt modelId="{75325162-89B4-4FD1-B5B6-CACEF88DA9EE}" type="pres">
      <dgm:prSet presAssocID="{4D3F3894-6A7F-4D08-B010-FC22A3C4CF6F}" presName="composite2" presStyleCnt="0"/>
      <dgm:spPr/>
      <dgm:t>
        <a:bodyPr/>
        <a:lstStyle/>
        <a:p>
          <a:endParaRPr lang="en-US"/>
        </a:p>
      </dgm:t>
    </dgm:pt>
    <dgm:pt modelId="{C08FAE48-C161-4476-9862-81684F0128C0}" type="pres">
      <dgm:prSet presAssocID="{4D3F3894-6A7F-4D08-B010-FC22A3C4CF6F}" presName="dummyNode2" presStyleLbl="node1" presStyleIdx="4" presStyleCnt="7"/>
      <dgm:spPr/>
      <dgm:t>
        <a:bodyPr/>
        <a:lstStyle/>
        <a:p>
          <a:endParaRPr lang="en-US"/>
        </a:p>
      </dgm:t>
    </dgm:pt>
    <dgm:pt modelId="{D4889738-2850-4335-B46D-EE8156F86672}" type="pres">
      <dgm:prSet presAssocID="{4D3F3894-6A7F-4D08-B010-FC22A3C4CF6F}" presName="childNode2" presStyleLbl="bgAcc1" presStyleIdx="5" presStyleCnt="7">
        <dgm:presLayoutVars>
          <dgm:bulletEnabled val="1"/>
        </dgm:presLayoutVars>
      </dgm:prSet>
      <dgm:spPr/>
      <dgm:t>
        <a:bodyPr/>
        <a:lstStyle/>
        <a:p>
          <a:endParaRPr lang="en-US"/>
        </a:p>
      </dgm:t>
    </dgm:pt>
    <dgm:pt modelId="{782A3D68-C4BC-4E3F-BDEB-7B29853F46DF}" type="pres">
      <dgm:prSet presAssocID="{4D3F3894-6A7F-4D08-B010-FC22A3C4CF6F}" presName="childNode2tx" presStyleLbl="bgAcc1" presStyleIdx="5" presStyleCnt="7">
        <dgm:presLayoutVars>
          <dgm:bulletEnabled val="1"/>
        </dgm:presLayoutVars>
      </dgm:prSet>
      <dgm:spPr/>
      <dgm:t>
        <a:bodyPr/>
        <a:lstStyle/>
        <a:p>
          <a:endParaRPr lang="en-US"/>
        </a:p>
      </dgm:t>
    </dgm:pt>
    <dgm:pt modelId="{1081DC4B-0E96-4CCA-ACC8-F864644AD45B}" type="pres">
      <dgm:prSet presAssocID="{4D3F3894-6A7F-4D08-B010-FC22A3C4CF6F}" presName="parentNode2" presStyleLbl="node1" presStyleIdx="5" presStyleCnt="7">
        <dgm:presLayoutVars>
          <dgm:chMax val="0"/>
          <dgm:bulletEnabled val="1"/>
        </dgm:presLayoutVars>
      </dgm:prSet>
      <dgm:spPr/>
      <dgm:t>
        <a:bodyPr/>
        <a:lstStyle/>
        <a:p>
          <a:endParaRPr lang="en-US"/>
        </a:p>
      </dgm:t>
    </dgm:pt>
    <dgm:pt modelId="{34FD73C8-C7A8-4D3A-8E4F-5BD1C6888EF1}" type="pres">
      <dgm:prSet presAssocID="{4D3F3894-6A7F-4D08-B010-FC22A3C4CF6F}" presName="connSite2" presStyleCnt="0"/>
      <dgm:spPr/>
      <dgm:t>
        <a:bodyPr/>
        <a:lstStyle/>
        <a:p>
          <a:endParaRPr lang="en-US"/>
        </a:p>
      </dgm:t>
    </dgm:pt>
    <dgm:pt modelId="{51670827-98C0-47DC-8347-CF6D21A1939E}" type="pres">
      <dgm:prSet presAssocID="{78B9CB5B-D879-422F-960B-E50C9F8F1A6C}" presName="Name18" presStyleLbl="sibTrans2D1" presStyleIdx="5" presStyleCnt="6"/>
      <dgm:spPr/>
      <dgm:t>
        <a:bodyPr/>
        <a:lstStyle/>
        <a:p>
          <a:endParaRPr lang="en-US"/>
        </a:p>
      </dgm:t>
    </dgm:pt>
    <dgm:pt modelId="{2266DB35-0C10-4F92-9AEE-9199E8A26122}" type="pres">
      <dgm:prSet presAssocID="{D2A89016-863D-4E73-92AD-64ED93586174}" presName="composite1" presStyleCnt="0"/>
      <dgm:spPr/>
    </dgm:pt>
    <dgm:pt modelId="{3D203AA3-DF72-46F9-B44D-22D4DCE86489}" type="pres">
      <dgm:prSet presAssocID="{D2A89016-863D-4E73-92AD-64ED93586174}" presName="dummyNode1" presStyleLbl="node1" presStyleIdx="5" presStyleCnt="7"/>
      <dgm:spPr/>
    </dgm:pt>
    <dgm:pt modelId="{DF6281A0-8CE9-46AD-ADC9-8EF583555A7E}" type="pres">
      <dgm:prSet presAssocID="{D2A89016-863D-4E73-92AD-64ED93586174}" presName="childNode1" presStyleLbl="bgAcc1" presStyleIdx="6" presStyleCnt="7">
        <dgm:presLayoutVars>
          <dgm:bulletEnabled val="1"/>
        </dgm:presLayoutVars>
      </dgm:prSet>
      <dgm:spPr/>
      <dgm:t>
        <a:bodyPr/>
        <a:lstStyle/>
        <a:p>
          <a:endParaRPr lang="en-US"/>
        </a:p>
      </dgm:t>
    </dgm:pt>
    <dgm:pt modelId="{3DCB4FA9-CC96-4863-9F66-75AC3511013C}" type="pres">
      <dgm:prSet presAssocID="{D2A89016-863D-4E73-92AD-64ED93586174}" presName="childNode1tx" presStyleLbl="bgAcc1" presStyleIdx="6" presStyleCnt="7">
        <dgm:presLayoutVars>
          <dgm:bulletEnabled val="1"/>
        </dgm:presLayoutVars>
      </dgm:prSet>
      <dgm:spPr/>
      <dgm:t>
        <a:bodyPr/>
        <a:lstStyle/>
        <a:p>
          <a:endParaRPr lang="en-US"/>
        </a:p>
      </dgm:t>
    </dgm:pt>
    <dgm:pt modelId="{99B439E2-8A9B-4FA6-953D-6AD9B69B273F}" type="pres">
      <dgm:prSet presAssocID="{D2A89016-863D-4E73-92AD-64ED93586174}" presName="parentNode1" presStyleLbl="node1" presStyleIdx="6" presStyleCnt="7">
        <dgm:presLayoutVars>
          <dgm:chMax val="1"/>
          <dgm:bulletEnabled val="1"/>
        </dgm:presLayoutVars>
      </dgm:prSet>
      <dgm:spPr/>
      <dgm:t>
        <a:bodyPr/>
        <a:lstStyle/>
        <a:p>
          <a:endParaRPr lang="en-US"/>
        </a:p>
      </dgm:t>
    </dgm:pt>
    <dgm:pt modelId="{0C4B3310-446C-4773-ACB9-35C0901B4112}" type="pres">
      <dgm:prSet presAssocID="{D2A89016-863D-4E73-92AD-64ED93586174}" presName="connSite1" presStyleCnt="0"/>
      <dgm:spPr/>
    </dgm:pt>
  </dgm:ptLst>
  <dgm:cxnLst>
    <dgm:cxn modelId="{23FE8C17-09F7-4E10-B380-49969D0E8217}" type="presOf" srcId="{9A513806-08AE-40C4-A85B-D7E5C58CC538}" destId="{66C7F555-B8B8-4E86-B537-6A5A7E318C24}" srcOrd="1" destOrd="0" presId="urn:microsoft.com/office/officeart/2005/8/layout/hProcess4"/>
    <dgm:cxn modelId="{E4D7138B-DA0F-4ECC-AF8C-E6C1D677DD26}" type="presOf" srcId="{90576423-226C-42D4-8539-6516A221425C}" destId="{AC42D078-FF3C-4285-92BB-767E47EA9B5E}" srcOrd="0" destOrd="0" presId="urn:microsoft.com/office/officeart/2005/8/layout/hProcess4"/>
    <dgm:cxn modelId="{2D550D75-27D0-4359-85E5-4998A26A6BBC}" type="presOf" srcId="{DD2D8A34-BAB5-4F3B-AEBC-2300B4D544CA}" destId="{EC312E12-461F-4D16-90C5-4CE02C267E97}" srcOrd="1" destOrd="0" presId="urn:microsoft.com/office/officeart/2005/8/layout/hProcess4"/>
    <dgm:cxn modelId="{DF4BF0B4-FFDA-4D35-A297-755754B9C07D}" type="presOf" srcId="{CB72FECF-D31B-42D5-A095-A9332EDE2F1E}" destId="{782A3D68-C4BC-4E3F-BDEB-7B29853F46DF}" srcOrd="1" destOrd="0" presId="urn:microsoft.com/office/officeart/2005/8/layout/hProcess4"/>
    <dgm:cxn modelId="{4521CB03-D649-4679-9674-F962145214B6}" type="presOf" srcId="{13761E7B-4AF1-4CAC-AC6B-BF9BA1297B34}" destId="{2B38B7BE-AB09-4A01-8801-58B698F78928}" srcOrd="0" destOrd="0" presId="urn:microsoft.com/office/officeart/2005/8/layout/hProcess4"/>
    <dgm:cxn modelId="{853400F0-B662-45A0-B274-8F691F4833D4}" type="presOf" srcId="{8D90DFA0-1009-4058-963C-13DAC12DAE36}" destId="{3DCB4FA9-CC96-4863-9F66-75AC3511013C}" srcOrd="1" destOrd="0" presId="urn:microsoft.com/office/officeart/2005/8/layout/hProcess4"/>
    <dgm:cxn modelId="{D97A8821-B289-4359-A3C7-F34DD300EA60}" srcId="{99FC45F9-91C2-47E1-B9E7-2C8BD97BA0F5}" destId="{E606EC33-D8A1-4EC5-9C8D-B5E5CF2BE900}" srcOrd="4" destOrd="0" parTransId="{1522D55B-9BC1-4533-AFD0-23B9F9E021EF}" sibTransId="{607987B3-50E6-41D9-A768-4E285D38360B}"/>
    <dgm:cxn modelId="{AB6C114F-869C-4DD5-925F-B6201EEC853E}" type="presOf" srcId="{99FC45F9-91C2-47E1-B9E7-2C8BD97BA0F5}" destId="{1F924074-33CF-40B5-ADBF-9190B7297891}" srcOrd="0" destOrd="0" presId="urn:microsoft.com/office/officeart/2005/8/layout/hProcess4"/>
    <dgm:cxn modelId="{EF950392-9EEE-4ECA-A1BC-F24D56711BAC}" srcId="{D2A89016-863D-4E73-92AD-64ED93586174}" destId="{8D90DFA0-1009-4058-963C-13DAC12DAE36}" srcOrd="0" destOrd="0" parTransId="{9EE78919-0484-4791-ADDB-357FC4098ED1}" sibTransId="{626249D6-794C-48E3-9A47-4B0F3109A7C0}"/>
    <dgm:cxn modelId="{18C10113-6BE6-4ADE-A34A-79518DF1B236}" srcId="{4D3F3894-6A7F-4D08-B010-FC22A3C4CF6F}" destId="{CB72FECF-D31B-42D5-A095-A9332EDE2F1E}" srcOrd="0" destOrd="0" parTransId="{973EB092-71A5-4597-BE74-71EA4F825484}" sibTransId="{C57905B2-3279-4F95-92BB-2A98F5092D20}"/>
    <dgm:cxn modelId="{4E9274B6-F4CC-44D4-8F3F-B95C4DF20181}" type="presOf" srcId="{963E32DB-5A5B-44FC-BDC6-33919224D364}" destId="{9569D91D-BBD0-41B5-BD88-EF76B33EE4A0}" srcOrd="1" destOrd="0" presId="urn:microsoft.com/office/officeart/2005/8/layout/hProcess4"/>
    <dgm:cxn modelId="{081A2844-C9D4-4749-8CBF-D2C147DEF42F}" type="presOf" srcId="{6BDEE6B8-5109-49A0-8183-CDE5FF90AF4E}" destId="{C0100442-B680-4D75-86CD-3412132C7CAE}" srcOrd="0" destOrd="0" presId="urn:microsoft.com/office/officeart/2005/8/layout/hProcess4"/>
    <dgm:cxn modelId="{9AE66F41-DD30-47F0-B398-990A22F5F42C}" type="presOf" srcId="{D673B69F-B0C4-4510-B8CB-7000F6B7834B}" destId="{0F809259-B5AD-49CC-BA20-FC0E5C73B733}" srcOrd="0" destOrd="0" presId="urn:microsoft.com/office/officeart/2005/8/layout/hProcess4"/>
    <dgm:cxn modelId="{B03A7696-A1E3-4301-B420-0DE19903C630}" srcId="{99FC45F9-91C2-47E1-B9E7-2C8BD97BA0F5}" destId="{D2A89016-863D-4E73-92AD-64ED93586174}" srcOrd="6" destOrd="0" parTransId="{D8A72E0C-1EBD-43D4-8754-0C1BFE255B3E}" sibTransId="{9ED82C36-23CE-4F6D-BCC6-D95E6F9F9E82}"/>
    <dgm:cxn modelId="{FA1EFD44-CAF5-4F3D-9549-1A0F17A05840}" type="presOf" srcId="{963E32DB-5A5B-44FC-BDC6-33919224D364}" destId="{62DB564F-4A09-498C-9873-A67CC0D57720}" srcOrd="0" destOrd="0" presId="urn:microsoft.com/office/officeart/2005/8/layout/hProcess4"/>
    <dgm:cxn modelId="{78DD7405-91A5-4F17-B504-A3843569F69D}" type="presOf" srcId="{9A513806-08AE-40C4-A85B-D7E5C58CC538}" destId="{80FE7E54-9ADA-4C01-8728-7C1DA12C5CEA}" srcOrd="0" destOrd="0" presId="urn:microsoft.com/office/officeart/2005/8/layout/hProcess4"/>
    <dgm:cxn modelId="{8330FAD8-63E5-49B9-BD19-66199EC399E4}" srcId="{98B1C81F-1DC3-4535-8C51-D87774A67B22}" destId="{C8C75D60-D3D0-4D19-96C5-A2FBA29AD105}" srcOrd="1" destOrd="0" parTransId="{7701B493-4321-45D5-A4A4-9EEDBE8317AF}" sibTransId="{C81FADCD-C443-4C00-B772-2EFDBFCDA6E7}"/>
    <dgm:cxn modelId="{3DF1AC46-1A6A-4000-9FFD-841847AE11B1}" srcId="{99FC45F9-91C2-47E1-B9E7-2C8BD97BA0F5}" destId="{D673B69F-B0C4-4510-B8CB-7000F6B7834B}" srcOrd="2" destOrd="0" parTransId="{1DF0C864-6A47-4C83-82F0-61DC099A3CE7}" sibTransId="{A5633A9B-3CE9-4BAD-ACC3-2DF7EE0765A7}"/>
    <dgm:cxn modelId="{B32EBA96-D661-413D-A4A5-788D9C349710}" type="presOf" srcId="{A5633A9B-3CE9-4BAD-ACC3-2DF7EE0765A7}" destId="{D36CDA5E-723E-449C-9FB0-B726C472FD96}" srcOrd="0" destOrd="0" presId="urn:microsoft.com/office/officeart/2005/8/layout/hProcess4"/>
    <dgm:cxn modelId="{42D13ACD-BB89-4560-A509-92FD2D7482E0}" type="presOf" srcId="{78B9CB5B-D879-422F-960B-E50C9F8F1A6C}" destId="{51670827-98C0-47DC-8347-CF6D21A1939E}" srcOrd="0" destOrd="0" presId="urn:microsoft.com/office/officeart/2005/8/layout/hProcess4"/>
    <dgm:cxn modelId="{8D6FB604-F3C0-48CB-9E9E-322389B792CE}" srcId="{99FC45F9-91C2-47E1-B9E7-2C8BD97BA0F5}" destId="{E9772318-F9DD-4FD1-B0CB-3C575D17B02C}" srcOrd="0" destOrd="0" parTransId="{59C88C47-9F25-41EA-B44C-4DC96579EE3D}" sibTransId="{6BDEE6B8-5109-49A0-8183-CDE5FF90AF4E}"/>
    <dgm:cxn modelId="{00A2809D-098A-421A-958E-C8A9BD3B552C}" type="presOf" srcId="{F0B51123-C95C-4634-8584-BBA4EDCCE1E0}" destId="{31F20EB8-3463-44AB-A20D-C0EF53B4A3BE}" srcOrd="0" destOrd="0" presId="urn:microsoft.com/office/officeart/2005/8/layout/hProcess4"/>
    <dgm:cxn modelId="{757FD3C0-0038-42D0-A15D-D11AE791CF4F}" type="presOf" srcId="{8D90DFA0-1009-4058-963C-13DAC12DAE36}" destId="{DF6281A0-8CE9-46AD-ADC9-8EF583555A7E}" srcOrd="0" destOrd="0" presId="urn:microsoft.com/office/officeart/2005/8/layout/hProcess4"/>
    <dgm:cxn modelId="{8975AD91-E5DD-4489-8951-F4DE0A391B8B}" type="presOf" srcId="{13761E7B-4AF1-4CAC-AC6B-BF9BA1297B34}" destId="{1DE4C311-9707-4267-BC3D-A9BB8F1483A3}" srcOrd="1" destOrd="0" presId="urn:microsoft.com/office/officeart/2005/8/layout/hProcess4"/>
    <dgm:cxn modelId="{E0D44445-0886-45BA-99F3-0D47144D11AB}" type="presOf" srcId="{2DE580CE-2D92-4F24-BB22-1DDD2819DCEC}" destId="{B1EAB5DE-0742-49D3-915F-6F99A16EC387}" srcOrd="1" destOrd="0" presId="urn:microsoft.com/office/officeart/2005/8/layout/hProcess4"/>
    <dgm:cxn modelId="{704B658E-6CD6-4217-AFA8-18355AA20890}" type="presOf" srcId="{4D3F3894-6A7F-4D08-B010-FC22A3C4CF6F}" destId="{1081DC4B-0E96-4CCA-ACC8-F864644AD45B}" srcOrd="0" destOrd="0" presId="urn:microsoft.com/office/officeart/2005/8/layout/hProcess4"/>
    <dgm:cxn modelId="{4B674034-5991-4289-92F7-5881F1F7D531}" srcId="{98B1C81F-1DC3-4535-8C51-D87774A67B22}" destId="{DD2D8A34-BAB5-4F3B-AEBC-2300B4D544CA}" srcOrd="0" destOrd="0" parTransId="{6D5F6AD3-2426-48E5-89FE-15544E4314AF}" sibTransId="{D8631360-5067-4166-B7C4-A4EE9A0BB41B}"/>
    <dgm:cxn modelId="{630BFAFD-5710-4717-A73F-6D74E0D988D5}" srcId="{99FC45F9-91C2-47E1-B9E7-2C8BD97BA0F5}" destId="{4D3F3894-6A7F-4D08-B010-FC22A3C4CF6F}" srcOrd="5" destOrd="0" parTransId="{FEABBC14-EB6C-4B92-85D5-AFE6FC8B738F}" sibTransId="{78B9CB5B-D879-422F-960B-E50C9F8F1A6C}"/>
    <dgm:cxn modelId="{317EAECB-057E-4C8E-9484-D3CD15BF2C33}" type="presOf" srcId="{C8C75D60-D3D0-4D19-96C5-A2FBA29AD105}" destId="{A46CE746-686A-4AD7-8BC1-229E82F32281}" srcOrd="0" destOrd="1" presId="urn:microsoft.com/office/officeart/2005/8/layout/hProcess4"/>
    <dgm:cxn modelId="{97BC94DB-D7FA-4E30-ACD9-866CAD5893E2}" srcId="{F0B51123-C95C-4634-8584-BBA4EDCCE1E0}" destId="{13761E7B-4AF1-4CAC-AC6B-BF9BA1297B34}" srcOrd="0" destOrd="0" parTransId="{5BE97C70-8D71-4673-A25B-B6DAFF48E875}" sibTransId="{DEE39ECC-902F-461E-9C17-40EAAD866B91}"/>
    <dgm:cxn modelId="{2DDD2C98-CC21-4CEA-B93C-981F6E240CE7}" type="presOf" srcId="{E606EC33-D8A1-4EC5-9C8D-B5E5CF2BE900}" destId="{90B90C05-0764-48DA-957C-DEBF0447CC2E}" srcOrd="0" destOrd="0" presId="urn:microsoft.com/office/officeart/2005/8/layout/hProcess4"/>
    <dgm:cxn modelId="{C6644AA6-E058-40A3-AD92-18772B4F5E81}" srcId="{99FC45F9-91C2-47E1-B9E7-2C8BD97BA0F5}" destId="{98B1C81F-1DC3-4535-8C51-D87774A67B22}" srcOrd="1" destOrd="0" parTransId="{7CA689BB-70C9-4EA2-AEFA-2CF20F63A982}" sibTransId="{90576423-226C-42D4-8539-6516A221425C}"/>
    <dgm:cxn modelId="{C1D876D9-DFE2-407C-960B-C5B604E8B729}" type="presOf" srcId="{98B1C81F-1DC3-4535-8C51-D87774A67B22}" destId="{F40CB9B5-E728-4B1E-B910-DB56D33A16B9}" srcOrd="0" destOrd="0" presId="urn:microsoft.com/office/officeart/2005/8/layout/hProcess4"/>
    <dgm:cxn modelId="{BA6A00B4-D566-4A0B-A88C-2F2C4247F925}" type="presOf" srcId="{D2A89016-863D-4E73-92AD-64ED93586174}" destId="{99B439E2-8A9B-4FA6-953D-6AD9B69B273F}" srcOrd="0" destOrd="0" presId="urn:microsoft.com/office/officeart/2005/8/layout/hProcess4"/>
    <dgm:cxn modelId="{4CDFFA6A-5A65-4588-BE26-DC5A82C25021}" srcId="{99FC45F9-91C2-47E1-B9E7-2C8BD97BA0F5}" destId="{F0B51123-C95C-4634-8584-BBA4EDCCE1E0}" srcOrd="3" destOrd="0" parTransId="{18DB0CDC-4E2D-4DC7-A15D-AF4E9B43950D}" sibTransId="{7DC0E123-6EC5-4FFB-A0D7-7293B4BBC7C2}"/>
    <dgm:cxn modelId="{792F16A3-E6DB-4B88-A785-89CCBE230C89}" srcId="{E606EC33-D8A1-4EC5-9C8D-B5E5CF2BE900}" destId="{9A513806-08AE-40C4-A85B-D7E5C58CC538}" srcOrd="0" destOrd="0" parTransId="{B9DF50EF-BDB6-40C2-BB17-9E0762DA0F90}" sibTransId="{EFF082E5-686E-47E7-A49F-A2B4DD7717D6}"/>
    <dgm:cxn modelId="{A7C6A360-20BD-436D-B206-524376F78766}" type="presOf" srcId="{C8C75D60-D3D0-4D19-96C5-A2FBA29AD105}" destId="{EC312E12-461F-4D16-90C5-4CE02C267E97}" srcOrd="1" destOrd="1" presId="urn:microsoft.com/office/officeart/2005/8/layout/hProcess4"/>
    <dgm:cxn modelId="{2622D2ED-4F2A-4E86-B3C6-A20B9232198E}" srcId="{E9772318-F9DD-4FD1-B0CB-3C575D17B02C}" destId="{2DE580CE-2D92-4F24-BB22-1DDD2819DCEC}" srcOrd="0" destOrd="0" parTransId="{E865CDB9-136D-4AEC-A18F-8C8B827C51D7}" sibTransId="{10D7FC21-B561-4D18-8C95-BDD6EC78B7B9}"/>
    <dgm:cxn modelId="{C2DCA4BC-1A0B-4193-954F-FAE35B4D9E7E}" type="presOf" srcId="{7DC0E123-6EC5-4FFB-A0D7-7293B4BBC7C2}" destId="{E576E226-BC62-4ED8-A2F4-9BEFB0CF8402}" srcOrd="0" destOrd="0" presId="urn:microsoft.com/office/officeart/2005/8/layout/hProcess4"/>
    <dgm:cxn modelId="{D8ED3357-ECA8-48A1-9A4E-8E17DF35E4AD}" type="presOf" srcId="{607987B3-50E6-41D9-A768-4E285D38360B}" destId="{AED00311-31A4-4915-9F36-ACEF2F680BEF}" srcOrd="0" destOrd="0" presId="urn:microsoft.com/office/officeart/2005/8/layout/hProcess4"/>
    <dgm:cxn modelId="{CF953A3C-0F85-496B-ACDF-DDE0F6142EB3}" type="presOf" srcId="{E9772318-F9DD-4FD1-B0CB-3C575D17B02C}" destId="{227746F6-F4A6-4108-83AA-B77D4CB3ED1B}" srcOrd="0" destOrd="0" presId="urn:microsoft.com/office/officeart/2005/8/layout/hProcess4"/>
    <dgm:cxn modelId="{B8643B9A-2AF0-4CDA-A0D7-51E15BDF4743}" type="presOf" srcId="{2DE580CE-2D92-4F24-BB22-1DDD2819DCEC}" destId="{9F217792-DDCC-4E5B-B6FE-A51E782175CA}" srcOrd="0" destOrd="0" presId="urn:microsoft.com/office/officeart/2005/8/layout/hProcess4"/>
    <dgm:cxn modelId="{D1C959F8-794F-40AA-8DF4-11F6D29C53FD}" type="presOf" srcId="{CB72FECF-D31B-42D5-A095-A9332EDE2F1E}" destId="{D4889738-2850-4335-B46D-EE8156F86672}" srcOrd="0" destOrd="0" presId="urn:microsoft.com/office/officeart/2005/8/layout/hProcess4"/>
    <dgm:cxn modelId="{7C701E4B-207D-49AD-9B47-DA3EE36FAD9E}" srcId="{D673B69F-B0C4-4510-B8CB-7000F6B7834B}" destId="{963E32DB-5A5B-44FC-BDC6-33919224D364}" srcOrd="0" destOrd="0" parTransId="{29109D30-7F13-4A4D-B9CD-50DB39C5E490}" sibTransId="{77171E85-EAB8-4F73-A698-0B3A3059AFDC}"/>
    <dgm:cxn modelId="{D5688B1A-A5F5-4875-B93D-13A5D075594A}" type="presOf" srcId="{DD2D8A34-BAB5-4F3B-AEBC-2300B4D544CA}" destId="{A46CE746-686A-4AD7-8BC1-229E82F32281}" srcOrd="0" destOrd="0" presId="urn:microsoft.com/office/officeart/2005/8/layout/hProcess4"/>
    <dgm:cxn modelId="{FA548251-B419-4CD5-871F-D19C7D06FCC8}" type="presParOf" srcId="{1F924074-33CF-40B5-ADBF-9190B7297891}" destId="{9B6F3DB6-C4A4-4A7A-B3E0-50D0ACDEECAC}" srcOrd="0" destOrd="0" presId="urn:microsoft.com/office/officeart/2005/8/layout/hProcess4"/>
    <dgm:cxn modelId="{00EFC28F-DBB9-4DCF-B50A-D080A6A163FA}" type="presParOf" srcId="{1F924074-33CF-40B5-ADBF-9190B7297891}" destId="{A3A94949-DECE-4C41-8723-FD4FCF5C4DE0}" srcOrd="1" destOrd="0" presId="urn:microsoft.com/office/officeart/2005/8/layout/hProcess4"/>
    <dgm:cxn modelId="{DD7226DC-D0E4-4C10-B56A-ECE2A153767D}" type="presParOf" srcId="{1F924074-33CF-40B5-ADBF-9190B7297891}" destId="{D87D5618-D80B-4AF2-BC85-63E64895C0B7}" srcOrd="2" destOrd="0" presId="urn:microsoft.com/office/officeart/2005/8/layout/hProcess4"/>
    <dgm:cxn modelId="{D3493DFD-698E-4535-A7FE-FBF3803942BC}" type="presParOf" srcId="{D87D5618-D80B-4AF2-BC85-63E64895C0B7}" destId="{946F949A-1E96-4E19-AF21-049F0C4EE4DA}" srcOrd="0" destOrd="0" presId="urn:microsoft.com/office/officeart/2005/8/layout/hProcess4"/>
    <dgm:cxn modelId="{FBFD755F-9002-460A-BA4E-3DE7B1C5EAEB}" type="presParOf" srcId="{946F949A-1E96-4E19-AF21-049F0C4EE4DA}" destId="{5115F1BA-2007-4FA6-80F7-06D0B313FF55}" srcOrd="0" destOrd="0" presId="urn:microsoft.com/office/officeart/2005/8/layout/hProcess4"/>
    <dgm:cxn modelId="{FD48C428-ABE1-458B-B6A1-CA7A3BC7DBF1}" type="presParOf" srcId="{946F949A-1E96-4E19-AF21-049F0C4EE4DA}" destId="{9F217792-DDCC-4E5B-B6FE-A51E782175CA}" srcOrd="1" destOrd="0" presId="urn:microsoft.com/office/officeart/2005/8/layout/hProcess4"/>
    <dgm:cxn modelId="{ED819293-6AAB-40F7-8096-5735F867A4FC}" type="presParOf" srcId="{946F949A-1E96-4E19-AF21-049F0C4EE4DA}" destId="{B1EAB5DE-0742-49D3-915F-6F99A16EC387}" srcOrd="2" destOrd="0" presId="urn:microsoft.com/office/officeart/2005/8/layout/hProcess4"/>
    <dgm:cxn modelId="{026CDE03-D647-4590-8CE3-F1FBD1666850}" type="presParOf" srcId="{946F949A-1E96-4E19-AF21-049F0C4EE4DA}" destId="{227746F6-F4A6-4108-83AA-B77D4CB3ED1B}" srcOrd="3" destOrd="0" presId="urn:microsoft.com/office/officeart/2005/8/layout/hProcess4"/>
    <dgm:cxn modelId="{4401E03D-1D0B-435B-A87D-1F031F577063}" type="presParOf" srcId="{946F949A-1E96-4E19-AF21-049F0C4EE4DA}" destId="{5FF13A54-1E32-4895-8712-A249E375AD1C}" srcOrd="4" destOrd="0" presId="urn:microsoft.com/office/officeart/2005/8/layout/hProcess4"/>
    <dgm:cxn modelId="{8B80B4C0-905F-4F17-9B71-213FA33D90BF}" type="presParOf" srcId="{D87D5618-D80B-4AF2-BC85-63E64895C0B7}" destId="{C0100442-B680-4D75-86CD-3412132C7CAE}" srcOrd="1" destOrd="0" presId="urn:microsoft.com/office/officeart/2005/8/layout/hProcess4"/>
    <dgm:cxn modelId="{2A785A42-7C32-40CB-A22B-5854B0CEFD29}" type="presParOf" srcId="{D87D5618-D80B-4AF2-BC85-63E64895C0B7}" destId="{14A25F0D-7FCF-40A2-B35C-53E4CDE98A25}" srcOrd="2" destOrd="0" presId="urn:microsoft.com/office/officeart/2005/8/layout/hProcess4"/>
    <dgm:cxn modelId="{18C29972-B706-4041-BEE5-5995319776DD}" type="presParOf" srcId="{14A25F0D-7FCF-40A2-B35C-53E4CDE98A25}" destId="{729F5C3C-4B4D-4528-94A3-9F7E76E90D7A}" srcOrd="0" destOrd="0" presId="urn:microsoft.com/office/officeart/2005/8/layout/hProcess4"/>
    <dgm:cxn modelId="{3B8CE310-1370-4697-B6F7-3108F55414C1}" type="presParOf" srcId="{14A25F0D-7FCF-40A2-B35C-53E4CDE98A25}" destId="{A46CE746-686A-4AD7-8BC1-229E82F32281}" srcOrd="1" destOrd="0" presId="urn:microsoft.com/office/officeart/2005/8/layout/hProcess4"/>
    <dgm:cxn modelId="{C9EABBD8-ADD5-4A47-9DF3-DA518B78955B}" type="presParOf" srcId="{14A25F0D-7FCF-40A2-B35C-53E4CDE98A25}" destId="{EC312E12-461F-4D16-90C5-4CE02C267E97}" srcOrd="2" destOrd="0" presId="urn:microsoft.com/office/officeart/2005/8/layout/hProcess4"/>
    <dgm:cxn modelId="{1A0C95F5-F5B1-4DB3-A487-4EBB575B0CD4}" type="presParOf" srcId="{14A25F0D-7FCF-40A2-B35C-53E4CDE98A25}" destId="{F40CB9B5-E728-4B1E-B910-DB56D33A16B9}" srcOrd="3" destOrd="0" presId="urn:microsoft.com/office/officeart/2005/8/layout/hProcess4"/>
    <dgm:cxn modelId="{032356BF-7209-47D2-BE04-F9812B9D37E8}" type="presParOf" srcId="{14A25F0D-7FCF-40A2-B35C-53E4CDE98A25}" destId="{60C198F3-25FF-419D-94D7-9CE3C2FE8A37}" srcOrd="4" destOrd="0" presId="urn:microsoft.com/office/officeart/2005/8/layout/hProcess4"/>
    <dgm:cxn modelId="{070B26E6-2BCC-4FAE-BD21-58B32BF2D472}" type="presParOf" srcId="{D87D5618-D80B-4AF2-BC85-63E64895C0B7}" destId="{AC42D078-FF3C-4285-92BB-767E47EA9B5E}" srcOrd="3" destOrd="0" presId="urn:microsoft.com/office/officeart/2005/8/layout/hProcess4"/>
    <dgm:cxn modelId="{DAFC2A51-F340-430D-905A-B7E110A063BD}" type="presParOf" srcId="{D87D5618-D80B-4AF2-BC85-63E64895C0B7}" destId="{C42E4CD9-497F-4BEA-9365-0CAAE81BC3BB}" srcOrd="4" destOrd="0" presId="urn:microsoft.com/office/officeart/2005/8/layout/hProcess4"/>
    <dgm:cxn modelId="{E82CCB6F-9543-4EF5-838A-4E5B0EFA8C8A}" type="presParOf" srcId="{C42E4CD9-497F-4BEA-9365-0CAAE81BC3BB}" destId="{188D6004-AECD-4FD7-B82F-8CB4FF6DB882}" srcOrd="0" destOrd="0" presId="urn:microsoft.com/office/officeart/2005/8/layout/hProcess4"/>
    <dgm:cxn modelId="{B5FF7708-E176-4F7C-92A8-09EC2F7EE66B}" type="presParOf" srcId="{C42E4CD9-497F-4BEA-9365-0CAAE81BC3BB}" destId="{62DB564F-4A09-498C-9873-A67CC0D57720}" srcOrd="1" destOrd="0" presId="urn:microsoft.com/office/officeart/2005/8/layout/hProcess4"/>
    <dgm:cxn modelId="{45FCDD16-5467-4D1D-B687-BCB35B3B6251}" type="presParOf" srcId="{C42E4CD9-497F-4BEA-9365-0CAAE81BC3BB}" destId="{9569D91D-BBD0-41B5-BD88-EF76B33EE4A0}" srcOrd="2" destOrd="0" presId="urn:microsoft.com/office/officeart/2005/8/layout/hProcess4"/>
    <dgm:cxn modelId="{ED32413E-4397-41E3-AA0E-405D5C6CA938}" type="presParOf" srcId="{C42E4CD9-497F-4BEA-9365-0CAAE81BC3BB}" destId="{0F809259-B5AD-49CC-BA20-FC0E5C73B733}" srcOrd="3" destOrd="0" presId="urn:microsoft.com/office/officeart/2005/8/layout/hProcess4"/>
    <dgm:cxn modelId="{E531C03D-749C-40CF-8E11-167AE4EC4053}" type="presParOf" srcId="{C42E4CD9-497F-4BEA-9365-0CAAE81BC3BB}" destId="{03A39969-33C7-4C97-A088-2A50AE39DA77}" srcOrd="4" destOrd="0" presId="urn:microsoft.com/office/officeart/2005/8/layout/hProcess4"/>
    <dgm:cxn modelId="{92CE3C23-C343-4058-BA15-010941032067}" type="presParOf" srcId="{D87D5618-D80B-4AF2-BC85-63E64895C0B7}" destId="{D36CDA5E-723E-449C-9FB0-B726C472FD96}" srcOrd="5" destOrd="0" presId="urn:microsoft.com/office/officeart/2005/8/layout/hProcess4"/>
    <dgm:cxn modelId="{6B2D7E68-1E5C-480D-A693-966BE586A484}" type="presParOf" srcId="{D87D5618-D80B-4AF2-BC85-63E64895C0B7}" destId="{26CBB2EB-7BBD-4CD5-ABC1-A971CC5AE538}" srcOrd="6" destOrd="0" presId="urn:microsoft.com/office/officeart/2005/8/layout/hProcess4"/>
    <dgm:cxn modelId="{783E387A-B306-41C7-85A3-F58B1D9B9B8A}" type="presParOf" srcId="{26CBB2EB-7BBD-4CD5-ABC1-A971CC5AE538}" destId="{9CF24A17-B457-4A54-B071-90F51BA4340D}" srcOrd="0" destOrd="0" presId="urn:microsoft.com/office/officeart/2005/8/layout/hProcess4"/>
    <dgm:cxn modelId="{BC3504E0-57AC-4278-A916-0253DC02BFB4}" type="presParOf" srcId="{26CBB2EB-7BBD-4CD5-ABC1-A971CC5AE538}" destId="{2B38B7BE-AB09-4A01-8801-58B698F78928}" srcOrd="1" destOrd="0" presId="urn:microsoft.com/office/officeart/2005/8/layout/hProcess4"/>
    <dgm:cxn modelId="{9059696C-17F6-4B13-848A-FDFE718F0D27}" type="presParOf" srcId="{26CBB2EB-7BBD-4CD5-ABC1-A971CC5AE538}" destId="{1DE4C311-9707-4267-BC3D-A9BB8F1483A3}" srcOrd="2" destOrd="0" presId="urn:microsoft.com/office/officeart/2005/8/layout/hProcess4"/>
    <dgm:cxn modelId="{F44BD81E-1F2E-4DF7-B27F-1F5D5B879BD8}" type="presParOf" srcId="{26CBB2EB-7BBD-4CD5-ABC1-A971CC5AE538}" destId="{31F20EB8-3463-44AB-A20D-C0EF53B4A3BE}" srcOrd="3" destOrd="0" presId="urn:microsoft.com/office/officeart/2005/8/layout/hProcess4"/>
    <dgm:cxn modelId="{D4B69740-6AFE-45F4-8EE3-21F5E2C98669}" type="presParOf" srcId="{26CBB2EB-7BBD-4CD5-ABC1-A971CC5AE538}" destId="{0D42A791-E464-429A-9A72-9B41E4D2A3BB}" srcOrd="4" destOrd="0" presId="urn:microsoft.com/office/officeart/2005/8/layout/hProcess4"/>
    <dgm:cxn modelId="{F9E82C23-A69F-4443-B91B-E9053627ABE1}" type="presParOf" srcId="{D87D5618-D80B-4AF2-BC85-63E64895C0B7}" destId="{E576E226-BC62-4ED8-A2F4-9BEFB0CF8402}" srcOrd="7" destOrd="0" presId="urn:microsoft.com/office/officeart/2005/8/layout/hProcess4"/>
    <dgm:cxn modelId="{04348D9C-CDB2-49D1-8017-F91D3425C1F1}" type="presParOf" srcId="{D87D5618-D80B-4AF2-BC85-63E64895C0B7}" destId="{6407F1D8-6139-4A30-ACA5-E0A391E3FD92}" srcOrd="8" destOrd="0" presId="urn:microsoft.com/office/officeart/2005/8/layout/hProcess4"/>
    <dgm:cxn modelId="{C7063E9C-B8F1-4510-8459-573E1DDEA931}" type="presParOf" srcId="{6407F1D8-6139-4A30-ACA5-E0A391E3FD92}" destId="{0FC07283-B379-4181-BCFA-5F7320175566}" srcOrd="0" destOrd="0" presId="urn:microsoft.com/office/officeart/2005/8/layout/hProcess4"/>
    <dgm:cxn modelId="{D824D243-B203-4254-8BD8-0BD8CEBB730F}" type="presParOf" srcId="{6407F1D8-6139-4A30-ACA5-E0A391E3FD92}" destId="{80FE7E54-9ADA-4C01-8728-7C1DA12C5CEA}" srcOrd="1" destOrd="0" presId="urn:microsoft.com/office/officeart/2005/8/layout/hProcess4"/>
    <dgm:cxn modelId="{62F85500-6174-4E0F-BDC3-E66895CA353C}" type="presParOf" srcId="{6407F1D8-6139-4A30-ACA5-E0A391E3FD92}" destId="{66C7F555-B8B8-4E86-B537-6A5A7E318C24}" srcOrd="2" destOrd="0" presId="urn:microsoft.com/office/officeart/2005/8/layout/hProcess4"/>
    <dgm:cxn modelId="{66574AE3-BC01-466F-90C7-D2F154EEB168}" type="presParOf" srcId="{6407F1D8-6139-4A30-ACA5-E0A391E3FD92}" destId="{90B90C05-0764-48DA-957C-DEBF0447CC2E}" srcOrd="3" destOrd="0" presId="urn:microsoft.com/office/officeart/2005/8/layout/hProcess4"/>
    <dgm:cxn modelId="{B4DB4D3B-7CFD-4CB7-9F1F-793177C061A1}" type="presParOf" srcId="{6407F1D8-6139-4A30-ACA5-E0A391E3FD92}" destId="{6CFFAC72-E294-44EA-91C5-90F9CF577249}" srcOrd="4" destOrd="0" presId="urn:microsoft.com/office/officeart/2005/8/layout/hProcess4"/>
    <dgm:cxn modelId="{94E98A2A-2069-4856-8F57-941B4408FBD2}" type="presParOf" srcId="{D87D5618-D80B-4AF2-BC85-63E64895C0B7}" destId="{AED00311-31A4-4915-9F36-ACEF2F680BEF}" srcOrd="9" destOrd="0" presId="urn:microsoft.com/office/officeart/2005/8/layout/hProcess4"/>
    <dgm:cxn modelId="{B08CF085-5050-4FB0-BA73-52F2FEAA72DA}" type="presParOf" srcId="{D87D5618-D80B-4AF2-BC85-63E64895C0B7}" destId="{75325162-89B4-4FD1-B5B6-CACEF88DA9EE}" srcOrd="10" destOrd="0" presId="urn:microsoft.com/office/officeart/2005/8/layout/hProcess4"/>
    <dgm:cxn modelId="{5D61759E-1E94-4C6C-9B68-636E5BF9E0F8}" type="presParOf" srcId="{75325162-89B4-4FD1-B5B6-CACEF88DA9EE}" destId="{C08FAE48-C161-4476-9862-81684F0128C0}" srcOrd="0" destOrd="0" presId="urn:microsoft.com/office/officeart/2005/8/layout/hProcess4"/>
    <dgm:cxn modelId="{E0CDF1A4-A5F4-4639-AEE2-05437CBFF2C2}" type="presParOf" srcId="{75325162-89B4-4FD1-B5B6-CACEF88DA9EE}" destId="{D4889738-2850-4335-B46D-EE8156F86672}" srcOrd="1" destOrd="0" presId="urn:microsoft.com/office/officeart/2005/8/layout/hProcess4"/>
    <dgm:cxn modelId="{0BDEA120-C38B-430A-99DC-2473C537DE5D}" type="presParOf" srcId="{75325162-89B4-4FD1-B5B6-CACEF88DA9EE}" destId="{782A3D68-C4BC-4E3F-BDEB-7B29853F46DF}" srcOrd="2" destOrd="0" presId="urn:microsoft.com/office/officeart/2005/8/layout/hProcess4"/>
    <dgm:cxn modelId="{3BEA6D5F-28B4-4198-AD36-27B0ACE9BB4A}" type="presParOf" srcId="{75325162-89B4-4FD1-B5B6-CACEF88DA9EE}" destId="{1081DC4B-0E96-4CCA-ACC8-F864644AD45B}" srcOrd="3" destOrd="0" presId="urn:microsoft.com/office/officeart/2005/8/layout/hProcess4"/>
    <dgm:cxn modelId="{A33BAE4D-5C8B-4B7F-8AEB-74EB87B4655C}" type="presParOf" srcId="{75325162-89B4-4FD1-B5B6-CACEF88DA9EE}" destId="{34FD73C8-C7A8-4D3A-8E4F-5BD1C6888EF1}" srcOrd="4" destOrd="0" presId="urn:microsoft.com/office/officeart/2005/8/layout/hProcess4"/>
    <dgm:cxn modelId="{3DC3A1ED-D35E-4FE8-82BF-3E78C2E4FA54}" type="presParOf" srcId="{D87D5618-D80B-4AF2-BC85-63E64895C0B7}" destId="{51670827-98C0-47DC-8347-CF6D21A1939E}" srcOrd="11" destOrd="0" presId="urn:microsoft.com/office/officeart/2005/8/layout/hProcess4"/>
    <dgm:cxn modelId="{3D9643F1-1BAD-4E1A-BC4C-1DBF8AB25E93}" type="presParOf" srcId="{D87D5618-D80B-4AF2-BC85-63E64895C0B7}" destId="{2266DB35-0C10-4F92-9AEE-9199E8A26122}" srcOrd="12" destOrd="0" presId="urn:microsoft.com/office/officeart/2005/8/layout/hProcess4"/>
    <dgm:cxn modelId="{E44636BC-34F8-44AF-8F6B-B36DF1CE89FC}" type="presParOf" srcId="{2266DB35-0C10-4F92-9AEE-9199E8A26122}" destId="{3D203AA3-DF72-46F9-B44D-22D4DCE86489}" srcOrd="0" destOrd="0" presId="urn:microsoft.com/office/officeart/2005/8/layout/hProcess4"/>
    <dgm:cxn modelId="{90F27EE3-C549-4CC7-9699-0F1C12C90043}" type="presParOf" srcId="{2266DB35-0C10-4F92-9AEE-9199E8A26122}" destId="{DF6281A0-8CE9-46AD-ADC9-8EF583555A7E}" srcOrd="1" destOrd="0" presId="urn:microsoft.com/office/officeart/2005/8/layout/hProcess4"/>
    <dgm:cxn modelId="{4C53C5B0-D42E-4CBA-A82D-6DADDAA77446}" type="presParOf" srcId="{2266DB35-0C10-4F92-9AEE-9199E8A26122}" destId="{3DCB4FA9-CC96-4863-9F66-75AC3511013C}" srcOrd="2" destOrd="0" presId="urn:microsoft.com/office/officeart/2005/8/layout/hProcess4"/>
    <dgm:cxn modelId="{21AF6DA3-F865-49BD-8249-30427F839BC8}" type="presParOf" srcId="{2266DB35-0C10-4F92-9AEE-9199E8A26122}" destId="{99B439E2-8A9B-4FA6-953D-6AD9B69B273F}" srcOrd="3" destOrd="0" presId="urn:microsoft.com/office/officeart/2005/8/layout/hProcess4"/>
    <dgm:cxn modelId="{92EAE66A-C05C-4AAE-9621-BD71B3D4B805}" type="presParOf" srcId="{2266DB35-0C10-4F92-9AEE-9199E8A26122}" destId="{0C4B3310-446C-4773-ACB9-35C0901B4112}"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85D41D5-4157-4D1F-A0F5-9E67F17F8475}" type="doc">
      <dgm:prSet loTypeId="urn:microsoft.com/office/officeart/2005/8/layout/radial4" loCatId="relationship" qsTypeId="urn:microsoft.com/office/officeart/2005/8/quickstyle/simple1" qsCatId="simple" csTypeId="urn:microsoft.com/office/officeart/2005/8/colors/colorful5" csCatId="colorful" phldr="1"/>
      <dgm:spPr/>
      <dgm:t>
        <a:bodyPr/>
        <a:lstStyle/>
        <a:p>
          <a:endParaRPr lang="en-US"/>
        </a:p>
      </dgm:t>
    </dgm:pt>
    <dgm:pt modelId="{C422943F-A517-4BDF-B5F1-4EED1124CB9C}">
      <dgm:prSet phldrT="[Text]"/>
      <dgm:spPr/>
      <dgm:t>
        <a:bodyPr/>
        <a:lstStyle/>
        <a:p>
          <a:r>
            <a:rPr lang="en-US" dirty="0" smtClean="0"/>
            <a:t>Q1-2014: ~1900</a:t>
          </a:r>
          <a:endParaRPr lang="en-US" dirty="0"/>
        </a:p>
      </dgm:t>
    </dgm:pt>
    <dgm:pt modelId="{C43E2C2A-FA62-4C6C-8F38-8453C705F138}" type="parTrans" cxnId="{51CABB11-CA88-49D0-A9C8-517FAF6A246D}">
      <dgm:prSet/>
      <dgm:spPr/>
      <dgm:t>
        <a:bodyPr/>
        <a:lstStyle/>
        <a:p>
          <a:endParaRPr lang="en-US"/>
        </a:p>
      </dgm:t>
    </dgm:pt>
    <dgm:pt modelId="{F455688B-B554-461C-B76C-FFF3E6988D83}" type="sibTrans" cxnId="{51CABB11-CA88-49D0-A9C8-517FAF6A246D}">
      <dgm:prSet/>
      <dgm:spPr/>
      <dgm:t>
        <a:bodyPr/>
        <a:lstStyle/>
        <a:p>
          <a:endParaRPr lang="en-US"/>
        </a:p>
      </dgm:t>
    </dgm:pt>
    <dgm:pt modelId="{F2C79885-1C9E-4172-AB30-68240FB6506C}">
      <dgm:prSet phldrT="[Text]" custT="1"/>
      <dgm:spPr>
        <a:solidFill>
          <a:srgbClr val="D4AF37"/>
        </a:solidFill>
      </dgm:spPr>
      <dgm:t>
        <a:bodyPr/>
        <a:lstStyle/>
        <a:p>
          <a:r>
            <a:rPr lang="en-US" sz="1600" b="1" dirty="0" smtClean="0"/>
            <a:t>Contractors ~300</a:t>
          </a:r>
          <a:endParaRPr lang="en-US" sz="1600" b="1" dirty="0"/>
        </a:p>
      </dgm:t>
    </dgm:pt>
    <dgm:pt modelId="{5241C8B3-8A02-4967-90A3-C40C8A337739}" type="parTrans" cxnId="{D8C97DF6-4FCE-41B5-8831-AA46C8A70F6F}">
      <dgm:prSet/>
      <dgm:spPr>
        <a:solidFill>
          <a:srgbClr val="D4AF37"/>
        </a:solidFill>
      </dgm:spPr>
      <dgm:t>
        <a:bodyPr/>
        <a:lstStyle/>
        <a:p>
          <a:endParaRPr lang="en-US"/>
        </a:p>
      </dgm:t>
    </dgm:pt>
    <dgm:pt modelId="{2D4677A2-7876-4E89-A5C9-D0840B9CA294}" type="sibTrans" cxnId="{D8C97DF6-4FCE-41B5-8831-AA46C8A70F6F}">
      <dgm:prSet/>
      <dgm:spPr/>
      <dgm:t>
        <a:bodyPr/>
        <a:lstStyle/>
        <a:p>
          <a:endParaRPr lang="en-US"/>
        </a:p>
      </dgm:t>
    </dgm:pt>
    <dgm:pt modelId="{3171A340-6451-4023-BC62-98BA7CC52AE0}">
      <dgm:prSet phldrT="[Text]" custT="1"/>
      <dgm:spPr/>
      <dgm:t>
        <a:bodyPr/>
        <a:lstStyle/>
        <a:p>
          <a:r>
            <a:rPr lang="en-US" sz="1600" b="1" dirty="0" smtClean="0"/>
            <a:t>Regional Exploration </a:t>
          </a:r>
        </a:p>
        <a:p>
          <a:r>
            <a:rPr lang="en-US" sz="1600" b="1" dirty="0" smtClean="0"/>
            <a:t>~60</a:t>
          </a:r>
          <a:endParaRPr lang="en-US" sz="1600" b="1" dirty="0"/>
        </a:p>
      </dgm:t>
    </dgm:pt>
    <dgm:pt modelId="{2443F108-9799-4207-AEB9-C8BF556234E2}" type="parTrans" cxnId="{A44C791F-0057-4285-8222-A9DA52195312}">
      <dgm:prSet/>
      <dgm:spPr/>
      <dgm:t>
        <a:bodyPr/>
        <a:lstStyle/>
        <a:p>
          <a:endParaRPr lang="en-US"/>
        </a:p>
      </dgm:t>
    </dgm:pt>
    <dgm:pt modelId="{7438CF17-2473-4169-9C26-DF647998859D}" type="sibTrans" cxnId="{A44C791F-0057-4285-8222-A9DA52195312}">
      <dgm:prSet/>
      <dgm:spPr/>
      <dgm:t>
        <a:bodyPr/>
        <a:lstStyle/>
        <a:p>
          <a:endParaRPr lang="en-US"/>
        </a:p>
      </dgm:t>
    </dgm:pt>
    <dgm:pt modelId="{2AC19174-D76E-48FB-9354-685D4A156027}">
      <dgm:prSet phldrT="[Text]" custT="1"/>
      <dgm:spPr/>
      <dgm:t>
        <a:bodyPr/>
        <a:lstStyle/>
        <a:p>
          <a:r>
            <a:rPr lang="en-US" sz="1600" b="1" dirty="0" smtClean="0"/>
            <a:t>Construction/Major Drilling </a:t>
          </a:r>
        </a:p>
        <a:p>
          <a:r>
            <a:rPr lang="en-US" sz="1600" b="1" dirty="0" smtClean="0"/>
            <a:t>~50</a:t>
          </a:r>
          <a:endParaRPr lang="en-US" sz="1600" b="1" dirty="0"/>
        </a:p>
      </dgm:t>
    </dgm:pt>
    <dgm:pt modelId="{1B257032-77ED-4452-BCDE-EB103AE3F9CB}" type="parTrans" cxnId="{7807E78A-024A-463E-B8DE-B6816D0371C7}">
      <dgm:prSet/>
      <dgm:spPr/>
      <dgm:t>
        <a:bodyPr/>
        <a:lstStyle/>
        <a:p>
          <a:endParaRPr lang="en-US"/>
        </a:p>
      </dgm:t>
    </dgm:pt>
    <dgm:pt modelId="{55BC0381-D0FF-4418-8AE8-28195A368D2D}" type="sibTrans" cxnId="{7807E78A-024A-463E-B8DE-B6816D0371C7}">
      <dgm:prSet/>
      <dgm:spPr/>
      <dgm:t>
        <a:bodyPr/>
        <a:lstStyle/>
        <a:p>
          <a:endParaRPr lang="en-US"/>
        </a:p>
      </dgm:t>
    </dgm:pt>
    <dgm:pt modelId="{4E952C74-6CDB-4A5E-8A97-643EE9813FAB}">
      <dgm:prSet/>
      <dgm:spPr/>
      <dgm:t>
        <a:bodyPr/>
        <a:lstStyle/>
        <a:p>
          <a:r>
            <a:rPr lang="en-US" b="1" dirty="0" smtClean="0"/>
            <a:t>Direct Employment: </a:t>
          </a:r>
        </a:p>
        <a:p>
          <a:r>
            <a:rPr lang="en-US" b="1" dirty="0" smtClean="0"/>
            <a:t>- Nationals: ~1400</a:t>
          </a:r>
        </a:p>
        <a:p>
          <a:r>
            <a:rPr lang="en-US" b="1" dirty="0" smtClean="0"/>
            <a:t>- Expats: ~60</a:t>
          </a:r>
        </a:p>
      </dgm:t>
    </dgm:pt>
    <dgm:pt modelId="{5CB6CA19-C595-4568-9152-CAF3D9C530C0}" type="parTrans" cxnId="{2FF8E92E-AB93-44FE-94AB-1C63BCD50169}">
      <dgm:prSet/>
      <dgm:spPr/>
      <dgm:t>
        <a:bodyPr/>
        <a:lstStyle/>
        <a:p>
          <a:endParaRPr lang="en-US"/>
        </a:p>
      </dgm:t>
    </dgm:pt>
    <dgm:pt modelId="{C03985EF-B928-49B1-B723-7F1413BBFB05}" type="sibTrans" cxnId="{2FF8E92E-AB93-44FE-94AB-1C63BCD50169}">
      <dgm:prSet/>
      <dgm:spPr/>
      <dgm:t>
        <a:bodyPr/>
        <a:lstStyle/>
        <a:p>
          <a:endParaRPr lang="en-US"/>
        </a:p>
      </dgm:t>
    </dgm:pt>
    <dgm:pt modelId="{F4403191-D19C-458F-AA6A-D290DAEB5640}" type="pres">
      <dgm:prSet presAssocID="{885D41D5-4157-4D1F-A0F5-9E67F17F8475}" presName="cycle" presStyleCnt="0">
        <dgm:presLayoutVars>
          <dgm:chMax val="1"/>
          <dgm:dir/>
          <dgm:animLvl val="ctr"/>
          <dgm:resizeHandles val="exact"/>
        </dgm:presLayoutVars>
      </dgm:prSet>
      <dgm:spPr/>
      <dgm:t>
        <a:bodyPr/>
        <a:lstStyle/>
        <a:p>
          <a:endParaRPr lang="en-US"/>
        </a:p>
      </dgm:t>
    </dgm:pt>
    <dgm:pt modelId="{589C5241-54FD-4918-BA89-4FBBCAA5E4B9}" type="pres">
      <dgm:prSet presAssocID="{C422943F-A517-4BDF-B5F1-4EED1124CB9C}" presName="centerShape" presStyleLbl="node0" presStyleIdx="0" presStyleCnt="1"/>
      <dgm:spPr/>
      <dgm:t>
        <a:bodyPr/>
        <a:lstStyle/>
        <a:p>
          <a:endParaRPr lang="en-US"/>
        </a:p>
      </dgm:t>
    </dgm:pt>
    <dgm:pt modelId="{21131153-BF89-4841-81E9-86CBB2AF0C38}" type="pres">
      <dgm:prSet presAssocID="{5241C8B3-8A02-4967-90A3-C40C8A337739}" presName="parTrans" presStyleLbl="bgSibTrans2D1" presStyleIdx="0" presStyleCnt="4"/>
      <dgm:spPr/>
      <dgm:t>
        <a:bodyPr/>
        <a:lstStyle/>
        <a:p>
          <a:endParaRPr lang="en-US"/>
        </a:p>
      </dgm:t>
    </dgm:pt>
    <dgm:pt modelId="{8FC3B184-5AE0-4F92-9802-1AE50CC0ED8A}" type="pres">
      <dgm:prSet presAssocID="{F2C79885-1C9E-4172-AB30-68240FB6506C}" presName="node" presStyleLbl="node1" presStyleIdx="0" presStyleCnt="4">
        <dgm:presLayoutVars>
          <dgm:bulletEnabled val="1"/>
        </dgm:presLayoutVars>
      </dgm:prSet>
      <dgm:spPr/>
      <dgm:t>
        <a:bodyPr/>
        <a:lstStyle/>
        <a:p>
          <a:endParaRPr lang="en-US"/>
        </a:p>
      </dgm:t>
    </dgm:pt>
    <dgm:pt modelId="{67C1936A-F660-478D-9F5B-0DA80851B154}" type="pres">
      <dgm:prSet presAssocID="{2443F108-9799-4207-AEB9-C8BF556234E2}" presName="parTrans" presStyleLbl="bgSibTrans2D1" presStyleIdx="1" presStyleCnt="4"/>
      <dgm:spPr/>
      <dgm:t>
        <a:bodyPr/>
        <a:lstStyle/>
        <a:p>
          <a:endParaRPr lang="en-US"/>
        </a:p>
      </dgm:t>
    </dgm:pt>
    <dgm:pt modelId="{F02C344E-39DF-4A64-823F-9E70C9E34E05}" type="pres">
      <dgm:prSet presAssocID="{3171A340-6451-4023-BC62-98BA7CC52AE0}" presName="node" presStyleLbl="node1" presStyleIdx="1" presStyleCnt="4">
        <dgm:presLayoutVars>
          <dgm:bulletEnabled val="1"/>
        </dgm:presLayoutVars>
      </dgm:prSet>
      <dgm:spPr/>
      <dgm:t>
        <a:bodyPr/>
        <a:lstStyle/>
        <a:p>
          <a:endParaRPr lang="en-US"/>
        </a:p>
      </dgm:t>
    </dgm:pt>
    <dgm:pt modelId="{7F85435C-5438-4DFB-A9D5-41B30BF22123}" type="pres">
      <dgm:prSet presAssocID="{1B257032-77ED-4452-BCDE-EB103AE3F9CB}" presName="parTrans" presStyleLbl="bgSibTrans2D1" presStyleIdx="2" presStyleCnt="4"/>
      <dgm:spPr/>
      <dgm:t>
        <a:bodyPr/>
        <a:lstStyle/>
        <a:p>
          <a:endParaRPr lang="en-US"/>
        </a:p>
      </dgm:t>
    </dgm:pt>
    <dgm:pt modelId="{1DE53F37-2A81-4548-A08D-50C2ABB8B74E}" type="pres">
      <dgm:prSet presAssocID="{2AC19174-D76E-48FB-9354-685D4A156027}" presName="node" presStyleLbl="node1" presStyleIdx="2" presStyleCnt="4">
        <dgm:presLayoutVars>
          <dgm:bulletEnabled val="1"/>
        </dgm:presLayoutVars>
      </dgm:prSet>
      <dgm:spPr/>
      <dgm:t>
        <a:bodyPr/>
        <a:lstStyle/>
        <a:p>
          <a:endParaRPr lang="en-US"/>
        </a:p>
      </dgm:t>
    </dgm:pt>
    <dgm:pt modelId="{84253046-6025-440F-9571-C871193EB7E0}" type="pres">
      <dgm:prSet presAssocID="{5CB6CA19-C595-4568-9152-CAF3D9C530C0}" presName="parTrans" presStyleLbl="bgSibTrans2D1" presStyleIdx="3" presStyleCnt="4"/>
      <dgm:spPr/>
      <dgm:t>
        <a:bodyPr/>
        <a:lstStyle/>
        <a:p>
          <a:endParaRPr lang="en-US"/>
        </a:p>
      </dgm:t>
    </dgm:pt>
    <dgm:pt modelId="{10A0C6F9-C7AB-471D-B07D-B270857F2E49}" type="pres">
      <dgm:prSet presAssocID="{4E952C74-6CDB-4A5E-8A97-643EE9813FAB}" presName="node" presStyleLbl="node1" presStyleIdx="3" presStyleCnt="4" custScaleX="120625">
        <dgm:presLayoutVars>
          <dgm:bulletEnabled val="1"/>
        </dgm:presLayoutVars>
      </dgm:prSet>
      <dgm:spPr/>
      <dgm:t>
        <a:bodyPr/>
        <a:lstStyle/>
        <a:p>
          <a:endParaRPr lang="en-US"/>
        </a:p>
      </dgm:t>
    </dgm:pt>
  </dgm:ptLst>
  <dgm:cxnLst>
    <dgm:cxn modelId="{6C4C043A-7550-467C-B302-26A7713B3955}" type="presOf" srcId="{C422943F-A517-4BDF-B5F1-4EED1124CB9C}" destId="{589C5241-54FD-4918-BA89-4FBBCAA5E4B9}" srcOrd="0" destOrd="0" presId="urn:microsoft.com/office/officeart/2005/8/layout/radial4"/>
    <dgm:cxn modelId="{EB2FECC0-424E-409F-8E4D-003F5802A452}" type="presOf" srcId="{1B257032-77ED-4452-BCDE-EB103AE3F9CB}" destId="{7F85435C-5438-4DFB-A9D5-41B30BF22123}" srcOrd="0" destOrd="0" presId="urn:microsoft.com/office/officeart/2005/8/layout/radial4"/>
    <dgm:cxn modelId="{28A9F033-F01D-473B-99AB-FF5A110B7D11}" type="presOf" srcId="{2AC19174-D76E-48FB-9354-685D4A156027}" destId="{1DE53F37-2A81-4548-A08D-50C2ABB8B74E}" srcOrd="0" destOrd="0" presId="urn:microsoft.com/office/officeart/2005/8/layout/radial4"/>
    <dgm:cxn modelId="{8C150878-B5DA-482F-9FF7-5D3AFD33FCB7}" type="presOf" srcId="{5241C8B3-8A02-4967-90A3-C40C8A337739}" destId="{21131153-BF89-4841-81E9-86CBB2AF0C38}" srcOrd="0" destOrd="0" presId="urn:microsoft.com/office/officeart/2005/8/layout/radial4"/>
    <dgm:cxn modelId="{704F83AB-C2A4-4782-B229-6267F3247B4D}" type="presOf" srcId="{F2C79885-1C9E-4172-AB30-68240FB6506C}" destId="{8FC3B184-5AE0-4F92-9802-1AE50CC0ED8A}" srcOrd="0" destOrd="0" presId="urn:microsoft.com/office/officeart/2005/8/layout/radial4"/>
    <dgm:cxn modelId="{D8C97DF6-4FCE-41B5-8831-AA46C8A70F6F}" srcId="{C422943F-A517-4BDF-B5F1-4EED1124CB9C}" destId="{F2C79885-1C9E-4172-AB30-68240FB6506C}" srcOrd="0" destOrd="0" parTransId="{5241C8B3-8A02-4967-90A3-C40C8A337739}" sibTransId="{2D4677A2-7876-4E89-A5C9-D0840B9CA294}"/>
    <dgm:cxn modelId="{51CABB11-CA88-49D0-A9C8-517FAF6A246D}" srcId="{885D41D5-4157-4D1F-A0F5-9E67F17F8475}" destId="{C422943F-A517-4BDF-B5F1-4EED1124CB9C}" srcOrd="0" destOrd="0" parTransId="{C43E2C2A-FA62-4C6C-8F38-8453C705F138}" sibTransId="{F455688B-B554-461C-B76C-FFF3E6988D83}"/>
    <dgm:cxn modelId="{2FF8E92E-AB93-44FE-94AB-1C63BCD50169}" srcId="{C422943F-A517-4BDF-B5F1-4EED1124CB9C}" destId="{4E952C74-6CDB-4A5E-8A97-643EE9813FAB}" srcOrd="3" destOrd="0" parTransId="{5CB6CA19-C595-4568-9152-CAF3D9C530C0}" sibTransId="{C03985EF-B928-49B1-B723-7F1413BBFB05}"/>
    <dgm:cxn modelId="{A44C791F-0057-4285-8222-A9DA52195312}" srcId="{C422943F-A517-4BDF-B5F1-4EED1124CB9C}" destId="{3171A340-6451-4023-BC62-98BA7CC52AE0}" srcOrd="1" destOrd="0" parTransId="{2443F108-9799-4207-AEB9-C8BF556234E2}" sibTransId="{7438CF17-2473-4169-9C26-DF647998859D}"/>
    <dgm:cxn modelId="{7807E78A-024A-463E-B8DE-B6816D0371C7}" srcId="{C422943F-A517-4BDF-B5F1-4EED1124CB9C}" destId="{2AC19174-D76E-48FB-9354-685D4A156027}" srcOrd="2" destOrd="0" parTransId="{1B257032-77ED-4452-BCDE-EB103AE3F9CB}" sibTransId="{55BC0381-D0FF-4418-8AE8-28195A368D2D}"/>
    <dgm:cxn modelId="{8ACCB427-7C51-4237-8B19-2FCC99D8C029}" type="presOf" srcId="{2443F108-9799-4207-AEB9-C8BF556234E2}" destId="{67C1936A-F660-478D-9F5B-0DA80851B154}" srcOrd="0" destOrd="0" presId="urn:microsoft.com/office/officeart/2005/8/layout/radial4"/>
    <dgm:cxn modelId="{ED323FE3-5F84-4321-B2DD-20CB84D416A2}" type="presOf" srcId="{3171A340-6451-4023-BC62-98BA7CC52AE0}" destId="{F02C344E-39DF-4A64-823F-9E70C9E34E05}" srcOrd="0" destOrd="0" presId="urn:microsoft.com/office/officeart/2005/8/layout/radial4"/>
    <dgm:cxn modelId="{0BE0A11A-9438-427D-80BB-1FFCEB7A5314}" type="presOf" srcId="{885D41D5-4157-4D1F-A0F5-9E67F17F8475}" destId="{F4403191-D19C-458F-AA6A-D290DAEB5640}" srcOrd="0" destOrd="0" presId="urn:microsoft.com/office/officeart/2005/8/layout/radial4"/>
    <dgm:cxn modelId="{3799BF4D-6445-44AA-A457-5E5170EAA799}" type="presOf" srcId="{5CB6CA19-C595-4568-9152-CAF3D9C530C0}" destId="{84253046-6025-440F-9571-C871193EB7E0}" srcOrd="0" destOrd="0" presId="urn:microsoft.com/office/officeart/2005/8/layout/radial4"/>
    <dgm:cxn modelId="{FDEEB665-5D0D-4B13-AED1-1FB5947C7F9C}" type="presOf" srcId="{4E952C74-6CDB-4A5E-8A97-643EE9813FAB}" destId="{10A0C6F9-C7AB-471D-B07D-B270857F2E49}" srcOrd="0" destOrd="0" presId="urn:microsoft.com/office/officeart/2005/8/layout/radial4"/>
    <dgm:cxn modelId="{D7D13BF8-151B-4003-B010-4B09B2F01460}" type="presParOf" srcId="{F4403191-D19C-458F-AA6A-D290DAEB5640}" destId="{589C5241-54FD-4918-BA89-4FBBCAA5E4B9}" srcOrd="0" destOrd="0" presId="urn:microsoft.com/office/officeart/2005/8/layout/radial4"/>
    <dgm:cxn modelId="{A004BF2A-62D8-45C7-B326-8D02DAC649C0}" type="presParOf" srcId="{F4403191-D19C-458F-AA6A-D290DAEB5640}" destId="{21131153-BF89-4841-81E9-86CBB2AF0C38}" srcOrd="1" destOrd="0" presId="urn:microsoft.com/office/officeart/2005/8/layout/radial4"/>
    <dgm:cxn modelId="{FAADACB8-6355-4117-AC33-D984C89A78DE}" type="presParOf" srcId="{F4403191-D19C-458F-AA6A-D290DAEB5640}" destId="{8FC3B184-5AE0-4F92-9802-1AE50CC0ED8A}" srcOrd="2" destOrd="0" presId="urn:microsoft.com/office/officeart/2005/8/layout/radial4"/>
    <dgm:cxn modelId="{20EC1A32-0A77-44B1-AB72-9D7D741E31BA}" type="presParOf" srcId="{F4403191-D19C-458F-AA6A-D290DAEB5640}" destId="{67C1936A-F660-478D-9F5B-0DA80851B154}" srcOrd="3" destOrd="0" presId="urn:microsoft.com/office/officeart/2005/8/layout/radial4"/>
    <dgm:cxn modelId="{EB3D7587-E3BE-4BDE-A490-BD56E3717456}" type="presParOf" srcId="{F4403191-D19C-458F-AA6A-D290DAEB5640}" destId="{F02C344E-39DF-4A64-823F-9E70C9E34E05}" srcOrd="4" destOrd="0" presId="urn:microsoft.com/office/officeart/2005/8/layout/radial4"/>
    <dgm:cxn modelId="{50546AB3-51FA-4B60-8EC7-E38310052213}" type="presParOf" srcId="{F4403191-D19C-458F-AA6A-D290DAEB5640}" destId="{7F85435C-5438-4DFB-A9D5-41B30BF22123}" srcOrd="5" destOrd="0" presId="urn:microsoft.com/office/officeart/2005/8/layout/radial4"/>
    <dgm:cxn modelId="{C22B1FBA-04C7-4612-A364-FCEEBB517756}" type="presParOf" srcId="{F4403191-D19C-458F-AA6A-D290DAEB5640}" destId="{1DE53F37-2A81-4548-A08D-50C2ABB8B74E}" srcOrd="6" destOrd="0" presId="urn:microsoft.com/office/officeart/2005/8/layout/radial4"/>
    <dgm:cxn modelId="{E3DAFF7A-7D99-48AE-A8A5-7A80DD709DFD}" type="presParOf" srcId="{F4403191-D19C-458F-AA6A-D290DAEB5640}" destId="{84253046-6025-440F-9571-C871193EB7E0}" srcOrd="7" destOrd="0" presId="urn:microsoft.com/office/officeart/2005/8/layout/radial4"/>
    <dgm:cxn modelId="{9B5D3B09-C905-4865-926D-A05D89BFFB55}" type="presParOf" srcId="{F4403191-D19C-458F-AA6A-D290DAEB5640}" destId="{10A0C6F9-C7AB-471D-B07D-B270857F2E49}"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0.12365</cdr:x>
      <cdr:y>0.33604</cdr:y>
    </cdr:from>
    <cdr:to>
      <cdr:x>0.6105</cdr:x>
      <cdr:y>0.41565</cdr:y>
    </cdr:to>
    <cdr:sp macro="" textlink="">
      <cdr:nvSpPr>
        <cdr:cNvPr id="2" name="Right Arrow 1"/>
        <cdr:cNvSpPr/>
      </cdr:nvSpPr>
      <cdr:spPr>
        <a:xfrm xmlns:a="http://schemas.openxmlformats.org/drawingml/2006/main" rot="20426264">
          <a:off x="1064665" y="1075474"/>
          <a:ext cx="4192128" cy="254779"/>
        </a:xfrm>
        <a:prstGeom xmlns:a="http://schemas.openxmlformats.org/drawingml/2006/main" prst="rightArrow">
          <a:avLst>
            <a:gd name="adj1" fmla="val 50000"/>
            <a:gd name="adj2" fmla="val 55455"/>
          </a:avLst>
        </a:prstGeom>
        <a:gradFill xmlns:a="http://schemas.openxmlformats.org/drawingml/2006/main" flip="none" rotWithShape="1">
          <a:gsLst>
            <a:gs pos="0">
              <a:schemeClr val="accent5">
                <a:lumMod val="40000"/>
                <a:lumOff val="60000"/>
                <a:shade val="30000"/>
                <a:satMod val="115000"/>
              </a:schemeClr>
            </a:gs>
            <a:gs pos="50000">
              <a:schemeClr val="accent5">
                <a:lumMod val="40000"/>
                <a:lumOff val="60000"/>
                <a:shade val="67500"/>
                <a:satMod val="115000"/>
              </a:schemeClr>
            </a:gs>
            <a:gs pos="100000">
              <a:schemeClr val="accent5">
                <a:lumMod val="40000"/>
                <a:lumOff val="60000"/>
                <a:shade val="100000"/>
                <a:satMod val="115000"/>
              </a:schemeClr>
            </a:gs>
          </a:gsLst>
          <a:lin ang="8100000" scaled="1"/>
          <a:tileRect/>
        </a:gradFill>
        <a:ln xmlns:a="http://schemas.openxmlformats.org/drawingml/2006/main">
          <a:noFill/>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552" cy="465616"/>
          </a:xfrm>
          <a:prstGeom prst="rect">
            <a:avLst/>
          </a:prstGeom>
        </p:spPr>
        <p:txBody>
          <a:bodyPr vert="horz" lIns="91879" tIns="45939" rIns="91879" bIns="45939" rtlCol="0"/>
          <a:lstStyle>
            <a:lvl1pPr algn="l">
              <a:defRPr sz="1200"/>
            </a:lvl1pPr>
          </a:lstStyle>
          <a:p>
            <a:endParaRPr lang="en-US" dirty="0"/>
          </a:p>
        </p:txBody>
      </p:sp>
      <p:sp>
        <p:nvSpPr>
          <p:cNvPr id="3" name="Date Placeholder 2"/>
          <p:cNvSpPr>
            <a:spLocks noGrp="1"/>
          </p:cNvSpPr>
          <p:nvPr>
            <p:ph type="dt" sz="quarter" idx="1"/>
          </p:nvPr>
        </p:nvSpPr>
        <p:spPr>
          <a:xfrm>
            <a:off x="3939698" y="0"/>
            <a:ext cx="3013552" cy="465616"/>
          </a:xfrm>
          <a:prstGeom prst="rect">
            <a:avLst/>
          </a:prstGeom>
        </p:spPr>
        <p:txBody>
          <a:bodyPr vert="horz" lIns="91879" tIns="45939" rIns="91879" bIns="45939" rtlCol="0"/>
          <a:lstStyle>
            <a:lvl1pPr algn="r">
              <a:defRPr sz="1200"/>
            </a:lvl1pPr>
          </a:lstStyle>
          <a:p>
            <a:fld id="{2CD2578A-84DD-4B5E-9C5F-B141FBE76105}" type="datetimeFigureOut">
              <a:rPr lang="en-US" smtClean="0"/>
              <a:pPr/>
              <a:t>6/16/2014</a:t>
            </a:fld>
            <a:endParaRPr lang="en-US" dirty="0"/>
          </a:p>
        </p:txBody>
      </p:sp>
      <p:sp>
        <p:nvSpPr>
          <p:cNvPr id="4" name="Footer Placeholder 3"/>
          <p:cNvSpPr>
            <a:spLocks noGrp="1"/>
          </p:cNvSpPr>
          <p:nvPr>
            <p:ph type="ftr" sz="quarter" idx="2"/>
          </p:nvPr>
        </p:nvSpPr>
        <p:spPr>
          <a:xfrm>
            <a:off x="0" y="8841885"/>
            <a:ext cx="3013552" cy="465616"/>
          </a:xfrm>
          <a:prstGeom prst="rect">
            <a:avLst/>
          </a:prstGeom>
        </p:spPr>
        <p:txBody>
          <a:bodyPr vert="horz" lIns="91879" tIns="45939" rIns="91879" bIns="4593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39698" y="8841885"/>
            <a:ext cx="3013552" cy="465616"/>
          </a:xfrm>
          <a:prstGeom prst="rect">
            <a:avLst/>
          </a:prstGeom>
        </p:spPr>
        <p:txBody>
          <a:bodyPr vert="horz" lIns="91879" tIns="45939" rIns="91879" bIns="45939" rtlCol="0" anchor="b"/>
          <a:lstStyle>
            <a:lvl1pPr algn="r">
              <a:defRPr sz="1200"/>
            </a:lvl1pPr>
          </a:lstStyle>
          <a:p>
            <a:fld id="{3614C0F3-4ED3-4C3C-80CE-7D77B136ED2E}" type="slidenum">
              <a:rPr lang="en-US" smtClean="0"/>
              <a:pPr/>
              <a:t>‹#›</a:t>
            </a:fld>
            <a:endParaRPr lang="en-US" dirty="0"/>
          </a:p>
        </p:txBody>
      </p:sp>
    </p:spTree>
    <p:extLst>
      <p:ext uri="{BB962C8B-B14F-4D97-AF65-F5344CB8AC3E}">
        <p14:creationId xmlns:p14="http://schemas.microsoft.com/office/powerpoint/2010/main" val="4080616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3014065" cy="464839"/>
          </a:xfrm>
          <a:prstGeom prst="rect">
            <a:avLst/>
          </a:prstGeom>
        </p:spPr>
        <p:txBody>
          <a:bodyPr vert="horz" lIns="87908" tIns="43954" rIns="87908" bIns="43954" rtlCol="0"/>
          <a:lstStyle>
            <a:lvl1pPr algn="l">
              <a:defRPr sz="1100"/>
            </a:lvl1pPr>
          </a:lstStyle>
          <a:p>
            <a:endParaRPr lang="en-US" dirty="0"/>
          </a:p>
        </p:txBody>
      </p:sp>
      <p:sp>
        <p:nvSpPr>
          <p:cNvPr id="3" name="Date Placeholder 2"/>
          <p:cNvSpPr>
            <a:spLocks noGrp="1"/>
          </p:cNvSpPr>
          <p:nvPr>
            <p:ph type="dt" idx="1"/>
          </p:nvPr>
        </p:nvSpPr>
        <p:spPr>
          <a:xfrm>
            <a:off x="3939265" y="2"/>
            <a:ext cx="3014065" cy="464839"/>
          </a:xfrm>
          <a:prstGeom prst="rect">
            <a:avLst/>
          </a:prstGeom>
        </p:spPr>
        <p:txBody>
          <a:bodyPr vert="horz" lIns="87908" tIns="43954" rIns="87908" bIns="43954" rtlCol="0"/>
          <a:lstStyle>
            <a:lvl1pPr algn="r">
              <a:defRPr sz="1100"/>
            </a:lvl1pPr>
          </a:lstStyle>
          <a:p>
            <a:fld id="{9D633D32-B153-44F3-B278-07C00AE1985A}" type="datetimeFigureOut">
              <a:rPr lang="en-US" smtClean="0"/>
              <a:pPr/>
              <a:t>6/16/2014</a:t>
            </a:fld>
            <a:endParaRPr lang="en-US" dirty="0"/>
          </a:p>
        </p:txBody>
      </p:sp>
      <p:sp>
        <p:nvSpPr>
          <p:cNvPr id="4" name="Slide Image Placeholder 3"/>
          <p:cNvSpPr>
            <a:spLocks noGrp="1" noRot="1" noChangeAspect="1"/>
          </p:cNvSpPr>
          <p:nvPr>
            <p:ph type="sldImg" idx="2"/>
          </p:nvPr>
        </p:nvSpPr>
        <p:spPr>
          <a:xfrm>
            <a:off x="1150938" y="698500"/>
            <a:ext cx="4652962" cy="3490913"/>
          </a:xfrm>
          <a:prstGeom prst="rect">
            <a:avLst/>
          </a:prstGeom>
          <a:noFill/>
          <a:ln w="12700">
            <a:solidFill>
              <a:prstClr val="black"/>
            </a:solidFill>
          </a:ln>
        </p:spPr>
        <p:txBody>
          <a:bodyPr vert="horz" lIns="87908" tIns="43954" rIns="87908" bIns="43954" rtlCol="0" anchor="ctr"/>
          <a:lstStyle/>
          <a:p>
            <a:endParaRPr lang="en-US" dirty="0"/>
          </a:p>
        </p:txBody>
      </p:sp>
      <p:sp>
        <p:nvSpPr>
          <p:cNvPr id="5" name="Notes Placeholder 4"/>
          <p:cNvSpPr>
            <a:spLocks noGrp="1"/>
          </p:cNvSpPr>
          <p:nvPr>
            <p:ph type="body" sz="quarter" idx="3"/>
          </p:nvPr>
        </p:nvSpPr>
        <p:spPr>
          <a:xfrm>
            <a:off x="695788" y="4422133"/>
            <a:ext cx="5563267" cy="4188171"/>
          </a:xfrm>
          <a:prstGeom prst="rect">
            <a:avLst/>
          </a:prstGeom>
        </p:spPr>
        <p:txBody>
          <a:bodyPr vert="horz" lIns="87908" tIns="43954" rIns="87908" bIns="4395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2" y="8842724"/>
            <a:ext cx="3014065" cy="464839"/>
          </a:xfrm>
          <a:prstGeom prst="rect">
            <a:avLst/>
          </a:prstGeom>
        </p:spPr>
        <p:txBody>
          <a:bodyPr vert="horz" lIns="87908" tIns="43954" rIns="87908" bIns="43954" rtlCol="0" anchor="b"/>
          <a:lstStyle>
            <a:lvl1pPr algn="l">
              <a:defRPr sz="1100"/>
            </a:lvl1pPr>
          </a:lstStyle>
          <a:p>
            <a:endParaRPr lang="en-US" dirty="0"/>
          </a:p>
        </p:txBody>
      </p:sp>
      <p:sp>
        <p:nvSpPr>
          <p:cNvPr id="7" name="Slide Number Placeholder 6"/>
          <p:cNvSpPr>
            <a:spLocks noGrp="1"/>
          </p:cNvSpPr>
          <p:nvPr>
            <p:ph type="sldNum" sz="quarter" idx="5"/>
          </p:nvPr>
        </p:nvSpPr>
        <p:spPr>
          <a:xfrm>
            <a:off x="3939265" y="8842724"/>
            <a:ext cx="3014065" cy="464839"/>
          </a:xfrm>
          <a:prstGeom prst="rect">
            <a:avLst/>
          </a:prstGeom>
        </p:spPr>
        <p:txBody>
          <a:bodyPr vert="horz" lIns="87908" tIns="43954" rIns="87908" bIns="43954" rtlCol="0" anchor="b"/>
          <a:lstStyle>
            <a:lvl1pPr algn="r">
              <a:defRPr sz="1100"/>
            </a:lvl1pPr>
          </a:lstStyle>
          <a:p>
            <a:fld id="{A00E44CD-5945-445D-848E-ECFD27E33C55}" type="slidenum">
              <a:rPr lang="en-US" smtClean="0"/>
              <a:pPr/>
              <a:t>‹#›</a:t>
            </a:fld>
            <a:endParaRPr lang="en-US" dirty="0"/>
          </a:p>
        </p:txBody>
      </p:sp>
    </p:spTree>
    <p:extLst>
      <p:ext uri="{BB962C8B-B14F-4D97-AF65-F5344CB8AC3E}">
        <p14:creationId xmlns:p14="http://schemas.microsoft.com/office/powerpoint/2010/main" val="10401778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600" dirty="0" smtClean="0"/>
              <a:t>Welcome</a:t>
            </a:r>
            <a:r>
              <a:rPr lang="en-CA" sz="1600" baseline="0" dirty="0" smtClean="0"/>
              <a:t> to Suriname, welcome to the ICAC </a:t>
            </a:r>
            <a:r>
              <a:rPr lang="en-CA" sz="1600" baseline="0" dirty="0" err="1" smtClean="0"/>
              <a:t>Congres</a:t>
            </a:r>
            <a:r>
              <a:rPr lang="en-CA" sz="1600" baseline="0" dirty="0" smtClean="0"/>
              <a:t>.</a:t>
            </a:r>
          </a:p>
          <a:p>
            <a:r>
              <a:rPr lang="en-CA" sz="1600" baseline="0" dirty="0" err="1" smtClean="0"/>
              <a:t>I;m</a:t>
            </a:r>
            <a:r>
              <a:rPr lang="en-CA" sz="1600" baseline="0" dirty="0" smtClean="0"/>
              <a:t> Remon van de Paal and in this presentation will give you an insight in our Company, Rosebel Gold mines, and in particular, what someone with a CPA background, does in a mining company.</a:t>
            </a:r>
          </a:p>
          <a:p>
            <a:r>
              <a:rPr lang="en-CA" sz="1600" baseline="0" dirty="0" smtClean="0"/>
              <a:t>I studied BE at University Maastricht and after completion, started with Deloitte.</a:t>
            </a:r>
          </a:p>
          <a:p>
            <a:r>
              <a:rPr lang="en-CA" sz="1600" baseline="0" dirty="0" smtClean="0"/>
              <a:t>After completing post grad RA, I left audit and joint NYRSTAR (</a:t>
            </a:r>
            <a:r>
              <a:rPr lang="en-CA" sz="1600" baseline="0" dirty="0" err="1" smtClean="0"/>
              <a:t>Zinifex</a:t>
            </a:r>
            <a:r>
              <a:rPr lang="en-CA" sz="1600" baseline="0" dirty="0" smtClean="0"/>
              <a:t> at the time), a zinc mining and refining company, with a zinc refinery in the Netherlands</a:t>
            </a:r>
          </a:p>
          <a:p>
            <a:r>
              <a:rPr lang="en-CA" sz="1600" baseline="0" dirty="0" smtClean="0"/>
              <a:t>In 2008, I moved to Australia and in 2010 to Peru.</a:t>
            </a:r>
          </a:p>
          <a:p>
            <a:r>
              <a:rPr lang="en-CA" sz="1600" baseline="0" dirty="0" smtClean="0"/>
              <a:t>Last year I joint IAMGOLD.</a:t>
            </a:r>
          </a:p>
          <a:p>
            <a:r>
              <a:rPr lang="en-CA" sz="1600" baseline="0" dirty="0" smtClean="0"/>
              <a:t>In this presentation I want to give you an insight how I use my background as an auditor on an almost daily basis in my role as controller for RGM</a:t>
            </a:r>
          </a:p>
        </p:txBody>
      </p:sp>
      <p:sp>
        <p:nvSpPr>
          <p:cNvPr id="4" name="Slide Number Placeholder 3"/>
          <p:cNvSpPr>
            <a:spLocks noGrp="1"/>
          </p:cNvSpPr>
          <p:nvPr>
            <p:ph type="sldNum" sz="quarter" idx="10"/>
          </p:nvPr>
        </p:nvSpPr>
        <p:spPr/>
        <p:txBody>
          <a:bodyPr/>
          <a:lstStyle/>
          <a:p>
            <a:fld id="{A00E44CD-5945-445D-848E-ECFD27E33C55}" type="slidenum">
              <a:rPr lang="en-US" smtClean="0"/>
              <a:pPr/>
              <a:t>1</a:t>
            </a:fld>
            <a:endParaRPr lang="en-US" dirty="0"/>
          </a:p>
        </p:txBody>
      </p:sp>
    </p:spTree>
    <p:extLst>
      <p:ext uri="{BB962C8B-B14F-4D97-AF65-F5344CB8AC3E}">
        <p14:creationId xmlns:p14="http://schemas.microsoft.com/office/powerpoint/2010/main" val="26721621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noProof="0" dirty="0" smtClean="0"/>
              <a:t>The cost to mine at 0</a:t>
            </a:r>
            <a:r>
              <a:rPr lang="en-CA" baseline="0" noProof="0" dirty="0" smtClean="0"/>
              <a:t> stripping ratio is very low because you’re getting ore in every truck load and you don’t need to remove waste.</a:t>
            </a:r>
            <a:endParaRPr lang="en-CA" noProof="0" dirty="0" smtClean="0"/>
          </a:p>
        </p:txBody>
      </p:sp>
      <p:sp>
        <p:nvSpPr>
          <p:cNvPr id="4" name="Slide Number Placeholder 3"/>
          <p:cNvSpPr>
            <a:spLocks noGrp="1"/>
          </p:cNvSpPr>
          <p:nvPr>
            <p:ph type="sldNum" sz="quarter" idx="10"/>
          </p:nvPr>
        </p:nvSpPr>
        <p:spPr/>
        <p:txBody>
          <a:bodyPr/>
          <a:lstStyle/>
          <a:p>
            <a:fld id="{A00E44CD-5945-445D-848E-ECFD27E33C55}" type="slidenum">
              <a:rPr lang="en-US" smtClean="0"/>
              <a:pPr/>
              <a:t>11</a:t>
            </a:fld>
            <a:endParaRPr lang="en-US" dirty="0"/>
          </a:p>
        </p:txBody>
      </p:sp>
    </p:spTree>
    <p:extLst>
      <p:ext uri="{BB962C8B-B14F-4D97-AF65-F5344CB8AC3E}">
        <p14:creationId xmlns:p14="http://schemas.microsoft.com/office/powerpoint/2010/main" val="16285912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noProof="0" dirty="0" smtClean="0"/>
              <a:t>As you need</a:t>
            </a:r>
            <a:r>
              <a:rPr lang="en-CA" baseline="0" noProof="0" dirty="0" smtClean="0"/>
              <a:t> to remove more waste, you add cost.  That waste materials still needs to blasted, scooped, hauled and relocated somewhere.  All of that uses equipment, time, resources, etc. and it costs the same to remove one tonne of waste as it does to remove one tonne of ore.</a:t>
            </a:r>
            <a:endParaRPr lang="en-CA" noProof="0" dirty="0" smtClean="0"/>
          </a:p>
        </p:txBody>
      </p:sp>
      <p:sp>
        <p:nvSpPr>
          <p:cNvPr id="4" name="Slide Number Placeholder 3"/>
          <p:cNvSpPr>
            <a:spLocks noGrp="1"/>
          </p:cNvSpPr>
          <p:nvPr>
            <p:ph type="sldNum" sz="quarter" idx="10"/>
          </p:nvPr>
        </p:nvSpPr>
        <p:spPr/>
        <p:txBody>
          <a:bodyPr/>
          <a:lstStyle/>
          <a:p>
            <a:fld id="{A00E44CD-5945-445D-848E-ECFD27E33C55}" type="slidenum">
              <a:rPr lang="en-US" smtClean="0"/>
              <a:pPr/>
              <a:t>12</a:t>
            </a:fld>
            <a:endParaRPr lang="en-US" dirty="0"/>
          </a:p>
        </p:txBody>
      </p:sp>
    </p:spTree>
    <p:extLst>
      <p:ext uri="{BB962C8B-B14F-4D97-AF65-F5344CB8AC3E}">
        <p14:creationId xmlns:p14="http://schemas.microsoft.com/office/powerpoint/2010/main" val="38742942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noProof="0" dirty="0" smtClean="0"/>
              <a:t>Costs increase even further as we get into a 4:1 stripping ratio.  More and more waste</a:t>
            </a:r>
            <a:r>
              <a:rPr lang="en-CA" baseline="0" noProof="0" dirty="0" smtClean="0"/>
              <a:t> material needs to be dealt with, 4 tonnes of waste (4 times the cost) for every 1 tonne of ore.</a:t>
            </a:r>
            <a:endParaRPr lang="en-CA" noProof="0" dirty="0" smtClean="0"/>
          </a:p>
        </p:txBody>
      </p:sp>
      <p:sp>
        <p:nvSpPr>
          <p:cNvPr id="4" name="Slide Number Placeholder 3"/>
          <p:cNvSpPr>
            <a:spLocks noGrp="1"/>
          </p:cNvSpPr>
          <p:nvPr>
            <p:ph type="sldNum" sz="quarter" idx="10"/>
          </p:nvPr>
        </p:nvSpPr>
        <p:spPr/>
        <p:txBody>
          <a:bodyPr/>
          <a:lstStyle/>
          <a:p>
            <a:fld id="{A00E44CD-5945-445D-848E-ECFD27E33C55}" type="slidenum">
              <a:rPr lang="en-US" smtClean="0"/>
              <a:pPr/>
              <a:t>13</a:t>
            </a:fld>
            <a:endParaRPr lang="en-US" dirty="0"/>
          </a:p>
        </p:txBody>
      </p:sp>
    </p:spTree>
    <p:extLst>
      <p:ext uri="{BB962C8B-B14F-4D97-AF65-F5344CB8AC3E}">
        <p14:creationId xmlns:p14="http://schemas.microsoft.com/office/powerpoint/2010/main" val="422842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B9DB0835-B688-4489-9569-3A68E342B618}" type="slidenum">
              <a:rPr lang="en-US" smtClean="0"/>
              <a:pPr/>
              <a:t>21</a:t>
            </a:fld>
            <a:endParaRPr lang="en-US" dirty="0"/>
          </a:p>
        </p:txBody>
      </p:sp>
      <p:sp>
        <p:nvSpPr>
          <p:cNvPr id="7" name="Notes Placeholder 2"/>
          <p:cNvSpPr>
            <a:spLocks noGrp="1"/>
          </p:cNvSpPr>
          <p:nvPr>
            <p:ph type="body" sz="quarter" idx="11"/>
          </p:nvPr>
        </p:nvSpPr>
        <p:spPr>
          <a:xfrm>
            <a:off x="579572" y="4193744"/>
            <a:ext cx="5723253" cy="4838555"/>
          </a:xfrm>
        </p:spPr>
        <p:txBody>
          <a:bodyPr>
            <a:normAutofit/>
          </a:bodyPr>
          <a:lstStyle/>
          <a:p>
            <a:endParaRPr lang="en-CA" dirty="0"/>
          </a:p>
          <a:p>
            <a:endParaRPr lang="en-CA" dirty="0"/>
          </a:p>
          <a:p>
            <a:endParaRPr lang="en-CA" dirty="0"/>
          </a:p>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haul truck costs </a:t>
            </a:r>
            <a:r>
              <a:rPr lang="en-US" dirty="0" err="1" smtClean="0"/>
              <a:t>usd</a:t>
            </a:r>
            <a:r>
              <a:rPr lang="en-US" dirty="0" smtClean="0"/>
              <a:t> 2m, we have 57 haul</a:t>
            </a:r>
            <a:r>
              <a:rPr lang="en-US" baseline="0" dirty="0" smtClean="0"/>
              <a:t> trucks</a:t>
            </a:r>
          </a:p>
          <a:p>
            <a:r>
              <a:rPr lang="en-US" baseline="0" dirty="0" smtClean="0"/>
              <a:t>Components need to be tracked, engine, transmission, wheel set, </a:t>
            </a:r>
            <a:r>
              <a:rPr lang="en-US" baseline="0" smtClean="0"/>
              <a:t>gear box</a:t>
            </a:r>
            <a:endParaRPr lang="en-US"/>
          </a:p>
        </p:txBody>
      </p:sp>
      <p:sp>
        <p:nvSpPr>
          <p:cNvPr id="4" name="Slide Number Placeholder 3"/>
          <p:cNvSpPr>
            <a:spLocks noGrp="1"/>
          </p:cNvSpPr>
          <p:nvPr>
            <p:ph type="sldNum" sz="quarter" idx="10"/>
          </p:nvPr>
        </p:nvSpPr>
        <p:spPr/>
        <p:txBody>
          <a:bodyPr/>
          <a:lstStyle/>
          <a:p>
            <a:fld id="{A00E44CD-5945-445D-848E-ECFD27E33C55}" type="slidenum">
              <a:rPr lang="en-US" smtClean="0"/>
              <a:pPr/>
              <a:t>31</a:t>
            </a:fld>
            <a:endParaRPr lang="en-US" dirty="0"/>
          </a:p>
        </p:txBody>
      </p:sp>
    </p:spTree>
    <p:extLst>
      <p:ext uri="{BB962C8B-B14F-4D97-AF65-F5344CB8AC3E}">
        <p14:creationId xmlns:p14="http://schemas.microsoft.com/office/powerpoint/2010/main" val="1387797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0E44CD-5945-445D-848E-ECFD27E33C55}" type="slidenum">
              <a:rPr lang="en-US" smtClean="0"/>
              <a:pPr/>
              <a:t>2</a:t>
            </a:fld>
            <a:endParaRPr lang="en-US" dirty="0"/>
          </a:p>
        </p:txBody>
      </p:sp>
    </p:spTree>
    <p:extLst>
      <p:ext uri="{BB962C8B-B14F-4D97-AF65-F5344CB8AC3E}">
        <p14:creationId xmlns:p14="http://schemas.microsoft.com/office/powerpoint/2010/main" val="3783257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600" dirty="0"/>
          </a:p>
        </p:txBody>
      </p:sp>
      <p:sp>
        <p:nvSpPr>
          <p:cNvPr id="4" name="Slide Number Placeholder 3"/>
          <p:cNvSpPr>
            <a:spLocks noGrp="1"/>
          </p:cNvSpPr>
          <p:nvPr>
            <p:ph type="sldNum" sz="quarter" idx="10"/>
          </p:nvPr>
        </p:nvSpPr>
        <p:spPr/>
        <p:txBody>
          <a:bodyPr/>
          <a:lstStyle/>
          <a:p>
            <a:fld id="{A00E44CD-5945-445D-848E-ECFD27E33C55}" type="slidenum">
              <a:rPr lang="en-US" smtClean="0"/>
              <a:pPr/>
              <a:t>3</a:t>
            </a:fld>
            <a:endParaRPr lang="en-US" dirty="0"/>
          </a:p>
        </p:txBody>
      </p:sp>
    </p:spTree>
    <p:extLst>
      <p:ext uri="{BB962C8B-B14F-4D97-AF65-F5344CB8AC3E}">
        <p14:creationId xmlns:p14="http://schemas.microsoft.com/office/powerpoint/2010/main" val="4207332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0E44CD-5945-445D-848E-ECFD27E33C55}" type="slidenum">
              <a:rPr lang="en-US" smtClean="0"/>
              <a:pPr/>
              <a:t>4</a:t>
            </a:fld>
            <a:endParaRPr lang="en-US" dirty="0"/>
          </a:p>
        </p:txBody>
      </p:sp>
    </p:spTree>
    <p:extLst>
      <p:ext uri="{BB962C8B-B14F-4D97-AF65-F5344CB8AC3E}">
        <p14:creationId xmlns:p14="http://schemas.microsoft.com/office/powerpoint/2010/main" val="663817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Open</a:t>
            </a:r>
            <a:r>
              <a:rPr lang="en-US" baseline="0" dirty="0" smtClean="0"/>
              <a:t> pit mines have metal containing material, which is called ore, at surface or very close to surface</a:t>
            </a:r>
          </a:p>
          <a:p>
            <a:r>
              <a:rPr lang="en-US" baseline="0" dirty="0" smtClean="0"/>
              <a:t>Its easy to access and relative small concentrations of metal already make the </a:t>
            </a:r>
            <a:r>
              <a:rPr lang="en-US" baseline="0" dirty="0" err="1" smtClean="0"/>
              <a:t>orebody</a:t>
            </a:r>
            <a:r>
              <a:rPr lang="en-US" baseline="0" dirty="0" smtClean="0"/>
              <a:t> economic to process.</a:t>
            </a:r>
          </a:p>
          <a:p>
            <a:endParaRPr lang="en-US" baseline="0" dirty="0" smtClean="0"/>
          </a:p>
          <a:p>
            <a:r>
              <a:rPr lang="en-US" baseline="0" dirty="0" smtClean="0"/>
              <a:t>Underground mines have the metal containing material deep underground, in some cases over 1000 meter.</a:t>
            </a:r>
          </a:p>
          <a:p>
            <a:r>
              <a:rPr lang="en-US" baseline="0" dirty="0" smtClean="0"/>
              <a:t>It’s hard to access. Shafts and tunnels need to be build, which is expensive and requires very different techniques. Metal concentrations therefore need to be a lot higher in order for the material to be economic</a:t>
            </a:r>
          </a:p>
          <a:p>
            <a:endParaRPr lang="en-US" baseline="0" dirty="0" smtClean="0"/>
          </a:p>
          <a:p>
            <a:r>
              <a:rPr lang="en-US" baseline="0" dirty="0" smtClean="0"/>
              <a:t>RGM is open pit mine, and this presentation is only about open pit mining</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A00E44CD-5945-445D-848E-ECFD27E33C55}" type="slidenum">
              <a:rPr lang="en-US" smtClean="0"/>
              <a:pPr/>
              <a:t>5</a:t>
            </a:fld>
            <a:endParaRPr lang="en-US" dirty="0"/>
          </a:p>
        </p:txBody>
      </p:sp>
    </p:spTree>
    <p:extLst>
      <p:ext uri="{BB962C8B-B14F-4D97-AF65-F5344CB8AC3E}">
        <p14:creationId xmlns:p14="http://schemas.microsoft.com/office/powerpoint/2010/main" val="2758342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baseline="0" noProof="0" dirty="0" smtClean="0"/>
              <a:t>Geologists look for anomalies in the earth crust which might be signs of a metal resource. </a:t>
            </a:r>
          </a:p>
          <a:p>
            <a:pPr marL="0" marR="0" indent="0" algn="l" defTabSz="914400" rtl="0" eaLnBrk="1" fontAlgn="auto" latinLnBrk="0" hangingPunct="1">
              <a:lnSpc>
                <a:spcPct val="100000"/>
              </a:lnSpc>
              <a:spcBef>
                <a:spcPts val="0"/>
              </a:spcBef>
              <a:spcAft>
                <a:spcPts val="0"/>
              </a:spcAft>
              <a:buClrTx/>
              <a:buSzTx/>
              <a:buFontTx/>
              <a:buNone/>
              <a:tabLst/>
              <a:defRPr/>
            </a:pPr>
            <a:r>
              <a:rPr lang="en-CA" baseline="0" noProof="0" dirty="0" smtClean="0"/>
              <a:t>This is a science a requires a lot of understanding of geology.</a:t>
            </a:r>
          </a:p>
          <a:p>
            <a:pPr marL="0" marR="0" indent="0" algn="l" defTabSz="914400" rtl="0" eaLnBrk="1" fontAlgn="auto" latinLnBrk="0" hangingPunct="1">
              <a:lnSpc>
                <a:spcPct val="100000"/>
              </a:lnSpc>
              <a:spcBef>
                <a:spcPts val="0"/>
              </a:spcBef>
              <a:spcAft>
                <a:spcPts val="0"/>
              </a:spcAft>
              <a:buClrTx/>
              <a:buSzTx/>
              <a:buFontTx/>
              <a:buNone/>
              <a:tabLst/>
              <a:defRPr/>
            </a:pPr>
            <a:r>
              <a:rPr lang="en-CA" baseline="0" noProof="0" dirty="0" smtClean="0"/>
              <a:t>Once they find a high potential area, they start drilling.</a:t>
            </a:r>
          </a:p>
          <a:p>
            <a:pPr marL="0" marR="0" indent="0" algn="l" defTabSz="914400" rtl="0" eaLnBrk="1" fontAlgn="auto" latinLnBrk="0" hangingPunct="1">
              <a:lnSpc>
                <a:spcPct val="100000"/>
              </a:lnSpc>
              <a:spcBef>
                <a:spcPts val="0"/>
              </a:spcBef>
              <a:spcAft>
                <a:spcPts val="0"/>
              </a:spcAft>
              <a:buClrTx/>
              <a:buSzTx/>
              <a:buFontTx/>
              <a:buNone/>
              <a:tabLst/>
              <a:defRPr/>
            </a:pPr>
            <a:r>
              <a:rPr lang="en-CA" baseline="0" noProof="0" dirty="0" smtClean="0"/>
              <a:t>Drill samples are send to lab for assay</a:t>
            </a:r>
          </a:p>
          <a:p>
            <a:pPr marL="0" marR="0" indent="0" algn="l" defTabSz="914400" rtl="0" eaLnBrk="1" fontAlgn="auto" latinLnBrk="0" hangingPunct="1">
              <a:lnSpc>
                <a:spcPct val="100000"/>
              </a:lnSpc>
              <a:spcBef>
                <a:spcPts val="0"/>
              </a:spcBef>
              <a:spcAft>
                <a:spcPts val="0"/>
              </a:spcAft>
              <a:buClrTx/>
              <a:buSzTx/>
              <a:buFontTx/>
              <a:buNone/>
              <a:tabLst/>
              <a:defRPr/>
            </a:pPr>
            <a:r>
              <a:rPr lang="en-CA" baseline="0" noProof="0" dirty="0" smtClean="0"/>
              <a:t>Drilling is very expensive and is like putting a needle in a the earth, and based on the sample results try to draw conclusions on overall ore body</a:t>
            </a:r>
          </a:p>
        </p:txBody>
      </p:sp>
      <p:sp>
        <p:nvSpPr>
          <p:cNvPr id="4" name="Slide Number Placeholder 3"/>
          <p:cNvSpPr>
            <a:spLocks noGrp="1"/>
          </p:cNvSpPr>
          <p:nvPr>
            <p:ph type="sldNum" sz="quarter" idx="10"/>
          </p:nvPr>
        </p:nvSpPr>
        <p:spPr/>
        <p:txBody>
          <a:bodyPr/>
          <a:lstStyle/>
          <a:p>
            <a:fld id="{A00E44CD-5945-445D-848E-ECFD27E33C55}" type="slidenum">
              <a:rPr lang="en-US" smtClean="0"/>
              <a:pPr/>
              <a:t>6</a:t>
            </a:fld>
            <a:endParaRPr lang="en-US" dirty="0"/>
          </a:p>
        </p:txBody>
      </p:sp>
    </p:spTree>
    <p:extLst>
      <p:ext uri="{BB962C8B-B14F-4D97-AF65-F5344CB8AC3E}">
        <p14:creationId xmlns:p14="http://schemas.microsoft.com/office/powerpoint/2010/main" val="1093474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noProof="0" dirty="0" smtClean="0"/>
              <a:t>Follow</a:t>
            </a:r>
            <a:r>
              <a:rPr lang="en-CA" baseline="0" noProof="0" dirty="0" smtClean="0"/>
              <a:t> the builds on this slide as well.   The feasibility is confirmed by more and more information (e.g. more drill holes).  More drill holes means more investment – we are still spending money, but not making any yet!  In fact, we’re still not sure if we will make money back, but the more information we get the more certainty we have.  For example a scoping study might get us 20% confidence that we’re got a viable deposit, a pre-feasibility study might get us to 40% confidence and a feasibility to 80%.</a:t>
            </a:r>
            <a:endParaRPr lang="en-CA" noProof="0" dirty="0" smtClean="0"/>
          </a:p>
        </p:txBody>
      </p:sp>
      <p:sp>
        <p:nvSpPr>
          <p:cNvPr id="4" name="Slide Number Placeholder 3"/>
          <p:cNvSpPr>
            <a:spLocks noGrp="1"/>
          </p:cNvSpPr>
          <p:nvPr>
            <p:ph type="sldNum" sz="quarter" idx="10"/>
          </p:nvPr>
        </p:nvSpPr>
        <p:spPr/>
        <p:txBody>
          <a:bodyPr/>
          <a:lstStyle/>
          <a:p>
            <a:fld id="{A00E44CD-5945-445D-848E-ECFD27E33C55}" type="slidenum">
              <a:rPr lang="en-US" smtClean="0"/>
              <a:pPr/>
              <a:t>7</a:t>
            </a:fld>
            <a:endParaRPr lang="en-US" dirty="0"/>
          </a:p>
        </p:txBody>
      </p:sp>
    </p:spTree>
    <p:extLst>
      <p:ext uri="{BB962C8B-B14F-4D97-AF65-F5344CB8AC3E}">
        <p14:creationId xmlns:p14="http://schemas.microsoft.com/office/powerpoint/2010/main" val="2146422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TELL This is a generic example</a:t>
            </a:r>
            <a:r>
              <a:rPr lang="en-CA" baseline="0" dirty="0" smtClean="0"/>
              <a:t> of a life of mine cycle.</a:t>
            </a:r>
            <a:endParaRPr lang="en-CA" dirty="0" smtClean="0"/>
          </a:p>
          <a:p>
            <a:endParaRPr lang="en-CA" dirty="0" smtClean="0"/>
          </a:p>
          <a:p>
            <a:r>
              <a:rPr lang="en-CA" dirty="0" smtClean="0"/>
              <a:t>If you think about return on investment over</a:t>
            </a:r>
            <a:r>
              <a:rPr lang="en-CA" baseline="0" dirty="0" smtClean="0"/>
              <a:t> the course of the life of mine, you start off making a lot of investments up front, then you have a window of operation in order to not only pay for the operation, but also to pay for the investments you’ve already made.  Add to that mine closure, and you’ve also got to earn enough during operation to pay for the years after the mine is closed.</a:t>
            </a:r>
          </a:p>
          <a:p>
            <a:endParaRPr lang="en-CA" baseline="0" dirty="0" smtClean="0"/>
          </a:p>
          <a:p>
            <a:r>
              <a:rPr lang="en-CA" baseline="0" dirty="0" smtClean="0"/>
              <a:t>So when a mine is in operation, you’re making money to pay for today, but also to pay for yesterday and for tomorrow!</a:t>
            </a:r>
            <a:endParaRPr lang="en-CA" dirty="0" smtClean="0"/>
          </a:p>
          <a:p>
            <a:endParaRPr lang="en-US" dirty="0"/>
          </a:p>
        </p:txBody>
      </p:sp>
      <p:sp>
        <p:nvSpPr>
          <p:cNvPr id="4" name="Slide Number Placeholder 3"/>
          <p:cNvSpPr>
            <a:spLocks noGrp="1"/>
          </p:cNvSpPr>
          <p:nvPr>
            <p:ph type="sldNum" sz="quarter" idx="10"/>
          </p:nvPr>
        </p:nvSpPr>
        <p:spPr/>
        <p:txBody>
          <a:bodyPr/>
          <a:lstStyle/>
          <a:p>
            <a:fld id="{A00E44CD-5945-445D-848E-ECFD27E33C55}" type="slidenum">
              <a:rPr lang="en-US" smtClean="0"/>
              <a:pPr/>
              <a:t>8</a:t>
            </a:fld>
            <a:endParaRPr lang="en-US" dirty="0"/>
          </a:p>
        </p:txBody>
      </p:sp>
    </p:spTree>
    <p:extLst>
      <p:ext uri="{BB962C8B-B14F-4D97-AF65-F5344CB8AC3E}">
        <p14:creationId xmlns:p14="http://schemas.microsoft.com/office/powerpoint/2010/main" val="2778837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map of the world shows the gold production</a:t>
            </a:r>
            <a:r>
              <a:rPr lang="en-US" baseline="0" dirty="0" smtClean="0"/>
              <a:t> on a global level.</a:t>
            </a:r>
          </a:p>
          <a:p>
            <a:r>
              <a:rPr lang="en-US" baseline="0" dirty="0" smtClean="0"/>
              <a:t>Gold is increasingly extracted in more remote and more politically instable countries, like </a:t>
            </a:r>
            <a:r>
              <a:rPr lang="en-US" baseline="0" dirty="0" err="1" smtClean="0"/>
              <a:t>Pery</a:t>
            </a:r>
            <a:r>
              <a:rPr lang="en-US" baseline="0" dirty="0" smtClean="0"/>
              <a:t>, Mali, Ghana, Burkina, </a:t>
            </a:r>
            <a:r>
              <a:rPr lang="en-US" baseline="0" dirty="0" err="1" smtClean="0"/>
              <a:t>Krigizie</a:t>
            </a:r>
            <a:r>
              <a:rPr lang="en-US" baseline="0" dirty="0" smtClean="0"/>
              <a:t>, Mongolia</a:t>
            </a:r>
            <a:endParaRPr lang="en-US" dirty="0"/>
          </a:p>
        </p:txBody>
      </p:sp>
      <p:sp>
        <p:nvSpPr>
          <p:cNvPr id="4" name="Slide Number Placeholder 3"/>
          <p:cNvSpPr>
            <a:spLocks noGrp="1"/>
          </p:cNvSpPr>
          <p:nvPr>
            <p:ph type="sldNum" sz="quarter" idx="10"/>
          </p:nvPr>
        </p:nvSpPr>
        <p:spPr/>
        <p:txBody>
          <a:bodyPr/>
          <a:lstStyle/>
          <a:p>
            <a:fld id="{A00E44CD-5945-445D-848E-ECFD27E33C55}" type="slidenum">
              <a:rPr lang="en-US" smtClean="0"/>
              <a:pPr/>
              <a:t>10</a:t>
            </a:fld>
            <a:endParaRPr lang="en-US" dirty="0"/>
          </a:p>
        </p:txBody>
      </p:sp>
    </p:spTree>
    <p:extLst>
      <p:ext uri="{BB962C8B-B14F-4D97-AF65-F5344CB8AC3E}">
        <p14:creationId xmlns:p14="http://schemas.microsoft.com/office/powerpoint/2010/main" val="5658366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64464" y="5519424"/>
            <a:ext cx="6400800" cy="989300"/>
          </a:xfrm>
        </p:spPr>
        <p:txBody>
          <a:bodyPr>
            <a:normAutofit/>
          </a:bodyPr>
          <a:lstStyle>
            <a:lvl1pPr marL="0" indent="0" algn="l">
              <a:spcBef>
                <a:spcPts val="0"/>
              </a:spcBef>
              <a:buNone/>
              <a:defRPr sz="2400" b="1">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r="28899" b="20011"/>
          <a:stretch/>
        </p:blipFill>
        <p:spPr>
          <a:xfrm>
            <a:off x="0" y="0"/>
            <a:ext cx="9144001" cy="6858000"/>
          </a:xfrm>
          <a:prstGeom prst="rect">
            <a:avLst/>
          </a:prstGeom>
        </p:spPr>
      </p:pic>
      <p:sp>
        <p:nvSpPr>
          <p:cNvPr id="17" name="TextBox 16"/>
          <p:cNvSpPr txBox="1"/>
          <p:nvPr userDrawn="1"/>
        </p:nvSpPr>
        <p:spPr>
          <a:xfrm>
            <a:off x="6908725" y="6400800"/>
            <a:ext cx="2119491" cy="307777"/>
          </a:xfrm>
          <a:prstGeom prst="rect">
            <a:avLst/>
          </a:prstGeom>
          <a:noFill/>
        </p:spPr>
        <p:txBody>
          <a:bodyPr wrap="none" rtlCol="0">
            <a:spAutoFit/>
          </a:bodyPr>
          <a:lstStyle/>
          <a:p>
            <a:r>
              <a:rPr lang="en-US" sz="1400" b="1" dirty="0" smtClean="0">
                <a:solidFill>
                  <a:schemeClr val="bg1"/>
                </a:solidFill>
              </a:rPr>
              <a:t>TSX: </a:t>
            </a:r>
            <a:r>
              <a:rPr lang="en-US" sz="1400" dirty="0" smtClean="0">
                <a:solidFill>
                  <a:schemeClr val="bg1"/>
                </a:solidFill>
              </a:rPr>
              <a:t>IMG</a:t>
            </a:r>
            <a:r>
              <a:rPr lang="en-US" sz="1400" baseline="0" dirty="0" smtClean="0">
                <a:solidFill>
                  <a:schemeClr val="bg1"/>
                </a:solidFill>
              </a:rPr>
              <a:t>    </a:t>
            </a:r>
            <a:r>
              <a:rPr lang="en-US" sz="1400" b="1" baseline="0" dirty="0" smtClean="0">
                <a:solidFill>
                  <a:schemeClr val="bg1"/>
                </a:solidFill>
              </a:rPr>
              <a:t>NYSE: </a:t>
            </a:r>
            <a:r>
              <a:rPr lang="en-US" sz="1400" baseline="0" dirty="0" smtClean="0">
                <a:solidFill>
                  <a:schemeClr val="bg1"/>
                </a:solidFill>
              </a:rPr>
              <a:t>IAG</a:t>
            </a:r>
            <a:endParaRPr lang="en-US" sz="1400" dirty="0">
              <a:solidFill>
                <a:schemeClr val="bg1"/>
              </a:solidFill>
            </a:endParaRPr>
          </a:p>
        </p:txBody>
      </p:sp>
      <p:pic>
        <p:nvPicPr>
          <p:cNvPr id="2050" name="Picture 2" descr="L:\INVESTOR RELATIONS\Media &amp; Logos\IAMGOLD Logo R\PNG with transparency\Iamgold-Corporation-Gold.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108803" y="152400"/>
            <a:ext cx="2919413" cy="604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32519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B5D9FBD0-274D-4747-A450-F8DEDABC19D4}" type="slidenum">
              <a:rPr lang="en-US" smtClean="0"/>
              <a:pPr/>
              <a:t>‹#›</a:t>
            </a:fld>
            <a:endParaRPr lang="en-US" dirty="0"/>
          </a:p>
        </p:txBody>
      </p:sp>
    </p:spTree>
    <p:extLst>
      <p:ext uri="{BB962C8B-B14F-4D97-AF65-F5344CB8AC3E}">
        <p14:creationId xmlns:p14="http://schemas.microsoft.com/office/powerpoint/2010/main" val="11834290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B5D9FBD0-274D-4747-A450-F8DEDABC19D4}" type="slidenum">
              <a:rPr lang="en-US" smtClean="0"/>
              <a:pPr/>
              <a:t>‹#›</a:t>
            </a:fld>
            <a:endParaRPr lang="en-US" dirty="0"/>
          </a:p>
        </p:txBody>
      </p:sp>
    </p:spTree>
    <p:extLst>
      <p:ext uri="{BB962C8B-B14F-4D97-AF65-F5344CB8AC3E}">
        <p14:creationId xmlns:p14="http://schemas.microsoft.com/office/powerpoint/2010/main" val="75329726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B5D9FBD0-274D-4747-A450-F8DEDABC19D4}" type="slidenum">
              <a:rPr lang="en-US" smtClean="0"/>
              <a:pPr/>
              <a:t>‹#›</a:t>
            </a:fld>
            <a:endParaRPr lang="en-US" dirty="0"/>
          </a:p>
        </p:txBody>
      </p:sp>
      <p:sp>
        <p:nvSpPr>
          <p:cNvPr id="4" name="Rectangle 3"/>
          <p:cNvSpPr/>
          <p:nvPr userDrawn="1"/>
        </p:nvSpPr>
        <p:spPr>
          <a:xfrm>
            <a:off x="0" y="0"/>
            <a:ext cx="9144000" cy="1066800"/>
          </a:xfrm>
          <a:prstGeom prst="rect">
            <a:avLst/>
          </a:prstGeom>
          <a:solidFill>
            <a:srgbClr val="5A84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5012066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OPTION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B5D9FBD0-274D-4747-A450-F8DEDABC19D4}" type="slidenum">
              <a:rPr lang="en-US" smtClean="0"/>
              <a:pPr/>
              <a:t>‹#›</a:t>
            </a:fld>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8575" y="6200775"/>
            <a:ext cx="733425" cy="657225"/>
          </a:xfrm>
          <a:prstGeom prst="rect">
            <a:avLst/>
          </a:prstGeom>
        </p:spPr>
      </p:pic>
    </p:spTree>
    <p:extLst>
      <p:ext uri="{BB962C8B-B14F-4D97-AF65-F5344CB8AC3E}">
        <p14:creationId xmlns:p14="http://schemas.microsoft.com/office/powerpoint/2010/main" val="363420826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_OPTIO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B5D9FBD0-274D-4747-A450-F8DEDABC19D4}" type="slidenum">
              <a:rPr lang="en-US" smtClean="0"/>
              <a:pPr/>
              <a:t>‹#›</a:t>
            </a:fld>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8575" y="6200775"/>
            <a:ext cx="733425" cy="657225"/>
          </a:xfrm>
          <a:prstGeom prst="rect">
            <a:avLst/>
          </a:prstGeom>
        </p:spPr>
      </p:pic>
    </p:spTree>
    <p:extLst>
      <p:ext uri="{BB962C8B-B14F-4D97-AF65-F5344CB8AC3E}">
        <p14:creationId xmlns:p14="http://schemas.microsoft.com/office/powerpoint/2010/main" val="293935475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652272" y="3694176"/>
            <a:ext cx="7772400" cy="1238250"/>
          </a:xfrm>
        </p:spPr>
        <p:txBody>
          <a:bodyPr anchor="t">
            <a:normAutofit/>
          </a:bodyPr>
          <a:lstStyle>
            <a:lvl1pPr algn="l">
              <a:lnSpc>
                <a:spcPct val="150000"/>
              </a:lnSpc>
              <a:defRPr sz="3200" b="1" cap="none">
                <a:solidFill>
                  <a:srgbClr val="CC960F"/>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52272" y="5206864"/>
            <a:ext cx="7772400" cy="931498"/>
          </a:xfrm>
        </p:spPr>
        <p:txBody>
          <a:bodyPr anchor="t">
            <a:normAutofit/>
          </a:bodyPr>
          <a:lstStyle>
            <a:lvl1pPr marL="0" indent="0">
              <a:spcBef>
                <a:spcPts val="0"/>
              </a:spcBef>
              <a:buNone/>
              <a:defRPr sz="2400" b="1">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TextBox 8"/>
          <p:cNvSpPr txBox="1"/>
          <p:nvPr userDrawn="1"/>
        </p:nvSpPr>
        <p:spPr>
          <a:xfrm>
            <a:off x="676656" y="6294120"/>
            <a:ext cx="1677062" cy="261610"/>
          </a:xfrm>
          <a:prstGeom prst="rect">
            <a:avLst/>
          </a:prstGeom>
          <a:noFill/>
        </p:spPr>
        <p:txBody>
          <a:bodyPr wrap="none" rtlCol="0">
            <a:spAutoFit/>
          </a:bodyPr>
          <a:lstStyle/>
          <a:p>
            <a:r>
              <a:rPr lang="en-US" sz="1100" b="1" dirty="0" smtClean="0"/>
              <a:t>TSX: </a:t>
            </a:r>
            <a:r>
              <a:rPr lang="en-US" sz="1100" dirty="0" smtClean="0"/>
              <a:t>IMG</a:t>
            </a:r>
            <a:r>
              <a:rPr lang="en-US" sz="1100" baseline="0" dirty="0" smtClean="0"/>
              <a:t>    </a:t>
            </a:r>
            <a:r>
              <a:rPr lang="en-US" sz="1100" b="1" baseline="0" dirty="0" smtClean="0"/>
              <a:t>NYSE: </a:t>
            </a:r>
            <a:r>
              <a:rPr lang="en-US" sz="1100" baseline="0" dirty="0" smtClean="0"/>
              <a:t>IAG</a:t>
            </a:r>
            <a:endParaRPr lang="en-US" sz="1100" dirty="0"/>
          </a:p>
        </p:txBody>
      </p:sp>
    </p:spTree>
    <p:extLst>
      <p:ext uri="{BB962C8B-B14F-4D97-AF65-F5344CB8AC3E}">
        <p14:creationId xmlns:p14="http://schemas.microsoft.com/office/powerpoint/2010/main" val="369946027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B5D9FBD0-274D-4747-A450-F8DEDABC19D4}" type="slidenum">
              <a:rPr lang="en-US" smtClean="0"/>
              <a:pPr/>
              <a:t>‹#›</a:t>
            </a:fld>
            <a:endParaRPr lang="en-US" dirty="0"/>
          </a:p>
        </p:txBody>
      </p:sp>
    </p:spTree>
    <p:extLst>
      <p:ext uri="{BB962C8B-B14F-4D97-AF65-F5344CB8AC3E}">
        <p14:creationId xmlns:p14="http://schemas.microsoft.com/office/powerpoint/2010/main" val="250527006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B5D9FBD0-274D-4747-A450-F8DEDABC19D4}" type="slidenum">
              <a:rPr lang="en-US" smtClean="0"/>
              <a:pPr/>
              <a:t>‹#›</a:t>
            </a:fld>
            <a:endParaRPr lang="en-US" dirty="0"/>
          </a:p>
        </p:txBody>
      </p:sp>
    </p:spTree>
    <p:extLst>
      <p:ext uri="{BB962C8B-B14F-4D97-AF65-F5344CB8AC3E}">
        <p14:creationId xmlns:p14="http://schemas.microsoft.com/office/powerpoint/2010/main" val="11435470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B5D9FBD0-274D-4747-A450-F8DEDABC19D4}" type="slidenum">
              <a:rPr lang="en-US" smtClean="0"/>
              <a:pPr/>
              <a:t>‹#›</a:t>
            </a:fld>
            <a:endParaRPr lang="en-US" dirty="0"/>
          </a:p>
        </p:txBody>
      </p:sp>
    </p:spTree>
    <p:extLst>
      <p:ext uri="{BB962C8B-B14F-4D97-AF65-F5344CB8AC3E}">
        <p14:creationId xmlns:p14="http://schemas.microsoft.com/office/powerpoint/2010/main" val="310451149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B5D9FBD0-274D-4747-A450-F8DEDABC19D4}" type="slidenum">
              <a:rPr lang="en-US" smtClean="0"/>
              <a:pPr/>
              <a:t>‹#›</a:t>
            </a:fld>
            <a:endParaRPr lang="en-US" dirty="0"/>
          </a:p>
        </p:txBody>
      </p:sp>
    </p:spTree>
    <p:extLst>
      <p:ext uri="{BB962C8B-B14F-4D97-AF65-F5344CB8AC3E}">
        <p14:creationId xmlns:p14="http://schemas.microsoft.com/office/powerpoint/2010/main" val="30839811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0"/>
            <a:ext cx="9144000" cy="1028700"/>
          </a:xfrm>
          <a:prstGeom prst="rect">
            <a:avLst/>
          </a:prstGeom>
        </p:spPr>
      </p:pic>
      <p:pic>
        <p:nvPicPr>
          <p:cNvPr id="8" name="Picture 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0" y="6200775"/>
            <a:ext cx="9144000" cy="657224"/>
          </a:xfrm>
          <a:prstGeom prst="rect">
            <a:avLst/>
          </a:prstGeom>
        </p:spPr>
      </p:pic>
      <p:sp>
        <p:nvSpPr>
          <p:cNvPr id="2" name="Title Placeholder 1"/>
          <p:cNvSpPr>
            <a:spLocks noGrp="1"/>
          </p:cNvSpPr>
          <p:nvPr>
            <p:ph type="title"/>
          </p:nvPr>
        </p:nvSpPr>
        <p:spPr>
          <a:xfrm>
            <a:off x="283464" y="109728"/>
            <a:ext cx="8229600" cy="9446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15112" y="1563624"/>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8555262" y="6390129"/>
            <a:ext cx="436338" cy="338554"/>
          </a:xfrm>
          <a:prstGeom prst="rect">
            <a:avLst/>
          </a:prstGeom>
          <a:ln>
            <a:noFill/>
          </a:ln>
        </p:spPr>
        <p:txBody>
          <a:bodyPr vert="horz" wrap="none" lIns="91440" tIns="45720" rIns="91440" bIns="45720" rtlCol="0" anchor="ctr">
            <a:spAutoFit/>
          </a:bodyPr>
          <a:lstStyle>
            <a:lvl1pPr algn="r">
              <a:defRPr sz="1600">
                <a:solidFill>
                  <a:schemeClr val="bg1"/>
                </a:solidFill>
              </a:defRPr>
            </a:lvl1pPr>
          </a:lstStyle>
          <a:p>
            <a:fld id="{B5D9FBD0-274D-4747-A450-F8DEDABC19D4}" type="slidenum">
              <a:rPr lang="en-US" smtClean="0"/>
              <a:pPr/>
              <a:t>‹#›</a:t>
            </a:fld>
            <a:endParaRPr lang="en-US" dirty="0"/>
          </a:p>
        </p:txBody>
      </p:sp>
      <p:sp>
        <p:nvSpPr>
          <p:cNvPr id="4" name="Rectangle 3"/>
          <p:cNvSpPr/>
          <p:nvPr userDrawn="1"/>
        </p:nvSpPr>
        <p:spPr>
          <a:xfrm>
            <a:off x="1905000" y="6200775"/>
            <a:ext cx="6477000" cy="657225"/>
          </a:xfrm>
          <a:prstGeom prst="rect">
            <a:avLst/>
          </a:prstGeom>
          <a:solidFill>
            <a:srgbClr val="E2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812966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8" r:id="rId3"/>
    <p:sldLayoutId id="2147483659" r:id="rId4"/>
    <p:sldLayoutId id="2147483651" r:id="rId5"/>
    <p:sldLayoutId id="2147483652" r:id="rId6"/>
    <p:sldLayoutId id="2147483653" r:id="rId7"/>
    <p:sldLayoutId id="2147483654" r:id="rId8"/>
    <p:sldLayoutId id="2147483655" r:id="rId9"/>
    <p:sldLayoutId id="2147483656" r:id="rId10"/>
    <p:sldLayoutId id="2147483657" r:id="rId11"/>
  </p:sldLayoutIdLst>
  <p:timing>
    <p:tnLst>
      <p:par>
        <p:cTn id="1" dur="indefinite" restart="never" nodeType="tmRoot"/>
      </p:par>
    </p:tnLst>
  </p:timing>
  <p:hf hdr="0" ftr="0" dt="0"/>
  <p:txStyles>
    <p:titleStyle>
      <a:lvl1pPr algn="l" defTabSz="914400" rtl="0" eaLnBrk="1" latinLnBrk="0" hangingPunct="1">
        <a:spcBef>
          <a:spcPct val="0"/>
        </a:spcBef>
        <a:buNone/>
        <a:defRPr sz="2100" b="1" kern="1200">
          <a:solidFill>
            <a:srgbClr val="000000"/>
          </a:solidFill>
          <a:latin typeface="+mj-lt"/>
          <a:ea typeface="+mj-ea"/>
          <a:cs typeface="+mj-cs"/>
        </a:defRPr>
      </a:lvl1pPr>
    </p:titleStyle>
    <p:bodyStyle>
      <a:lvl1pPr marL="284163" indent="-284163" algn="l" defTabSz="914400" rtl="0" eaLnBrk="1" latinLnBrk="0" hangingPunct="1">
        <a:spcBef>
          <a:spcPts val="2200"/>
        </a:spcBef>
        <a:buSzPct val="90000"/>
        <a:buFontTx/>
        <a:buBlip>
          <a:blip r:embed="rId15"/>
        </a:buBlip>
        <a:defRPr sz="1800" b="1" kern="1200">
          <a:solidFill>
            <a:srgbClr val="B54823"/>
          </a:solidFill>
          <a:latin typeface="+mn-lt"/>
          <a:ea typeface="+mn-ea"/>
          <a:cs typeface="+mn-cs"/>
        </a:defRPr>
      </a:lvl1pPr>
      <a:lvl2pPr marL="457200" indent="-173038" algn="l" defTabSz="914400" rtl="0" eaLnBrk="1" latinLnBrk="0" hangingPunct="1">
        <a:spcBef>
          <a:spcPts val="800"/>
        </a:spcBef>
        <a:buSzPct val="75000"/>
        <a:buFontTx/>
        <a:buBlip>
          <a:blip r:embed="rId16"/>
        </a:buBlip>
        <a:defRPr sz="1600" kern="1200">
          <a:solidFill>
            <a:schemeClr val="tx1"/>
          </a:solidFill>
          <a:latin typeface="+mn-lt"/>
          <a:ea typeface="+mn-ea"/>
          <a:cs typeface="+mn-cs"/>
        </a:defRPr>
      </a:lvl2pPr>
      <a:lvl3pPr marL="685800" indent="-173038" algn="l" defTabSz="914400" rtl="0" eaLnBrk="1" latinLnBrk="0" hangingPunct="1">
        <a:spcBef>
          <a:spcPts val="800"/>
        </a:spcBef>
        <a:buSzPct val="75000"/>
        <a:buFontTx/>
        <a:buBlip>
          <a:blip r:embed="rId16"/>
        </a:buBlip>
        <a:defRPr sz="1600" kern="1200">
          <a:solidFill>
            <a:schemeClr val="tx1"/>
          </a:solidFill>
          <a:latin typeface="+mn-lt"/>
          <a:ea typeface="+mn-ea"/>
          <a:cs typeface="+mn-cs"/>
        </a:defRPr>
      </a:lvl3pPr>
      <a:lvl4pPr marL="858838" indent="-173038" algn="l" defTabSz="914400" rtl="0" eaLnBrk="1" latinLnBrk="0" hangingPunct="1">
        <a:spcBef>
          <a:spcPts val="800"/>
        </a:spcBef>
        <a:buSzPct val="75000"/>
        <a:buFontTx/>
        <a:buBlip>
          <a:blip r:embed="rId16"/>
        </a:buBlip>
        <a:defRPr sz="1600" kern="1200">
          <a:solidFill>
            <a:schemeClr val="tx1"/>
          </a:solidFill>
          <a:latin typeface="+mn-lt"/>
          <a:ea typeface="+mn-ea"/>
          <a:cs typeface="+mn-cs"/>
        </a:defRPr>
      </a:lvl4pPr>
      <a:lvl5pPr marL="1033463" indent="-174625" algn="l" defTabSz="914400" rtl="0" eaLnBrk="1" latinLnBrk="0" hangingPunct="1">
        <a:spcBef>
          <a:spcPts val="800"/>
        </a:spcBef>
        <a:buSzPct val="75000"/>
        <a:buFontTx/>
        <a:buBlip>
          <a:blip r:embed="rId16"/>
        </a:buBlip>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upload.wikimedia.org/wikipedia/commons/d/d4/Map_of_gold_production.svg"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jpeg"/></Relationships>
</file>

<file path=ppt/slides/_rels/slide1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jpeg"/></Relationships>
</file>

<file path=ppt/slides/_rels/slide1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6.png"/><Relationship Id="rId7" Type="http://schemas.openxmlformats.org/officeDocument/2006/relationships/image" Target="../media/image69.emf"/><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hyperlink" Target="//upload.wikimedia.org/wikipedia/commons/e/ea/Schlaegel_und_eisen-sign_of_mining.svg"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72.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diagramLayout" Target="../diagrams/layout2.xml"/><Relationship Id="rId7" Type="http://schemas.openxmlformats.org/officeDocument/2006/relationships/image" Target="../media/image60.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76.png"/></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sedar.com/"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www.sec.gov/edgar.html"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3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3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3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104.jpeg"/><Relationship Id="rId13" Type="http://schemas.openxmlformats.org/officeDocument/2006/relationships/image" Target="../media/image109.jpeg"/><Relationship Id="rId3" Type="http://schemas.openxmlformats.org/officeDocument/2006/relationships/image" Target="../media/image99.png"/><Relationship Id="rId7" Type="http://schemas.openxmlformats.org/officeDocument/2006/relationships/image" Target="../media/image103.jpeg"/><Relationship Id="rId12" Type="http://schemas.openxmlformats.org/officeDocument/2006/relationships/image" Target="../media/image108.jpeg"/><Relationship Id="rId2" Type="http://schemas.openxmlformats.org/officeDocument/2006/relationships/image" Target="../media/image98.png"/><Relationship Id="rId16"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image" Target="../media/image102.jpeg"/><Relationship Id="rId11" Type="http://schemas.openxmlformats.org/officeDocument/2006/relationships/image" Target="../media/image107.jpeg"/><Relationship Id="rId5" Type="http://schemas.openxmlformats.org/officeDocument/2006/relationships/image" Target="../media/image101.png"/><Relationship Id="rId15" Type="http://schemas.openxmlformats.org/officeDocument/2006/relationships/image" Target="../media/image111.png"/><Relationship Id="rId10" Type="http://schemas.openxmlformats.org/officeDocument/2006/relationships/image" Target="../media/image106.jpeg"/><Relationship Id="rId4" Type="http://schemas.openxmlformats.org/officeDocument/2006/relationships/image" Target="../media/image100.png"/><Relationship Id="rId9" Type="http://schemas.openxmlformats.org/officeDocument/2006/relationships/image" Target="../media/image105.png"/><Relationship Id="rId14" Type="http://schemas.openxmlformats.org/officeDocument/2006/relationships/image" Target="../media/image110.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png"/><Relationship Id="rId3" Type="http://schemas.openxmlformats.org/officeDocument/2006/relationships/image" Target="../media/image12.jpeg"/><Relationship Id="rId7" Type="http://schemas.openxmlformats.org/officeDocument/2006/relationships/image" Target="../media/image16.jpeg"/><Relationship Id="rId12"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jpeg"/><Relationship Id="rId11" Type="http://schemas.openxmlformats.org/officeDocument/2006/relationships/image" Target="../media/image20.png"/><Relationship Id="rId5" Type="http://schemas.openxmlformats.org/officeDocument/2006/relationships/image" Target="../media/image14.jpeg"/><Relationship Id="rId10" Type="http://schemas.openxmlformats.org/officeDocument/2006/relationships/image" Target="../media/image19.png"/><Relationship Id="rId4" Type="http://schemas.openxmlformats.org/officeDocument/2006/relationships/image" Target="../media/image13.jpeg"/><Relationship Id="rId9" Type="http://schemas.openxmlformats.org/officeDocument/2006/relationships/image" Target="../media/image18.jpeg"/><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1.jpeg"/><Relationship Id="rId18" Type="http://schemas.openxmlformats.org/officeDocument/2006/relationships/image" Target="../media/image35.jpeg"/><Relationship Id="rId26" Type="http://schemas.openxmlformats.org/officeDocument/2006/relationships/image" Target="../media/image41.jpeg"/><Relationship Id="rId3" Type="http://schemas.openxmlformats.org/officeDocument/2006/relationships/image" Target="../media/image13.jpeg"/><Relationship Id="rId21" Type="http://schemas.openxmlformats.org/officeDocument/2006/relationships/image" Target="../media/image37.jpeg"/><Relationship Id="rId7" Type="http://schemas.openxmlformats.org/officeDocument/2006/relationships/image" Target="../media/image26.jpeg"/><Relationship Id="rId12" Type="http://schemas.openxmlformats.org/officeDocument/2006/relationships/image" Target="../media/image30.jpeg"/><Relationship Id="rId17" Type="http://schemas.openxmlformats.org/officeDocument/2006/relationships/image" Target="../media/image34.jpeg"/><Relationship Id="rId25" Type="http://schemas.openxmlformats.org/officeDocument/2006/relationships/image" Target="../media/image18.jpeg"/><Relationship Id="rId2" Type="http://schemas.openxmlformats.org/officeDocument/2006/relationships/notesSlide" Target="../notesSlides/notesSlide7.xml"/><Relationship Id="rId16" Type="http://schemas.openxmlformats.org/officeDocument/2006/relationships/image" Target="../media/image16.jpeg"/><Relationship Id="rId20" Type="http://schemas.openxmlformats.org/officeDocument/2006/relationships/image" Target="../media/image17.jpeg"/><Relationship Id="rId29"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image" Target="../media/image15.jpeg"/><Relationship Id="rId24" Type="http://schemas.openxmlformats.org/officeDocument/2006/relationships/image" Target="../media/image40.jpeg"/><Relationship Id="rId32" Type="http://schemas.openxmlformats.org/officeDocument/2006/relationships/image" Target="../media/image3.jpeg"/><Relationship Id="rId5" Type="http://schemas.openxmlformats.org/officeDocument/2006/relationships/image" Target="../media/image25.jpeg"/><Relationship Id="rId15" Type="http://schemas.openxmlformats.org/officeDocument/2006/relationships/image" Target="../media/image33.jpeg"/><Relationship Id="rId23" Type="http://schemas.openxmlformats.org/officeDocument/2006/relationships/image" Target="../media/image39.jpeg"/><Relationship Id="rId28" Type="http://schemas.openxmlformats.org/officeDocument/2006/relationships/image" Target="../media/image43.jpeg"/><Relationship Id="rId10" Type="http://schemas.openxmlformats.org/officeDocument/2006/relationships/image" Target="../media/image29.jpeg"/><Relationship Id="rId19" Type="http://schemas.openxmlformats.org/officeDocument/2006/relationships/image" Target="../media/image36.jpeg"/><Relationship Id="rId31" Type="http://schemas.openxmlformats.org/officeDocument/2006/relationships/image" Target="../media/image46.jpeg"/><Relationship Id="rId4" Type="http://schemas.openxmlformats.org/officeDocument/2006/relationships/image" Target="../media/image24.jpeg"/><Relationship Id="rId9" Type="http://schemas.openxmlformats.org/officeDocument/2006/relationships/image" Target="../media/image28.jpeg"/><Relationship Id="rId14" Type="http://schemas.openxmlformats.org/officeDocument/2006/relationships/image" Target="../media/image32.jpeg"/><Relationship Id="rId22" Type="http://schemas.openxmlformats.org/officeDocument/2006/relationships/image" Target="../media/image38.jpeg"/><Relationship Id="rId27" Type="http://schemas.openxmlformats.org/officeDocument/2006/relationships/image" Target="../media/image42.jpeg"/><Relationship Id="rId30" Type="http://schemas.openxmlformats.org/officeDocument/2006/relationships/image" Target="../media/image45.jpeg"/></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upload.wikimedia.org/wikipedia/commons/e/e2/Top_5_Gold_Producers.png"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a:spLocks noGrp="1"/>
          </p:cNvSpPr>
          <p:nvPr>
            <p:ph type="title" idx="4294967295"/>
          </p:nvPr>
        </p:nvSpPr>
        <p:spPr>
          <a:xfrm>
            <a:off x="457200" y="2895600"/>
            <a:ext cx="8229600" cy="1104489"/>
          </a:xfrm>
        </p:spPr>
        <p:txBody>
          <a:bodyPr>
            <a:noAutofit/>
          </a:bodyPr>
          <a:lstStyle/>
          <a:p>
            <a:pPr algn="ctr">
              <a:lnSpc>
                <a:spcPct val="100000"/>
              </a:lnSpc>
              <a:spcBef>
                <a:spcPts val="0"/>
              </a:spcBef>
            </a:pPr>
            <a:r>
              <a:rPr lang="en-US" sz="3200" dirty="0" smtClean="0">
                <a:solidFill>
                  <a:schemeClr val="bg1"/>
                </a:solidFill>
              </a:rPr>
              <a:t>IAMGOLD/Rosebel Gold Mines N.V.</a:t>
            </a:r>
            <a:br>
              <a:rPr lang="en-US" sz="3200" dirty="0" smtClean="0">
                <a:solidFill>
                  <a:schemeClr val="bg1"/>
                </a:solidFill>
              </a:rPr>
            </a:br>
            <a:r>
              <a:rPr lang="en-US" sz="3600" dirty="0" smtClean="0">
                <a:solidFill>
                  <a:schemeClr val="bg1"/>
                </a:solidFill>
              </a:rPr>
              <a:t/>
            </a:r>
            <a:br>
              <a:rPr lang="en-US" sz="3600" dirty="0" smtClean="0">
                <a:solidFill>
                  <a:schemeClr val="bg1"/>
                </a:solidFill>
              </a:rPr>
            </a:br>
            <a:r>
              <a:rPr lang="en-US" sz="3200" i="1" dirty="0" smtClean="0">
                <a:solidFill>
                  <a:schemeClr val="bg1"/>
                </a:solidFill>
              </a:rPr>
              <a:t>32</a:t>
            </a:r>
            <a:r>
              <a:rPr lang="en-US" sz="3200" i="1" baseline="30000" dirty="0" smtClean="0">
                <a:solidFill>
                  <a:schemeClr val="bg1"/>
                </a:solidFill>
              </a:rPr>
              <a:t>nd</a:t>
            </a:r>
            <a:r>
              <a:rPr lang="en-US" sz="3200" i="1" dirty="0" smtClean="0">
                <a:solidFill>
                  <a:schemeClr val="bg1"/>
                </a:solidFill>
              </a:rPr>
              <a:t> ICAC Conference 2014</a:t>
            </a:r>
            <a:r>
              <a:rPr lang="en-US" sz="3200" i="1" dirty="0"/>
              <a:t/>
            </a:r>
            <a:br>
              <a:rPr lang="en-US" sz="3200" i="1" dirty="0"/>
            </a:br>
            <a:r>
              <a:rPr lang="en-US" sz="3200" i="1" dirty="0" smtClean="0"/>
              <a:t>	</a:t>
            </a:r>
            <a:br>
              <a:rPr lang="en-US" sz="3200" i="1" dirty="0" smtClean="0"/>
            </a:br>
            <a:r>
              <a:rPr lang="en-US" sz="3200" i="1" dirty="0" smtClean="0"/>
              <a:t/>
            </a:r>
            <a:br>
              <a:rPr lang="en-US" sz="3200" i="1" dirty="0" smtClean="0"/>
            </a:br>
            <a:endParaRPr lang="en-US" sz="1800" b="0" i="1" dirty="0">
              <a:solidFill>
                <a:srgbClr val="6A3C00"/>
              </a:solidFill>
            </a:endParaRPr>
          </a:p>
        </p:txBody>
      </p:sp>
      <p:sp>
        <p:nvSpPr>
          <p:cNvPr id="3" name="Subtitle 6"/>
          <p:cNvSpPr txBox="1">
            <a:spLocks/>
          </p:cNvSpPr>
          <p:nvPr/>
        </p:nvSpPr>
        <p:spPr>
          <a:xfrm>
            <a:off x="381000" y="5181600"/>
            <a:ext cx="6400800" cy="989300"/>
          </a:xfrm>
          <a:prstGeom prst="rect">
            <a:avLst/>
          </a:prstGeom>
        </p:spPr>
        <p:txBody>
          <a:bodyPr vert="horz" lIns="91440" tIns="45720" rIns="91440" bIns="45720" rtlCol="0">
            <a:noAutofit/>
          </a:bodyPr>
          <a:lstStyle>
            <a:lvl1pPr marL="0" indent="0" algn="l" defTabSz="914400" rtl="0" eaLnBrk="1" latinLnBrk="0" hangingPunct="1">
              <a:spcBef>
                <a:spcPts val="0"/>
              </a:spcBef>
              <a:buSzPct val="90000"/>
              <a:buFontTx/>
              <a:buNone/>
              <a:defRPr sz="2400" b="1" kern="1200">
                <a:solidFill>
                  <a:srgbClr val="000000"/>
                </a:solidFill>
                <a:latin typeface="+mn-lt"/>
                <a:ea typeface="+mn-ea"/>
                <a:cs typeface="+mn-cs"/>
              </a:defRPr>
            </a:lvl1pPr>
            <a:lvl2pPr marL="457200" indent="0" algn="ctr" defTabSz="914400" rtl="0" eaLnBrk="1" latinLnBrk="0" hangingPunct="1">
              <a:spcBef>
                <a:spcPts val="800"/>
              </a:spcBef>
              <a:buSzPct val="75000"/>
              <a:buFontTx/>
              <a:buNone/>
              <a:defRPr sz="1600" kern="1200">
                <a:solidFill>
                  <a:schemeClr val="tx1">
                    <a:tint val="75000"/>
                  </a:schemeClr>
                </a:solidFill>
                <a:latin typeface="+mn-lt"/>
                <a:ea typeface="+mn-ea"/>
                <a:cs typeface="+mn-cs"/>
              </a:defRPr>
            </a:lvl2pPr>
            <a:lvl3pPr marL="914400" indent="0" algn="ctr" defTabSz="914400" rtl="0" eaLnBrk="1" latinLnBrk="0" hangingPunct="1">
              <a:spcBef>
                <a:spcPts val="800"/>
              </a:spcBef>
              <a:buSzPct val="75000"/>
              <a:buFontTx/>
              <a:buNone/>
              <a:defRPr sz="1600" kern="1200">
                <a:solidFill>
                  <a:schemeClr val="tx1">
                    <a:tint val="75000"/>
                  </a:schemeClr>
                </a:solidFill>
                <a:latin typeface="+mn-lt"/>
                <a:ea typeface="+mn-ea"/>
                <a:cs typeface="+mn-cs"/>
              </a:defRPr>
            </a:lvl3pPr>
            <a:lvl4pPr marL="1371600" indent="0" algn="ctr" defTabSz="914400" rtl="0" eaLnBrk="1" latinLnBrk="0" hangingPunct="1">
              <a:spcBef>
                <a:spcPts val="800"/>
              </a:spcBef>
              <a:buSzPct val="75000"/>
              <a:buFontTx/>
              <a:buNone/>
              <a:defRPr sz="1600" kern="1200">
                <a:solidFill>
                  <a:schemeClr val="tx1">
                    <a:tint val="75000"/>
                  </a:schemeClr>
                </a:solidFill>
                <a:latin typeface="+mn-lt"/>
                <a:ea typeface="+mn-ea"/>
                <a:cs typeface="+mn-cs"/>
              </a:defRPr>
            </a:lvl4pPr>
            <a:lvl5pPr marL="1828800" indent="0" algn="ctr" defTabSz="914400" rtl="0" eaLnBrk="1" latinLnBrk="0" hangingPunct="1">
              <a:spcBef>
                <a:spcPts val="800"/>
              </a:spcBef>
              <a:buSzPct val="75000"/>
              <a:buFontTx/>
              <a:buNone/>
              <a:defRPr sz="16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000" dirty="0" smtClean="0">
                <a:solidFill>
                  <a:schemeClr val="bg1"/>
                </a:solidFill>
              </a:rPr>
              <a:t>Remon van de Paal</a:t>
            </a:r>
          </a:p>
          <a:p>
            <a:r>
              <a:rPr lang="en-US" sz="2000" b="0" dirty="0" smtClean="0">
                <a:solidFill>
                  <a:schemeClr val="bg1"/>
                </a:solidFill>
              </a:rPr>
              <a:t>Controller Rosebel Gold Mines N.V.  </a:t>
            </a:r>
          </a:p>
          <a:p>
            <a:endParaRPr lang="en-US" sz="2000" b="0" dirty="0">
              <a:solidFill>
                <a:schemeClr val="bg1"/>
              </a:solidFill>
            </a:endParaRPr>
          </a:p>
          <a:p>
            <a:endParaRPr lang="en-US" sz="1600" b="0" dirty="0" smtClean="0">
              <a:solidFill>
                <a:schemeClr val="bg1"/>
              </a:solidFill>
            </a:endParaRPr>
          </a:p>
          <a:p>
            <a:r>
              <a:rPr lang="en-US" sz="1600" b="0" dirty="0" smtClean="0">
                <a:solidFill>
                  <a:schemeClr val="bg1"/>
                </a:solidFill>
              </a:rPr>
              <a:t>June 6</a:t>
            </a:r>
            <a:r>
              <a:rPr lang="en-US" sz="1600" b="0" baseline="30000" dirty="0" smtClean="0">
                <a:solidFill>
                  <a:schemeClr val="bg1"/>
                </a:solidFill>
              </a:rPr>
              <a:t>th</a:t>
            </a:r>
            <a:r>
              <a:rPr lang="en-US" sz="1600" b="0" dirty="0" smtClean="0">
                <a:solidFill>
                  <a:schemeClr val="bg1"/>
                </a:solidFill>
              </a:rPr>
              <a:t>, 2014</a:t>
            </a:r>
            <a:endParaRPr lang="en-US" sz="1600" b="0" dirty="0">
              <a:solidFill>
                <a:schemeClr val="bg1"/>
              </a:solidFill>
            </a:endParaRPr>
          </a:p>
        </p:txBody>
      </p:sp>
    </p:spTree>
    <p:extLst>
      <p:ext uri="{BB962C8B-B14F-4D97-AF65-F5344CB8AC3E}">
        <p14:creationId xmlns:p14="http://schemas.microsoft.com/office/powerpoint/2010/main" val="39357055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5D9FBD0-274D-4747-A450-F8DEDABC19D4}" type="slidenum">
              <a:rPr lang="en-US" smtClean="0"/>
              <a:pPr/>
              <a:t>10</a:t>
            </a:fld>
            <a:endParaRPr lang="en-US" dirty="0"/>
          </a:p>
        </p:txBody>
      </p:sp>
      <p:sp>
        <p:nvSpPr>
          <p:cNvPr id="5" name="Title 1"/>
          <p:cNvSpPr>
            <a:spLocks noGrp="1"/>
          </p:cNvSpPr>
          <p:nvPr>
            <p:ph type="title"/>
          </p:nvPr>
        </p:nvSpPr>
        <p:spPr>
          <a:xfrm>
            <a:off x="283464" y="109728"/>
            <a:ext cx="8229600" cy="944628"/>
          </a:xfrm>
        </p:spPr>
        <p:txBody>
          <a:bodyPr>
            <a:normAutofit/>
          </a:bodyPr>
          <a:lstStyle/>
          <a:p>
            <a:r>
              <a:rPr lang="en-US" sz="2800" dirty="0" smtClean="0"/>
              <a:t>World’s top gold producing countries</a:t>
            </a:r>
            <a:endParaRPr lang="en-US" sz="2800" dirty="0"/>
          </a:p>
        </p:txBody>
      </p:sp>
      <p:pic>
        <p:nvPicPr>
          <p:cNvPr id="8" name="Picture 2" descr="File:Map of gold production.sv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066800"/>
            <a:ext cx="8875056" cy="4572000"/>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p:cNvSpPr>
            <a:spLocks noGrp="1"/>
          </p:cNvSpPr>
          <p:nvPr>
            <p:ph idx="1"/>
          </p:nvPr>
        </p:nvSpPr>
        <p:spPr>
          <a:xfrm>
            <a:off x="135212" y="5715000"/>
            <a:ext cx="8932588" cy="457200"/>
          </a:xfrm>
        </p:spPr>
        <p:txBody>
          <a:bodyPr>
            <a:normAutofit/>
          </a:bodyPr>
          <a:lstStyle/>
          <a:p>
            <a:r>
              <a:rPr lang="en-CA" sz="2000" dirty="0" smtClean="0">
                <a:solidFill>
                  <a:schemeClr val="tx1"/>
                </a:solidFill>
              </a:rPr>
              <a:t>New gold discoveries in increasingly remote locations</a:t>
            </a:r>
          </a:p>
        </p:txBody>
      </p:sp>
    </p:spTree>
    <p:extLst>
      <p:ext uri="{BB962C8B-B14F-4D97-AF65-F5344CB8AC3E}">
        <p14:creationId xmlns:p14="http://schemas.microsoft.com/office/powerpoint/2010/main" val="22848443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5D9FBD0-274D-4747-A450-F8DEDABC19D4}" type="slidenum">
              <a:rPr lang="en-US" smtClean="0"/>
              <a:pPr/>
              <a:t>11</a:t>
            </a:fld>
            <a:endParaRPr lang="en-US" dirty="0"/>
          </a:p>
        </p:txBody>
      </p:sp>
      <p:pic>
        <p:nvPicPr>
          <p:cNvPr id="5" name="Picture 2" descr="1074-IAG-Mining-101-Illustration-5_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063" y="1330325"/>
            <a:ext cx="6481762" cy="468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1074-IAG-Mining-101-Illustration-5_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063" y="1330325"/>
            <a:ext cx="6481762" cy="468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1074-IAG-Mining-101-Illustration-6_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063" y="1330325"/>
            <a:ext cx="6481762" cy="468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4"/>
          <p:cNvSpPr txBox="1">
            <a:spLocks noChangeArrowheads="1"/>
          </p:cNvSpPr>
          <p:nvPr/>
        </p:nvSpPr>
        <p:spPr bwMode="auto">
          <a:xfrm>
            <a:off x="531813" y="1101725"/>
            <a:ext cx="8007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baseline="-25000">
                <a:solidFill>
                  <a:schemeClr val="tx1"/>
                </a:solidFill>
                <a:latin typeface="Arial" charset="0"/>
                <a:cs typeface="Arial" charset="0"/>
              </a:defRPr>
            </a:lvl1pPr>
            <a:lvl2pPr marL="742950" indent="-285750" eaLnBrk="0" hangingPunct="0">
              <a:defRPr b="1" baseline="-25000">
                <a:solidFill>
                  <a:schemeClr val="tx1"/>
                </a:solidFill>
                <a:latin typeface="Arial" charset="0"/>
                <a:cs typeface="Arial" charset="0"/>
              </a:defRPr>
            </a:lvl2pPr>
            <a:lvl3pPr marL="1143000" indent="-228600" eaLnBrk="0" hangingPunct="0">
              <a:defRPr b="1" baseline="-25000">
                <a:solidFill>
                  <a:schemeClr val="tx1"/>
                </a:solidFill>
                <a:latin typeface="Arial" charset="0"/>
                <a:cs typeface="Arial" charset="0"/>
              </a:defRPr>
            </a:lvl3pPr>
            <a:lvl4pPr marL="1600200" indent="-228600" eaLnBrk="0" hangingPunct="0">
              <a:defRPr b="1" baseline="-25000">
                <a:solidFill>
                  <a:schemeClr val="tx1"/>
                </a:solidFill>
                <a:latin typeface="Arial" charset="0"/>
                <a:cs typeface="Arial" charset="0"/>
              </a:defRPr>
            </a:lvl4pPr>
            <a:lvl5pPr marL="2057400" indent="-228600" eaLnBrk="0" hangingPunct="0">
              <a:defRPr b="1" baseline="-25000">
                <a:solidFill>
                  <a:schemeClr val="tx1"/>
                </a:solidFill>
                <a:latin typeface="Arial" charset="0"/>
                <a:cs typeface="Arial" charset="0"/>
              </a:defRPr>
            </a:lvl5pPr>
            <a:lvl6pPr marL="2514600" indent="-228600" eaLnBrk="0" fontAlgn="base" hangingPunct="0">
              <a:spcBef>
                <a:spcPct val="0"/>
              </a:spcBef>
              <a:spcAft>
                <a:spcPct val="0"/>
              </a:spcAft>
              <a:defRPr b="1" baseline="-25000">
                <a:solidFill>
                  <a:schemeClr val="tx1"/>
                </a:solidFill>
                <a:latin typeface="Arial" charset="0"/>
                <a:cs typeface="Arial" charset="0"/>
              </a:defRPr>
            </a:lvl6pPr>
            <a:lvl7pPr marL="2971800" indent="-228600" eaLnBrk="0" fontAlgn="base" hangingPunct="0">
              <a:spcBef>
                <a:spcPct val="0"/>
              </a:spcBef>
              <a:spcAft>
                <a:spcPct val="0"/>
              </a:spcAft>
              <a:defRPr b="1" baseline="-25000">
                <a:solidFill>
                  <a:schemeClr val="tx1"/>
                </a:solidFill>
                <a:latin typeface="Arial" charset="0"/>
                <a:cs typeface="Arial" charset="0"/>
              </a:defRPr>
            </a:lvl7pPr>
            <a:lvl8pPr marL="3429000" indent="-228600" eaLnBrk="0" fontAlgn="base" hangingPunct="0">
              <a:spcBef>
                <a:spcPct val="0"/>
              </a:spcBef>
              <a:spcAft>
                <a:spcPct val="0"/>
              </a:spcAft>
              <a:defRPr b="1" baseline="-25000">
                <a:solidFill>
                  <a:schemeClr val="tx1"/>
                </a:solidFill>
                <a:latin typeface="Arial" charset="0"/>
                <a:cs typeface="Arial" charset="0"/>
              </a:defRPr>
            </a:lvl8pPr>
            <a:lvl9pPr marL="3886200" indent="-228600" eaLnBrk="0" fontAlgn="base" hangingPunct="0">
              <a:spcBef>
                <a:spcPct val="0"/>
              </a:spcBef>
              <a:spcAft>
                <a:spcPct val="0"/>
              </a:spcAft>
              <a:defRPr b="1" baseline="-25000">
                <a:solidFill>
                  <a:schemeClr val="tx1"/>
                </a:solidFill>
                <a:latin typeface="Arial" charset="0"/>
                <a:cs typeface="Arial" charset="0"/>
              </a:defRPr>
            </a:lvl9pPr>
          </a:lstStyle>
          <a:p>
            <a:pPr eaLnBrk="1" hangingPunct="1"/>
            <a:r>
              <a:rPr lang="en-US" baseline="0" dirty="0">
                <a:solidFill>
                  <a:srgbClr val="4D4D4F"/>
                </a:solidFill>
              </a:rPr>
              <a:t>OPEN PIT</a:t>
            </a:r>
          </a:p>
          <a:p>
            <a:pPr eaLnBrk="1" hangingPunct="1"/>
            <a:r>
              <a:rPr lang="en-US" baseline="0" dirty="0">
                <a:solidFill>
                  <a:srgbClr val="4D4D4F"/>
                </a:solidFill>
              </a:rPr>
              <a:t>STRIP RATIO = 0  </a:t>
            </a:r>
            <a:r>
              <a:rPr lang="en-US" baseline="0" dirty="0">
                <a:solidFill>
                  <a:srgbClr val="DDB10A"/>
                </a:solidFill>
              </a:rPr>
              <a:t>NO WASTE</a:t>
            </a:r>
          </a:p>
        </p:txBody>
      </p:sp>
      <p:pic>
        <p:nvPicPr>
          <p:cNvPr id="9" name="Picture 5" descr="rosebe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9625" y="1066800"/>
            <a:ext cx="3254375" cy="2439987"/>
          </a:xfrm>
          <a:prstGeom prst="rect">
            <a:avLst/>
          </a:prstGeom>
          <a:ln>
            <a:noFill/>
          </a:ln>
          <a:effectLst/>
          <a:extLst>
            <a:ext uri="{909E8E84-426E-40DD-AFC4-6F175D3DCCD1}">
              <a14:hiddenFill xmlns:a14="http://schemas.microsoft.com/office/drawing/2010/main">
                <a:solidFill>
                  <a:srgbClr val="FFFFFF"/>
                </a:solidFill>
              </a14:hiddenFill>
            </a:ext>
          </a:extLst>
        </p:spPr>
      </p:pic>
      <p:grpSp>
        <p:nvGrpSpPr>
          <p:cNvPr id="10" name="Group 9"/>
          <p:cNvGrpSpPr>
            <a:grpSpLocks/>
          </p:cNvGrpSpPr>
          <p:nvPr/>
        </p:nvGrpSpPr>
        <p:grpSpPr bwMode="auto">
          <a:xfrm>
            <a:off x="5840413" y="4529137"/>
            <a:ext cx="2447925" cy="1141413"/>
            <a:chOff x="4085" y="2912"/>
            <a:chExt cx="1542" cy="719"/>
          </a:xfrm>
        </p:grpSpPr>
        <p:sp>
          <p:nvSpPr>
            <p:cNvPr id="11" name="Text Box 10"/>
            <p:cNvSpPr txBox="1">
              <a:spLocks noChangeArrowheads="1"/>
            </p:cNvSpPr>
            <p:nvPr/>
          </p:nvSpPr>
          <p:spPr bwMode="auto">
            <a:xfrm>
              <a:off x="4085" y="2912"/>
              <a:ext cx="1542" cy="719"/>
            </a:xfrm>
            <a:prstGeom prst="rect">
              <a:avLst/>
            </a:prstGeom>
            <a:noFill/>
            <a:ln>
              <a:noFill/>
            </a:ln>
            <a:effectLst/>
            <a:extLst>
              <a:ext uri="{909E8E84-426E-40DD-AFC4-6F175D3DCCD1}">
                <a14:hiddenFill xmlns:a14="http://schemas.microsoft.com/office/drawing/2010/main">
                  <a:solidFill>
                    <a:schemeClr val="bg1">
                      <a:alpha val="74901"/>
                    </a:schemeClr>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2880" tIns="91440" rIns="182880" bIns="91440">
              <a:spAutoFit/>
            </a:bodyPr>
            <a:lstStyle>
              <a:lvl1pPr eaLnBrk="0" hangingPunct="0">
                <a:defRPr b="1" baseline="-25000">
                  <a:solidFill>
                    <a:schemeClr val="tx1"/>
                  </a:solidFill>
                  <a:latin typeface="Arial" charset="0"/>
                  <a:cs typeface="Arial" charset="0"/>
                </a:defRPr>
              </a:lvl1pPr>
              <a:lvl2pPr marL="742950" indent="-285750" eaLnBrk="0" hangingPunct="0">
                <a:defRPr b="1" baseline="-25000">
                  <a:solidFill>
                    <a:schemeClr val="tx1"/>
                  </a:solidFill>
                  <a:latin typeface="Arial" charset="0"/>
                  <a:cs typeface="Arial" charset="0"/>
                </a:defRPr>
              </a:lvl2pPr>
              <a:lvl3pPr marL="1143000" indent="-228600" eaLnBrk="0" hangingPunct="0">
                <a:defRPr b="1" baseline="-25000">
                  <a:solidFill>
                    <a:schemeClr val="tx1"/>
                  </a:solidFill>
                  <a:latin typeface="Arial" charset="0"/>
                  <a:cs typeface="Arial" charset="0"/>
                </a:defRPr>
              </a:lvl3pPr>
              <a:lvl4pPr marL="1600200" indent="-228600" eaLnBrk="0" hangingPunct="0">
                <a:defRPr b="1" baseline="-25000">
                  <a:solidFill>
                    <a:schemeClr val="tx1"/>
                  </a:solidFill>
                  <a:latin typeface="Arial" charset="0"/>
                  <a:cs typeface="Arial" charset="0"/>
                </a:defRPr>
              </a:lvl4pPr>
              <a:lvl5pPr marL="2057400" indent="-228600" eaLnBrk="0" hangingPunct="0">
                <a:defRPr b="1" baseline="-25000">
                  <a:solidFill>
                    <a:schemeClr val="tx1"/>
                  </a:solidFill>
                  <a:latin typeface="Arial" charset="0"/>
                  <a:cs typeface="Arial" charset="0"/>
                </a:defRPr>
              </a:lvl5pPr>
              <a:lvl6pPr marL="2514600" indent="-228600" eaLnBrk="0" fontAlgn="base" hangingPunct="0">
                <a:spcBef>
                  <a:spcPct val="0"/>
                </a:spcBef>
                <a:spcAft>
                  <a:spcPct val="0"/>
                </a:spcAft>
                <a:defRPr b="1" baseline="-25000">
                  <a:solidFill>
                    <a:schemeClr val="tx1"/>
                  </a:solidFill>
                  <a:latin typeface="Arial" charset="0"/>
                  <a:cs typeface="Arial" charset="0"/>
                </a:defRPr>
              </a:lvl6pPr>
              <a:lvl7pPr marL="2971800" indent="-228600" eaLnBrk="0" fontAlgn="base" hangingPunct="0">
                <a:spcBef>
                  <a:spcPct val="0"/>
                </a:spcBef>
                <a:spcAft>
                  <a:spcPct val="0"/>
                </a:spcAft>
                <a:defRPr b="1" baseline="-25000">
                  <a:solidFill>
                    <a:schemeClr val="tx1"/>
                  </a:solidFill>
                  <a:latin typeface="Arial" charset="0"/>
                  <a:cs typeface="Arial" charset="0"/>
                </a:defRPr>
              </a:lvl7pPr>
              <a:lvl8pPr marL="3429000" indent="-228600" eaLnBrk="0" fontAlgn="base" hangingPunct="0">
                <a:spcBef>
                  <a:spcPct val="0"/>
                </a:spcBef>
                <a:spcAft>
                  <a:spcPct val="0"/>
                </a:spcAft>
                <a:defRPr b="1" baseline="-25000">
                  <a:solidFill>
                    <a:schemeClr val="tx1"/>
                  </a:solidFill>
                  <a:latin typeface="Arial" charset="0"/>
                  <a:cs typeface="Arial" charset="0"/>
                </a:defRPr>
              </a:lvl8pPr>
              <a:lvl9pPr marL="3886200" indent="-228600" eaLnBrk="0" fontAlgn="base" hangingPunct="0">
                <a:spcBef>
                  <a:spcPct val="0"/>
                </a:spcBef>
                <a:spcAft>
                  <a:spcPct val="0"/>
                </a:spcAft>
                <a:defRPr b="1" baseline="-25000">
                  <a:solidFill>
                    <a:schemeClr val="tx1"/>
                  </a:solidFill>
                  <a:latin typeface="Arial" charset="0"/>
                  <a:cs typeface="Arial" charset="0"/>
                </a:defRPr>
              </a:lvl9pPr>
            </a:lstStyle>
            <a:p>
              <a:pPr algn="ctr" eaLnBrk="1" hangingPunct="1">
                <a:spcBef>
                  <a:spcPct val="24000"/>
                </a:spcBef>
              </a:pPr>
              <a:r>
                <a:rPr lang="en-CA" baseline="0" dirty="0"/>
                <a:t>STRIP RATIO</a:t>
              </a:r>
            </a:p>
            <a:p>
              <a:pPr algn="ctr" eaLnBrk="1" hangingPunct="1">
                <a:spcBef>
                  <a:spcPct val="24000"/>
                </a:spcBef>
              </a:pPr>
              <a:r>
                <a:rPr lang="en-CA" baseline="0" dirty="0"/>
                <a:t>0 TONNES WASTE</a:t>
              </a:r>
            </a:p>
            <a:p>
              <a:pPr algn="ctr" eaLnBrk="1" hangingPunct="1">
                <a:spcBef>
                  <a:spcPct val="24000"/>
                </a:spcBef>
              </a:pPr>
              <a:r>
                <a:rPr lang="en-CA" baseline="0" dirty="0"/>
                <a:t>1 TONNE ORE</a:t>
              </a:r>
            </a:p>
          </p:txBody>
        </p:sp>
        <p:sp>
          <p:nvSpPr>
            <p:cNvPr id="12" name="Line 11"/>
            <p:cNvSpPr>
              <a:spLocks noChangeShapeType="1"/>
            </p:cNvSpPr>
            <p:nvPr/>
          </p:nvSpPr>
          <p:spPr bwMode="auto">
            <a:xfrm>
              <a:off x="4208" y="3384"/>
              <a:ext cx="1296" cy="0"/>
            </a:xfrm>
            <a:prstGeom prst="line">
              <a:avLst/>
            </a:prstGeom>
            <a:noFill/>
            <a:ln w="28575">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solidFill>
                  <a:srgbClr val="333333"/>
                </a:solidFill>
              </a:endParaRPr>
            </a:p>
          </p:txBody>
        </p:sp>
      </p:grpSp>
      <p:sp>
        <p:nvSpPr>
          <p:cNvPr id="13" name="Text Box 12"/>
          <p:cNvSpPr txBox="1">
            <a:spLocks noChangeArrowheads="1"/>
          </p:cNvSpPr>
          <p:nvPr/>
        </p:nvSpPr>
        <p:spPr bwMode="auto">
          <a:xfrm>
            <a:off x="627063" y="5581650"/>
            <a:ext cx="1201737" cy="460375"/>
          </a:xfrm>
          <a:prstGeom prst="rect">
            <a:avLst/>
          </a:prstGeom>
          <a:noFill/>
          <a:ln>
            <a:noFill/>
          </a:ln>
          <a:effectLst/>
          <a:extLst>
            <a:ext uri="{909E8E84-426E-40DD-AFC4-6F175D3DCCD1}">
              <a14:hiddenFill xmlns:a14="http://schemas.microsoft.com/office/drawing/2010/main">
                <a:solidFill>
                  <a:schemeClr val="bg1">
                    <a:alpha val="74901"/>
                  </a:schemeClr>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b="1" baseline="-25000">
                <a:solidFill>
                  <a:schemeClr val="tx1"/>
                </a:solidFill>
                <a:latin typeface="Arial" charset="0"/>
                <a:cs typeface="Arial" charset="0"/>
              </a:defRPr>
            </a:lvl1pPr>
            <a:lvl2pPr marL="742950" indent="-285750" eaLnBrk="0" hangingPunct="0">
              <a:defRPr b="1" baseline="-25000">
                <a:solidFill>
                  <a:schemeClr val="tx1"/>
                </a:solidFill>
                <a:latin typeface="Arial" charset="0"/>
                <a:cs typeface="Arial" charset="0"/>
              </a:defRPr>
            </a:lvl2pPr>
            <a:lvl3pPr marL="1143000" indent="-228600" eaLnBrk="0" hangingPunct="0">
              <a:defRPr b="1" baseline="-25000">
                <a:solidFill>
                  <a:schemeClr val="tx1"/>
                </a:solidFill>
                <a:latin typeface="Arial" charset="0"/>
                <a:cs typeface="Arial" charset="0"/>
              </a:defRPr>
            </a:lvl3pPr>
            <a:lvl4pPr marL="1600200" indent="-228600" eaLnBrk="0" hangingPunct="0">
              <a:defRPr b="1" baseline="-25000">
                <a:solidFill>
                  <a:schemeClr val="tx1"/>
                </a:solidFill>
                <a:latin typeface="Arial" charset="0"/>
                <a:cs typeface="Arial" charset="0"/>
              </a:defRPr>
            </a:lvl4pPr>
            <a:lvl5pPr marL="2057400" indent="-228600" eaLnBrk="0" hangingPunct="0">
              <a:defRPr b="1" baseline="-25000">
                <a:solidFill>
                  <a:schemeClr val="tx1"/>
                </a:solidFill>
                <a:latin typeface="Arial" charset="0"/>
                <a:cs typeface="Arial" charset="0"/>
              </a:defRPr>
            </a:lvl5pPr>
            <a:lvl6pPr marL="2514600" indent="-228600" eaLnBrk="0" fontAlgn="base" hangingPunct="0">
              <a:spcBef>
                <a:spcPct val="0"/>
              </a:spcBef>
              <a:spcAft>
                <a:spcPct val="0"/>
              </a:spcAft>
              <a:defRPr b="1" baseline="-25000">
                <a:solidFill>
                  <a:schemeClr val="tx1"/>
                </a:solidFill>
                <a:latin typeface="Arial" charset="0"/>
                <a:cs typeface="Arial" charset="0"/>
              </a:defRPr>
            </a:lvl6pPr>
            <a:lvl7pPr marL="2971800" indent="-228600" eaLnBrk="0" fontAlgn="base" hangingPunct="0">
              <a:spcBef>
                <a:spcPct val="0"/>
              </a:spcBef>
              <a:spcAft>
                <a:spcPct val="0"/>
              </a:spcAft>
              <a:defRPr b="1" baseline="-25000">
                <a:solidFill>
                  <a:schemeClr val="tx1"/>
                </a:solidFill>
                <a:latin typeface="Arial" charset="0"/>
                <a:cs typeface="Arial" charset="0"/>
              </a:defRPr>
            </a:lvl7pPr>
            <a:lvl8pPr marL="3429000" indent="-228600" eaLnBrk="0" fontAlgn="base" hangingPunct="0">
              <a:spcBef>
                <a:spcPct val="0"/>
              </a:spcBef>
              <a:spcAft>
                <a:spcPct val="0"/>
              </a:spcAft>
              <a:defRPr b="1" baseline="-25000">
                <a:solidFill>
                  <a:schemeClr val="tx1"/>
                </a:solidFill>
                <a:latin typeface="Arial" charset="0"/>
                <a:cs typeface="Arial" charset="0"/>
              </a:defRPr>
            </a:lvl8pPr>
            <a:lvl9pPr marL="3886200" indent="-228600" eaLnBrk="0" fontAlgn="base" hangingPunct="0">
              <a:spcBef>
                <a:spcPct val="0"/>
              </a:spcBef>
              <a:spcAft>
                <a:spcPct val="0"/>
              </a:spcAft>
              <a:defRPr b="1" baseline="-25000">
                <a:solidFill>
                  <a:schemeClr val="tx1"/>
                </a:solidFill>
                <a:latin typeface="Arial" charset="0"/>
                <a:cs typeface="Arial" charset="0"/>
              </a:defRPr>
            </a:lvl9pPr>
          </a:lstStyle>
          <a:p>
            <a:pPr eaLnBrk="1" hangingPunct="1">
              <a:lnSpc>
                <a:spcPct val="84000"/>
              </a:lnSpc>
            </a:pPr>
            <a:r>
              <a:rPr lang="en-CA" baseline="0" dirty="0">
                <a:solidFill>
                  <a:srgbClr val="333333"/>
                </a:solidFill>
              </a:rPr>
              <a:t>MINING </a:t>
            </a:r>
            <a:br>
              <a:rPr lang="en-CA" baseline="0" dirty="0">
                <a:solidFill>
                  <a:srgbClr val="333333"/>
                </a:solidFill>
              </a:rPr>
            </a:br>
            <a:r>
              <a:rPr lang="en-CA" baseline="0" dirty="0">
                <a:solidFill>
                  <a:srgbClr val="333333"/>
                </a:solidFill>
              </a:rPr>
              <a:t>COSTS</a:t>
            </a:r>
            <a:endParaRPr lang="en-CA" sz="1600" baseline="0" dirty="0">
              <a:solidFill>
                <a:srgbClr val="5F5F5F"/>
              </a:solidFill>
            </a:endParaRPr>
          </a:p>
        </p:txBody>
      </p:sp>
      <p:sp>
        <p:nvSpPr>
          <p:cNvPr id="14" name="Text Box 13"/>
          <p:cNvSpPr txBox="1">
            <a:spLocks noChangeArrowheads="1"/>
          </p:cNvSpPr>
          <p:nvPr/>
        </p:nvSpPr>
        <p:spPr bwMode="auto">
          <a:xfrm>
            <a:off x="1533525" y="5486400"/>
            <a:ext cx="355600"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b="1" baseline="-25000">
                <a:solidFill>
                  <a:schemeClr val="tx1"/>
                </a:solidFill>
                <a:latin typeface="Arial" charset="0"/>
                <a:cs typeface="Arial" charset="0"/>
              </a:defRPr>
            </a:lvl1pPr>
            <a:lvl2pPr marL="742950" indent="-285750" eaLnBrk="0" hangingPunct="0">
              <a:defRPr b="1" baseline="-25000">
                <a:solidFill>
                  <a:schemeClr val="tx1"/>
                </a:solidFill>
                <a:latin typeface="Arial" charset="0"/>
                <a:cs typeface="Arial" charset="0"/>
              </a:defRPr>
            </a:lvl2pPr>
            <a:lvl3pPr marL="1143000" indent="-228600" eaLnBrk="0" hangingPunct="0">
              <a:defRPr b="1" baseline="-25000">
                <a:solidFill>
                  <a:schemeClr val="tx1"/>
                </a:solidFill>
                <a:latin typeface="Arial" charset="0"/>
                <a:cs typeface="Arial" charset="0"/>
              </a:defRPr>
            </a:lvl3pPr>
            <a:lvl4pPr marL="1600200" indent="-228600" eaLnBrk="0" hangingPunct="0">
              <a:defRPr b="1" baseline="-25000">
                <a:solidFill>
                  <a:schemeClr val="tx1"/>
                </a:solidFill>
                <a:latin typeface="Arial" charset="0"/>
                <a:cs typeface="Arial" charset="0"/>
              </a:defRPr>
            </a:lvl4pPr>
            <a:lvl5pPr marL="2057400" indent="-228600" eaLnBrk="0" hangingPunct="0">
              <a:defRPr b="1" baseline="-25000">
                <a:solidFill>
                  <a:schemeClr val="tx1"/>
                </a:solidFill>
                <a:latin typeface="Arial" charset="0"/>
                <a:cs typeface="Arial" charset="0"/>
              </a:defRPr>
            </a:lvl5pPr>
            <a:lvl6pPr marL="2514600" indent="-228600" eaLnBrk="0" fontAlgn="base" hangingPunct="0">
              <a:spcBef>
                <a:spcPct val="0"/>
              </a:spcBef>
              <a:spcAft>
                <a:spcPct val="0"/>
              </a:spcAft>
              <a:defRPr b="1" baseline="-25000">
                <a:solidFill>
                  <a:schemeClr val="tx1"/>
                </a:solidFill>
                <a:latin typeface="Arial" charset="0"/>
                <a:cs typeface="Arial" charset="0"/>
              </a:defRPr>
            </a:lvl6pPr>
            <a:lvl7pPr marL="2971800" indent="-228600" eaLnBrk="0" fontAlgn="base" hangingPunct="0">
              <a:spcBef>
                <a:spcPct val="0"/>
              </a:spcBef>
              <a:spcAft>
                <a:spcPct val="0"/>
              </a:spcAft>
              <a:defRPr b="1" baseline="-25000">
                <a:solidFill>
                  <a:schemeClr val="tx1"/>
                </a:solidFill>
                <a:latin typeface="Arial" charset="0"/>
                <a:cs typeface="Arial" charset="0"/>
              </a:defRPr>
            </a:lvl7pPr>
            <a:lvl8pPr marL="3429000" indent="-228600" eaLnBrk="0" fontAlgn="base" hangingPunct="0">
              <a:spcBef>
                <a:spcPct val="0"/>
              </a:spcBef>
              <a:spcAft>
                <a:spcPct val="0"/>
              </a:spcAft>
              <a:defRPr b="1" baseline="-25000">
                <a:solidFill>
                  <a:schemeClr val="tx1"/>
                </a:solidFill>
                <a:latin typeface="Arial" charset="0"/>
                <a:cs typeface="Arial" charset="0"/>
              </a:defRPr>
            </a:lvl8pPr>
            <a:lvl9pPr marL="3886200" indent="-228600" eaLnBrk="0" fontAlgn="base" hangingPunct="0">
              <a:spcBef>
                <a:spcPct val="0"/>
              </a:spcBef>
              <a:spcAft>
                <a:spcPct val="0"/>
              </a:spcAft>
              <a:defRPr b="1" baseline="-25000">
                <a:solidFill>
                  <a:schemeClr val="tx1"/>
                </a:solidFill>
                <a:latin typeface="Arial" charset="0"/>
                <a:cs typeface="Arial" charset="0"/>
              </a:defRPr>
            </a:lvl9pPr>
          </a:lstStyle>
          <a:p>
            <a:pPr eaLnBrk="1" hangingPunct="1"/>
            <a:r>
              <a:rPr lang="en-CA" sz="4200" baseline="0" dirty="0">
                <a:solidFill>
                  <a:srgbClr val="5BA000"/>
                </a:solidFill>
                <a:latin typeface="Arial Black" pitchFamily="64" charset="0"/>
              </a:rPr>
              <a:t>$</a:t>
            </a:r>
          </a:p>
        </p:txBody>
      </p:sp>
      <p:sp>
        <p:nvSpPr>
          <p:cNvPr id="15" name="Line 14"/>
          <p:cNvSpPr>
            <a:spLocks noChangeShapeType="1"/>
          </p:cNvSpPr>
          <p:nvPr/>
        </p:nvSpPr>
        <p:spPr bwMode="auto">
          <a:xfrm>
            <a:off x="627063" y="6122988"/>
            <a:ext cx="1304925" cy="0"/>
          </a:xfrm>
          <a:prstGeom prst="line">
            <a:avLst/>
          </a:prstGeom>
          <a:noFill/>
          <a:ln w="28575">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solidFill>
                <a:srgbClr val="333333"/>
              </a:solidFill>
            </a:endParaRPr>
          </a:p>
        </p:txBody>
      </p:sp>
      <p:pic>
        <p:nvPicPr>
          <p:cNvPr id="16" name="Picture 15" descr="phase1-o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1425" y="2320925"/>
            <a:ext cx="1636713"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itle 1"/>
          <p:cNvSpPr>
            <a:spLocks/>
          </p:cNvSpPr>
          <p:nvPr/>
        </p:nvSpPr>
        <p:spPr bwMode="auto">
          <a:xfrm>
            <a:off x="228600" y="0"/>
            <a:ext cx="8686800" cy="11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nSpc>
                <a:spcPts val="3600"/>
              </a:lnSpc>
              <a:spcBef>
                <a:spcPct val="0"/>
              </a:spcBef>
            </a:pPr>
            <a:r>
              <a:rPr lang="en-US" sz="2800" b="1" dirty="0" smtClean="0">
                <a:solidFill>
                  <a:srgbClr val="000000"/>
                </a:solidFill>
              </a:rPr>
              <a:t>Life of Mine – initial phase</a:t>
            </a:r>
            <a:endParaRPr lang="en-US" sz="2800" b="1" dirty="0">
              <a:solidFill>
                <a:srgbClr val="000000"/>
              </a:solidFill>
            </a:endParaRPr>
          </a:p>
        </p:txBody>
      </p:sp>
      <p:sp>
        <p:nvSpPr>
          <p:cNvPr id="19" name="TextBox 18"/>
          <p:cNvSpPr txBox="1"/>
          <p:nvPr/>
        </p:nvSpPr>
        <p:spPr>
          <a:xfrm>
            <a:off x="1828800" y="6363700"/>
            <a:ext cx="5791200" cy="338554"/>
          </a:xfrm>
          <a:prstGeom prst="rect">
            <a:avLst/>
          </a:prstGeom>
          <a:noFill/>
        </p:spPr>
        <p:txBody>
          <a:bodyPr wrap="square" rtlCol="0">
            <a:spAutoFit/>
          </a:bodyPr>
          <a:lstStyle/>
          <a:p>
            <a:pPr algn="ctr"/>
            <a:r>
              <a:rPr lang="en-US" sz="1600" b="1" dirty="0">
                <a:solidFill>
                  <a:srgbClr val="B54823"/>
                </a:solidFill>
              </a:rPr>
              <a:t>Empowering People, Extraordinary Performance</a:t>
            </a:r>
          </a:p>
        </p:txBody>
      </p:sp>
      <p:sp>
        <p:nvSpPr>
          <p:cNvPr id="20" name="TextBox 19"/>
          <p:cNvSpPr txBox="1"/>
          <p:nvPr/>
        </p:nvSpPr>
        <p:spPr>
          <a:xfrm>
            <a:off x="4724400" y="4017095"/>
            <a:ext cx="1402948" cy="369332"/>
          </a:xfrm>
          <a:prstGeom prst="rect">
            <a:avLst/>
          </a:prstGeom>
          <a:noFill/>
        </p:spPr>
        <p:txBody>
          <a:bodyPr wrap="none" rtlCol="0">
            <a:spAutoFit/>
          </a:bodyPr>
          <a:lstStyle/>
          <a:p>
            <a:r>
              <a:rPr lang="en-US" dirty="0">
                <a:solidFill>
                  <a:srgbClr val="333333"/>
                </a:solidFill>
              </a:rPr>
              <a:t>ORE BODY</a:t>
            </a:r>
          </a:p>
        </p:txBody>
      </p:sp>
      <p:sp>
        <p:nvSpPr>
          <p:cNvPr id="21" name="TextBox 20"/>
          <p:cNvSpPr txBox="1"/>
          <p:nvPr/>
        </p:nvSpPr>
        <p:spPr>
          <a:xfrm>
            <a:off x="764065" y="2856026"/>
            <a:ext cx="543739" cy="369332"/>
          </a:xfrm>
          <a:prstGeom prst="rect">
            <a:avLst/>
          </a:prstGeom>
          <a:noFill/>
        </p:spPr>
        <p:txBody>
          <a:bodyPr wrap="none" rtlCol="0">
            <a:spAutoFit/>
          </a:bodyPr>
          <a:lstStyle/>
          <a:p>
            <a:r>
              <a:rPr lang="en-US" dirty="0">
                <a:solidFill>
                  <a:srgbClr val="333333"/>
                </a:solidFill>
              </a:rPr>
              <a:t>PIT</a:t>
            </a:r>
          </a:p>
        </p:txBody>
      </p:sp>
      <p:cxnSp>
        <p:nvCxnSpPr>
          <p:cNvPr id="22" name="Straight Connector 21"/>
          <p:cNvCxnSpPr/>
          <p:nvPr/>
        </p:nvCxnSpPr>
        <p:spPr>
          <a:xfrm flipV="1">
            <a:off x="1279525" y="2667000"/>
            <a:ext cx="625475" cy="373692"/>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20" idx="1"/>
          </p:cNvCxnSpPr>
          <p:nvPr/>
        </p:nvCxnSpPr>
        <p:spPr>
          <a:xfrm flipH="1" flipV="1">
            <a:off x="3337720" y="3437657"/>
            <a:ext cx="1386680" cy="76410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8980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5D9FBD0-274D-4747-A450-F8DEDABC19D4}" type="slidenum">
              <a:rPr lang="en-US" smtClean="0"/>
              <a:pPr/>
              <a:t>12</a:t>
            </a:fld>
            <a:endParaRPr lang="en-US" dirty="0"/>
          </a:p>
        </p:txBody>
      </p:sp>
      <p:pic>
        <p:nvPicPr>
          <p:cNvPr id="5" name="Picture 2" descr="1074-IAG-Mining-101-Illustration-6_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063" y="1330325"/>
            <a:ext cx="6481762" cy="468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1074-IAG-Mining-101-Illustration-7_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063" y="1330325"/>
            <a:ext cx="6481762" cy="468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7"/>
          <p:cNvGrpSpPr>
            <a:grpSpLocks/>
          </p:cNvGrpSpPr>
          <p:nvPr/>
        </p:nvGrpSpPr>
        <p:grpSpPr bwMode="auto">
          <a:xfrm>
            <a:off x="6135635" y="3387724"/>
            <a:ext cx="2447925" cy="1141413"/>
            <a:chOff x="4085" y="2912"/>
            <a:chExt cx="1542" cy="719"/>
          </a:xfrm>
        </p:grpSpPr>
        <p:sp>
          <p:nvSpPr>
            <p:cNvPr id="8" name="Text Box 8"/>
            <p:cNvSpPr txBox="1">
              <a:spLocks noChangeArrowheads="1"/>
            </p:cNvSpPr>
            <p:nvPr/>
          </p:nvSpPr>
          <p:spPr bwMode="auto">
            <a:xfrm>
              <a:off x="4085" y="2912"/>
              <a:ext cx="1542" cy="719"/>
            </a:xfrm>
            <a:prstGeom prst="rect">
              <a:avLst/>
            </a:prstGeom>
            <a:noFill/>
            <a:ln>
              <a:noFill/>
            </a:ln>
            <a:effectLst/>
            <a:extLst>
              <a:ext uri="{909E8E84-426E-40DD-AFC4-6F175D3DCCD1}">
                <a14:hiddenFill xmlns:a14="http://schemas.microsoft.com/office/drawing/2010/main">
                  <a:solidFill>
                    <a:schemeClr val="bg1">
                      <a:alpha val="74901"/>
                    </a:schemeClr>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2880" tIns="91440" rIns="182880" bIns="91440">
              <a:spAutoFit/>
            </a:bodyPr>
            <a:lstStyle>
              <a:lvl1pPr eaLnBrk="0" hangingPunct="0">
                <a:defRPr b="1" baseline="-25000">
                  <a:solidFill>
                    <a:schemeClr val="tx1"/>
                  </a:solidFill>
                  <a:latin typeface="Arial" charset="0"/>
                  <a:cs typeface="Arial" charset="0"/>
                </a:defRPr>
              </a:lvl1pPr>
              <a:lvl2pPr marL="742950" indent="-285750" eaLnBrk="0" hangingPunct="0">
                <a:defRPr b="1" baseline="-25000">
                  <a:solidFill>
                    <a:schemeClr val="tx1"/>
                  </a:solidFill>
                  <a:latin typeface="Arial" charset="0"/>
                  <a:cs typeface="Arial" charset="0"/>
                </a:defRPr>
              </a:lvl2pPr>
              <a:lvl3pPr marL="1143000" indent="-228600" eaLnBrk="0" hangingPunct="0">
                <a:defRPr b="1" baseline="-25000">
                  <a:solidFill>
                    <a:schemeClr val="tx1"/>
                  </a:solidFill>
                  <a:latin typeface="Arial" charset="0"/>
                  <a:cs typeface="Arial" charset="0"/>
                </a:defRPr>
              </a:lvl3pPr>
              <a:lvl4pPr marL="1600200" indent="-228600" eaLnBrk="0" hangingPunct="0">
                <a:defRPr b="1" baseline="-25000">
                  <a:solidFill>
                    <a:schemeClr val="tx1"/>
                  </a:solidFill>
                  <a:latin typeface="Arial" charset="0"/>
                  <a:cs typeface="Arial" charset="0"/>
                </a:defRPr>
              </a:lvl4pPr>
              <a:lvl5pPr marL="2057400" indent="-228600" eaLnBrk="0" hangingPunct="0">
                <a:defRPr b="1" baseline="-25000">
                  <a:solidFill>
                    <a:schemeClr val="tx1"/>
                  </a:solidFill>
                  <a:latin typeface="Arial" charset="0"/>
                  <a:cs typeface="Arial" charset="0"/>
                </a:defRPr>
              </a:lvl5pPr>
              <a:lvl6pPr marL="2514600" indent="-228600" eaLnBrk="0" fontAlgn="base" hangingPunct="0">
                <a:spcBef>
                  <a:spcPct val="0"/>
                </a:spcBef>
                <a:spcAft>
                  <a:spcPct val="0"/>
                </a:spcAft>
                <a:defRPr b="1" baseline="-25000">
                  <a:solidFill>
                    <a:schemeClr val="tx1"/>
                  </a:solidFill>
                  <a:latin typeface="Arial" charset="0"/>
                  <a:cs typeface="Arial" charset="0"/>
                </a:defRPr>
              </a:lvl6pPr>
              <a:lvl7pPr marL="2971800" indent="-228600" eaLnBrk="0" fontAlgn="base" hangingPunct="0">
                <a:spcBef>
                  <a:spcPct val="0"/>
                </a:spcBef>
                <a:spcAft>
                  <a:spcPct val="0"/>
                </a:spcAft>
                <a:defRPr b="1" baseline="-25000">
                  <a:solidFill>
                    <a:schemeClr val="tx1"/>
                  </a:solidFill>
                  <a:latin typeface="Arial" charset="0"/>
                  <a:cs typeface="Arial" charset="0"/>
                </a:defRPr>
              </a:lvl7pPr>
              <a:lvl8pPr marL="3429000" indent="-228600" eaLnBrk="0" fontAlgn="base" hangingPunct="0">
                <a:spcBef>
                  <a:spcPct val="0"/>
                </a:spcBef>
                <a:spcAft>
                  <a:spcPct val="0"/>
                </a:spcAft>
                <a:defRPr b="1" baseline="-25000">
                  <a:solidFill>
                    <a:schemeClr val="tx1"/>
                  </a:solidFill>
                  <a:latin typeface="Arial" charset="0"/>
                  <a:cs typeface="Arial" charset="0"/>
                </a:defRPr>
              </a:lvl8pPr>
              <a:lvl9pPr marL="3886200" indent="-228600" eaLnBrk="0" fontAlgn="base" hangingPunct="0">
                <a:spcBef>
                  <a:spcPct val="0"/>
                </a:spcBef>
                <a:spcAft>
                  <a:spcPct val="0"/>
                </a:spcAft>
                <a:defRPr b="1" baseline="-25000">
                  <a:solidFill>
                    <a:schemeClr val="tx1"/>
                  </a:solidFill>
                  <a:latin typeface="Arial" charset="0"/>
                  <a:cs typeface="Arial" charset="0"/>
                </a:defRPr>
              </a:lvl9pPr>
            </a:lstStyle>
            <a:p>
              <a:pPr algn="ctr" eaLnBrk="1" hangingPunct="1">
                <a:spcBef>
                  <a:spcPct val="24000"/>
                </a:spcBef>
              </a:pPr>
              <a:r>
                <a:rPr lang="en-CA" baseline="0" dirty="0"/>
                <a:t>STRIP RATIO</a:t>
              </a:r>
            </a:p>
            <a:p>
              <a:pPr algn="ctr" eaLnBrk="1" hangingPunct="1">
                <a:spcBef>
                  <a:spcPct val="24000"/>
                </a:spcBef>
              </a:pPr>
              <a:r>
                <a:rPr lang="en-CA" baseline="0" dirty="0"/>
                <a:t>1 TONNE WASTE</a:t>
              </a:r>
            </a:p>
            <a:p>
              <a:pPr algn="ctr" eaLnBrk="1" hangingPunct="1">
                <a:spcBef>
                  <a:spcPct val="24000"/>
                </a:spcBef>
              </a:pPr>
              <a:r>
                <a:rPr lang="en-CA" baseline="0" dirty="0"/>
                <a:t>1 TONNE ORE</a:t>
              </a:r>
            </a:p>
          </p:txBody>
        </p:sp>
        <p:sp>
          <p:nvSpPr>
            <p:cNvPr id="9" name="Line 9"/>
            <p:cNvSpPr>
              <a:spLocks noChangeShapeType="1"/>
            </p:cNvSpPr>
            <p:nvPr/>
          </p:nvSpPr>
          <p:spPr bwMode="auto">
            <a:xfrm>
              <a:off x="4208" y="3384"/>
              <a:ext cx="1296" cy="0"/>
            </a:xfrm>
            <a:prstGeom prst="line">
              <a:avLst/>
            </a:prstGeom>
            <a:noFill/>
            <a:ln w="28575">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grpSp>
      <p:sp>
        <p:nvSpPr>
          <p:cNvPr id="10" name="Text Box 10"/>
          <p:cNvSpPr txBox="1">
            <a:spLocks noChangeArrowheads="1"/>
          </p:cNvSpPr>
          <p:nvPr/>
        </p:nvSpPr>
        <p:spPr bwMode="auto">
          <a:xfrm>
            <a:off x="627063" y="5551487"/>
            <a:ext cx="1201737" cy="460375"/>
          </a:xfrm>
          <a:prstGeom prst="rect">
            <a:avLst/>
          </a:prstGeom>
          <a:noFill/>
          <a:ln>
            <a:noFill/>
          </a:ln>
          <a:effectLst/>
          <a:extLst>
            <a:ext uri="{909E8E84-426E-40DD-AFC4-6F175D3DCCD1}">
              <a14:hiddenFill xmlns:a14="http://schemas.microsoft.com/office/drawing/2010/main">
                <a:solidFill>
                  <a:schemeClr val="bg1">
                    <a:alpha val="74901"/>
                  </a:schemeClr>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b="1" baseline="-25000">
                <a:solidFill>
                  <a:schemeClr val="tx1"/>
                </a:solidFill>
                <a:latin typeface="Arial" charset="0"/>
                <a:cs typeface="Arial" charset="0"/>
              </a:defRPr>
            </a:lvl1pPr>
            <a:lvl2pPr marL="742950" indent="-285750" eaLnBrk="0" hangingPunct="0">
              <a:defRPr b="1" baseline="-25000">
                <a:solidFill>
                  <a:schemeClr val="tx1"/>
                </a:solidFill>
                <a:latin typeface="Arial" charset="0"/>
                <a:cs typeface="Arial" charset="0"/>
              </a:defRPr>
            </a:lvl2pPr>
            <a:lvl3pPr marL="1143000" indent="-228600" eaLnBrk="0" hangingPunct="0">
              <a:defRPr b="1" baseline="-25000">
                <a:solidFill>
                  <a:schemeClr val="tx1"/>
                </a:solidFill>
                <a:latin typeface="Arial" charset="0"/>
                <a:cs typeface="Arial" charset="0"/>
              </a:defRPr>
            </a:lvl3pPr>
            <a:lvl4pPr marL="1600200" indent="-228600" eaLnBrk="0" hangingPunct="0">
              <a:defRPr b="1" baseline="-25000">
                <a:solidFill>
                  <a:schemeClr val="tx1"/>
                </a:solidFill>
                <a:latin typeface="Arial" charset="0"/>
                <a:cs typeface="Arial" charset="0"/>
              </a:defRPr>
            </a:lvl4pPr>
            <a:lvl5pPr marL="2057400" indent="-228600" eaLnBrk="0" hangingPunct="0">
              <a:defRPr b="1" baseline="-25000">
                <a:solidFill>
                  <a:schemeClr val="tx1"/>
                </a:solidFill>
                <a:latin typeface="Arial" charset="0"/>
                <a:cs typeface="Arial" charset="0"/>
              </a:defRPr>
            </a:lvl5pPr>
            <a:lvl6pPr marL="2514600" indent="-228600" eaLnBrk="0" fontAlgn="base" hangingPunct="0">
              <a:spcBef>
                <a:spcPct val="0"/>
              </a:spcBef>
              <a:spcAft>
                <a:spcPct val="0"/>
              </a:spcAft>
              <a:defRPr b="1" baseline="-25000">
                <a:solidFill>
                  <a:schemeClr val="tx1"/>
                </a:solidFill>
                <a:latin typeface="Arial" charset="0"/>
                <a:cs typeface="Arial" charset="0"/>
              </a:defRPr>
            </a:lvl6pPr>
            <a:lvl7pPr marL="2971800" indent="-228600" eaLnBrk="0" fontAlgn="base" hangingPunct="0">
              <a:spcBef>
                <a:spcPct val="0"/>
              </a:spcBef>
              <a:spcAft>
                <a:spcPct val="0"/>
              </a:spcAft>
              <a:defRPr b="1" baseline="-25000">
                <a:solidFill>
                  <a:schemeClr val="tx1"/>
                </a:solidFill>
                <a:latin typeface="Arial" charset="0"/>
                <a:cs typeface="Arial" charset="0"/>
              </a:defRPr>
            </a:lvl7pPr>
            <a:lvl8pPr marL="3429000" indent="-228600" eaLnBrk="0" fontAlgn="base" hangingPunct="0">
              <a:spcBef>
                <a:spcPct val="0"/>
              </a:spcBef>
              <a:spcAft>
                <a:spcPct val="0"/>
              </a:spcAft>
              <a:defRPr b="1" baseline="-25000">
                <a:solidFill>
                  <a:schemeClr val="tx1"/>
                </a:solidFill>
                <a:latin typeface="Arial" charset="0"/>
                <a:cs typeface="Arial" charset="0"/>
              </a:defRPr>
            </a:lvl8pPr>
            <a:lvl9pPr marL="3886200" indent="-228600" eaLnBrk="0" fontAlgn="base" hangingPunct="0">
              <a:spcBef>
                <a:spcPct val="0"/>
              </a:spcBef>
              <a:spcAft>
                <a:spcPct val="0"/>
              </a:spcAft>
              <a:defRPr b="1" baseline="-25000">
                <a:solidFill>
                  <a:schemeClr val="tx1"/>
                </a:solidFill>
                <a:latin typeface="Arial" charset="0"/>
                <a:cs typeface="Arial" charset="0"/>
              </a:defRPr>
            </a:lvl9pPr>
          </a:lstStyle>
          <a:p>
            <a:pPr eaLnBrk="1" hangingPunct="1">
              <a:lnSpc>
                <a:spcPct val="84000"/>
              </a:lnSpc>
            </a:pPr>
            <a:r>
              <a:rPr lang="en-CA" baseline="0" dirty="0">
                <a:solidFill>
                  <a:srgbClr val="333333"/>
                </a:solidFill>
              </a:rPr>
              <a:t>MINING </a:t>
            </a:r>
            <a:br>
              <a:rPr lang="en-CA" baseline="0" dirty="0">
                <a:solidFill>
                  <a:srgbClr val="333333"/>
                </a:solidFill>
              </a:rPr>
            </a:br>
            <a:r>
              <a:rPr lang="en-CA" baseline="0" dirty="0">
                <a:solidFill>
                  <a:srgbClr val="333333"/>
                </a:solidFill>
              </a:rPr>
              <a:t>COSTS</a:t>
            </a:r>
            <a:endParaRPr lang="en-CA" sz="1600" baseline="0" dirty="0">
              <a:solidFill>
                <a:srgbClr val="5F5F5F"/>
              </a:solidFill>
            </a:endParaRPr>
          </a:p>
        </p:txBody>
      </p:sp>
      <p:sp>
        <p:nvSpPr>
          <p:cNvPr id="11" name="Text Box 11"/>
          <p:cNvSpPr txBox="1">
            <a:spLocks noChangeArrowheads="1"/>
          </p:cNvSpPr>
          <p:nvPr/>
        </p:nvSpPr>
        <p:spPr bwMode="auto">
          <a:xfrm>
            <a:off x="1533525" y="5456237"/>
            <a:ext cx="355600"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b="1" baseline="-25000">
                <a:solidFill>
                  <a:schemeClr val="tx1"/>
                </a:solidFill>
                <a:latin typeface="Arial" charset="0"/>
                <a:cs typeface="Arial" charset="0"/>
              </a:defRPr>
            </a:lvl1pPr>
            <a:lvl2pPr marL="742950" indent="-285750" eaLnBrk="0" hangingPunct="0">
              <a:defRPr b="1" baseline="-25000">
                <a:solidFill>
                  <a:schemeClr val="tx1"/>
                </a:solidFill>
                <a:latin typeface="Arial" charset="0"/>
                <a:cs typeface="Arial" charset="0"/>
              </a:defRPr>
            </a:lvl2pPr>
            <a:lvl3pPr marL="1143000" indent="-228600" eaLnBrk="0" hangingPunct="0">
              <a:defRPr b="1" baseline="-25000">
                <a:solidFill>
                  <a:schemeClr val="tx1"/>
                </a:solidFill>
                <a:latin typeface="Arial" charset="0"/>
                <a:cs typeface="Arial" charset="0"/>
              </a:defRPr>
            </a:lvl3pPr>
            <a:lvl4pPr marL="1600200" indent="-228600" eaLnBrk="0" hangingPunct="0">
              <a:defRPr b="1" baseline="-25000">
                <a:solidFill>
                  <a:schemeClr val="tx1"/>
                </a:solidFill>
                <a:latin typeface="Arial" charset="0"/>
                <a:cs typeface="Arial" charset="0"/>
              </a:defRPr>
            </a:lvl4pPr>
            <a:lvl5pPr marL="2057400" indent="-228600" eaLnBrk="0" hangingPunct="0">
              <a:defRPr b="1" baseline="-25000">
                <a:solidFill>
                  <a:schemeClr val="tx1"/>
                </a:solidFill>
                <a:latin typeface="Arial" charset="0"/>
                <a:cs typeface="Arial" charset="0"/>
              </a:defRPr>
            </a:lvl5pPr>
            <a:lvl6pPr marL="2514600" indent="-228600" eaLnBrk="0" fontAlgn="base" hangingPunct="0">
              <a:spcBef>
                <a:spcPct val="0"/>
              </a:spcBef>
              <a:spcAft>
                <a:spcPct val="0"/>
              </a:spcAft>
              <a:defRPr b="1" baseline="-25000">
                <a:solidFill>
                  <a:schemeClr val="tx1"/>
                </a:solidFill>
                <a:latin typeface="Arial" charset="0"/>
                <a:cs typeface="Arial" charset="0"/>
              </a:defRPr>
            </a:lvl6pPr>
            <a:lvl7pPr marL="2971800" indent="-228600" eaLnBrk="0" fontAlgn="base" hangingPunct="0">
              <a:spcBef>
                <a:spcPct val="0"/>
              </a:spcBef>
              <a:spcAft>
                <a:spcPct val="0"/>
              </a:spcAft>
              <a:defRPr b="1" baseline="-25000">
                <a:solidFill>
                  <a:schemeClr val="tx1"/>
                </a:solidFill>
                <a:latin typeface="Arial" charset="0"/>
                <a:cs typeface="Arial" charset="0"/>
              </a:defRPr>
            </a:lvl7pPr>
            <a:lvl8pPr marL="3429000" indent="-228600" eaLnBrk="0" fontAlgn="base" hangingPunct="0">
              <a:spcBef>
                <a:spcPct val="0"/>
              </a:spcBef>
              <a:spcAft>
                <a:spcPct val="0"/>
              </a:spcAft>
              <a:defRPr b="1" baseline="-25000">
                <a:solidFill>
                  <a:schemeClr val="tx1"/>
                </a:solidFill>
                <a:latin typeface="Arial" charset="0"/>
                <a:cs typeface="Arial" charset="0"/>
              </a:defRPr>
            </a:lvl8pPr>
            <a:lvl9pPr marL="3886200" indent="-228600" eaLnBrk="0" fontAlgn="base" hangingPunct="0">
              <a:spcBef>
                <a:spcPct val="0"/>
              </a:spcBef>
              <a:spcAft>
                <a:spcPct val="0"/>
              </a:spcAft>
              <a:defRPr b="1" baseline="-25000">
                <a:solidFill>
                  <a:schemeClr val="tx1"/>
                </a:solidFill>
                <a:latin typeface="Arial" charset="0"/>
                <a:cs typeface="Arial" charset="0"/>
              </a:defRPr>
            </a:lvl9pPr>
          </a:lstStyle>
          <a:p>
            <a:pPr eaLnBrk="1" hangingPunct="1"/>
            <a:r>
              <a:rPr lang="en-CA" sz="4200" baseline="0" dirty="0">
                <a:solidFill>
                  <a:srgbClr val="5BA000"/>
                </a:solidFill>
                <a:latin typeface="Arial Black" pitchFamily="64" charset="0"/>
              </a:rPr>
              <a:t>$</a:t>
            </a:r>
          </a:p>
        </p:txBody>
      </p:sp>
      <p:sp>
        <p:nvSpPr>
          <p:cNvPr id="12" name="Text Box 12"/>
          <p:cNvSpPr txBox="1">
            <a:spLocks noChangeArrowheads="1"/>
          </p:cNvSpPr>
          <p:nvPr/>
        </p:nvSpPr>
        <p:spPr bwMode="auto">
          <a:xfrm>
            <a:off x="1533525" y="4954587"/>
            <a:ext cx="355600"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b="1" baseline="-25000">
                <a:solidFill>
                  <a:schemeClr val="tx1"/>
                </a:solidFill>
                <a:latin typeface="Arial" charset="0"/>
                <a:cs typeface="Arial" charset="0"/>
              </a:defRPr>
            </a:lvl1pPr>
            <a:lvl2pPr marL="742950" indent="-285750" eaLnBrk="0" hangingPunct="0">
              <a:defRPr b="1" baseline="-25000">
                <a:solidFill>
                  <a:schemeClr val="tx1"/>
                </a:solidFill>
                <a:latin typeface="Arial" charset="0"/>
                <a:cs typeface="Arial" charset="0"/>
              </a:defRPr>
            </a:lvl2pPr>
            <a:lvl3pPr marL="1143000" indent="-228600" eaLnBrk="0" hangingPunct="0">
              <a:defRPr b="1" baseline="-25000">
                <a:solidFill>
                  <a:schemeClr val="tx1"/>
                </a:solidFill>
                <a:latin typeface="Arial" charset="0"/>
                <a:cs typeface="Arial" charset="0"/>
              </a:defRPr>
            </a:lvl3pPr>
            <a:lvl4pPr marL="1600200" indent="-228600" eaLnBrk="0" hangingPunct="0">
              <a:defRPr b="1" baseline="-25000">
                <a:solidFill>
                  <a:schemeClr val="tx1"/>
                </a:solidFill>
                <a:latin typeface="Arial" charset="0"/>
                <a:cs typeface="Arial" charset="0"/>
              </a:defRPr>
            </a:lvl4pPr>
            <a:lvl5pPr marL="2057400" indent="-228600" eaLnBrk="0" hangingPunct="0">
              <a:defRPr b="1" baseline="-25000">
                <a:solidFill>
                  <a:schemeClr val="tx1"/>
                </a:solidFill>
                <a:latin typeface="Arial" charset="0"/>
                <a:cs typeface="Arial" charset="0"/>
              </a:defRPr>
            </a:lvl5pPr>
            <a:lvl6pPr marL="2514600" indent="-228600" eaLnBrk="0" fontAlgn="base" hangingPunct="0">
              <a:spcBef>
                <a:spcPct val="0"/>
              </a:spcBef>
              <a:spcAft>
                <a:spcPct val="0"/>
              </a:spcAft>
              <a:defRPr b="1" baseline="-25000">
                <a:solidFill>
                  <a:schemeClr val="tx1"/>
                </a:solidFill>
                <a:latin typeface="Arial" charset="0"/>
                <a:cs typeface="Arial" charset="0"/>
              </a:defRPr>
            </a:lvl6pPr>
            <a:lvl7pPr marL="2971800" indent="-228600" eaLnBrk="0" fontAlgn="base" hangingPunct="0">
              <a:spcBef>
                <a:spcPct val="0"/>
              </a:spcBef>
              <a:spcAft>
                <a:spcPct val="0"/>
              </a:spcAft>
              <a:defRPr b="1" baseline="-25000">
                <a:solidFill>
                  <a:schemeClr val="tx1"/>
                </a:solidFill>
                <a:latin typeface="Arial" charset="0"/>
                <a:cs typeface="Arial" charset="0"/>
              </a:defRPr>
            </a:lvl7pPr>
            <a:lvl8pPr marL="3429000" indent="-228600" eaLnBrk="0" fontAlgn="base" hangingPunct="0">
              <a:spcBef>
                <a:spcPct val="0"/>
              </a:spcBef>
              <a:spcAft>
                <a:spcPct val="0"/>
              </a:spcAft>
              <a:defRPr b="1" baseline="-25000">
                <a:solidFill>
                  <a:schemeClr val="tx1"/>
                </a:solidFill>
                <a:latin typeface="Arial" charset="0"/>
                <a:cs typeface="Arial" charset="0"/>
              </a:defRPr>
            </a:lvl8pPr>
            <a:lvl9pPr marL="3886200" indent="-228600" eaLnBrk="0" fontAlgn="base" hangingPunct="0">
              <a:spcBef>
                <a:spcPct val="0"/>
              </a:spcBef>
              <a:spcAft>
                <a:spcPct val="0"/>
              </a:spcAft>
              <a:defRPr b="1" baseline="-25000">
                <a:solidFill>
                  <a:schemeClr val="tx1"/>
                </a:solidFill>
                <a:latin typeface="Arial" charset="0"/>
                <a:cs typeface="Arial" charset="0"/>
              </a:defRPr>
            </a:lvl9pPr>
          </a:lstStyle>
          <a:p>
            <a:pPr eaLnBrk="1" hangingPunct="1"/>
            <a:r>
              <a:rPr lang="en-CA" sz="4200" baseline="0" dirty="0">
                <a:solidFill>
                  <a:srgbClr val="5BA000"/>
                </a:solidFill>
                <a:latin typeface="Arial Black" pitchFamily="64" charset="0"/>
              </a:rPr>
              <a:t>$</a:t>
            </a:r>
          </a:p>
        </p:txBody>
      </p:sp>
      <p:sp>
        <p:nvSpPr>
          <p:cNvPr id="13" name="Line 13"/>
          <p:cNvSpPr>
            <a:spLocks noChangeShapeType="1"/>
          </p:cNvSpPr>
          <p:nvPr/>
        </p:nvSpPr>
        <p:spPr bwMode="auto">
          <a:xfrm>
            <a:off x="627063" y="6092825"/>
            <a:ext cx="1304925" cy="0"/>
          </a:xfrm>
          <a:prstGeom prst="line">
            <a:avLst/>
          </a:prstGeom>
          <a:noFill/>
          <a:ln w="28575">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solidFill>
                <a:srgbClr val="333333"/>
              </a:solidFill>
            </a:endParaRPr>
          </a:p>
        </p:txBody>
      </p:sp>
      <p:pic>
        <p:nvPicPr>
          <p:cNvPr id="14" name="Picture 14" descr="phase2-wast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9613" y="2209800"/>
            <a:ext cx="2568575"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5" descr="phase2-o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8988" y="2493962"/>
            <a:ext cx="1644650" cy="190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itle 1"/>
          <p:cNvSpPr>
            <a:spLocks/>
          </p:cNvSpPr>
          <p:nvPr/>
        </p:nvSpPr>
        <p:spPr bwMode="auto">
          <a:xfrm>
            <a:off x="3498850" y="2451100"/>
            <a:ext cx="27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nSpc>
                <a:spcPts val="3600"/>
              </a:lnSpc>
            </a:pPr>
            <a:r>
              <a:rPr lang="en-US" sz="3600" dirty="0">
                <a:solidFill>
                  <a:prstClr val="white"/>
                </a:solidFill>
              </a:rPr>
              <a:t>1</a:t>
            </a:r>
          </a:p>
        </p:txBody>
      </p:sp>
      <p:sp>
        <p:nvSpPr>
          <p:cNvPr id="17" name="Title 1"/>
          <p:cNvSpPr>
            <a:spLocks/>
          </p:cNvSpPr>
          <p:nvPr/>
        </p:nvSpPr>
        <p:spPr bwMode="auto">
          <a:xfrm>
            <a:off x="2768600" y="3355975"/>
            <a:ext cx="27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nSpc>
                <a:spcPts val="3600"/>
              </a:lnSpc>
            </a:pPr>
            <a:r>
              <a:rPr lang="en-US" sz="3600" dirty="0">
                <a:solidFill>
                  <a:prstClr val="white"/>
                </a:solidFill>
              </a:rPr>
              <a:t>1</a:t>
            </a:r>
          </a:p>
        </p:txBody>
      </p:sp>
      <p:sp>
        <p:nvSpPr>
          <p:cNvPr id="19" name="Title 1"/>
          <p:cNvSpPr>
            <a:spLocks/>
          </p:cNvSpPr>
          <p:nvPr/>
        </p:nvSpPr>
        <p:spPr bwMode="auto">
          <a:xfrm>
            <a:off x="228600" y="0"/>
            <a:ext cx="8686800" cy="11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nSpc>
                <a:spcPts val="3600"/>
              </a:lnSpc>
              <a:spcBef>
                <a:spcPct val="0"/>
              </a:spcBef>
            </a:pPr>
            <a:r>
              <a:rPr lang="en-US" sz="2800" b="1" dirty="0">
                <a:solidFill>
                  <a:srgbClr val="000000"/>
                </a:solidFill>
              </a:rPr>
              <a:t>Life of Mine – Strip Ratio increases</a:t>
            </a:r>
          </a:p>
        </p:txBody>
      </p:sp>
      <p:sp>
        <p:nvSpPr>
          <p:cNvPr id="20" name="TextBox 19"/>
          <p:cNvSpPr txBox="1"/>
          <p:nvPr/>
        </p:nvSpPr>
        <p:spPr>
          <a:xfrm>
            <a:off x="5254625" y="4953000"/>
            <a:ext cx="1402948" cy="369332"/>
          </a:xfrm>
          <a:prstGeom prst="rect">
            <a:avLst/>
          </a:prstGeom>
          <a:noFill/>
        </p:spPr>
        <p:txBody>
          <a:bodyPr wrap="none" rtlCol="0">
            <a:spAutoFit/>
          </a:bodyPr>
          <a:lstStyle/>
          <a:p>
            <a:r>
              <a:rPr lang="en-US" dirty="0">
                <a:solidFill>
                  <a:srgbClr val="333333"/>
                </a:solidFill>
              </a:rPr>
              <a:t>ORE BODY</a:t>
            </a:r>
          </a:p>
        </p:txBody>
      </p:sp>
      <p:cxnSp>
        <p:nvCxnSpPr>
          <p:cNvPr id="21" name="Straight Connector 20"/>
          <p:cNvCxnSpPr/>
          <p:nvPr/>
        </p:nvCxnSpPr>
        <p:spPr>
          <a:xfrm>
            <a:off x="1600200" y="1817132"/>
            <a:ext cx="304800" cy="84986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20" idx="1"/>
          </p:cNvCxnSpPr>
          <p:nvPr/>
        </p:nvCxnSpPr>
        <p:spPr>
          <a:xfrm flipH="1" flipV="1">
            <a:off x="3867944" y="4373562"/>
            <a:ext cx="1386681" cy="764104"/>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254625" y="4953000"/>
            <a:ext cx="1402948" cy="369332"/>
          </a:xfrm>
          <a:prstGeom prst="rect">
            <a:avLst/>
          </a:prstGeom>
          <a:noFill/>
        </p:spPr>
        <p:txBody>
          <a:bodyPr wrap="none" rtlCol="0">
            <a:spAutoFit/>
          </a:bodyPr>
          <a:lstStyle/>
          <a:p>
            <a:r>
              <a:rPr lang="en-US" dirty="0">
                <a:solidFill>
                  <a:srgbClr val="333333"/>
                </a:solidFill>
              </a:rPr>
              <a:t>ORE BODY</a:t>
            </a:r>
          </a:p>
        </p:txBody>
      </p:sp>
      <p:sp>
        <p:nvSpPr>
          <p:cNvPr id="24" name="TextBox 23"/>
          <p:cNvSpPr txBox="1"/>
          <p:nvPr/>
        </p:nvSpPr>
        <p:spPr>
          <a:xfrm>
            <a:off x="990600" y="1447800"/>
            <a:ext cx="1415772" cy="369332"/>
          </a:xfrm>
          <a:prstGeom prst="rect">
            <a:avLst/>
          </a:prstGeom>
          <a:noFill/>
        </p:spPr>
        <p:txBody>
          <a:bodyPr wrap="none" rtlCol="0">
            <a:spAutoFit/>
          </a:bodyPr>
          <a:lstStyle/>
          <a:p>
            <a:r>
              <a:rPr lang="en-US" dirty="0">
                <a:solidFill>
                  <a:srgbClr val="333333"/>
                </a:solidFill>
              </a:rPr>
              <a:t>Existing PIT</a:t>
            </a:r>
          </a:p>
        </p:txBody>
      </p:sp>
      <p:cxnSp>
        <p:nvCxnSpPr>
          <p:cNvPr id="25" name="Straight Connector 24"/>
          <p:cNvCxnSpPr/>
          <p:nvPr/>
        </p:nvCxnSpPr>
        <p:spPr>
          <a:xfrm>
            <a:off x="1600200" y="1817132"/>
            <a:ext cx="304800" cy="849868"/>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23" idx="1"/>
          </p:cNvCxnSpPr>
          <p:nvPr/>
        </p:nvCxnSpPr>
        <p:spPr>
          <a:xfrm flipH="1" flipV="1">
            <a:off x="3867944" y="4373562"/>
            <a:ext cx="1386681" cy="764104"/>
          </a:xfrm>
          <a:prstGeom prst="line">
            <a:avLst/>
          </a:prstGeom>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604447" y="1447800"/>
            <a:ext cx="1646605" cy="369332"/>
          </a:xfrm>
          <a:prstGeom prst="rect">
            <a:avLst/>
          </a:prstGeom>
          <a:noFill/>
        </p:spPr>
        <p:txBody>
          <a:bodyPr wrap="none" rtlCol="0">
            <a:spAutoFit/>
          </a:bodyPr>
          <a:lstStyle/>
          <a:p>
            <a:r>
              <a:rPr lang="en-US" dirty="0">
                <a:solidFill>
                  <a:srgbClr val="333333"/>
                </a:solidFill>
              </a:rPr>
              <a:t>Expanded PIT</a:t>
            </a:r>
          </a:p>
        </p:txBody>
      </p:sp>
      <p:cxnSp>
        <p:nvCxnSpPr>
          <p:cNvPr id="28" name="Straight Connector 27"/>
          <p:cNvCxnSpPr/>
          <p:nvPr/>
        </p:nvCxnSpPr>
        <p:spPr>
          <a:xfrm flipH="1">
            <a:off x="3930650" y="1817132"/>
            <a:ext cx="1150850" cy="817602"/>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3263900" y="1817132"/>
            <a:ext cx="1817600" cy="1767443"/>
          </a:xfrm>
          <a:prstGeom prst="line">
            <a:avLst/>
          </a:prstGeom>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2010786" y="6363700"/>
            <a:ext cx="5791200" cy="338554"/>
          </a:xfrm>
          <a:prstGeom prst="rect">
            <a:avLst/>
          </a:prstGeom>
          <a:noFill/>
        </p:spPr>
        <p:txBody>
          <a:bodyPr wrap="square" rtlCol="0">
            <a:spAutoFit/>
          </a:bodyPr>
          <a:lstStyle/>
          <a:p>
            <a:pPr algn="ctr"/>
            <a:r>
              <a:rPr lang="en-US" sz="1600" b="1" dirty="0">
                <a:solidFill>
                  <a:srgbClr val="B54823"/>
                </a:solidFill>
              </a:rPr>
              <a:t>Empowering People, Extraordinary Performance</a:t>
            </a:r>
          </a:p>
        </p:txBody>
      </p:sp>
    </p:spTree>
    <p:extLst>
      <p:ext uri="{BB962C8B-B14F-4D97-AF65-F5344CB8AC3E}">
        <p14:creationId xmlns:p14="http://schemas.microsoft.com/office/powerpoint/2010/main" val="37919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5D9FBD0-274D-4747-A450-F8DEDABC19D4}" type="slidenum">
              <a:rPr lang="en-US" smtClean="0"/>
              <a:pPr/>
              <a:t>13</a:t>
            </a:fld>
            <a:endParaRPr lang="en-US" dirty="0"/>
          </a:p>
        </p:txBody>
      </p:sp>
      <p:pic>
        <p:nvPicPr>
          <p:cNvPr id="5" name="Picture 2" descr="1074-IAG-Mining-101-Illustration-7_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063" y="1371600"/>
            <a:ext cx="6481762" cy="468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1074-IAG-Mining-101-Illustration-8_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063" y="1371600"/>
            <a:ext cx="6481762" cy="468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4"/>
          <p:cNvSpPr txBox="1">
            <a:spLocks noChangeArrowheads="1"/>
          </p:cNvSpPr>
          <p:nvPr/>
        </p:nvSpPr>
        <p:spPr bwMode="auto">
          <a:xfrm>
            <a:off x="531813" y="1143000"/>
            <a:ext cx="8007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baseline="-25000">
                <a:solidFill>
                  <a:schemeClr val="tx1"/>
                </a:solidFill>
                <a:latin typeface="Arial" charset="0"/>
                <a:cs typeface="Arial" charset="0"/>
              </a:defRPr>
            </a:lvl1pPr>
            <a:lvl2pPr marL="742950" indent="-285750" eaLnBrk="0" hangingPunct="0">
              <a:defRPr b="1" baseline="-25000">
                <a:solidFill>
                  <a:schemeClr val="tx1"/>
                </a:solidFill>
                <a:latin typeface="Arial" charset="0"/>
                <a:cs typeface="Arial" charset="0"/>
              </a:defRPr>
            </a:lvl2pPr>
            <a:lvl3pPr marL="1143000" indent="-228600" eaLnBrk="0" hangingPunct="0">
              <a:defRPr b="1" baseline="-25000">
                <a:solidFill>
                  <a:schemeClr val="tx1"/>
                </a:solidFill>
                <a:latin typeface="Arial" charset="0"/>
                <a:cs typeface="Arial" charset="0"/>
              </a:defRPr>
            </a:lvl3pPr>
            <a:lvl4pPr marL="1600200" indent="-228600" eaLnBrk="0" hangingPunct="0">
              <a:defRPr b="1" baseline="-25000">
                <a:solidFill>
                  <a:schemeClr val="tx1"/>
                </a:solidFill>
                <a:latin typeface="Arial" charset="0"/>
                <a:cs typeface="Arial" charset="0"/>
              </a:defRPr>
            </a:lvl4pPr>
            <a:lvl5pPr marL="2057400" indent="-228600" eaLnBrk="0" hangingPunct="0">
              <a:defRPr b="1" baseline="-25000">
                <a:solidFill>
                  <a:schemeClr val="tx1"/>
                </a:solidFill>
                <a:latin typeface="Arial" charset="0"/>
                <a:cs typeface="Arial" charset="0"/>
              </a:defRPr>
            </a:lvl5pPr>
            <a:lvl6pPr marL="2514600" indent="-228600" eaLnBrk="0" fontAlgn="base" hangingPunct="0">
              <a:spcBef>
                <a:spcPct val="0"/>
              </a:spcBef>
              <a:spcAft>
                <a:spcPct val="0"/>
              </a:spcAft>
              <a:defRPr b="1" baseline="-25000">
                <a:solidFill>
                  <a:schemeClr val="tx1"/>
                </a:solidFill>
                <a:latin typeface="Arial" charset="0"/>
                <a:cs typeface="Arial" charset="0"/>
              </a:defRPr>
            </a:lvl6pPr>
            <a:lvl7pPr marL="2971800" indent="-228600" eaLnBrk="0" fontAlgn="base" hangingPunct="0">
              <a:spcBef>
                <a:spcPct val="0"/>
              </a:spcBef>
              <a:spcAft>
                <a:spcPct val="0"/>
              </a:spcAft>
              <a:defRPr b="1" baseline="-25000">
                <a:solidFill>
                  <a:schemeClr val="tx1"/>
                </a:solidFill>
                <a:latin typeface="Arial" charset="0"/>
                <a:cs typeface="Arial" charset="0"/>
              </a:defRPr>
            </a:lvl7pPr>
            <a:lvl8pPr marL="3429000" indent="-228600" eaLnBrk="0" fontAlgn="base" hangingPunct="0">
              <a:spcBef>
                <a:spcPct val="0"/>
              </a:spcBef>
              <a:spcAft>
                <a:spcPct val="0"/>
              </a:spcAft>
              <a:defRPr b="1" baseline="-25000">
                <a:solidFill>
                  <a:schemeClr val="tx1"/>
                </a:solidFill>
                <a:latin typeface="Arial" charset="0"/>
                <a:cs typeface="Arial" charset="0"/>
              </a:defRPr>
            </a:lvl8pPr>
            <a:lvl9pPr marL="3886200" indent="-228600" eaLnBrk="0" fontAlgn="base" hangingPunct="0">
              <a:spcBef>
                <a:spcPct val="0"/>
              </a:spcBef>
              <a:spcAft>
                <a:spcPct val="0"/>
              </a:spcAft>
              <a:defRPr b="1" baseline="-25000">
                <a:solidFill>
                  <a:schemeClr val="tx1"/>
                </a:solidFill>
                <a:latin typeface="Arial" charset="0"/>
                <a:cs typeface="Arial" charset="0"/>
              </a:defRPr>
            </a:lvl9pPr>
          </a:lstStyle>
          <a:p>
            <a:pPr eaLnBrk="1" hangingPunct="1"/>
            <a:r>
              <a:rPr lang="en-US" baseline="0" dirty="0">
                <a:solidFill>
                  <a:srgbClr val="4D4D4F"/>
                </a:solidFill>
              </a:rPr>
              <a:t>OPEN PIT</a:t>
            </a:r>
          </a:p>
          <a:p>
            <a:pPr eaLnBrk="1" hangingPunct="1"/>
            <a:r>
              <a:rPr lang="en-US" baseline="0" dirty="0">
                <a:solidFill>
                  <a:srgbClr val="4D4D4F"/>
                </a:solidFill>
              </a:rPr>
              <a:t>STRIP RATIO = 4:1</a:t>
            </a:r>
          </a:p>
        </p:txBody>
      </p:sp>
      <p:sp>
        <p:nvSpPr>
          <p:cNvPr id="8" name="Text Box 7"/>
          <p:cNvSpPr txBox="1">
            <a:spLocks noChangeArrowheads="1"/>
          </p:cNvSpPr>
          <p:nvPr/>
        </p:nvSpPr>
        <p:spPr bwMode="auto">
          <a:xfrm>
            <a:off x="627063" y="5630862"/>
            <a:ext cx="1201737" cy="460375"/>
          </a:xfrm>
          <a:prstGeom prst="rect">
            <a:avLst/>
          </a:prstGeom>
          <a:noFill/>
          <a:ln>
            <a:noFill/>
          </a:ln>
          <a:effectLst/>
          <a:extLst>
            <a:ext uri="{909E8E84-426E-40DD-AFC4-6F175D3DCCD1}">
              <a14:hiddenFill xmlns:a14="http://schemas.microsoft.com/office/drawing/2010/main">
                <a:solidFill>
                  <a:schemeClr val="bg1">
                    <a:alpha val="74901"/>
                  </a:schemeClr>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b="1" baseline="-25000">
                <a:solidFill>
                  <a:schemeClr val="tx1"/>
                </a:solidFill>
                <a:latin typeface="Arial" charset="0"/>
                <a:cs typeface="Arial" charset="0"/>
              </a:defRPr>
            </a:lvl1pPr>
            <a:lvl2pPr marL="742950" indent="-285750" eaLnBrk="0" hangingPunct="0">
              <a:defRPr b="1" baseline="-25000">
                <a:solidFill>
                  <a:schemeClr val="tx1"/>
                </a:solidFill>
                <a:latin typeface="Arial" charset="0"/>
                <a:cs typeface="Arial" charset="0"/>
              </a:defRPr>
            </a:lvl2pPr>
            <a:lvl3pPr marL="1143000" indent="-228600" eaLnBrk="0" hangingPunct="0">
              <a:defRPr b="1" baseline="-25000">
                <a:solidFill>
                  <a:schemeClr val="tx1"/>
                </a:solidFill>
                <a:latin typeface="Arial" charset="0"/>
                <a:cs typeface="Arial" charset="0"/>
              </a:defRPr>
            </a:lvl3pPr>
            <a:lvl4pPr marL="1600200" indent="-228600" eaLnBrk="0" hangingPunct="0">
              <a:defRPr b="1" baseline="-25000">
                <a:solidFill>
                  <a:schemeClr val="tx1"/>
                </a:solidFill>
                <a:latin typeface="Arial" charset="0"/>
                <a:cs typeface="Arial" charset="0"/>
              </a:defRPr>
            </a:lvl4pPr>
            <a:lvl5pPr marL="2057400" indent="-228600" eaLnBrk="0" hangingPunct="0">
              <a:defRPr b="1" baseline="-25000">
                <a:solidFill>
                  <a:schemeClr val="tx1"/>
                </a:solidFill>
                <a:latin typeface="Arial" charset="0"/>
                <a:cs typeface="Arial" charset="0"/>
              </a:defRPr>
            </a:lvl5pPr>
            <a:lvl6pPr marL="2514600" indent="-228600" eaLnBrk="0" fontAlgn="base" hangingPunct="0">
              <a:spcBef>
                <a:spcPct val="0"/>
              </a:spcBef>
              <a:spcAft>
                <a:spcPct val="0"/>
              </a:spcAft>
              <a:defRPr b="1" baseline="-25000">
                <a:solidFill>
                  <a:schemeClr val="tx1"/>
                </a:solidFill>
                <a:latin typeface="Arial" charset="0"/>
                <a:cs typeface="Arial" charset="0"/>
              </a:defRPr>
            </a:lvl6pPr>
            <a:lvl7pPr marL="2971800" indent="-228600" eaLnBrk="0" fontAlgn="base" hangingPunct="0">
              <a:spcBef>
                <a:spcPct val="0"/>
              </a:spcBef>
              <a:spcAft>
                <a:spcPct val="0"/>
              </a:spcAft>
              <a:defRPr b="1" baseline="-25000">
                <a:solidFill>
                  <a:schemeClr val="tx1"/>
                </a:solidFill>
                <a:latin typeface="Arial" charset="0"/>
                <a:cs typeface="Arial" charset="0"/>
              </a:defRPr>
            </a:lvl7pPr>
            <a:lvl8pPr marL="3429000" indent="-228600" eaLnBrk="0" fontAlgn="base" hangingPunct="0">
              <a:spcBef>
                <a:spcPct val="0"/>
              </a:spcBef>
              <a:spcAft>
                <a:spcPct val="0"/>
              </a:spcAft>
              <a:defRPr b="1" baseline="-25000">
                <a:solidFill>
                  <a:schemeClr val="tx1"/>
                </a:solidFill>
                <a:latin typeface="Arial" charset="0"/>
                <a:cs typeface="Arial" charset="0"/>
              </a:defRPr>
            </a:lvl8pPr>
            <a:lvl9pPr marL="3886200" indent="-228600" eaLnBrk="0" fontAlgn="base" hangingPunct="0">
              <a:spcBef>
                <a:spcPct val="0"/>
              </a:spcBef>
              <a:spcAft>
                <a:spcPct val="0"/>
              </a:spcAft>
              <a:defRPr b="1" baseline="-25000">
                <a:solidFill>
                  <a:schemeClr val="tx1"/>
                </a:solidFill>
                <a:latin typeface="Arial" charset="0"/>
                <a:cs typeface="Arial" charset="0"/>
              </a:defRPr>
            </a:lvl9pPr>
          </a:lstStyle>
          <a:p>
            <a:pPr eaLnBrk="1" hangingPunct="1">
              <a:lnSpc>
                <a:spcPct val="84000"/>
              </a:lnSpc>
            </a:pPr>
            <a:r>
              <a:rPr lang="en-CA" baseline="0" dirty="0">
                <a:solidFill>
                  <a:srgbClr val="333333"/>
                </a:solidFill>
              </a:rPr>
              <a:t>MINING </a:t>
            </a:r>
            <a:br>
              <a:rPr lang="en-CA" baseline="0" dirty="0">
                <a:solidFill>
                  <a:srgbClr val="333333"/>
                </a:solidFill>
              </a:rPr>
            </a:br>
            <a:r>
              <a:rPr lang="en-CA" baseline="0" dirty="0">
                <a:solidFill>
                  <a:srgbClr val="333333"/>
                </a:solidFill>
              </a:rPr>
              <a:t>COSTS</a:t>
            </a:r>
            <a:endParaRPr lang="en-CA" sz="1600" baseline="0" dirty="0">
              <a:solidFill>
                <a:srgbClr val="5F5F5F"/>
              </a:solidFill>
            </a:endParaRPr>
          </a:p>
        </p:txBody>
      </p:sp>
      <p:sp>
        <p:nvSpPr>
          <p:cNvPr id="9" name="Text Box 8"/>
          <p:cNvSpPr txBox="1">
            <a:spLocks noChangeArrowheads="1"/>
          </p:cNvSpPr>
          <p:nvPr/>
        </p:nvSpPr>
        <p:spPr bwMode="auto">
          <a:xfrm>
            <a:off x="1533525" y="5461947"/>
            <a:ext cx="355600"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b="1" baseline="-25000">
                <a:solidFill>
                  <a:schemeClr val="tx1"/>
                </a:solidFill>
                <a:latin typeface="Arial" charset="0"/>
                <a:cs typeface="Arial" charset="0"/>
              </a:defRPr>
            </a:lvl1pPr>
            <a:lvl2pPr marL="742950" indent="-285750" eaLnBrk="0" hangingPunct="0">
              <a:defRPr b="1" baseline="-25000">
                <a:solidFill>
                  <a:schemeClr val="tx1"/>
                </a:solidFill>
                <a:latin typeface="Arial" charset="0"/>
                <a:cs typeface="Arial" charset="0"/>
              </a:defRPr>
            </a:lvl2pPr>
            <a:lvl3pPr marL="1143000" indent="-228600" eaLnBrk="0" hangingPunct="0">
              <a:defRPr b="1" baseline="-25000">
                <a:solidFill>
                  <a:schemeClr val="tx1"/>
                </a:solidFill>
                <a:latin typeface="Arial" charset="0"/>
                <a:cs typeface="Arial" charset="0"/>
              </a:defRPr>
            </a:lvl3pPr>
            <a:lvl4pPr marL="1600200" indent="-228600" eaLnBrk="0" hangingPunct="0">
              <a:defRPr b="1" baseline="-25000">
                <a:solidFill>
                  <a:schemeClr val="tx1"/>
                </a:solidFill>
                <a:latin typeface="Arial" charset="0"/>
                <a:cs typeface="Arial" charset="0"/>
              </a:defRPr>
            </a:lvl4pPr>
            <a:lvl5pPr marL="2057400" indent="-228600" eaLnBrk="0" hangingPunct="0">
              <a:defRPr b="1" baseline="-25000">
                <a:solidFill>
                  <a:schemeClr val="tx1"/>
                </a:solidFill>
                <a:latin typeface="Arial" charset="0"/>
                <a:cs typeface="Arial" charset="0"/>
              </a:defRPr>
            </a:lvl5pPr>
            <a:lvl6pPr marL="2514600" indent="-228600" eaLnBrk="0" fontAlgn="base" hangingPunct="0">
              <a:spcBef>
                <a:spcPct val="0"/>
              </a:spcBef>
              <a:spcAft>
                <a:spcPct val="0"/>
              </a:spcAft>
              <a:defRPr b="1" baseline="-25000">
                <a:solidFill>
                  <a:schemeClr val="tx1"/>
                </a:solidFill>
                <a:latin typeface="Arial" charset="0"/>
                <a:cs typeface="Arial" charset="0"/>
              </a:defRPr>
            </a:lvl6pPr>
            <a:lvl7pPr marL="2971800" indent="-228600" eaLnBrk="0" fontAlgn="base" hangingPunct="0">
              <a:spcBef>
                <a:spcPct val="0"/>
              </a:spcBef>
              <a:spcAft>
                <a:spcPct val="0"/>
              </a:spcAft>
              <a:defRPr b="1" baseline="-25000">
                <a:solidFill>
                  <a:schemeClr val="tx1"/>
                </a:solidFill>
                <a:latin typeface="Arial" charset="0"/>
                <a:cs typeface="Arial" charset="0"/>
              </a:defRPr>
            </a:lvl7pPr>
            <a:lvl8pPr marL="3429000" indent="-228600" eaLnBrk="0" fontAlgn="base" hangingPunct="0">
              <a:spcBef>
                <a:spcPct val="0"/>
              </a:spcBef>
              <a:spcAft>
                <a:spcPct val="0"/>
              </a:spcAft>
              <a:defRPr b="1" baseline="-25000">
                <a:solidFill>
                  <a:schemeClr val="tx1"/>
                </a:solidFill>
                <a:latin typeface="Arial" charset="0"/>
                <a:cs typeface="Arial" charset="0"/>
              </a:defRPr>
            </a:lvl8pPr>
            <a:lvl9pPr marL="3886200" indent="-228600" eaLnBrk="0" fontAlgn="base" hangingPunct="0">
              <a:spcBef>
                <a:spcPct val="0"/>
              </a:spcBef>
              <a:spcAft>
                <a:spcPct val="0"/>
              </a:spcAft>
              <a:defRPr b="1" baseline="-25000">
                <a:solidFill>
                  <a:schemeClr val="tx1"/>
                </a:solidFill>
                <a:latin typeface="Arial" charset="0"/>
                <a:cs typeface="Arial" charset="0"/>
              </a:defRPr>
            </a:lvl9pPr>
          </a:lstStyle>
          <a:p>
            <a:pPr eaLnBrk="1" hangingPunct="1"/>
            <a:r>
              <a:rPr lang="en-CA" sz="4200" baseline="0" dirty="0">
                <a:solidFill>
                  <a:srgbClr val="5BA000"/>
                </a:solidFill>
                <a:latin typeface="Arial Black" pitchFamily="64" charset="0"/>
              </a:rPr>
              <a:t>$</a:t>
            </a:r>
          </a:p>
        </p:txBody>
      </p:sp>
      <p:sp>
        <p:nvSpPr>
          <p:cNvPr id="10" name="Text Box 9"/>
          <p:cNvSpPr txBox="1">
            <a:spLocks noChangeArrowheads="1"/>
          </p:cNvSpPr>
          <p:nvPr/>
        </p:nvSpPr>
        <p:spPr bwMode="auto">
          <a:xfrm>
            <a:off x="1533525" y="4946171"/>
            <a:ext cx="355600"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b="1" baseline="-25000">
                <a:solidFill>
                  <a:schemeClr val="tx1"/>
                </a:solidFill>
                <a:latin typeface="Arial" charset="0"/>
                <a:cs typeface="Arial" charset="0"/>
              </a:defRPr>
            </a:lvl1pPr>
            <a:lvl2pPr marL="742950" indent="-285750" eaLnBrk="0" hangingPunct="0">
              <a:defRPr b="1" baseline="-25000">
                <a:solidFill>
                  <a:schemeClr val="tx1"/>
                </a:solidFill>
                <a:latin typeface="Arial" charset="0"/>
                <a:cs typeface="Arial" charset="0"/>
              </a:defRPr>
            </a:lvl2pPr>
            <a:lvl3pPr marL="1143000" indent="-228600" eaLnBrk="0" hangingPunct="0">
              <a:defRPr b="1" baseline="-25000">
                <a:solidFill>
                  <a:schemeClr val="tx1"/>
                </a:solidFill>
                <a:latin typeface="Arial" charset="0"/>
                <a:cs typeface="Arial" charset="0"/>
              </a:defRPr>
            </a:lvl3pPr>
            <a:lvl4pPr marL="1600200" indent="-228600" eaLnBrk="0" hangingPunct="0">
              <a:defRPr b="1" baseline="-25000">
                <a:solidFill>
                  <a:schemeClr val="tx1"/>
                </a:solidFill>
                <a:latin typeface="Arial" charset="0"/>
                <a:cs typeface="Arial" charset="0"/>
              </a:defRPr>
            </a:lvl4pPr>
            <a:lvl5pPr marL="2057400" indent="-228600" eaLnBrk="0" hangingPunct="0">
              <a:defRPr b="1" baseline="-25000">
                <a:solidFill>
                  <a:schemeClr val="tx1"/>
                </a:solidFill>
                <a:latin typeface="Arial" charset="0"/>
                <a:cs typeface="Arial" charset="0"/>
              </a:defRPr>
            </a:lvl5pPr>
            <a:lvl6pPr marL="2514600" indent="-228600" eaLnBrk="0" fontAlgn="base" hangingPunct="0">
              <a:spcBef>
                <a:spcPct val="0"/>
              </a:spcBef>
              <a:spcAft>
                <a:spcPct val="0"/>
              </a:spcAft>
              <a:defRPr b="1" baseline="-25000">
                <a:solidFill>
                  <a:schemeClr val="tx1"/>
                </a:solidFill>
                <a:latin typeface="Arial" charset="0"/>
                <a:cs typeface="Arial" charset="0"/>
              </a:defRPr>
            </a:lvl6pPr>
            <a:lvl7pPr marL="2971800" indent="-228600" eaLnBrk="0" fontAlgn="base" hangingPunct="0">
              <a:spcBef>
                <a:spcPct val="0"/>
              </a:spcBef>
              <a:spcAft>
                <a:spcPct val="0"/>
              </a:spcAft>
              <a:defRPr b="1" baseline="-25000">
                <a:solidFill>
                  <a:schemeClr val="tx1"/>
                </a:solidFill>
                <a:latin typeface="Arial" charset="0"/>
                <a:cs typeface="Arial" charset="0"/>
              </a:defRPr>
            </a:lvl7pPr>
            <a:lvl8pPr marL="3429000" indent="-228600" eaLnBrk="0" fontAlgn="base" hangingPunct="0">
              <a:spcBef>
                <a:spcPct val="0"/>
              </a:spcBef>
              <a:spcAft>
                <a:spcPct val="0"/>
              </a:spcAft>
              <a:defRPr b="1" baseline="-25000">
                <a:solidFill>
                  <a:schemeClr val="tx1"/>
                </a:solidFill>
                <a:latin typeface="Arial" charset="0"/>
                <a:cs typeface="Arial" charset="0"/>
              </a:defRPr>
            </a:lvl8pPr>
            <a:lvl9pPr marL="3886200" indent="-228600" eaLnBrk="0" fontAlgn="base" hangingPunct="0">
              <a:spcBef>
                <a:spcPct val="0"/>
              </a:spcBef>
              <a:spcAft>
                <a:spcPct val="0"/>
              </a:spcAft>
              <a:defRPr b="1" baseline="-25000">
                <a:solidFill>
                  <a:schemeClr val="tx1"/>
                </a:solidFill>
                <a:latin typeface="Arial" charset="0"/>
                <a:cs typeface="Arial" charset="0"/>
              </a:defRPr>
            </a:lvl9pPr>
          </a:lstStyle>
          <a:p>
            <a:pPr eaLnBrk="1" hangingPunct="1"/>
            <a:r>
              <a:rPr lang="en-CA" sz="4200" baseline="0" dirty="0">
                <a:solidFill>
                  <a:srgbClr val="5BA000"/>
                </a:solidFill>
                <a:latin typeface="Arial Black" pitchFamily="64" charset="0"/>
              </a:rPr>
              <a:t>$</a:t>
            </a:r>
          </a:p>
        </p:txBody>
      </p:sp>
      <p:sp>
        <p:nvSpPr>
          <p:cNvPr id="11" name="Text Box 10"/>
          <p:cNvSpPr txBox="1">
            <a:spLocks noChangeArrowheads="1"/>
          </p:cNvSpPr>
          <p:nvPr/>
        </p:nvSpPr>
        <p:spPr bwMode="auto">
          <a:xfrm>
            <a:off x="1533525" y="4430393"/>
            <a:ext cx="355600"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b="1" baseline="-25000">
                <a:solidFill>
                  <a:schemeClr val="tx1"/>
                </a:solidFill>
                <a:latin typeface="Arial" charset="0"/>
                <a:cs typeface="Arial" charset="0"/>
              </a:defRPr>
            </a:lvl1pPr>
            <a:lvl2pPr marL="742950" indent="-285750" eaLnBrk="0" hangingPunct="0">
              <a:defRPr b="1" baseline="-25000">
                <a:solidFill>
                  <a:schemeClr val="tx1"/>
                </a:solidFill>
                <a:latin typeface="Arial" charset="0"/>
                <a:cs typeface="Arial" charset="0"/>
              </a:defRPr>
            </a:lvl2pPr>
            <a:lvl3pPr marL="1143000" indent="-228600" eaLnBrk="0" hangingPunct="0">
              <a:defRPr b="1" baseline="-25000">
                <a:solidFill>
                  <a:schemeClr val="tx1"/>
                </a:solidFill>
                <a:latin typeface="Arial" charset="0"/>
                <a:cs typeface="Arial" charset="0"/>
              </a:defRPr>
            </a:lvl3pPr>
            <a:lvl4pPr marL="1600200" indent="-228600" eaLnBrk="0" hangingPunct="0">
              <a:defRPr b="1" baseline="-25000">
                <a:solidFill>
                  <a:schemeClr val="tx1"/>
                </a:solidFill>
                <a:latin typeface="Arial" charset="0"/>
                <a:cs typeface="Arial" charset="0"/>
              </a:defRPr>
            </a:lvl4pPr>
            <a:lvl5pPr marL="2057400" indent="-228600" eaLnBrk="0" hangingPunct="0">
              <a:defRPr b="1" baseline="-25000">
                <a:solidFill>
                  <a:schemeClr val="tx1"/>
                </a:solidFill>
                <a:latin typeface="Arial" charset="0"/>
                <a:cs typeface="Arial" charset="0"/>
              </a:defRPr>
            </a:lvl5pPr>
            <a:lvl6pPr marL="2514600" indent="-228600" eaLnBrk="0" fontAlgn="base" hangingPunct="0">
              <a:spcBef>
                <a:spcPct val="0"/>
              </a:spcBef>
              <a:spcAft>
                <a:spcPct val="0"/>
              </a:spcAft>
              <a:defRPr b="1" baseline="-25000">
                <a:solidFill>
                  <a:schemeClr val="tx1"/>
                </a:solidFill>
                <a:latin typeface="Arial" charset="0"/>
                <a:cs typeface="Arial" charset="0"/>
              </a:defRPr>
            </a:lvl6pPr>
            <a:lvl7pPr marL="2971800" indent="-228600" eaLnBrk="0" fontAlgn="base" hangingPunct="0">
              <a:spcBef>
                <a:spcPct val="0"/>
              </a:spcBef>
              <a:spcAft>
                <a:spcPct val="0"/>
              </a:spcAft>
              <a:defRPr b="1" baseline="-25000">
                <a:solidFill>
                  <a:schemeClr val="tx1"/>
                </a:solidFill>
                <a:latin typeface="Arial" charset="0"/>
                <a:cs typeface="Arial" charset="0"/>
              </a:defRPr>
            </a:lvl7pPr>
            <a:lvl8pPr marL="3429000" indent="-228600" eaLnBrk="0" fontAlgn="base" hangingPunct="0">
              <a:spcBef>
                <a:spcPct val="0"/>
              </a:spcBef>
              <a:spcAft>
                <a:spcPct val="0"/>
              </a:spcAft>
              <a:defRPr b="1" baseline="-25000">
                <a:solidFill>
                  <a:schemeClr val="tx1"/>
                </a:solidFill>
                <a:latin typeface="Arial" charset="0"/>
                <a:cs typeface="Arial" charset="0"/>
              </a:defRPr>
            </a:lvl8pPr>
            <a:lvl9pPr marL="3886200" indent="-228600" eaLnBrk="0" fontAlgn="base" hangingPunct="0">
              <a:spcBef>
                <a:spcPct val="0"/>
              </a:spcBef>
              <a:spcAft>
                <a:spcPct val="0"/>
              </a:spcAft>
              <a:defRPr b="1" baseline="-25000">
                <a:solidFill>
                  <a:schemeClr val="tx1"/>
                </a:solidFill>
                <a:latin typeface="Arial" charset="0"/>
                <a:cs typeface="Arial" charset="0"/>
              </a:defRPr>
            </a:lvl9pPr>
          </a:lstStyle>
          <a:p>
            <a:pPr eaLnBrk="1" hangingPunct="1"/>
            <a:r>
              <a:rPr lang="en-CA" sz="4200" baseline="0" dirty="0">
                <a:solidFill>
                  <a:srgbClr val="5BA000"/>
                </a:solidFill>
                <a:latin typeface="Arial Black" pitchFamily="64" charset="0"/>
              </a:rPr>
              <a:t>$</a:t>
            </a:r>
          </a:p>
        </p:txBody>
      </p:sp>
      <p:sp>
        <p:nvSpPr>
          <p:cNvPr id="12" name="Line 11"/>
          <p:cNvSpPr>
            <a:spLocks noChangeShapeType="1"/>
          </p:cNvSpPr>
          <p:nvPr/>
        </p:nvSpPr>
        <p:spPr bwMode="auto">
          <a:xfrm>
            <a:off x="627063" y="6096000"/>
            <a:ext cx="1304925" cy="0"/>
          </a:xfrm>
          <a:prstGeom prst="line">
            <a:avLst/>
          </a:prstGeom>
          <a:noFill/>
          <a:ln w="28575">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solidFill>
                <a:srgbClr val="333333"/>
              </a:solidFill>
            </a:endParaRPr>
          </a:p>
        </p:txBody>
      </p:sp>
      <p:grpSp>
        <p:nvGrpSpPr>
          <p:cNvPr id="13" name="Group 12"/>
          <p:cNvGrpSpPr>
            <a:grpSpLocks/>
          </p:cNvGrpSpPr>
          <p:nvPr/>
        </p:nvGrpSpPr>
        <p:grpSpPr bwMode="auto">
          <a:xfrm>
            <a:off x="5840413" y="4570412"/>
            <a:ext cx="2447925" cy="1141413"/>
            <a:chOff x="4085" y="2912"/>
            <a:chExt cx="1542" cy="719"/>
          </a:xfrm>
        </p:grpSpPr>
        <p:sp>
          <p:nvSpPr>
            <p:cNvPr id="14" name="Text Box 13"/>
            <p:cNvSpPr txBox="1">
              <a:spLocks noChangeArrowheads="1"/>
            </p:cNvSpPr>
            <p:nvPr/>
          </p:nvSpPr>
          <p:spPr bwMode="auto">
            <a:xfrm>
              <a:off x="4085" y="2912"/>
              <a:ext cx="1542" cy="719"/>
            </a:xfrm>
            <a:prstGeom prst="rect">
              <a:avLst/>
            </a:prstGeom>
            <a:noFill/>
            <a:ln>
              <a:noFill/>
            </a:ln>
            <a:effectLst/>
            <a:extLst>
              <a:ext uri="{909E8E84-426E-40DD-AFC4-6F175D3DCCD1}">
                <a14:hiddenFill xmlns:a14="http://schemas.microsoft.com/office/drawing/2010/main">
                  <a:solidFill>
                    <a:schemeClr val="bg1">
                      <a:alpha val="74901"/>
                    </a:schemeClr>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2880" tIns="91440" rIns="182880" bIns="91440">
              <a:spAutoFit/>
            </a:bodyPr>
            <a:lstStyle>
              <a:lvl1pPr eaLnBrk="0" hangingPunct="0">
                <a:defRPr b="1" baseline="-25000">
                  <a:solidFill>
                    <a:schemeClr val="tx1"/>
                  </a:solidFill>
                  <a:latin typeface="Arial" charset="0"/>
                  <a:cs typeface="Arial" charset="0"/>
                </a:defRPr>
              </a:lvl1pPr>
              <a:lvl2pPr marL="742950" indent="-285750" eaLnBrk="0" hangingPunct="0">
                <a:defRPr b="1" baseline="-25000">
                  <a:solidFill>
                    <a:schemeClr val="tx1"/>
                  </a:solidFill>
                  <a:latin typeface="Arial" charset="0"/>
                  <a:cs typeface="Arial" charset="0"/>
                </a:defRPr>
              </a:lvl2pPr>
              <a:lvl3pPr marL="1143000" indent="-228600" eaLnBrk="0" hangingPunct="0">
                <a:defRPr b="1" baseline="-25000">
                  <a:solidFill>
                    <a:schemeClr val="tx1"/>
                  </a:solidFill>
                  <a:latin typeface="Arial" charset="0"/>
                  <a:cs typeface="Arial" charset="0"/>
                </a:defRPr>
              </a:lvl3pPr>
              <a:lvl4pPr marL="1600200" indent="-228600" eaLnBrk="0" hangingPunct="0">
                <a:defRPr b="1" baseline="-25000">
                  <a:solidFill>
                    <a:schemeClr val="tx1"/>
                  </a:solidFill>
                  <a:latin typeface="Arial" charset="0"/>
                  <a:cs typeface="Arial" charset="0"/>
                </a:defRPr>
              </a:lvl4pPr>
              <a:lvl5pPr marL="2057400" indent="-228600" eaLnBrk="0" hangingPunct="0">
                <a:defRPr b="1" baseline="-25000">
                  <a:solidFill>
                    <a:schemeClr val="tx1"/>
                  </a:solidFill>
                  <a:latin typeface="Arial" charset="0"/>
                  <a:cs typeface="Arial" charset="0"/>
                </a:defRPr>
              </a:lvl5pPr>
              <a:lvl6pPr marL="2514600" indent="-228600" eaLnBrk="0" fontAlgn="base" hangingPunct="0">
                <a:spcBef>
                  <a:spcPct val="0"/>
                </a:spcBef>
                <a:spcAft>
                  <a:spcPct val="0"/>
                </a:spcAft>
                <a:defRPr b="1" baseline="-25000">
                  <a:solidFill>
                    <a:schemeClr val="tx1"/>
                  </a:solidFill>
                  <a:latin typeface="Arial" charset="0"/>
                  <a:cs typeface="Arial" charset="0"/>
                </a:defRPr>
              </a:lvl6pPr>
              <a:lvl7pPr marL="2971800" indent="-228600" eaLnBrk="0" fontAlgn="base" hangingPunct="0">
                <a:spcBef>
                  <a:spcPct val="0"/>
                </a:spcBef>
                <a:spcAft>
                  <a:spcPct val="0"/>
                </a:spcAft>
                <a:defRPr b="1" baseline="-25000">
                  <a:solidFill>
                    <a:schemeClr val="tx1"/>
                  </a:solidFill>
                  <a:latin typeface="Arial" charset="0"/>
                  <a:cs typeface="Arial" charset="0"/>
                </a:defRPr>
              </a:lvl7pPr>
              <a:lvl8pPr marL="3429000" indent="-228600" eaLnBrk="0" fontAlgn="base" hangingPunct="0">
                <a:spcBef>
                  <a:spcPct val="0"/>
                </a:spcBef>
                <a:spcAft>
                  <a:spcPct val="0"/>
                </a:spcAft>
                <a:defRPr b="1" baseline="-25000">
                  <a:solidFill>
                    <a:schemeClr val="tx1"/>
                  </a:solidFill>
                  <a:latin typeface="Arial" charset="0"/>
                  <a:cs typeface="Arial" charset="0"/>
                </a:defRPr>
              </a:lvl8pPr>
              <a:lvl9pPr marL="3886200" indent="-228600" eaLnBrk="0" fontAlgn="base" hangingPunct="0">
                <a:spcBef>
                  <a:spcPct val="0"/>
                </a:spcBef>
                <a:spcAft>
                  <a:spcPct val="0"/>
                </a:spcAft>
                <a:defRPr b="1" baseline="-25000">
                  <a:solidFill>
                    <a:schemeClr val="tx1"/>
                  </a:solidFill>
                  <a:latin typeface="Arial" charset="0"/>
                  <a:cs typeface="Arial" charset="0"/>
                </a:defRPr>
              </a:lvl9pPr>
            </a:lstStyle>
            <a:p>
              <a:pPr algn="ctr" eaLnBrk="1" hangingPunct="1">
                <a:spcBef>
                  <a:spcPct val="24000"/>
                </a:spcBef>
              </a:pPr>
              <a:r>
                <a:rPr lang="en-CA" baseline="0" dirty="0"/>
                <a:t>STRIP RATIO</a:t>
              </a:r>
            </a:p>
            <a:p>
              <a:pPr algn="ctr" eaLnBrk="1" hangingPunct="1">
                <a:spcBef>
                  <a:spcPct val="24000"/>
                </a:spcBef>
              </a:pPr>
              <a:r>
                <a:rPr lang="en-CA" baseline="0" dirty="0"/>
                <a:t>4 TONNES WASTE</a:t>
              </a:r>
            </a:p>
            <a:p>
              <a:pPr algn="ctr" eaLnBrk="1" hangingPunct="1">
                <a:spcBef>
                  <a:spcPct val="24000"/>
                </a:spcBef>
              </a:pPr>
              <a:r>
                <a:rPr lang="en-CA" baseline="0" dirty="0"/>
                <a:t>1 TONNE ORE</a:t>
              </a:r>
            </a:p>
          </p:txBody>
        </p:sp>
        <p:sp>
          <p:nvSpPr>
            <p:cNvPr id="15" name="Line 14"/>
            <p:cNvSpPr>
              <a:spLocks noChangeShapeType="1"/>
            </p:cNvSpPr>
            <p:nvPr/>
          </p:nvSpPr>
          <p:spPr bwMode="auto">
            <a:xfrm>
              <a:off x="4208" y="3384"/>
              <a:ext cx="1296" cy="0"/>
            </a:xfrm>
            <a:prstGeom prst="line">
              <a:avLst/>
            </a:prstGeom>
            <a:noFill/>
            <a:ln w="28575">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solidFill>
                  <a:srgbClr val="333333"/>
                </a:solidFill>
              </a:endParaRPr>
            </a:p>
          </p:txBody>
        </p:sp>
      </p:grpSp>
      <p:pic>
        <p:nvPicPr>
          <p:cNvPr id="16" name="Picture 15" descr="phase3-o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3850" y="3700462"/>
            <a:ext cx="1919288"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phase3-wast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73375" y="2255837"/>
            <a:ext cx="3794125" cy="324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itle 1"/>
          <p:cNvSpPr>
            <a:spLocks/>
          </p:cNvSpPr>
          <p:nvPr/>
        </p:nvSpPr>
        <p:spPr bwMode="auto">
          <a:xfrm>
            <a:off x="4775200" y="3079750"/>
            <a:ext cx="27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nSpc>
                <a:spcPts val="3600"/>
              </a:lnSpc>
            </a:pPr>
            <a:r>
              <a:rPr lang="en-US" sz="3600" dirty="0">
                <a:solidFill>
                  <a:prstClr val="white"/>
                </a:solidFill>
              </a:rPr>
              <a:t>4</a:t>
            </a:r>
          </a:p>
        </p:txBody>
      </p:sp>
      <p:sp>
        <p:nvSpPr>
          <p:cNvPr id="19" name="Title 1"/>
          <p:cNvSpPr>
            <a:spLocks/>
          </p:cNvSpPr>
          <p:nvPr/>
        </p:nvSpPr>
        <p:spPr bwMode="auto">
          <a:xfrm>
            <a:off x="3776663" y="4470400"/>
            <a:ext cx="27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nSpc>
                <a:spcPts val="3600"/>
              </a:lnSpc>
            </a:pPr>
            <a:r>
              <a:rPr lang="en-US" sz="3600" dirty="0">
                <a:solidFill>
                  <a:prstClr val="white"/>
                </a:solidFill>
              </a:rPr>
              <a:t>1</a:t>
            </a:r>
          </a:p>
        </p:txBody>
      </p:sp>
      <p:sp>
        <p:nvSpPr>
          <p:cNvPr id="20" name="TextBox 19"/>
          <p:cNvSpPr txBox="1"/>
          <p:nvPr/>
        </p:nvSpPr>
        <p:spPr>
          <a:xfrm>
            <a:off x="1828800" y="6363700"/>
            <a:ext cx="5791200" cy="338554"/>
          </a:xfrm>
          <a:prstGeom prst="rect">
            <a:avLst/>
          </a:prstGeom>
          <a:noFill/>
        </p:spPr>
        <p:txBody>
          <a:bodyPr wrap="square" rtlCol="0">
            <a:spAutoFit/>
          </a:bodyPr>
          <a:lstStyle/>
          <a:p>
            <a:pPr algn="ctr"/>
            <a:r>
              <a:rPr lang="en-US" sz="1600" b="1" dirty="0">
                <a:solidFill>
                  <a:srgbClr val="B54823"/>
                </a:solidFill>
              </a:rPr>
              <a:t>Empowering People, Extraordinary Performance</a:t>
            </a:r>
          </a:p>
        </p:txBody>
      </p:sp>
      <p:sp>
        <p:nvSpPr>
          <p:cNvPr id="21" name="Text Box 8"/>
          <p:cNvSpPr txBox="1">
            <a:spLocks noChangeArrowheads="1"/>
          </p:cNvSpPr>
          <p:nvPr/>
        </p:nvSpPr>
        <p:spPr bwMode="auto">
          <a:xfrm>
            <a:off x="1533525" y="3914615"/>
            <a:ext cx="355600"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b="1" baseline="-25000">
                <a:solidFill>
                  <a:schemeClr val="tx1"/>
                </a:solidFill>
                <a:latin typeface="Arial" charset="0"/>
                <a:cs typeface="Arial" charset="0"/>
              </a:defRPr>
            </a:lvl1pPr>
            <a:lvl2pPr marL="742950" indent="-285750" eaLnBrk="0" hangingPunct="0">
              <a:defRPr b="1" baseline="-25000">
                <a:solidFill>
                  <a:schemeClr val="tx1"/>
                </a:solidFill>
                <a:latin typeface="Arial" charset="0"/>
                <a:cs typeface="Arial" charset="0"/>
              </a:defRPr>
            </a:lvl2pPr>
            <a:lvl3pPr marL="1143000" indent="-228600" eaLnBrk="0" hangingPunct="0">
              <a:defRPr b="1" baseline="-25000">
                <a:solidFill>
                  <a:schemeClr val="tx1"/>
                </a:solidFill>
                <a:latin typeface="Arial" charset="0"/>
                <a:cs typeface="Arial" charset="0"/>
              </a:defRPr>
            </a:lvl3pPr>
            <a:lvl4pPr marL="1600200" indent="-228600" eaLnBrk="0" hangingPunct="0">
              <a:defRPr b="1" baseline="-25000">
                <a:solidFill>
                  <a:schemeClr val="tx1"/>
                </a:solidFill>
                <a:latin typeface="Arial" charset="0"/>
                <a:cs typeface="Arial" charset="0"/>
              </a:defRPr>
            </a:lvl4pPr>
            <a:lvl5pPr marL="2057400" indent="-228600" eaLnBrk="0" hangingPunct="0">
              <a:defRPr b="1" baseline="-25000">
                <a:solidFill>
                  <a:schemeClr val="tx1"/>
                </a:solidFill>
                <a:latin typeface="Arial" charset="0"/>
                <a:cs typeface="Arial" charset="0"/>
              </a:defRPr>
            </a:lvl5pPr>
            <a:lvl6pPr marL="2514600" indent="-228600" eaLnBrk="0" fontAlgn="base" hangingPunct="0">
              <a:spcBef>
                <a:spcPct val="0"/>
              </a:spcBef>
              <a:spcAft>
                <a:spcPct val="0"/>
              </a:spcAft>
              <a:defRPr b="1" baseline="-25000">
                <a:solidFill>
                  <a:schemeClr val="tx1"/>
                </a:solidFill>
                <a:latin typeface="Arial" charset="0"/>
                <a:cs typeface="Arial" charset="0"/>
              </a:defRPr>
            </a:lvl6pPr>
            <a:lvl7pPr marL="2971800" indent="-228600" eaLnBrk="0" fontAlgn="base" hangingPunct="0">
              <a:spcBef>
                <a:spcPct val="0"/>
              </a:spcBef>
              <a:spcAft>
                <a:spcPct val="0"/>
              </a:spcAft>
              <a:defRPr b="1" baseline="-25000">
                <a:solidFill>
                  <a:schemeClr val="tx1"/>
                </a:solidFill>
                <a:latin typeface="Arial" charset="0"/>
                <a:cs typeface="Arial" charset="0"/>
              </a:defRPr>
            </a:lvl7pPr>
            <a:lvl8pPr marL="3429000" indent="-228600" eaLnBrk="0" fontAlgn="base" hangingPunct="0">
              <a:spcBef>
                <a:spcPct val="0"/>
              </a:spcBef>
              <a:spcAft>
                <a:spcPct val="0"/>
              </a:spcAft>
              <a:defRPr b="1" baseline="-25000">
                <a:solidFill>
                  <a:schemeClr val="tx1"/>
                </a:solidFill>
                <a:latin typeface="Arial" charset="0"/>
                <a:cs typeface="Arial" charset="0"/>
              </a:defRPr>
            </a:lvl8pPr>
            <a:lvl9pPr marL="3886200" indent="-228600" eaLnBrk="0" fontAlgn="base" hangingPunct="0">
              <a:spcBef>
                <a:spcPct val="0"/>
              </a:spcBef>
              <a:spcAft>
                <a:spcPct val="0"/>
              </a:spcAft>
              <a:defRPr b="1" baseline="-25000">
                <a:solidFill>
                  <a:schemeClr val="tx1"/>
                </a:solidFill>
                <a:latin typeface="Arial" charset="0"/>
                <a:cs typeface="Arial" charset="0"/>
              </a:defRPr>
            </a:lvl9pPr>
          </a:lstStyle>
          <a:p>
            <a:pPr eaLnBrk="1" hangingPunct="1"/>
            <a:r>
              <a:rPr lang="en-CA" sz="4200" baseline="0" dirty="0">
                <a:solidFill>
                  <a:srgbClr val="5BA000"/>
                </a:solidFill>
                <a:latin typeface="Arial Black" pitchFamily="64" charset="0"/>
              </a:rPr>
              <a:t>$</a:t>
            </a:r>
          </a:p>
        </p:txBody>
      </p:sp>
      <p:sp>
        <p:nvSpPr>
          <p:cNvPr id="22" name="Text Box 9"/>
          <p:cNvSpPr txBox="1">
            <a:spLocks noChangeArrowheads="1"/>
          </p:cNvSpPr>
          <p:nvPr/>
        </p:nvSpPr>
        <p:spPr bwMode="auto">
          <a:xfrm>
            <a:off x="1533525" y="3398837"/>
            <a:ext cx="355600"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b="1" baseline="-25000">
                <a:solidFill>
                  <a:schemeClr val="tx1"/>
                </a:solidFill>
                <a:latin typeface="Arial" charset="0"/>
                <a:cs typeface="Arial" charset="0"/>
              </a:defRPr>
            </a:lvl1pPr>
            <a:lvl2pPr marL="742950" indent="-285750" eaLnBrk="0" hangingPunct="0">
              <a:defRPr b="1" baseline="-25000">
                <a:solidFill>
                  <a:schemeClr val="tx1"/>
                </a:solidFill>
                <a:latin typeface="Arial" charset="0"/>
                <a:cs typeface="Arial" charset="0"/>
              </a:defRPr>
            </a:lvl2pPr>
            <a:lvl3pPr marL="1143000" indent="-228600" eaLnBrk="0" hangingPunct="0">
              <a:defRPr b="1" baseline="-25000">
                <a:solidFill>
                  <a:schemeClr val="tx1"/>
                </a:solidFill>
                <a:latin typeface="Arial" charset="0"/>
                <a:cs typeface="Arial" charset="0"/>
              </a:defRPr>
            </a:lvl3pPr>
            <a:lvl4pPr marL="1600200" indent="-228600" eaLnBrk="0" hangingPunct="0">
              <a:defRPr b="1" baseline="-25000">
                <a:solidFill>
                  <a:schemeClr val="tx1"/>
                </a:solidFill>
                <a:latin typeface="Arial" charset="0"/>
                <a:cs typeface="Arial" charset="0"/>
              </a:defRPr>
            </a:lvl4pPr>
            <a:lvl5pPr marL="2057400" indent="-228600" eaLnBrk="0" hangingPunct="0">
              <a:defRPr b="1" baseline="-25000">
                <a:solidFill>
                  <a:schemeClr val="tx1"/>
                </a:solidFill>
                <a:latin typeface="Arial" charset="0"/>
                <a:cs typeface="Arial" charset="0"/>
              </a:defRPr>
            </a:lvl5pPr>
            <a:lvl6pPr marL="2514600" indent="-228600" eaLnBrk="0" fontAlgn="base" hangingPunct="0">
              <a:spcBef>
                <a:spcPct val="0"/>
              </a:spcBef>
              <a:spcAft>
                <a:spcPct val="0"/>
              </a:spcAft>
              <a:defRPr b="1" baseline="-25000">
                <a:solidFill>
                  <a:schemeClr val="tx1"/>
                </a:solidFill>
                <a:latin typeface="Arial" charset="0"/>
                <a:cs typeface="Arial" charset="0"/>
              </a:defRPr>
            </a:lvl6pPr>
            <a:lvl7pPr marL="2971800" indent="-228600" eaLnBrk="0" fontAlgn="base" hangingPunct="0">
              <a:spcBef>
                <a:spcPct val="0"/>
              </a:spcBef>
              <a:spcAft>
                <a:spcPct val="0"/>
              </a:spcAft>
              <a:defRPr b="1" baseline="-25000">
                <a:solidFill>
                  <a:schemeClr val="tx1"/>
                </a:solidFill>
                <a:latin typeface="Arial" charset="0"/>
                <a:cs typeface="Arial" charset="0"/>
              </a:defRPr>
            </a:lvl7pPr>
            <a:lvl8pPr marL="3429000" indent="-228600" eaLnBrk="0" fontAlgn="base" hangingPunct="0">
              <a:spcBef>
                <a:spcPct val="0"/>
              </a:spcBef>
              <a:spcAft>
                <a:spcPct val="0"/>
              </a:spcAft>
              <a:defRPr b="1" baseline="-25000">
                <a:solidFill>
                  <a:schemeClr val="tx1"/>
                </a:solidFill>
                <a:latin typeface="Arial" charset="0"/>
                <a:cs typeface="Arial" charset="0"/>
              </a:defRPr>
            </a:lvl8pPr>
            <a:lvl9pPr marL="3886200" indent="-228600" eaLnBrk="0" fontAlgn="base" hangingPunct="0">
              <a:spcBef>
                <a:spcPct val="0"/>
              </a:spcBef>
              <a:spcAft>
                <a:spcPct val="0"/>
              </a:spcAft>
              <a:defRPr b="1" baseline="-25000">
                <a:solidFill>
                  <a:schemeClr val="tx1"/>
                </a:solidFill>
                <a:latin typeface="Arial" charset="0"/>
                <a:cs typeface="Arial" charset="0"/>
              </a:defRPr>
            </a:lvl9pPr>
          </a:lstStyle>
          <a:p>
            <a:pPr eaLnBrk="1" hangingPunct="1"/>
            <a:r>
              <a:rPr lang="en-CA" sz="4200" baseline="0" dirty="0">
                <a:solidFill>
                  <a:srgbClr val="5BA000"/>
                </a:solidFill>
                <a:latin typeface="Arial Black" pitchFamily="64" charset="0"/>
              </a:rPr>
              <a:t>$</a:t>
            </a:r>
          </a:p>
        </p:txBody>
      </p:sp>
      <p:sp>
        <p:nvSpPr>
          <p:cNvPr id="23" name="Title 1"/>
          <p:cNvSpPr>
            <a:spLocks/>
          </p:cNvSpPr>
          <p:nvPr/>
        </p:nvSpPr>
        <p:spPr bwMode="auto">
          <a:xfrm>
            <a:off x="228600" y="0"/>
            <a:ext cx="8686800" cy="11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nSpc>
                <a:spcPts val="3600"/>
              </a:lnSpc>
              <a:spcBef>
                <a:spcPct val="0"/>
              </a:spcBef>
            </a:pPr>
            <a:r>
              <a:rPr lang="en-US" sz="2800" b="1" dirty="0" smtClean="0">
                <a:solidFill>
                  <a:srgbClr val="000000"/>
                </a:solidFill>
              </a:rPr>
              <a:t>Life of Mine – deeper ore becomes economic</a:t>
            </a:r>
            <a:endParaRPr lang="en-US" sz="2800" b="1" dirty="0">
              <a:solidFill>
                <a:srgbClr val="000000"/>
              </a:solidFill>
            </a:endParaRPr>
          </a:p>
        </p:txBody>
      </p:sp>
    </p:spTree>
    <p:extLst>
      <p:ext uri="{BB962C8B-B14F-4D97-AF65-F5344CB8AC3E}">
        <p14:creationId xmlns:p14="http://schemas.microsoft.com/office/powerpoint/2010/main" val="2655878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childTnLst>
                                </p:cTn>
                              </p:par>
                            </p:childTnLst>
                          </p:cTn>
                        </p:par>
                        <p:par>
                          <p:cTn id="22" fill="hold">
                            <p:stCondLst>
                              <p:cond delay="1000"/>
                            </p:stCondLst>
                            <p:childTnLst>
                              <p:par>
                                <p:cTn id="23" presetID="42"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anim calcmode="lin" valueType="num">
                                      <p:cBhvr>
                                        <p:cTn id="32" dur="1000" fill="hold"/>
                                        <p:tgtEl>
                                          <p:spTgt spid="21"/>
                                        </p:tgtEl>
                                        <p:attrNameLst>
                                          <p:attrName>ppt_x</p:attrName>
                                        </p:attrNameLst>
                                      </p:cBhvr>
                                      <p:tavLst>
                                        <p:tav tm="0">
                                          <p:val>
                                            <p:strVal val="#ppt_x"/>
                                          </p:val>
                                        </p:tav>
                                        <p:tav tm="100000">
                                          <p:val>
                                            <p:strVal val="#ppt_x"/>
                                          </p:val>
                                        </p:tav>
                                      </p:tavLst>
                                    </p:anim>
                                    <p:anim calcmode="lin" valueType="num">
                                      <p:cBhvr>
                                        <p:cTn id="33" dur="1000" fill="hold"/>
                                        <p:tgtEl>
                                          <p:spTgt spid="21"/>
                                        </p:tgtEl>
                                        <p:attrNameLst>
                                          <p:attrName>ppt_y</p:attrName>
                                        </p:attrNameLst>
                                      </p:cBhvr>
                                      <p:tavLst>
                                        <p:tav tm="0">
                                          <p:val>
                                            <p:strVal val="#ppt_y+.1"/>
                                          </p:val>
                                        </p:tav>
                                        <p:tav tm="100000">
                                          <p:val>
                                            <p:strVal val="#ppt_y"/>
                                          </p:val>
                                        </p:tav>
                                      </p:tavLst>
                                    </p:anim>
                                  </p:childTnLst>
                                </p:cTn>
                              </p:par>
                            </p:childTnLst>
                          </p:cTn>
                        </p:par>
                        <p:par>
                          <p:cTn id="34" fill="hold">
                            <p:stCondLst>
                              <p:cond delay="3000"/>
                            </p:stCondLst>
                            <p:childTnLst>
                              <p:par>
                                <p:cTn id="35" presetID="42" presetClass="entr" presetSubtype="0" fill="hold" grpId="0"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P spid="19" grpId="0"/>
      <p:bldP spid="21"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5D9FBD0-274D-4747-A450-F8DEDABC19D4}" type="slidenum">
              <a:rPr lang="en-US" smtClean="0"/>
              <a:pPr/>
              <a:t>14</a:t>
            </a:fld>
            <a:endParaRPr lang="en-US" dirty="0"/>
          </a:p>
        </p:txBody>
      </p:sp>
      <p:sp>
        <p:nvSpPr>
          <p:cNvPr id="5" name="Title 1"/>
          <p:cNvSpPr>
            <a:spLocks noGrp="1"/>
          </p:cNvSpPr>
          <p:nvPr>
            <p:ph type="title"/>
          </p:nvPr>
        </p:nvSpPr>
        <p:spPr>
          <a:xfrm>
            <a:off x="283464" y="228600"/>
            <a:ext cx="8465000" cy="760652"/>
          </a:xfrm>
        </p:spPr>
        <p:txBody>
          <a:bodyPr>
            <a:normAutofit/>
          </a:bodyPr>
          <a:lstStyle/>
          <a:p>
            <a:r>
              <a:rPr lang="en-CA" sz="2800" dirty="0" smtClean="0"/>
              <a:t>Pit design</a:t>
            </a:r>
            <a:endParaRPr lang="en-CA" sz="2800" dirty="0"/>
          </a:p>
        </p:txBody>
      </p:sp>
      <p:sp>
        <p:nvSpPr>
          <p:cNvPr id="8" name="Content Placeholder 2"/>
          <p:cNvSpPr>
            <a:spLocks noGrp="1"/>
          </p:cNvSpPr>
          <p:nvPr>
            <p:ph idx="1"/>
          </p:nvPr>
        </p:nvSpPr>
        <p:spPr>
          <a:xfrm>
            <a:off x="304800" y="1143000"/>
            <a:ext cx="8458201" cy="4803785"/>
          </a:xfrm>
        </p:spPr>
        <p:txBody>
          <a:bodyPr>
            <a:noAutofit/>
          </a:bodyPr>
          <a:lstStyle/>
          <a:p>
            <a:pPr>
              <a:spcBef>
                <a:spcPts val="600"/>
              </a:spcBef>
            </a:pPr>
            <a:r>
              <a:rPr lang="en-CA" sz="2400" b="0" dirty="0">
                <a:solidFill>
                  <a:schemeClr val="tx1"/>
                </a:solidFill>
              </a:rPr>
              <a:t>Design of the pit is a science, many variables to be taken into </a:t>
            </a:r>
            <a:r>
              <a:rPr lang="en-CA" sz="2400" b="0" dirty="0" smtClean="0">
                <a:solidFill>
                  <a:schemeClr val="tx1"/>
                </a:solidFill>
              </a:rPr>
              <a:t>account:</a:t>
            </a:r>
          </a:p>
          <a:p>
            <a:pPr lvl="1">
              <a:spcBef>
                <a:spcPts val="600"/>
              </a:spcBef>
            </a:pPr>
            <a:r>
              <a:rPr lang="en-CA" sz="2000" b="0" dirty="0" smtClean="0"/>
              <a:t>Ore body</a:t>
            </a:r>
          </a:p>
          <a:p>
            <a:pPr lvl="1">
              <a:spcBef>
                <a:spcPts val="600"/>
              </a:spcBef>
            </a:pPr>
            <a:r>
              <a:rPr lang="en-CA" sz="2000" b="0" dirty="0" smtClean="0"/>
              <a:t>Metal prices</a:t>
            </a:r>
          </a:p>
          <a:p>
            <a:pPr lvl="1">
              <a:spcBef>
                <a:spcPts val="600"/>
              </a:spcBef>
            </a:pPr>
            <a:r>
              <a:rPr lang="en-CA" sz="2000" dirty="0"/>
              <a:t>Operating Costs</a:t>
            </a:r>
          </a:p>
          <a:p>
            <a:pPr lvl="1">
              <a:spcBef>
                <a:spcPts val="600"/>
              </a:spcBef>
            </a:pPr>
            <a:r>
              <a:rPr lang="en-CA" sz="2000" b="0" dirty="0" smtClean="0"/>
              <a:t>Deeper </a:t>
            </a:r>
            <a:r>
              <a:rPr lang="en-CA" sz="2000" b="0" dirty="0"/>
              <a:t>ore is harder, which is more expensive to </a:t>
            </a:r>
            <a:r>
              <a:rPr lang="en-CA" sz="2000" b="0" dirty="0" smtClean="0"/>
              <a:t>Mill</a:t>
            </a:r>
          </a:p>
          <a:p>
            <a:pPr lvl="1">
              <a:spcBef>
                <a:spcPts val="600"/>
              </a:spcBef>
            </a:pPr>
            <a:r>
              <a:rPr lang="en-CA" sz="2000" b="0" dirty="0" smtClean="0"/>
              <a:t>Deeper </a:t>
            </a:r>
            <a:r>
              <a:rPr lang="en-CA" sz="2000" b="0" dirty="0"/>
              <a:t>ore requires more waste </a:t>
            </a:r>
            <a:r>
              <a:rPr lang="en-CA" sz="2000" b="0" dirty="0" smtClean="0"/>
              <a:t>stripping</a:t>
            </a:r>
          </a:p>
          <a:p>
            <a:pPr lvl="1">
              <a:spcBef>
                <a:spcPts val="600"/>
              </a:spcBef>
            </a:pPr>
            <a:r>
              <a:rPr lang="en-CA" sz="2000" b="0" dirty="0" smtClean="0"/>
              <a:t>Pits </a:t>
            </a:r>
            <a:r>
              <a:rPr lang="en-CA" sz="2000" b="0" dirty="0"/>
              <a:t>closer to Mill incur lower transport </a:t>
            </a:r>
            <a:r>
              <a:rPr lang="en-CA" sz="2000" b="0" dirty="0" smtClean="0"/>
              <a:t>costs</a:t>
            </a:r>
            <a:endParaRPr lang="en-CA" sz="2000" dirty="0"/>
          </a:p>
          <a:p>
            <a:pPr lvl="1">
              <a:spcBef>
                <a:spcPts val="600"/>
              </a:spcBef>
            </a:pPr>
            <a:r>
              <a:rPr lang="en-CA" sz="2000" b="0" dirty="0" smtClean="0"/>
              <a:t>Equipment</a:t>
            </a:r>
            <a:endParaRPr lang="en-CA" sz="2000" dirty="0"/>
          </a:p>
          <a:p>
            <a:pPr lvl="1">
              <a:spcBef>
                <a:spcPts val="600"/>
              </a:spcBef>
            </a:pPr>
            <a:r>
              <a:rPr lang="en-CA" sz="2000" b="0" dirty="0" smtClean="0"/>
              <a:t>Ground </a:t>
            </a:r>
            <a:r>
              <a:rPr lang="en-CA" sz="2000" b="0" dirty="0"/>
              <a:t>stability determines steepness of pit-slopes</a:t>
            </a:r>
          </a:p>
          <a:p>
            <a:pPr>
              <a:spcBef>
                <a:spcPts val="600"/>
              </a:spcBef>
            </a:pPr>
            <a:r>
              <a:rPr lang="en-CA" sz="2400" b="0" dirty="0" smtClean="0">
                <a:solidFill>
                  <a:schemeClr val="tx1"/>
                </a:solidFill>
              </a:rPr>
              <a:t>Ore </a:t>
            </a:r>
            <a:r>
              <a:rPr lang="en-CA" sz="2400" b="0" dirty="0">
                <a:solidFill>
                  <a:schemeClr val="tx1"/>
                </a:solidFill>
              </a:rPr>
              <a:t>that might not have been economic previously, can become economic at higher gold </a:t>
            </a:r>
            <a:r>
              <a:rPr lang="en-CA" sz="2400" b="0" dirty="0" smtClean="0">
                <a:solidFill>
                  <a:schemeClr val="tx1"/>
                </a:solidFill>
              </a:rPr>
              <a:t>prices</a:t>
            </a:r>
          </a:p>
          <a:p>
            <a:pPr>
              <a:spcBef>
                <a:spcPts val="600"/>
              </a:spcBef>
            </a:pPr>
            <a:r>
              <a:rPr lang="en-CA" sz="2400" b="0" dirty="0" smtClean="0">
                <a:solidFill>
                  <a:schemeClr val="tx1"/>
                </a:solidFill>
              </a:rPr>
              <a:t>And vice versa….</a:t>
            </a:r>
            <a:endParaRPr lang="en-CA" sz="2400" b="0" dirty="0">
              <a:solidFill>
                <a:schemeClr val="tx1"/>
              </a:solidFill>
            </a:endParaRPr>
          </a:p>
        </p:txBody>
      </p:sp>
    </p:spTree>
    <p:extLst>
      <p:ext uri="{BB962C8B-B14F-4D97-AF65-F5344CB8AC3E}">
        <p14:creationId xmlns:p14="http://schemas.microsoft.com/office/powerpoint/2010/main" val="41565858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5D9FBD0-274D-4747-A450-F8DEDABC19D4}" type="slidenum">
              <a:rPr lang="en-US" smtClean="0"/>
              <a:pPr/>
              <a:t>15</a:t>
            </a:fld>
            <a:endParaRPr lang="en-US" dirty="0"/>
          </a:p>
        </p:txBody>
      </p:sp>
      <p:sp>
        <p:nvSpPr>
          <p:cNvPr id="5" name="Title 3"/>
          <p:cNvSpPr>
            <a:spLocks noGrp="1"/>
          </p:cNvSpPr>
          <p:nvPr>
            <p:ph type="title"/>
          </p:nvPr>
        </p:nvSpPr>
        <p:spPr>
          <a:xfrm>
            <a:off x="283464" y="109728"/>
            <a:ext cx="8229600" cy="944628"/>
          </a:xfrm>
        </p:spPr>
        <p:txBody>
          <a:bodyPr>
            <a:normAutofit/>
          </a:bodyPr>
          <a:lstStyle/>
          <a:p>
            <a:r>
              <a:rPr lang="en-US" sz="2800" dirty="0" smtClean="0"/>
              <a:t>Rosebel Mine</a:t>
            </a:r>
            <a:endParaRPr lang="en-US" sz="2800" dirty="0"/>
          </a:p>
        </p:txBody>
      </p:sp>
      <p:sp>
        <p:nvSpPr>
          <p:cNvPr id="7" name="Content Placeholder 2"/>
          <p:cNvSpPr>
            <a:spLocks noGrp="1"/>
          </p:cNvSpPr>
          <p:nvPr>
            <p:ph idx="1"/>
          </p:nvPr>
        </p:nvSpPr>
        <p:spPr>
          <a:xfrm>
            <a:off x="85637" y="3747457"/>
            <a:ext cx="9200775" cy="2577143"/>
          </a:xfrm>
        </p:spPr>
        <p:txBody>
          <a:bodyPr>
            <a:normAutofit/>
          </a:bodyPr>
          <a:lstStyle/>
          <a:p>
            <a:r>
              <a:rPr lang="en-US" sz="2200" dirty="0">
                <a:solidFill>
                  <a:schemeClr val="tx1"/>
                </a:solidFill>
              </a:rPr>
              <a:t>24 hours / day;  365 days / year</a:t>
            </a:r>
          </a:p>
          <a:p>
            <a:pPr lvl="0"/>
            <a:r>
              <a:rPr lang="en-US" sz="2200" dirty="0">
                <a:solidFill>
                  <a:schemeClr val="tx1"/>
                </a:solidFill>
              </a:rPr>
              <a:t>&gt; 70 MT per </a:t>
            </a:r>
            <a:r>
              <a:rPr lang="en-US" sz="2200" dirty="0" smtClean="0">
                <a:solidFill>
                  <a:schemeClr val="tx1"/>
                </a:solidFill>
              </a:rPr>
              <a:t>year; 58 </a:t>
            </a:r>
            <a:r>
              <a:rPr lang="en-US" sz="2200" dirty="0">
                <a:solidFill>
                  <a:schemeClr val="tx1"/>
                </a:solidFill>
              </a:rPr>
              <a:t>MT is waste </a:t>
            </a:r>
            <a:r>
              <a:rPr lang="en-US" sz="2200" dirty="0" smtClean="0">
                <a:solidFill>
                  <a:schemeClr val="tx1"/>
                </a:solidFill>
              </a:rPr>
              <a:t>rock, 12 </a:t>
            </a:r>
            <a:r>
              <a:rPr lang="en-US" sz="2200" dirty="0">
                <a:solidFill>
                  <a:schemeClr val="tx1"/>
                </a:solidFill>
              </a:rPr>
              <a:t>MT is Ore</a:t>
            </a:r>
          </a:p>
          <a:p>
            <a:pPr lvl="0"/>
            <a:r>
              <a:rPr lang="en-US" sz="2200" dirty="0">
                <a:solidFill>
                  <a:schemeClr val="tx1"/>
                </a:solidFill>
              </a:rPr>
              <a:t>Ore contains ~ 1 gram gold / ton (0.0001%)</a:t>
            </a:r>
          </a:p>
          <a:p>
            <a:r>
              <a:rPr lang="en-US" sz="2200" dirty="0" smtClean="0">
                <a:solidFill>
                  <a:schemeClr val="tx1"/>
                </a:solidFill>
              </a:rPr>
              <a:t>Results in 365,000 </a:t>
            </a:r>
            <a:r>
              <a:rPr lang="en-US" sz="2200" dirty="0">
                <a:solidFill>
                  <a:schemeClr val="tx1"/>
                </a:solidFill>
              </a:rPr>
              <a:t>Oz (</a:t>
            </a:r>
            <a:r>
              <a:rPr lang="en-US" sz="2200" i="1" dirty="0" smtClean="0">
                <a:solidFill>
                  <a:schemeClr val="tx1"/>
                </a:solidFill>
              </a:rPr>
              <a:t>11 tonnes</a:t>
            </a:r>
            <a:r>
              <a:rPr lang="en-US" sz="2200" dirty="0" smtClean="0">
                <a:solidFill>
                  <a:schemeClr val="tx1"/>
                </a:solidFill>
              </a:rPr>
              <a:t>) </a:t>
            </a:r>
            <a:r>
              <a:rPr lang="en-US" sz="2200" dirty="0">
                <a:solidFill>
                  <a:schemeClr val="tx1"/>
                </a:solidFill>
              </a:rPr>
              <a:t>= </a:t>
            </a:r>
            <a:r>
              <a:rPr lang="en-US" sz="2200" dirty="0" smtClean="0">
                <a:solidFill>
                  <a:schemeClr val="tx1"/>
                </a:solidFill>
              </a:rPr>
              <a:t>$ 475 </a:t>
            </a:r>
            <a:r>
              <a:rPr lang="en-US" sz="2200" dirty="0">
                <a:solidFill>
                  <a:schemeClr val="tx1"/>
                </a:solidFill>
              </a:rPr>
              <a:t>M @ </a:t>
            </a:r>
            <a:r>
              <a:rPr lang="en-US" sz="2200" dirty="0" smtClean="0">
                <a:solidFill>
                  <a:schemeClr val="tx1"/>
                </a:solidFill>
              </a:rPr>
              <a:t>$ </a:t>
            </a:r>
            <a:r>
              <a:rPr lang="en-US" sz="2200" dirty="0">
                <a:solidFill>
                  <a:schemeClr val="tx1"/>
                </a:solidFill>
              </a:rPr>
              <a:t>1,300 / Oz</a:t>
            </a:r>
          </a:p>
          <a:p>
            <a:pPr lvl="1"/>
            <a:endParaRPr lang="en-US" dirty="0"/>
          </a:p>
          <a:p>
            <a:endParaRPr lang="en-US" dirty="0">
              <a:solidFill>
                <a:schemeClr val="tx1"/>
              </a:solidFill>
            </a:endParaRPr>
          </a:p>
        </p:txBody>
      </p:sp>
      <p:pic>
        <p:nvPicPr>
          <p:cNvPr id="8" name="Picture 2" descr="C:\Users\kbho\Documents\LCA folder\Pictures\RB_operations_05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564" y="1170938"/>
            <a:ext cx="4257763" cy="256286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85" descr="D:\IAM Gold dl 1\DSC_551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157281"/>
            <a:ext cx="4495800" cy="2576519"/>
          </a:xfrm>
          <a:prstGeom prst="rect">
            <a:avLst/>
          </a:prstGeom>
          <a:ln>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38988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83464" y="109728"/>
            <a:ext cx="8229600" cy="944628"/>
          </a:xfrm>
        </p:spPr>
        <p:txBody>
          <a:bodyPr>
            <a:normAutofit/>
          </a:bodyPr>
          <a:lstStyle/>
          <a:p>
            <a:r>
              <a:rPr lang="en-US" sz="2800" dirty="0" smtClean="0"/>
              <a:t>Mill - Process</a:t>
            </a:r>
            <a:endParaRPr lang="en-US" sz="2800" dirty="0"/>
          </a:p>
        </p:txBody>
      </p:sp>
      <p:sp>
        <p:nvSpPr>
          <p:cNvPr id="6" name="Content Placeholder 3"/>
          <p:cNvSpPr>
            <a:spLocks noGrp="1"/>
          </p:cNvSpPr>
          <p:nvPr>
            <p:ph idx="1"/>
          </p:nvPr>
        </p:nvSpPr>
        <p:spPr>
          <a:xfrm>
            <a:off x="3886200" y="1113767"/>
            <a:ext cx="5105400" cy="2287524"/>
          </a:xfrm>
        </p:spPr>
        <p:txBody>
          <a:bodyPr>
            <a:normAutofit/>
          </a:bodyPr>
          <a:lstStyle/>
          <a:p>
            <a:r>
              <a:rPr lang="en-US" dirty="0" smtClean="0">
                <a:solidFill>
                  <a:schemeClr val="tx1"/>
                </a:solidFill>
              </a:rPr>
              <a:t>Processes to recover gold from the ore:</a:t>
            </a:r>
          </a:p>
          <a:p>
            <a:pPr lvl="1"/>
            <a:r>
              <a:rPr lang="en-US" sz="1800" dirty="0" smtClean="0"/>
              <a:t>Crushing;</a:t>
            </a:r>
          </a:p>
          <a:p>
            <a:pPr lvl="1"/>
            <a:r>
              <a:rPr lang="en-US" sz="1800" dirty="0" smtClean="0"/>
              <a:t>Grinding (SAG Mill and </a:t>
            </a:r>
            <a:r>
              <a:rPr lang="en-US" sz="1800" dirty="0"/>
              <a:t>3</a:t>
            </a:r>
            <a:r>
              <a:rPr lang="en-US" sz="1800" dirty="0" smtClean="0"/>
              <a:t> Ball Mills);</a:t>
            </a:r>
          </a:p>
          <a:p>
            <a:pPr lvl="1"/>
            <a:r>
              <a:rPr lang="en-US" sz="1800" dirty="0"/>
              <a:t>Gravity Separation; </a:t>
            </a:r>
          </a:p>
          <a:p>
            <a:pPr lvl="1"/>
            <a:r>
              <a:rPr lang="en-US" sz="1800" dirty="0" smtClean="0"/>
              <a:t>Leaching (CIL Tanks); and</a:t>
            </a:r>
          </a:p>
          <a:p>
            <a:pPr lvl="1"/>
            <a:r>
              <a:rPr lang="en-US" sz="1800" dirty="0" smtClean="0"/>
              <a:t>Gold bullion pour</a:t>
            </a:r>
          </a:p>
          <a:p>
            <a:pPr lvl="1"/>
            <a:endParaRPr lang="en-US" dirty="0"/>
          </a:p>
        </p:txBody>
      </p:sp>
      <p:sp>
        <p:nvSpPr>
          <p:cNvPr id="7" name="Slide Number Placeholder 2"/>
          <p:cNvSpPr txBox="1">
            <a:spLocks/>
          </p:cNvSpPr>
          <p:nvPr/>
        </p:nvSpPr>
        <p:spPr>
          <a:xfrm>
            <a:off x="8555262" y="6390129"/>
            <a:ext cx="436338" cy="338554"/>
          </a:xfrm>
          <a:prstGeom prst="rect">
            <a:avLst/>
          </a:prstGeom>
          <a:ln>
            <a:noFill/>
          </a:ln>
        </p:spPr>
        <p:txBody>
          <a:bodyPr vert="horz" wrap="none" lIns="91440" tIns="45720" rIns="91440" bIns="45720" rtlCol="0" anchor="ctr">
            <a:spAutoFit/>
          </a:bodyPr>
          <a:lstStyle>
            <a:defPPr>
              <a:defRPr lang="en-US"/>
            </a:defPPr>
            <a:lvl1pPr marL="0" algn="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D9FBD0-274D-4747-A450-F8DEDABC19D4}" type="slidenum">
              <a:rPr lang="en-US" smtClean="0"/>
              <a:pPr/>
              <a:t>16</a:t>
            </a:fld>
            <a:endParaRPr lang="en-US" dirty="0"/>
          </a:p>
        </p:txBody>
      </p:sp>
      <p:pic>
        <p:nvPicPr>
          <p:cNvPr id="8" name="Picture 4" descr="C:\Users\jgri\Documents\2011\Z Pictures\~5820486.JPG"/>
          <p:cNvPicPr>
            <a:picLocks noChangeAspect="1" noChangeArrowheads="1"/>
          </p:cNvPicPr>
          <p:nvPr/>
        </p:nvPicPr>
        <p:blipFill>
          <a:blip r:embed="rId2" cstate="print"/>
          <a:srcRect/>
          <a:stretch>
            <a:fillRect/>
          </a:stretch>
        </p:blipFill>
        <p:spPr bwMode="auto">
          <a:xfrm>
            <a:off x="6243263" y="3480954"/>
            <a:ext cx="2900735" cy="2679872"/>
          </a:xfrm>
          <a:prstGeom prst="rect">
            <a:avLst/>
          </a:prstGeom>
          <a:noFill/>
        </p:spPr>
      </p:pic>
      <p:pic>
        <p:nvPicPr>
          <p:cNvPr id="9" name="Picture 5" descr="C:\Users\jgri\Documents\2011\Z Pictures\Tower Crane\IMG_1556.JPG"/>
          <p:cNvPicPr>
            <a:picLocks noChangeAspect="1" noChangeArrowheads="1"/>
          </p:cNvPicPr>
          <p:nvPr/>
        </p:nvPicPr>
        <p:blipFill>
          <a:blip r:embed="rId3" cstate="print"/>
          <a:srcRect/>
          <a:stretch>
            <a:fillRect/>
          </a:stretch>
        </p:blipFill>
        <p:spPr bwMode="auto">
          <a:xfrm>
            <a:off x="3276600" y="3480953"/>
            <a:ext cx="2949345" cy="2679873"/>
          </a:xfrm>
          <a:prstGeom prst="rect">
            <a:avLst/>
          </a:prstGeom>
          <a:noFill/>
        </p:spPr>
      </p:pic>
      <p:pic>
        <p:nvPicPr>
          <p:cNvPr id="10" name="Picture 7" descr="C:\Users\kbho\AppData\Local\Microsoft\Windows\Temporary Internet Files\Content.Outlook\9YQ3H1CH\IMG_741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143000"/>
            <a:ext cx="3276600" cy="231370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IMG_2973"/>
          <p:cNvPicPr>
            <a:picLocks noChangeAspect="1" noChangeArrowheads="1"/>
          </p:cNvPicPr>
          <p:nvPr/>
        </p:nvPicPr>
        <p:blipFill>
          <a:blip r:embed="rId5" cstate="print"/>
          <a:srcRect/>
          <a:stretch>
            <a:fillRect/>
          </a:stretch>
        </p:blipFill>
        <p:spPr bwMode="auto">
          <a:xfrm>
            <a:off x="0" y="3480953"/>
            <a:ext cx="3276600" cy="2679873"/>
          </a:xfrm>
          <a:prstGeom prst="rect">
            <a:avLst/>
          </a:prstGeom>
          <a:ln>
            <a:noFill/>
          </a:ln>
          <a:effectLst/>
        </p:spPr>
      </p:pic>
    </p:spTree>
    <p:extLst>
      <p:ext uri="{BB962C8B-B14F-4D97-AF65-F5344CB8AC3E}">
        <p14:creationId xmlns:p14="http://schemas.microsoft.com/office/powerpoint/2010/main" val="1475970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txBox="1">
            <a:spLocks/>
          </p:cNvSpPr>
          <p:nvPr/>
        </p:nvSpPr>
        <p:spPr>
          <a:xfrm>
            <a:off x="8555262" y="6390129"/>
            <a:ext cx="436338" cy="338554"/>
          </a:xfrm>
          <a:prstGeom prst="rect">
            <a:avLst/>
          </a:prstGeom>
          <a:ln>
            <a:noFill/>
          </a:ln>
        </p:spPr>
        <p:txBody>
          <a:bodyPr vert="horz" wrap="none" lIns="91440" tIns="45720" rIns="91440" bIns="45720" rtlCol="0" anchor="ctr">
            <a:spAutoFit/>
          </a:bodyPr>
          <a:lstStyle>
            <a:defPPr>
              <a:defRPr lang="en-US"/>
            </a:defPPr>
            <a:lvl1pPr marL="0" algn="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D9FBD0-274D-4747-A450-F8DEDABC19D4}" type="slidenum">
              <a:rPr lang="en-US" smtClean="0"/>
              <a:pPr/>
              <a:t>17</a:t>
            </a:fld>
            <a:endParaRPr lang="en-US" dirty="0"/>
          </a:p>
        </p:txBody>
      </p:sp>
      <p:sp>
        <p:nvSpPr>
          <p:cNvPr id="6" name="Title 1"/>
          <p:cNvSpPr>
            <a:spLocks noGrp="1"/>
          </p:cNvSpPr>
          <p:nvPr>
            <p:ph type="title"/>
          </p:nvPr>
        </p:nvSpPr>
        <p:spPr>
          <a:xfrm>
            <a:off x="283464" y="109728"/>
            <a:ext cx="8229600" cy="944628"/>
          </a:xfrm>
        </p:spPr>
        <p:txBody>
          <a:bodyPr>
            <a:normAutofit/>
          </a:bodyPr>
          <a:lstStyle/>
          <a:p>
            <a:r>
              <a:rPr lang="en-US" sz="2800" dirty="0" smtClean="0"/>
              <a:t>Highly knowledge intensive industry</a:t>
            </a:r>
            <a:endParaRPr lang="en-US" sz="2800" dirty="0"/>
          </a:p>
        </p:txBody>
      </p:sp>
      <p:sp>
        <p:nvSpPr>
          <p:cNvPr id="7" name="Content Placeholder 2"/>
          <p:cNvSpPr>
            <a:spLocks noGrp="1"/>
          </p:cNvSpPr>
          <p:nvPr>
            <p:ph idx="1"/>
          </p:nvPr>
        </p:nvSpPr>
        <p:spPr>
          <a:xfrm>
            <a:off x="526473" y="1295400"/>
            <a:ext cx="8465127" cy="5029200"/>
          </a:xfrm>
        </p:spPr>
        <p:txBody>
          <a:bodyPr>
            <a:normAutofit lnSpcReduction="10000"/>
          </a:bodyPr>
          <a:lstStyle/>
          <a:p>
            <a:r>
              <a:rPr lang="en-US" sz="2400" dirty="0" smtClean="0">
                <a:solidFill>
                  <a:schemeClr val="tx1"/>
                </a:solidFill>
              </a:rPr>
              <a:t>Geologists to identify Resources &amp; Reserves</a:t>
            </a:r>
          </a:p>
          <a:p>
            <a:r>
              <a:rPr lang="en-US" sz="2400" dirty="0" smtClean="0">
                <a:solidFill>
                  <a:schemeClr val="tx1"/>
                </a:solidFill>
              </a:rPr>
              <a:t>Mine Engineers</a:t>
            </a:r>
          </a:p>
          <a:p>
            <a:r>
              <a:rPr lang="en-US" sz="2400" dirty="0" smtClean="0">
                <a:solidFill>
                  <a:schemeClr val="tx1"/>
                </a:solidFill>
              </a:rPr>
              <a:t>Construction Engineers</a:t>
            </a:r>
          </a:p>
          <a:p>
            <a:r>
              <a:rPr lang="en-US" sz="2400" dirty="0" smtClean="0">
                <a:solidFill>
                  <a:schemeClr val="tx1"/>
                </a:solidFill>
              </a:rPr>
              <a:t>Maintenance Engineers</a:t>
            </a:r>
          </a:p>
          <a:p>
            <a:r>
              <a:rPr lang="en-US" sz="2400" dirty="0" smtClean="0">
                <a:solidFill>
                  <a:schemeClr val="tx1"/>
                </a:solidFill>
              </a:rPr>
              <a:t>Metallurgists </a:t>
            </a:r>
          </a:p>
          <a:p>
            <a:pPr marL="0" indent="0">
              <a:spcBef>
                <a:spcPts val="0"/>
              </a:spcBef>
              <a:buNone/>
            </a:pPr>
            <a:r>
              <a:rPr lang="en-US" sz="1600" b="0" i="1" dirty="0" smtClean="0">
                <a:solidFill>
                  <a:schemeClr val="tx1"/>
                </a:solidFill>
              </a:rPr>
              <a:t>(how do you separate 12 tonnes gold from 12 million tonnes of rock, with &gt;95% recovery?)</a:t>
            </a:r>
            <a:endParaRPr lang="en-US" sz="1600" b="0" i="1" dirty="0">
              <a:solidFill>
                <a:schemeClr val="tx1"/>
              </a:solidFill>
            </a:endParaRPr>
          </a:p>
          <a:p>
            <a:r>
              <a:rPr lang="en-US" sz="2400" dirty="0">
                <a:solidFill>
                  <a:schemeClr val="tx1"/>
                </a:solidFill>
              </a:rPr>
              <a:t>Safety specialists</a:t>
            </a:r>
          </a:p>
          <a:p>
            <a:r>
              <a:rPr lang="en-US" sz="2400" dirty="0" smtClean="0">
                <a:solidFill>
                  <a:schemeClr val="tx1"/>
                </a:solidFill>
              </a:rPr>
              <a:t>Environmental specialists</a:t>
            </a:r>
          </a:p>
          <a:p>
            <a:r>
              <a:rPr lang="en-US" sz="2400" dirty="0" smtClean="0">
                <a:solidFill>
                  <a:schemeClr val="tx1"/>
                </a:solidFill>
              </a:rPr>
              <a:t>Maximizing value - Finance</a:t>
            </a:r>
          </a:p>
          <a:p>
            <a:endParaRPr lang="en-US" sz="2400" dirty="0" smtClean="0">
              <a:solidFill>
                <a:schemeClr val="tx1"/>
              </a:solidFill>
            </a:endParaRPr>
          </a:p>
        </p:txBody>
      </p:sp>
    </p:spTree>
    <p:extLst>
      <p:ext uri="{BB962C8B-B14F-4D97-AF65-F5344CB8AC3E}">
        <p14:creationId xmlns:p14="http://schemas.microsoft.com/office/powerpoint/2010/main" val="9398475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5D9FBD0-274D-4747-A450-F8DEDABC19D4}" type="slidenum">
              <a:rPr lang="en-US" smtClean="0"/>
              <a:pPr/>
              <a:t>18</a:t>
            </a:fld>
            <a:endParaRPr lang="en-US" dirty="0"/>
          </a:p>
        </p:txBody>
      </p:sp>
      <p:sp>
        <p:nvSpPr>
          <p:cNvPr id="6" name="Title 1"/>
          <p:cNvSpPr>
            <a:spLocks noGrp="1"/>
          </p:cNvSpPr>
          <p:nvPr>
            <p:ph type="title"/>
          </p:nvPr>
        </p:nvSpPr>
        <p:spPr>
          <a:xfrm>
            <a:off x="283464" y="109728"/>
            <a:ext cx="8229600" cy="944628"/>
          </a:xfrm>
        </p:spPr>
        <p:txBody>
          <a:bodyPr>
            <a:normAutofit/>
          </a:bodyPr>
          <a:lstStyle/>
          <a:p>
            <a:r>
              <a:rPr lang="en-US" sz="2800" dirty="0" smtClean="0"/>
              <a:t>Risks associated with operating a mine</a:t>
            </a:r>
            <a:endParaRPr lang="en-US" sz="2800" dirty="0"/>
          </a:p>
        </p:txBody>
      </p:sp>
      <p:sp>
        <p:nvSpPr>
          <p:cNvPr id="7" name="Content Placeholder 2"/>
          <p:cNvSpPr>
            <a:spLocks noGrp="1"/>
          </p:cNvSpPr>
          <p:nvPr>
            <p:ph idx="1"/>
          </p:nvPr>
        </p:nvSpPr>
        <p:spPr>
          <a:xfrm>
            <a:off x="457200" y="1295400"/>
            <a:ext cx="8610600" cy="5029200"/>
          </a:xfrm>
        </p:spPr>
        <p:txBody>
          <a:bodyPr>
            <a:normAutofit fontScale="92500" lnSpcReduction="20000"/>
          </a:bodyPr>
          <a:lstStyle/>
          <a:p>
            <a:r>
              <a:rPr lang="en-US" sz="2400" dirty="0" smtClean="0">
                <a:solidFill>
                  <a:schemeClr val="tx1"/>
                </a:solidFill>
              </a:rPr>
              <a:t>Reserves &amp; Resources</a:t>
            </a:r>
          </a:p>
          <a:p>
            <a:r>
              <a:rPr lang="en-US" sz="2400" dirty="0" smtClean="0">
                <a:solidFill>
                  <a:schemeClr val="tx1"/>
                </a:solidFill>
              </a:rPr>
              <a:t>Exposure to Gold price </a:t>
            </a:r>
          </a:p>
          <a:p>
            <a:r>
              <a:rPr lang="en-US" sz="2400" dirty="0" smtClean="0">
                <a:solidFill>
                  <a:schemeClr val="tx1"/>
                </a:solidFill>
              </a:rPr>
              <a:t>Construction costs of a mine</a:t>
            </a:r>
          </a:p>
          <a:p>
            <a:r>
              <a:rPr lang="en-US" sz="2400" dirty="0" smtClean="0">
                <a:solidFill>
                  <a:schemeClr val="tx1"/>
                </a:solidFill>
              </a:rPr>
              <a:t>Exposure to </a:t>
            </a:r>
            <a:r>
              <a:rPr lang="en-US" sz="2400" dirty="0">
                <a:solidFill>
                  <a:schemeClr val="tx1"/>
                </a:solidFill>
              </a:rPr>
              <a:t>Costs (Labour, Capital </a:t>
            </a:r>
            <a:r>
              <a:rPr lang="en-US" sz="2400" dirty="0" smtClean="0">
                <a:solidFill>
                  <a:schemeClr val="tx1"/>
                </a:solidFill>
              </a:rPr>
              <a:t>Equipment, Diesel</a:t>
            </a:r>
            <a:r>
              <a:rPr lang="en-US" sz="2400" dirty="0">
                <a:solidFill>
                  <a:schemeClr val="tx1"/>
                </a:solidFill>
              </a:rPr>
              <a:t>, Tires, Explosives, Electricity, Reagents</a:t>
            </a:r>
            <a:r>
              <a:rPr lang="en-US" sz="2400" dirty="0" smtClean="0">
                <a:solidFill>
                  <a:schemeClr val="tx1"/>
                </a:solidFill>
              </a:rPr>
              <a:t>, etc.)</a:t>
            </a:r>
          </a:p>
          <a:p>
            <a:r>
              <a:rPr lang="en-US" sz="2400" dirty="0" smtClean="0">
                <a:solidFill>
                  <a:schemeClr val="tx1"/>
                </a:solidFill>
              </a:rPr>
              <a:t>Availability of qualified </a:t>
            </a:r>
            <a:r>
              <a:rPr lang="en-US" sz="2400" dirty="0">
                <a:solidFill>
                  <a:schemeClr val="tx1"/>
                </a:solidFill>
              </a:rPr>
              <a:t>workforce</a:t>
            </a:r>
          </a:p>
          <a:p>
            <a:r>
              <a:rPr lang="en-US" sz="2400" dirty="0" smtClean="0">
                <a:solidFill>
                  <a:schemeClr val="tx1"/>
                </a:solidFill>
              </a:rPr>
              <a:t>Environmental management</a:t>
            </a:r>
          </a:p>
          <a:p>
            <a:r>
              <a:rPr lang="en-US" sz="2400" dirty="0" smtClean="0">
                <a:solidFill>
                  <a:schemeClr val="tx1"/>
                </a:solidFill>
              </a:rPr>
              <a:t>Political Risk</a:t>
            </a:r>
          </a:p>
          <a:p>
            <a:r>
              <a:rPr lang="en-US" sz="2400" dirty="0" smtClean="0">
                <a:solidFill>
                  <a:schemeClr val="tx1"/>
                </a:solidFill>
              </a:rPr>
              <a:t>Social license to operate (maintaining good relations with local communities)</a:t>
            </a:r>
          </a:p>
        </p:txBody>
      </p:sp>
    </p:spTree>
    <p:extLst>
      <p:ext uri="{BB962C8B-B14F-4D97-AF65-F5344CB8AC3E}">
        <p14:creationId xmlns:p14="http://schemas.microsoft.com/office/powerpoint/2010/main" val="19994120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txBox="1">
            <a:spLocks/>
          </p:cNvSpPr>
          <p:nvPr/>
        </p:nvSpPr>
        <p:spPr>
          <a:xfrm>
            <a:off x="8555262" y="6390129"/>
            <a:ext cx="436338" cy="338554"/>
          </a:xfrm>
          <a:prstGeom prst="rect">
            <a:avLst/>
          </a:prstGeom>
          <a:ln>
            <a:noFill/>
          </a:ln>
        </p:spPr>
        <p:txBody>
          <a:bodyPr vert="horz" wrap="none" lIns="91440" tIns="45720" rIns="91440" bIns="45720" rtlCol="0" anchor="ctr">
            <a:spAutoFit/>
          </a:bodyPr>
          <a:lstStyle>
            <a:defPPr>
              <a:defRPr lang="en-US"/>
            </a:defPPr>
            <a:lvl1pPr marL="0" algn="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D9FBD0-274D-4747-A450-F8DEDABC19D4}" type="slidenum">
              <a:rPr lang="en-US" smtClean="0"/>
              <a:pPr/>
              <a:t>19</a:t>
            </a:fld>
            <a:endParaRPr lang="en-US" dirty="0"/>
          </a:p>
        </p:txBody>
      </p:sp>
      <p:sp>
        <p:nvSpPr>
          <p:cNvPr id="7" name="Content Placeholder 2"/>
          <p:cNvSpPr>
            <a:spLocks noGrp="1"/>
          </p:cNvSpPr>
          <p:nvPr>
            <p:ph idx="1"/>
          </p:nvPr>
        </p:nvSpPr>
        <p:spPr>
          <a:xfrm>
            <a:off x="609600" y="1981200"/>
            <a:ext cx="8229600" cy="2743200"/>
          </a:xfrm>
        </p:spPr>
        <p:txBody>
          <a:bodyPr>
            <a:normAutofit/>
          </a:bodyPr>
          <a:lstStyle/>
          <a:p>
            <a:pPr marL="0" indent="0" algn="ctr">
              <a:spcBef>
                <a:spcPts val="1200"/>
              </a:spcBef>
              <a:spcAft>
                <a:spcPts val="600"/>
              </a:spcAft>
              <a:buNone/>
            </a:pPr>
            <a:r>
              <a:rPr lang="en-US" sz="4400" dirty="0" smtClean="0">
                <a:solidFill>
                  <a:schemeClr val="tx1"/>
                </a:solidFill>
              </a:rPr>
              <a:t>About IAMGOLD</a:t>
            </a:r>
            <a:endParaRPr lang="en-US" sz="4400" dirty="0" smtClean="0"/>
          </a:p>
          <a:p>
            <a:pPr marL="512762" lvl="2" indent="0" algn="ctr">
              <a:buNone/>
            </a:pPr>
            <a:endParaRPr lang="en-US" sz="4400" dirty="0">
              <a:solidFill>
                <a:schemeClr val="tx1"/>
              </a:solidFill>
            </a:endParaRPr>
          </a:p>
        </p:txBody>
      </p:sp>
    </p:spTree>
    <p:extLst>
      <p:ext uri="{BB962C8B-B14F-4D97-AF65-F5344CB8AC3E}">
        <p14:creationId xmlns:p14="http://schemas.microsoft.com/office/powerpoint/2010/main" val="6297605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IAMGOLD presentation ICAC Conference 2014</a:t>
            </a:r>
            <a:endParaRPr lang="en-US" sz="2800" dirty="0"/>
          </a:p>
        </p:txBody>
      </p:sp>
      <p:sp>
        <p:nvSpPr>
          <p:cNvPr id="3" name="Content Placeholder 2"/>
          <p:cNvSpPr>
            <a:spLocks noGrp="1"/>
          </p:cNvSpPr>
          <p:nvPr>
            <p:ph idx="1"/>
          </p:nvPr>
        </p:nvSpPr>
        <p:spPr/>
        <p:txBody>
          <a:bodyPr>
            <a:normAutofit/>
          </a:bodyPr>
          <a:lstStyle/>
          <a:p>
            <a:pPr marL="182880">
              <a:lnSpc>
                <a:spcPct val="150000"/>
              </a:lnSpc>
              <a:spcBef>
                <a:spcPts val="1200"/>
              </a:spcBef>
              <a:spcAft>
                <a:spcPts val="600"/>
              </a:spcAft>
            </a:pPr>
            <a:r>
              <a:rPr lang="en-US" sz="2800" dirty="0">
                <a:solidFill>
                  <a:schemeClr val="tx1"/>
                </a:solidFill>
              </a:rPr>
              <a:t> What is a mine?</a:t>
            </a:r>
          </a:p>
          <a:p>
            <a:pPr marL="182880">
              <a:lnSpc>
                <a:spcPct val="150000"/>
              </a:lnSpc>
              <a:spcBef>
                <a:spcPts val="1200"/>
              </a:spcBef>
              <a:spcAft>
                <a:spcPts val="600"/>
              </a:spcAft>
            </a:pPr>
            <a:r>
              <a:rPr lang="en-US" sz="2800" dirty="0" smtClean="0">
                <a:solidFill>
                  <a:schemeClr val="tx1"/>
                </a:solidFill>
              </a:rPr>
              <a:t>About IAMGOLD</a:t>
            </a:r>
            <a:endParaRPr lang="en-US" sz="2800" dirty="0">
              <a:solidFill>
                <a:schemeClr val="tx1"/>
              </a:solidFill>
            </a:endParaRPr>
          </a:p>
          <a:p>
            <a:pPr marL="182880">
              <a:lnSpc>
                <a:spcPct val="150000"/>
              </a:lnSpc>
              <a:spcBef>
                <a:spcPts val="1200"/>
              </a:spcBef>
              <a:spcAft>
                <a:spcPts val="600"/>
              </a:spcAft>
            </a:pPr>
            <a:r>
              <a:rPr lang="en-US" sz="2800" dirty="0">
                <a:solidFill>
                  <a:schemeClr val="tx1"/>
                </a:solidFill>
              </a:rPr>
              <a:t> </a:t>
            </a:r>
            <a:r>
              <a:rPr lang="en-US" sz="2800" dirty="0" smtClean="0">
                <a:solidFill>
                  <a:schemeClr val="tx1"/>
                </a:solidFill>
              </a:rPr>
              <a:t>About Rosebel </a:t>
            </a:r>
            <a:r>
              <a:rPr lang="en-US" sz="2800" dirty="0">
                <a:solidFill>
                  <a:schemeClr val="tx1"/>
                </a:solidFill>
              </a:rPr>
              <a:t>Gold </a:t>
            </a:r>
            <a:r>
              <a:rPr lang="en-US" sz="2800" dirty="0" smtClean="0">
                <a:solidFill>
                  <a:schemeClr val="tx1"/>
                </a:solidFill>
              </a:rPr>
              <a:t>Mines N.V. </a:t>
            </a:r>
            <a:endParaRPr lang="en-US" sz="2800" dirty="0">
              <a:solidFill>
                <a:schemeClr val="tx1"/>
              </a:solidFill>
            </a:endParaRPr>
          </a:p>
          <a:p>
            <a:pPr marL="182880">
              <a:lnSpc>
                <a:spcPct val="150000"/>
              </a:lnSpc>
              <a:spcBef>
                <a:spcPts val="1200"/>
              </a:spcBef>
              <a:spcAft>
                <a:spcPts val="600"/>
              </a:spcAft>
            </a:pPr>
            <a:r>
              <a:rPr lang="en-US" sz="2800" dirty="0">
                <a:solidFill>
                  <a:schemeClr val="tx1"/>
                </a:solidFill>
              </a:rPr>
              <a:t> What does a CPA in </a:t>
            </a:r>
            <a:r>
              <a:rPr lang="en-US" sz="2800" dirty="0" smtClean="0">
                <a:solidFill>
                  <a:schemeClr val="tx1"/>
                </a:solidFill>
              </a:rPr>
              <a:t>Mining do?</a:t>
            </a:r>
            <a:endParaRPr lang="en-US" sz="2800" dirty="0">
              <a:solidFill>
                <a:schemeClr val="tx1"/>
              </a:solidFill>
            </a:endParaRPr>
          </a:p>
          <a:p>
            <a:pPr marL="0" indent="0">
              <a:lnSpc>
                <a:spcPct val="150000"/>
              </a:lnSpc>
              <a:buNone/>
            </a:pPr>
            <a:endParaRPr lang="en-US" sz="2800" dirty="0"/>
          </a:p>
        </p:txBody>
      </p:sp>
      <p:sp>
        <p:nvSpPr>
          <p:cNvPr id="4" name="Slide Number Placeholder 3"/>
          <p:cNvSpPr>
            <a:spLocks noGrp="1"/>
          </p:cNvSpPr>
          <p:nvPr>
            <p:ph type="sldNum" sz="quarter" idx="12"/>
          </p:nvPr>
        </p:nvSpPr>
        <p:spPr/>
        <p:txBody>
          <a:bodyPr/>
          <a:lstStyle/>
          <a:p>
            <a:fld id="{B5D9FBD0-274D-4747-A450-F8DEDABC19D4}" type="slidenum">
              <a:rPr lang="en-US" smtClean="0"/>
              <a:pPr/>
              <a:t>2</a:t>
            </a:fld>
            <a:endParaRPr lang="en-US" dirty="0"/>
          </a:p>
        </p:txBody>
      </p:sp>
    </p:spTree>
    <p:extLst>
      <p:ext uri="{BB962C8B-B14F-4D97-AF65-F5344CB8AC3E}">
        <p14:creationId xmlns:p14="http://schemas.microsoft.com/office/powerpoint/2010/main" val="2939258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5D9FBD0-274D-4747-A450-F8DEDABC19D4}" type="slidenum">
              <a:rPr lang="en-US" smtClean="0"/>
              <a:pPr/>
              <a:t>20</a:t>
            </a:fld>
            <a:endParaRPr lang="en-US" dirty="0"/>
          </a:p>
        </p:txBody>
      </p:sp>
      <p:sp>
        <p:nvSpPr>
          <p:cNvPr id="6" name="Title 1"/>
          <p:cNvSpPr>
            <a:spLocks noGrp="1"/>
          </p:cNvSpPr>
          <p:nvPr>
            <p:ph type="title"/>
          </p:nvPr>
        </p:nvSpPr>
        <p:spPr>
          <a:xfrm>
            <a:off x="283464" y="109728"/>
            <a:ext cx="8229600" cy="944628"/>
          </a:xfrm>
        </p:spPr>
        <p:txBody>
          <a:bodyPr>
            <a:normAutofit/>
          </a:bodyPr>
          <a:lstStyle/>
          <a:p>
            <a:r>
              <a:rPr lang="en-US" sz="2800" dirty="0" smtClean="0"/>
              <a:t>About IAMGOLD</a:t>
            </a:r>
            <a:endParaRPr lang="en-US" sz="2800" dirty="0"/>
          </a:p>
        </p:txBody>
      </p:sp>
      <p:sp>
        <p:nvSpPr>
          <p:cNvPr id="7" name="Content Placeholder 2"/>
          <p:cNvSpPr>
            <a:spLocks noGrp="1"/>
          </p:cNvSpPr>
          <p:nvPr>
            <p:ph idx="1"/>
          </p:nvPr>
        </p:nvSpPr>
        <p:spPr>
          <a:xfrm>
            <a:off x="533400" y="1600200"/>
            <a:ext cx="8229600" cy="4678363"/>
          </a:xfrm>
        </p:spPr>
        <p:txBody>
          <a:bodyPr>
            <a:normAutofit/>
          </a:bodyPr>
          <a:lstStyle/>
          <a:p>
            <a:pPr>
              <a:spcBef>
                <a:spcPts val="3000"/>
              </a:spcBef>
            </a:pPr>
            <a:r>
              <a:rPr lang="en-US" sz="2400" dirty="0" smtClean="0">
                <a:solidFill>
                  <a:schemeClr val="tx1"/>
                </a:solidFill>
              </a:rPr>
              <a:t>IAMGOLD is a leading mid-tier gold mining company </a:t>
            </a:r>
          </a:p>
          <a:p>
            <a:pPr>
              <a:spcBef>
                <a:spcPts val="3000"/>
              </a:spcBef>
            </a:pPr>
            <a:r>
              <a:rPr lang="en-US" sz="2400" dirty="0" smtClean="0">
                <a:solidFill>
                  <a:schemeClr val="tx1"/>
                </a:solidFill>
              </a:rPr>
              <a:t>Gold production of approximately 850,000 ounces annually from 5 mines on 3 continents</a:t>
            </a:r>
          </a:p>
          <a:p>
            <a:r>
              <a:rPr lang="en-US" sz="2400" dirty="0" smtClean="0">
                <a:solidFill>
                  <a:schemeClr val="tx1"/>
                </a:solidFill>
              </a:rPr>
              <a:t>Corporate office </a:t>
            </a:r>
            <a:r>
              <a:rPr lang="en-US" sz="2400" dirty="0">
                <a:solidFill>
                  <a:schemeClr val="tx1"/>
                </a:solidFill>
              </a:rPr>
              <a:t>located in Toronto, Canada </a:t>
            </a:r>
          </a:p>
          <a:p>
            <a:r>
              <a:rPr lang="en-US" sz="2400" dirty="0">
                <a:solidFill>
                  <a:schemeClr val="tx1"/>
                </a:solidFill>
              </a:rPr>
              <a:t>Publicly Listed Company on TSX (IMG) &amp; NYSE (IAG)</a:t>
            </a:r>
          </a:p>
          <a:p>
            <a:r>
              <a:rPr lang="en-US" sz="2400" dirty="0" smtClean="0">
                <a:solidFill>
                  <a:schemeClr val="tx1"/>
                </a:solidFill>
              </a:rPr>
              <a:t>Rosebel </a:t>
            </a:r>
            <a:r>
              <a:rPr lang="en-US" sz="2400" dirty="0">
                <a:solidFill>
                  <a:schemeClr val="tx1"/>
                </a:solidFill>
              </a:rPr>
              <a:t>is </a:t>
            </a:r>
            <a:r>
              <a:rPr lang="en-US" sz="2400" dirty="0" smtClean="0">
                <a:solidFill>
                  <a:schemeClr val="tx1"/>
                </a:solidFill>
              </a:rPr>
              <a:t>IAMGOLD’s </a:t>
            </a:r>
            <a:r>
              <a:rPr lang="en-US" sz="2400" dirty="0">
                <a:solidFill>
                  <a:schemeClr val="tx1"/>
                </a:solidFill>
              </a:rPr>
              <a:t>flagship </a:t>
            </a:r>
            <a:r>
              <a:rPr lang="en-US" sz="2400" dirty="0" smtClean="0">
                <a:solidFill>
                  <a:schemeClr val="tx1"/>
                </a:solidFill>
              </a:rPr>
              <a:t>mine</a:t>
            </a:r>
          </a:p>
          <a:p>
            <a:endParaRPr lang="en-US" sz="2400" dirty="0">
              <a:solidFill>
                <a:schemeClr val="tx1"/>
              </a:solidFill>
            </a:endParaRPr>
          </a:p>
        </p:txBody>
      </p:sp>
    </p:spTree>
    <p:extLst>
      <p:ext uri="{BB962C8B-B14F-4D97-AF65-F5344CB8AC3E}">
        <p14:creationId xmlns:p14="http://schemas.microsoft.com/office/powerpoint/2010/main" val="7766814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Rectangle 91"/>
          <p:cNvSpPr/>
          <p:nvPr/>
        </p:nvSpPr>
        <p:spPr>
          <a:xfrm>
            <a:off x="-1" y="0"/>
            <a:ext cx="9144000" cy="1036320"/>
          </a:xfrm>
          <a:prstGeom prst="rect">
            <a:avLst/>
          </a:prstGeom>
          <a:solidFill>
            <a:srgbClr val="5A84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4" name="Picture 2" descr="Z:\IAM\21398\Source\ai\map2.png"/>
          <p:cNvPicPr>
            <a:picLocks noChangeAspect="1" noChangeArrowheads="1"/>
          </p:cNvPicPr>
          <p:nvPr/>
        </p:nvPicPr>
        <p:blipFill>
          <a:blip r:embed="rId3" cstate="print"/>
          <a:srcRect l="27375" t="24038" r="18167" b="23485"/>
          <a:stretch>
            <a:fillRect/>
          </a:stretch>
        </p:blipFill>
        <p:spPr bwMode="auto">
          <a:xfrm>
            <a:off x="-1" y="1066800"/>
            <a:ext cx="9144000" cy="5059680"/>
          </a:xfrm>
          <a:prstGeom prst="rect">
            <a:avLst/>
          </a:prstGeom>
          <a:noFill/>
        </p:spPr>
      </p:pic>
      <p:sp>
        <p:nvSpPr>
          <p:cNvPr id="27" name="TextBox 26"/>
          <p:cNvSpPr txBox="1"/>
          <p:nvPr/>
        </p:nvSpPr>
        <p:spPr>
          <a:xfrm>
            <a:off x="5733690" y="2242211"/>
            <a:ext cx="838200" cy="276999"/>
          </a:xfrm>
          <a:prstGeom prst="rect">
            <a:avLst/>
          </a:prstGeom>
          <a:noFill/>
        </p:spPr>
        <p:txBody>
          <a:bodyPr wrap="square" rtlCol="0">
            <a:spAutoFit/>
          </a:bodyPr>
          <a:lstStyle/>
          <a:p>
            <a:pPr algn="ctr"/>
            <a:r>
              <a:rPr lang="en-US" sz="1200" b="1" dirty="0" smtClean="0">
                <a:solidFill>
                  <a:schemeClr val="tx1">
                    <a:lumMod val="50000"/>
                  </a:schemeClr>
                </a:solidFill>
              </a:rPr>
              <a:t>YATELA</a:t>
            </a:r>
            <a:endParaRPr lang="en-US" sz="1200" b="1" dirty="0">
              <a:solidFill>
                <a:schemeClr val="tx1">
                  <a:lumMod val="50000"/>
                </a:schemeClr>
              </a:solidFill>
            </a:endParaRPr>
          </a:p>
        </p:txBody>
      </p:sp>
      <p:sp>
        <p:nvSpPr>
          <p:cNvPr id="28" name="TextBox 27"/>
          <p:cNvSpPr txBox="1"/>
          <p:nvPr/>
        </p:nvSpPr>
        <p:spPr>
          <a:xfrm>
            <a:off x="5486400" y="2375498"/>
            <a:ext cx="990600" cy="276999"/>
          </a:xfrm>
          <a:prstGeom prst="rect">
            <a:avLst/>
          </a:prstGeom>
          <a:noFill/>
        </p:spPr>
        <p:txBody>
          <a:bodyPr wrap="square" rtlCol="0">
            <a:spAutoFit/>
          </a:bodyPr>
          <a:lstStyle/>
          <a:p>
            <a:pPr algn="ctr"/>
            <a:r>
              <a:rPr lang="en-US" sz="1200" b="1" dirty="0" smtClean="0">
                <a:solidFill>
                  <a:schemeClr val="tx1">
                    <a:lumMod val="50000"/>
                  </a:schemeClr>
                </a:solidFill>
              </a:rPr>
              <a:t>SADIOLA</a:t>
            </a:r>
            <a:endParaRPr lang="en-US" sz="1200" b="1" dirty="0">
              <a:solidFill>
                <a:schemeClr val="tx1">
                  <a:lumMod val="50000"/>
                </a:schemeClr>
              </a:solidFill>
            </a:endParaRPr>
          </a:p>
        </p:txBody>
      </p:sp>
      <p:sp>
        <p:nvSpPr>
          <p:cNvPr id="29" name="TextBox 28"/>
          <p:cNvSpPr txBox="1"/>
          <p:nvPr/>
        </p:nvSpPr>
        <p:spPr>
          <a:xfrm>
            <a:off x="5210175" y="2814271"/>
            <a:ext cx="927339" cy="276999"/>
          </a:xfrm>
          <a:prstGeom prst="rect">
            <a:avLst/>
          </a:prstGeom>
          <a:noFill/>
        </p:spPr>
        <p:txBody>
          <a:bodyPr wrap="square" rtlCol="0">
            <a:spAutoFit/>
          </a:bodyPr>
          <a:lstStyle/>
          <a:p>
            <a:pPr algn="ctr"/>
            <a:r>
              <a:rPr lang="en-US" sz="1200" b="1" dirty="0" smtClean="0">
                <a:solidFill>
                  <a:schemeClr val="accent3">
                    <a:lumMod val="75000"/>
                  </a:schemeClr>
                </a:solidFill>
              </a:rPr>
              <a:t>Boto</a:t>
            </a:r>
            <a:endParaRPr lang="en-US" sz="1200" b="1" dirty="0">
              <a:solidFill>
                <a:schemeClr val="accent3">
                  <a:lumMod val="75000"/>
                </a:schemeClr>
              </a:solidFill>
            </a:endParaRPr>
          </a:p>
        </p:txBody>
      </p:sp>
      <p:sp>
        <p:nvSpPr>
          <p:cNvPr id="30" name="TextBox 29"/>
          <p:cNvSpPr txBox="1"/>
          <p:nvPr/>
        </p:nvSpPr>
        <p:spPr>
          <a:xfrm>
            <a:off x="5436268" y="2952132"/>
            <a:ext cx="1143000" cy="276999"/>
          </a:xfrm>
          <a:prstGeom prst="rect">
            <a:avLst/>
          </a:prstGeom>
          <a:noFill/>
        </p:spPr>
        <p:txBody>
          <a:bodyPr wrap="square" rtlCol="0">
            <a:spAutoFit/>
          </a:bodyPr>
          <a:lstStyle/>
          <a:p>
            <a:pPr algn="ctr"/>
            <a:r>
              <a:rPr lang="en-US" sz="1200" b="1" dirty="0" smtClean="0">
                <a:solidFill>
                  <a:schemeClr val="accent3">
                    <a:lumMod val="75000"/>
                  </a:schemeClr>
                </a:solidFill>
              </a:rPr>
              <a:t>Siribaya</a:t>
            </a:r>
            <a:endParaRPr lang="en-US" sz="1200" b="1" dirty="0">
              <a:solidFill>
                <a:schemeClr val="accent3">
                  <a:lumMod val="75000"/>
                </a:schemeClr>
              </a:solidFill>
            </a:endParaRPr>
          </a:p>
        </p:txBody>
      </p:sp>
      <p:sp>
        <p:nvSpPr>
          <p:cNvPr id="43" name="Title 42"/>
          <p:cNvSpPr>
            <a:spLocks noGrp="1"/>
          </p:cNvSpPr>
          <p:nvPr>
            <p:ph type="title"/>
          </p:nvPr>
        </p:nvSpPr>
        <p:spPr>
          <a:xfrm>
            <a:off x="152400" y="84116"/>
            <a:ext cx="8229600" cy="944628"/>
          </a:xfrm>
        </p:spPr>
        <p:txBody>
          <a:bodyPr>
            <a:noAutofit/>
          </a:bodyPr>
          <a:lstStyle/>
          <a:p>
            <a:r>
              <a:rPr lang="en-US" sz="2800" dirty="0" smtClean="0"/>
              <a:t>IAMGOLD’s High Quality, Long-Life Assets</a:t>
            </a:r>
            <a:endParaRPr lang="en-US" sz="2800" dirty="0"/>
          </a:p>
        </p:txBody>
      </p:sp>
      <p:sp>
        <p:nvSpPr>
          <p:cNvPr id="58" name="Slide Number Placeholder 2"/>
          <p:cNvSpPr>
            <a:spLocks noGrp="1"/>
          </p:cNvSpPr>
          <p:nvPr>
            <p:ph type="sldNum" sz="quarter" idx="12"/>
          </p:nvPr>
        </p:nvSpPr>
        <p:spPr/>
        <p:txBody>
          <a:bodyPr/>
          <a:lstStyle/>
          <a:p>
            <a:fld id="{B5D9FBD0-274D-4747-A450-F8DEDABC19D4}" type="slidenum">
              <a:rPr lang="en-US" smtClean="0"/>
              <a:pPr/>
              <a:t>21</a:t>
            </a:fld>
            <a:endParaRPr lang="en-US" dirty="0"/>
          </a:p>
        </p:txBody>
      </p:sp>
      <p:pic>
        <p:nvPicPr>
          <p:cNvPr id="51" name="Picture 4" descr="File:Schlaegel und eisen-sign of mining.svg">
            <a:hlinkClick r:id="rId4"/>
          </p:cNvPr>
          <p:cNvPicPr>
            <a:picLocks noChangeAspect="1" noChangeArrowheads="1"/>
          </p:cNvPicPr>
          <p:nvPr/>
        </p:nvPicPr>
        <p:blipFill>
          <a:blip r:embed="rId5" cstate="print"/>
          <a:srcRect/>
          <a:stretch>
            <a:fillRect/>
          </a:stretch>
        </p:blipFill>
        <p:spPr bwMode="auto">
          <a:xfrm>
            <a:off x="7062950" y="2672056"/>
            <a:ext cx="212725" cy="212725"/>
          </a:xfrm>
          <a:prstGeom prst="rect">
            <a:avLst/>
          </a:prstGeom>
          <a:noFill/>
        </p:spPr>
      </p:pic>
      <p:pic>
        <p:nvPicPr>
          <p:cNvPr id="52" name="Picture 4" descr="File:Schlaegel und eisen-sign of mining.svg">
            <a:hlinkClick r:id="rId4"/>
          </p:cNvPr>
          <p:cNvPicPr>
            <a:picLocks noChangeAspect="1" noChangeArrowheads="1"/>
          </p:cNvPicPr>
          <p:nvPr/>
        </p:nvPicPr>
        <p:blipFill>
          <a:blip r:embed="rId5" cstate="print"/>
          <a:srcRect/>
          <a:stretch>
            <a:fillRect/>
          </a:stretch>
        </p:blipFill>
        <p:spPr bwMode="auto">
          <a:xfrm>
            <a:off x="5880540" y="2614246"/>
            <a:ext cx="212725" cy="212725"/>
          </a:xfrm>
          <a:prstGeom prst="rect">
            <a:avLst/>
          </a:prstGeom>
          <a:noFill/>
        </p:spPr>
      </p:pic>
      <p:sp>
        <p:nvSpPr>
          <p:cNvPr id="56" name="TextBox 55"/>
          <p:cNvSpPr txBox="1"/>
          <p:nvPr/>
        </p:nvSpPr>
        <p:spPr>
          <a:xfrm>
            <a:off x="2133600" y="6363700"/>
            <a:ext cx="5791200" cy="338554"/>
          </a:xfrm>
          <a:prstGeom prst="rect">
            <a:avLst/>
          </a:prstGeom>
          <a:noFill/>
        </p:spPr>
        <p:txBody>
          <a:bodyPr wrap="square" rtlCol="0">
            <a:spAutoFit/>
          </a:bodyPr>
          <a:lstStyle/>
          <a:p>
            <a:pPr algn="ctr"/>
            <a:r>
              <a:rPr lang="en-US" sz="1600" b="1" dirty="0" smtClean="0">
                <a:solidFill>
                  <a:srgbClr val="B54823"/>
                </a:solidFill>
              </a:rPr>
              <a:t>Five Gold Mines: 2014 Production Guidance 835-900K oz.</a:t>
            </a:r>
            <a:endParaRPr lang="en-US" sz="1600" b="1" dirty="0">
              <a:solidFill>
                <a:srgbClr val="B54823"/>
              </a:solidFill>
            </a:endParaRPr>
          </a:p>
        </p:txBody>
      </p:sp>
      <p:pic>
        <p:nvPicPr>
          <p:cNvPr id="57" name="Picture 4" descr="File:Schlaegel und eisen-sign of mining.svg">
            <a:hlinkClick r:id="rId4"/>
          </p:cNvPr>
          <p:cNvPicPr>
            <a:picLocks noChangeAspect="1" noChangeArrowheads="1"/>
          </p:cNvPicPr>
          <p:nvPr/>
        </p:nvPicPr>
        <p:blipFill>
          <a:blip r:embed="rId5" cstate="print"/>
          <a:srcRect/>
          <a:stretch>
            <a:fillRect/>
          </a:stretch>
        </p:blipFill>
        <p:spPr bwMode="auto">
          <a:xfrm>
            <a:off x="6000745" y="2582051"/>
            <a:ext cx="212725" cy="212725"/>
          </a:xfrm>
          <a:prstGeom prst="rect">
            <a:avLst/>
          </a:prstGeom>
          <a:noFill/>
        </p:spPr>
      </p:pic>
      <p:cxnSp>
        <p:nvCxnSpPr>
          <p:cNvPr id="59" name="Straight Connector 58"/>
          <p:cNvCxnSpPr/>
          <p:nvPr/>
        </p:nvCxnSpPr>
        <p:spPr>
          <a:xfrm>
            <a:off x="3962400" y="2309446"/>
            <a:ext cx="3810000" cy="2895600"/>
          </a:xfrm>
          <a:prstGeom prst="line">
            <a:avLst/>
          </a:prstGeom>
          <a:ln w="12700">
            <a:gradFill>
              <a:gsLst>
                <a:gs pos="0">
                  <a:schemeClr val="accent1">
                    <a:alpha val="45000"/>
                  </a:schemeClr>
                </a:gs>
                <a:gs pos="50000">
                  <a:schemeClr val="accent1"/>
                </a:gs>
                <a:gs pos="100000">
                  <a:schemeClr val="accent1">
                    <a:alpha val="45000"/>
                  </a:schemeClr>
                </a:gs>
              </a:gsLst>
              <a:lin ang="5400000" scaled="0"/>
            </a:gra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5400000">
            <a:off x="783210" y="2580592"/>
            <a:ext cx="5117844" cy="2112264"/>
          </a:xfrm>
          <a:prstGeom prst="line">
            <a:avLst/>
          </a:prstGeom>
          <a:ln w="12700">
            <a:gradFill>
              <a:gsLst>
                <a:gs pos="0">
                  <a:schemeClr val="accent1">
                    <a:alpha val="45000"/>
                  </a:schemeClr>
                </a:gs>
                <a:gs pos="50000">
                  <a:schemeClr val="accent1"/>
                </a:gs>
                <a:gs pos="100000">
                  <a:schemeClr val="accent1">
                    <a:alpha val="45000"/>
                  </a:schemeClr>
                </a:gs>
              </a:gsLst>
              <a:lin ang="5400000" scaled="0"/>
            </a:gradFill>
            <a:prstDash val="dash"/>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6400800" y="5032094"/>
            <a:ext cx="1828800" cy="1063906"/>
          </a:xfrm>
          <a:prstGeom prst="rect">
            <a:avLst/>
          </a:prstGeom>
          <a:gradFill>
            <a:gsLst>
              <a:gs pos="0">
                <a:schemeClr val="accent2">
                  <a:lumMod val="40000"/>
                  <a:lumOff val="60000"/>
                  <a:alpha val="50000"/>
                </a:schemeClr>
              </a:gs>
              <a:gs pos="55000">
                <a:schemeClr val="accent2">
                  <a:lumMod val="40000"/>
                  <a:lumOff val="60000"/>
                </a:schemeClr>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5" name="Picture 4" descr="File:Schlaegel und eisen-sign of mining.svg">
            <a:hlinkClick r:id="rId4"/>
          </p:cNvPr>
          <p:cNvPicPr>
            <a:picLocks noChangeAspect="1" noChangeArrowheads="1"/>
          </p:cNvPicPr>
          <p:nvPr/>
        </p:nvPicPr>
        <p:blipFill>
          <a:blip r:embed="rId5" cstate="print"/>
          <a:srcRect/>
          <a:stretch>
            <a:fillRect/>
          </a:stretch>
        </p:blipFill>
        <p:spPr bwMode="auto">
          <a:xfrm>
            <a:off x="6492875" y="5214656"/>
            <a:ext cx="212725" cy="212725"/>
          </a:xfrm>
          <a:prstGeom prst="rect">
            <a:avLst/>
          </a:prstGeom>
          <a:noFill/>
        </p:spPr>
      </p:pic>
      <p:pic>
        <p:nvPicPr>
          <p:cNvPr id="47" name="Picture 46" descr="Truck.png"/>
          <p:cNvPicPr>
            <a:picLocks noChangeAspect="1"/>
          </p:cNvPicPr>
          <p:nvPr/>
        </p:nvPicPr>
        <p:blipFill>
          <a:blip r:embed="rId6" cstate="print"/>
          <a:stretch>
            <a:fillRect/>
          </a:stretch>
        </p:blipFill>
        <p:spPr>
          <a:xfrm>
            <a:off x="6477000" y="5371792"/>
            <a:ext cx="266457" cy="266457"/>
          </a:xfrm>
          <a:prstGeom prst="rect">
            <a:avLst/>
          </a:prstGeom>
        </p:spPr>
      </p:pic>
      <p:sp>
        <p:nvSpPr>
          <p:cNvPr id="48" name="TextBox 47"/>
          <p:cNvSpPr txBox="1"/>
          <p:nvPr/>
        </p:nvSpPr>
        <p:spPr>
          <a:xfrm>
            <a:off x="6701584" y="5204465"/>
            <a:ext cx="1600200" cy="246221"/>
          </a:xfrm>
          <a:prstGeom prst="rect">
            <a:avLst/>
          </a:prstGeom>
          <a:noFill/>
        </p:spPr>
        <p:txBody>
          <a:bodyPr wrap="square" rtlCol="0">
            <a:spAutoFit/>
          </a:bodyPr>
          <a:lstStyle/>
          <a:p>
            <a:r>
              <a:rPr lang="en-US" sz="1000" b="1" dirty="0" smtClean="0">
                <a:solidFill>
                  <a:schemeClr val="tx1">
                    <a:lumMod val="50000"/>
                  </a:schemeClr>
                </a:solidFill>
              </a:rPr>
              <a:t>GOLD </a:t>
            </a:r>
            <a:r>
              <a:rPr lang="en-US" sz="1000" b="1" dirty="0">
                <a:solidFill>
                  <a:schemeClr val="tx1">
                    <a:lumMod val="50000"/>
                  </a:schemeClr>
                </a:solidFill>
              </a:rPr>
              <a:t>M</a:t>
            </a:r>
            <a:r>
              <a:rPr lang="en-US" sz="1000" b="1" dirty="0" smtClean="0">
                <a:solidFill>
                  <a:schemeClr val="tx1">
                    <a:lumMod val="50000"/>
                  </a:schemeClr>
                </a:solidFill>
              </a:rPr>
              <a:t>ines</a:t>
            </a:r>
            <a:endParaRPr lang="en-US" sz="1000" b="1" dirty="0">
              <a:solidFill>
                <a:schemeClr val="tx1">
                  <a:lumMod val="50000"/>
                </a:schemeClr>
              </a:solidFill>
            </a:endParaRPr>
          </a:p>
        </p:txBody>
      </p:sp>
      <p:sp>
        <p:nvSpPr>
          <p:cNvPr id="49" name="TextBox 48"/>
          <p:cNvSpPr txBox="1"/>
          <p:nvPr/>
        </p:nvSpPr>
        <p:spPr>
          <a:xfrm>
            <a:off x="6701584" y="5404993"/>
            <a:ext cx="1600200" cy="246221"/>
          </a:xfrm>
          <a:prstGeom prst="rect">
            <a:avLst/>
          </a:prstGeom>
          <a:noFill/>
        </p:spPr>
        <p:txBody>
          <a:bodyPr wrap="square" rtlCol="0">
            <a:spAutoFit/>
          </a:bodyPr>
          <a:lstStyle/>
          <a:p>
            <a:r>
              <a:rPr lang="en-US" sz="1000" b="1" dirty="0" smtClean="0">
                <a:solidFill>
                  <a:schemeClr val="accent6"/>
                </a:solidFill>
              </a:rPr>
              <a:t>Development Project</a:t>
            </a:r>
          </a:p>
        </p:txBody>
      </p:sp>
      <p:sp>
        <p:nvSpPr>
          <p:cNvPr id="50" name="TextBox 49"/>
          <p:cNvSpPr txBox="1"/>
          <p:nvPr/>
        </p:nvSpPr>
        <p:spPr>
          <a:xfrm>
            <a:off x="6701584" y="5593555"/>
            <a:ext cx="1600200" cy="246221"/>
          </a:xfrm>
          <a:prstGeom prst="rect">
            <a:avLst/>
          </a:prstGeom>
          <a:noFill/>
        </p:spPr>
        <p:txBody>
          <a:bodyPr wrap="square" rtlCol="0">
            <a:spAutoFit/>
          </a:bodyPr>
          <a:lstStyle/>
          <a:p>
            <a:r>
              <a:rPr lang="en-US" sz="1000" b="1" dirty="0" smtClean="0">
                <a:solidFill>
                  <a:schemeClr val="accent1"/>
                </a:solidFill>
              </a:rPr>
              <a:t>Advanced Exploration</a:t>
            </a:r>
          </a:p>
        </p:txBody>
      </p:sp>
      <p:grpSp>
        <p:nvGrpSpPr>
          <p:cNvPr id="101" name="Group 100"/>
          <p:cNvGrpSpPr/>
          <p:nvPr/>
        </p:nvGrpSpPr>
        <p:grpSpPr>
          <a:xfrm>
            <a:off x="6534150" y="5870291"/>
            <a:ext cx="164592" cy="164592"/>
            <a:chOff x="2731168" y="1347536"/>
            <a:chExt cx="533400" cy="533400"/>
          </a:xfrm>
        </p:grpSpPr>
        <p:sp>
          <p:nvSpPr>
            <p:cNvPr id="102" name="Rectangle 101"/>
            <p:cNvSpPr/>
            <p:nvPr/>
          </p:nvSpPr>
          <p:spPr>
            <a:xfrm>
              <a:off x="2731168" y="1347536"/>
              <a:ext cx="533400" cy="533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Rectangle 102"/>
            <p:cNvSpPr/>
            <p:nvPr/>
          </p:nvSpPr>
          <p:spPr>
            <a:xfrm>
              <a:off x="2807368" y="1423736"/>
              <a:ext cx="381000" cy="381000"/>
            </a:xfrm>
            <a:prstGeom prst="rect">
              <a:avLst/>
            </a:prstGeom>
            <a:solidFill>
              <a:schemeClr val="accent3"/>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4" name="TextBox 103"/>
          <p:cNvSpPr txBox="1"/>
          <p:nvPr/>
        </p:nvSpPr>
        <p:spPr>
          <a:xfrm>
            <a:off x="6701584" y="5830797"/>
            <a:ext cx="1600200" cy="246221"/>
          </a:xfrm>
          <a:prstGeom prst="rect">
            <a:avLst/>
          </a:prstGeom>
          <a:noFill/>
        </p:spPr>
        <p:txBody>
          <a:bodyPr wrap="square" rtlCol="0">
            <a:spAutoFit/>
          </a:bodyPr>
          <a:lstStyle/>
          <a:p>
            <a:r>
              <a:rPr lang="en-US" sz="1000" b="1" dirty="0" smtClean="0">
                <a:solidFill>
                  <a:schemeClr val="accent3"/>
                </a:solidFill>
              </a:rPr>
              <a:t>Exploration Office</a:t>
            </a:r>
          </a:p>
        </p:txBody>
      </p:sp>
      <p:sp>
        <p:nvSpPr>
          <p:cNvPr id="26" name="TextBox 25"/>
          <p:cNvSpPr txBox="1"/>
          <p:nvPr/>
        </p:nvSpPr>
        <p:spPr>
          <a:xfrm>
            <a:off x="6781800" y="2479966"/>
            <a:ext cx="1143000" cy="276999"/>
          </a:xfrm>
          <a:prstGeom prst="rect">
            <a:avLst/>
          </a:prstGeom>
          <a:noFill/>
        </p:spPr>
        <p:txBody>
          <a:bodyPr wrap="square" rtlCol="0">
            <a:spAutoFit/>
          </a:bodyPr>
          <a:lstStyle/>
          <a:p>
            <a:pPr algn="ctr"/>
            <a:r>
              <a:rPr lang="en-US" sz="1200" b="1" dirty="0" smtClean="0">
                <a:solidFill>
                  <a:schemeClr val="tx1">
                    <a:lumMod val="50000"/>
                  </a:schemeClr>
                </a:solidFill>
              </a:rPr>
              <a:t>ESSAKANE</a:t>
            </a:r>
            <a:endParaRPr lang="en-US" sz="1200" b="1" dirty="0">
              <a:solidFill>
                <a:schemeClr val="tx1">
                  <a:lumMod val="50000"/>
                </a:schemeClr>
              </a:solidFill>
            </a:endParaRPr>
          </a:p>
        </p:txBody>
      </p:sp>
      <p:sp>
        <p:nvSpPr>
          <p:cNvPr id="127" name="TextBox 126"/>
          <p:cNvSpPr txBox="1"/>
          <p:nvPr/>
        </p:nvSpPr>
        <p:spPr>
          <a:xfrm>
            <a:off x="4371975" y="2538046"/>
            <a:ext cx="1272540" cy="276999"/>
          </a:xfrm>
          <a:prstGeom prst="rect">
            <a:avLst/>
          </a:prstGeom>
          <a:noFill/>
        </p:spPr>
        <p:txBody>
          <a:bodyPr wrap="square" rtlCol="0">
            <a:spAutoFit/>
          </a:bodyPr>
          <a:lstStyle/>
          <a:p>
            <a:pPr algn="ctr"/>
            <a:r>
              <a:rPr lang="en-US" sz="1200" b="1" dirty="0" smtClean="0">
                <a:solidFill>
                  <a:schemeClr val="accent3"/>
                </a:solidFill>
              </a:rPr>
              <a:t>Senegal</a:t>
            </a:r>
            <a:endParaRPr lang="en-US" sz="1200" b="1" dirty="0">
              <a:solidFill>
                <a:schemeClr val="accent3"/>
              </a:solidFill>
            </a:endParaRPr>
          </a:p>
        </p:txBody>
      </p:sp>
      <p:sp>
        <p:nvSpPr>
          <p:cNvPr id="128" name="TextBox 127"/>
          <p:cNvSpPr txBox="1"/>
          <p:nvPr/>
        </p:nvSpPr>
        <p:spPr>
          <a:xfrm>
            <a:off x="6632030" y="3027436"/>
            <a:ext cx="1272540" cy="276999"/>
          </a:xfrm>
          <a:prstGeom prst="rect">
            <a:avLst/>
          </a:prstGeom>
          <a:noFill/>
        </p:spPr>
        <p:txBody>
          <a:bodyPr wrap="square" rtlCol="0">
            <a:spAutoFit/>
          </a:bodyPr>
          <a:lstStyle/>
          <a:p>
            <a:pPr algn="ctr"/>
            <a:r>
              <a:rPr lang="en-US" sz="1200" b="1" dirty="0" smtClean="0">
                <a:solidFill>
                  <a:schemeClr val="accent3"/>
                </a:solidFill>
              </a:rPr>
              <a:t>Burkina Faso</a:t>
            </a:r>
            <a:endParaRPr lang="en-US" sz="1200" b="1" dirty="0">
              <a:solidFill>
                <a:schemeClr val="accent3"/>
              </a:solidFill>
            </a:endParaRPr>
          </a:p>
        </p:txBody>
      </p:sp>
      <p:sp>
        <p:nvSpPr>
          <p:cNvPr id="131" name="TextBox 130"/>
          <p:cNvSpPr txBox="1"/>
          <p:nvPr/>
        </p:nvSpPr>
        <p:spPr>
          <a:xfrm>
            <a:off x="5793830" y="2601106"/>
            <a:ext cx="1272540" cy="276999"/>
          </a:xfrm>
          <a:prstGeom prst="rect">
            <a:avLst/>
          </a:prstGeom>
          <a:noFill/>
        </p:spPr>
        <p:txBody>
          <a:bodyPr wrap="square" rtlCol="0">
            <a:spAutoFit/>
          </a:bodyPr>
          <a:lstStyle/>
          <a:p>
            <a:pPr algn="ctr"/>
            <a:r>
              <a:rPr lang="en-US" sz="1200" b="1" dirty="0" smtClean="0">
                <a:solidFill>
                  <a:schemeClr val="accent3"/>
                </a:solidFill>
              </a:rPr>
              <a:t>Mali</a:t>
            </a:r>
            <a:endParaRPr lang="en-US" sz="1200" b="1" dirty="0">
              <a:solidFill>
                <a:schemeClr val="accent3"/>
              </a:solidFill>
            </a:endParaRPr>
          </a:p>
        </p:txBody>
      </p:sp>
      <p:grpSp>
        <p:nvGrpSpPr>
          <p:cNvPr id="134" name="Group 133"/>
          <p:cNvGrpSpPr/>
          <p:nvPr/>
        </p:nvGrpSpPr>
        <p:grpSpPr>
          <a:xfrm>
            <a:off x="5799667" y="2775113"/>
            <a:ext cx="164592" cy="164592"/>
            <a:chOff x="3124200" y="1524000"/>
            <a:chExt cx="685800" cy="685800"/>
          </a:xfrm>
        </p:grpSpPr>
        <p:sp>
          <p:nvSpPr>
            <p:cNvPr id="132" name="Oval 131"/>
            <p:cNvSpPr/>
            <p:nvPr/>
          </p:nvSpPr>
          <p:spPr>
            <a:xfrm>
              <a:off x="3124200" y="1524000"/>
              <a:ext cx="685800" cy="685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Oval 132"/>
            <p:cNvSpPr/>
            <p:nvPr/>
          </p:nvSpPr>
          <p:spPr>
            <a:xfrm>
              <a:off x="3234265" y="1642532"/>
              <a:ext cx="457200" cy="457200"/>
            </a:xfrm>
            <a:prstGeom prst="ellipse">
              <a:avLst/>
            </a:prstGeom>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5" name="Group 134"/>
          <p:cNvGrpSpPr/>
          <p:nvPr/>
        </p:nvGrpSpPr>
        <p:grpSpPr>
          <a:xfrm>
            <a:off x="5943600" y="2800508"/>
            <a:ext cx="164592" cy="164592"/>
            <a:chOff x="3124200" y="1524000"/>
            <a:chExt cx="685800" cy="685800"/>
          </a:xfrm>
        </p:grpSpPr>
        <p:sp>
          <p:nvSpPr>
            <p:cNvPr id="136" name="Oval 135"/>
            <p:cNvSpPr/>
            <p:nvPr/>
          </p:nvSpPr>
          <p:spPr>
            <a:xfrm>
              <a:off x="3124200" y="1524000"/>
              <a:ext cx="685800" cy="685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Oval 136"/>
            <p:cNvSpPr/>
            <p:nvPr/>
          </p:nvSpPr>
          <p:spPr>
            <a:xfrm>
              <a:off x="3234265" y="1642532"/>
              <a:ext cx="457200" cy="457200"/>
            </a:xfrm>
            <a:prstGeom prst="ellipse">
              <a:avLst/>
            </a:prstGeom>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8" name="Group 137"/>
          <p:cNvGrpSpPr/>
          <p:nvPr/>
        </p:nvGrpSpPr>
        <p:grpSpPr>
          <a:xfrm>
            <a:off x="6534150" y="5637481"/>
            <a:ext cx="164592" cy="164592"/>
            <a:chOff x="3124200" y="1524000"/>
            <a:chExt cx="685800" cy="685800"/>
          </a:xfrm>
        </p:grpSpPr>
        <p:sp>
          <p:nvSpPr>
            <p:cNvPr id="139" name="Oval 138"/>
            <p:cNvSpPr/>
            <p:nvPr/>
          </p:nvSpPr>
          <p:spPr>
            <a:xfrm>
              <a:off x="3124200" y="1524000"/>
              <a:ext cx="685800" cy="685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Oval 139"/>
            <p:cNvSpPr/>
            <p:nvPr/>
          </p:nvSpPr>
          <p:spPr>
            <a:xfrm>
              <a:off x="3234265" y="1642532"/>
              <a:ext cx="457200" cy="457200"/>
            </a:xfrm>
            <a:prstGeom prst="ellipse">
              <a:avLst/>
            </a:prstGeom>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7" name="Group 156"/>
          <p:cNvGrpSpPr/>
          <p:nvPr/>
        </p:nvGrpSpPr>
        <p:grpSpPr>
          <a:xfrm>
            <a:off x="6975915" y="2893101"/>
            <a:ext cx="164592" cy="164592"/>
            <a:chOff x="2731168" y="1347536"/>
            <a:chExt cx="533400" cy="533400"/>
          </a:xfrm>
        </p:grpSpPr>
        <p:sp>
          <p:nvSpPr>
            <p:cNvPr id="158" name="Rectangle 157"/>
            <p:cNvSpPr/>
            <p:nvPr/>
          </p:nvSpPr>
          <p:spPr>
            <a:xfrm>
              <a:off x="2731168" y="1347536"/>
              <a:ext cx="533400" cy="533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9" name="Rectangle 158"/>
            <p:cNvSpPr/>
            <p:nvPr/>
          </p:nvSpPr>
          <p:spPr>
            <a:xfrm>
              <a:off x="2807368" y="1423736"/>
              <a:ext cx="381000" cy="381000"/>
            </a:xfrm>
            <a:prstGeom prst="rect">
              <a:avLst/>
            </a:prstGeom>
            <a:solidFill>
              <a:schemeClr val="accent3"/>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0" name="Group 159"/>
          <p:cNvGrpSpPr/>
          <p:nvPr/>
        </p:nvGrpSpPr>
        <p:grpSpPr>
          <a:xfrm>
            <a:off x="6251030" y="2829706"/>
            <a:ext cx="164592" cy="164592"/>
            <a:chOff x="2731168" y="1347536"/>
            <a:chExt cx="533400" cy="533400"/>
          </a:xfrm>
        </p:grpSpPr>
        <p:sp>
          <p:nvSpPr>
            <p:cNvPr id="161" name="Rectangle 160"/>
            <p:cNvSpPr/>
            <p:nvPr/>
          </p:nvSpPr>
          <p:spPr>
            <a:xfrm>
              <a:off x="2731168" y="1347536"/>
              <a:ext cx="533400" cy="533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2" name="Rectangle 161"/>
            <p:cNvSpPr/>
            <p:nvPr/>
          </p:nvSpPr>
          <p:spPr>
            <a:xfrm>
              <a:off x="2807368" y="1423736"/>
              <a:ext cx="381000" cy="381000"/>
            </a:xfrm>
            <a:prstGeom prst="rect">
              <a:avLst/>
            </a:prstGeom>
            <a:solidFill>
              <a:schemeClr val="accent3"/>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3" name="Group 162"/>
          <p:cNvGrpSpPr/>
          <p:nvPr/>
        </p:nvGrpSpPr>
        <p:grpSpPr>
          <a:xfrm>
            <a:off x="5334000" y="2614246"/>
            <a:ext cx="164592" cy="164592"/>
            <a:chOff x="2731168" y="1347536"/>
            <a:chExt cx="533400" cy="533400"/>
          </a:xfrm>
        </p:grpSpPr>
        <p:sp>
          <p:nvSpPr>
            <p:cNvPr id="164" name="Rectangle 163"/>
            <p:cNvSpPr/>
            <p:nvPr/>
          </p:nvSpPr>
          <p:spPr>
            <a:xfrm>
              <a:off x="2731168" y="1347536"/>
              <a:ext cx="533400" cy="533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5" name="Rectangle 164"/>
            <p:cNvSpPr/>
            <p:nvPr/>
          </p:nvSpPr>
          <p:spPr>
            <a:xfrm>
              <a:off x="2807368" y="1423736"/>
              <a:ext cx="381000" cy="381000"/>
            </a:xfrm>
            <a:prstGeom prst="rect">
              <a:avLst/>
            </a:prstGeom>
            <a:solidFill>
              <a:schemeClr val="accent3"/>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83" name="Picture 1"/>
          <p:cNvPicPr>
            <a:picLocks noChangeAspect="1" noChangeArrowheads="1"/>
          </p:cNvPicPr>
          <p:nvPr/>
        </p:nvPicPr>
        <p:blipFill rotWithShape="1">
          <a:blip r:embed="rId7" cstate="print"/>
          <a:srcRect l="56262" t="41450"/>
          <a:stretch/>
        </p:blipFill>
        <p:spPr bwMode="auto">
          <a:xfrm>
            <a:off x="-6457" y="1066800"/>
            <a:ext cx="3587857" cy="3478455"/>
          </a:xfrm>
          <a:prstGeom prst="rect">
            <a:avLst/>
          </a:prstGeom>
          <a:noFill/>
          <a:ln w="9525">
            <a:noFill/>
            <a:miter lim="800000"/>
            <a:headEnd/>
            <a:tailEnd/>
          </a:ln>
          <a:effectLst/>
        </p:spPr>
      </p:pic>
      <p:grpSp>
        <p:nvGrpSpPr>
          <p:cNvPr id="2" name="Group 1"/>
          <p:cNvGrpSpPr/>
          <p:nvPr/>
        </p:nvGrpSpPr>
        <p:grpSpPr>
          <a:xfrm>
            <a:off x="898525" y="2893101"/>
            <a:ext cx="2225675" cy="630483"/>
            <a:chOff x="898525" y="2893101"/>
            <a:chExt cx="2225675" cy="630483"/>
          </a:xfrm>
        </p:grpSpPr>
        <p:sp>
          <p:nvSpPr>
            <p:cNvPr id="18" name="TextBox 17"/>
            <p:cNvSpPr txBox="1"/>
            <p:nvPr/>
          </p:nvSpPr>
          <p:spPr>
            <a:xfrm>
              <a:off x="898525" y="2893101"/>
              <a:ext cx="1143000" cy="276999"/>
            </a:xfrm>
            <a:prstGeom prst="rect">
              <a:avLst/>
            </a:prstGeom>
            <a:noFill/>
          </p:spPr>
          <p:txBody>
            <a:bodyPr wrap="square" rtlCol="0">
              <a:spAutoFit/>
            </a:bodyPr>
            <a:lstStyle/>
            <a:p>
              <a:r>
                <a:rPr lang="en-US" sz="1200" b="1" dirty="0" smtClean="0">
                  <a:solidFill>
                    <a:schemeClr val="tx1">
                      <a:lumMod val="50000"/>
                    </a:schemeClr>
                  </a:solidFill>
                </a:rPr>
                <a:t>WESTWOOD</a:t>
              </a:r>
              <a:endParaRPr lang="en-US" sz="1200" b="1" dirty="0">
                <a:solidFill>
                  <a:schemeClr val="tx1">
                    <a:lumMod val="50000"/>
                  </a:schemeClr>
                </a:solidFill>
              </a:endParaRPr>
            </a:p>
          </p:txBody>
        </p:sp>
        <p:sp>
          <p:nvSpPr>
            <p:cNvPr id="39" name="TextBox 38"/>
            <p:cNvSpPr txBox="1"/>
            <p:nvPr/>
          </p:nvSpPr>
          <p:spPr>
            <a:xfrm>
              <a:off x="1981200" y="3038788"/>
              <a:ext cx="1143000" cy="276999"/>
            </a:xfrm>
            <a:prstGeom prst="rect">
              <a:avLst/>
            </a:prstGeom>
            <a:noFill/>
          </p:spPr>
          <p:txBody>
            <a:bodyPr wrap="square" rtlCol="0">
              <a:spAutoFit/>
            </a:bodyPr>
            <a:lstStyle/>
            <a:p>
              <a:r>
                <a:rPr lang="en-US" sz="1200" b="1" dirty="0" smtClean="0">
                  <a:solidFill>
                    <a:schemeClr val="tx1">
                      <a:lumMod val="50000"/>
                    </a:schemeClr>
                  </a:solidFill>
                </a:rPr>
                <a:t>NIOBEC</a:t>
              </a:r>
              <a:endParaRPr lang="en-US" sz="1200" b="1" dirty="0">
                <a:solidFill>
                  <a:schemeClr val="tx1">
                    <a:lumMod val="50000"/>
                  </a:schemeClr>
                </a:solidFill>
              </a:endParaRPr>
            </a:p>
          </p:txBody>
        </p:sp>
        <p:pic>
          <p:nvPicPr>
            <p:cNvPr id="54" name="Picture 4" descr="File:Schlaegel und eisen-sign of mining.svg">
              <a:hlinkClick r:id="rId4"/>
            </p:cNvPr>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1828800" y="3071446"/>
              <a:ext cx="212725" cy="212725"/>
            </a:xfrm>
            <a:prstGeom prst="rect">
              <a:avLst/>
            </a:prstGeom>
            <a:noFill/>
          </p:spPr>
        </p:pic>
        <p:sp>
          <p:nvSpPr>
            <p:cNvPr id="130" name="TextBox 129"/>
            <p:cNvSpPr txBox="1"/>
            <p:nvPr/>
          </p:nvSpPr>
          <p:spPr>
            <a:xfrm>
              <a:off x="1318260" y="3246585"/>
              <a:ext cx="1272540" cy="276999"/>
            </a:xfrm>
            <a:prstGeom prst="rect">
              <a:avLst/>
            </a:prstGeom>
            <a:noFill/>
          </p:spPr>
          <p:txBody>
            <a:bodyPr wrap="square" rtlCol="0">
              <a:spAutoFit/>
            </a:bodyPr>
            <a:lstStyle/>
            <a:p>
              <a:pPr algn="ctr"/>
              <a:r>
                <a:rPr lang="en-US" sz="1200" b="1" dirty="0" smtClean="0">
                  <a:solidFill>
                    <a:schemeClr val="accent3"/>
                  </a:solidFill>
                </a:rPr>
                <a:t>Val d’Or</a:t>
              </a:r>
              <a:endParaRPr lang="en-US" sz="1200" b="1" dirty="0">
                <a:solidFill>
                  <a:schemeClr val="accent3"/>
                </a:solidFill>
              </a:endParaRPr>
            </a:p>
          </p:txBody>
        </p:sp>
        <p:grpSp>
          <p:nvGrpSpPr>
            <p:cNvPr id="154" name="Group 153"/>
            <p:cNvGrpSpPr/>
            <p:nvPr/>
          </p:nvGrpSpPr>
          <p:grpSpPr>
            <a:xfrm>
              <a:off x="1445138" y="3288821"/>
              <a:ext cx="164592" cy="164592"/>
              <a:chOff x="4049852" y="1681575"/>
              <a:chExt cx="533398" cy="533400"/>
            </a:xfrm>
          </p:grpSpPr>
          <p:sp>
            <p:nvSpPr>
              <p:cNvPr id="155" name="Rectangle 154"/>
              <p:cNvSpPr/>
              <p:nvPr/>
            </p:nvSpPr>
            <p:spPr>
              <a:xfrm>
                <a:off x="4049852" y="1681575"/>
                <a:ext cx="533398" cy="533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6" name="Rectangle 155"/>
              <p:cNvSpPr/>
              <p:nvPr/>
            </p:nvSpPr>
            <p:spPr>
              <a:xfrm>
                <a:off x="4130520" y="1768965"/>
                <a:ext cx="381000" cy="381001"/>
              </a:xfrm>
              <a:prstGeom prst="rect">
                <a:avLst/>
              </a:prstGeom>
              <a:solidFill>
                <a:schemeClr val="accent3"/>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84" name="TextBox 83"/>
          <p:cNvSpPr txBox="1"/>
          <p:nvPr/>
        </p:nvSpPr>
        <p:spPr>
          <a:xfrm>
            <a:off x="480060" y="3757245"/>
            <a:ext cx="1272540" cy="276999"/>
          </a:xfrm>
          <a:prstGeom prst="rect">
            <a:avLst/>
          </a:prstGeom>
          <a:noFill/>
        </p:spPr>
        <p:txBody>
          <a:bodyPr wrap="square" rtlCol="0">
            <a:spAutoFit/>
          </a:bodyPr>
          <a:lstStyle/>
          <a:p>
            <a:r>
              <a:rPr lang="en-US" sz="1200" b="1" dirty="0">
                <a:solidFill>
                  <a:schemeClr val="accent6"/>
                </a:solidFill>
              </a:rPr>
              <a:t>Côté </a:t>
            </a:r>
            <a:r>
              <a:rPr lang="en-US" sz="1200" b="1" dirty="0" smtClean="0">
                <a:solidFill>
                  <a:schemeClr val="accent6"/>
                </a:solidFill>
              </a:rPr>
              <a:t>Gold</a:t>
            </a:r>
            <a:endParaRPr lang="en-US" sz="1200" b="1" dirty="0">
              <a:solidFill>
                <a:schemeClr val="accent6"/>
              </a:solidFill>
            </a:endParaRPr>
          </a:p>
        </p:txBody>
      </p:sp>
      <p:pic>
        <p:nvPicPr>
          <p:cNvPr id="86" name="Picture 85" descr="Truck.png"/>
          <p:cNvPicPr>
            <a:picLocks noChangeAspect="1"/>
          </p:cNvPicPr>
          <p:nvPr/>
        </p:nvPicPr>
        <p:blipFill>
          <a:blip r:embed="rId6" cstate="print"/>
          <a:stretch>
            <a:fillRect/>
          </a:stretch>
        </p:blipFill>
        <p:spPr>
          <a:xfrm>
            <a:off x="777689" y="3552460"/>
            <a:ext cx="266457" cy="266457"/>
          </a:xfrm>
          <a:prstGeom prst="rect">
            <a:avLst/>
          </a:prstGeom>
        </p:spPr>
      </p:pic>
      <p:pic>
        <p:nvPicPr>
          <p:cNvPr id="3"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 b="33350"/>
          <a:stretch/>
        </p:blipFill>
        <p:spPr bwMode="auto">
          <a:xfrm>
            <a:off x="3307400" y="3048000"/>
            <a:ext cx="3169600" cy="3050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6" name="TextBox 555"/>
          <p:cNvSpPr txBox="1"/>
          <p:nvPr/>
        </p:nvSpPr>
        <p:spPr>
          <a:xfrm>
            <a:off x="4724400" y="3757246"/>
            <a:ext cx="1143000" cy="276999"/>
          </a:xfrm>
          <a:prstGeom prst="rect">
            <a:avLst/>
          </a:prstGeom>
          <a:noFill/>
        </p:spPr>
        <p:txBody>
          <a:bodyPr wrap="square" rtlCol="0">
            <a:spAutoFit/>
          </a:bodyPr>
          <a:lstStyle/>
          <a:p>
            <a:r>
              <a:rPr lang="en-US" sz="1200" b="1" dirty="0" smtClean="0">
                <a:solidFill>
                  <a:schemeClr val="tx1">
                    <a:lumMod val="50000"/>
                  </a:schemeClr>
                </a:solidFill>
              </a:rPr>
              <a:t>ROSEBEL</a:t>
            </a:r>
            <a:endParaRPr lang="en-US" sz="1200" b="1" dirty="0">
              <a:solidFill>
                <a:schemeClr val="tx1">
                  <a:lumMod val="50000"/>
                </a:schemeClr>
              </a:solidFill>
            </a:endParaRPr>
          </a:p>
        </p:txBody>
      </p:sp>
      <p:grpSp>
        <p:nvGrpSpPr>
          <p:cNvPr id="557" name="Group 556"/>
          <p:cNvGrpSpPr/>
          <p:nvPr/>
        </p:nvGrpSpPr>
        <p:grpSpPr>
          <a:xfrm>
            <a:off x="5715000" y="5052646"/>
            <a:ext cx="164592" cy="164592"/>
            <a:chOff x="2731168" y="1347536"/>
            <a:chExt cx="533400" cy="533400"/>
          </a:xfrm>
        </p:grpSpPr>
        <p:sp>
          <p:nvSpPr>
            <p:cNvPr id="558" name="Rectangle 557"/>
            <p:cNvSpPr/>
            <p:nvPr/>
          </p:nvSpPr>
          <p:spPr>
            <a:xfrm>
              <a:off x="2731168" y="1347536"/>
              <a:ext cx="533400" cy="533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9" name="Rectangle 558"/>
            <p:cNvSpPr/>
            <p:nvPr/>
          </p:nvSpPr>
          <p:spPr>
            <a:xfrm>
              <a:off x="2807368" y="1423736"/>
              <a:ext cx="381000" cy="381000"/>
            </a:xfrm>
            <a:prstGeom prst="rect">
              <a:avLst/>
            </a:prstGeom>
            <a:solidFill>
              <a:schemeClr val="accent3"/>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60" name="TextBox 559"/>
          <p:cNvSpPr txBox="1"/>
          <p:nvPr/>
        </p:nvSpPr>
        <p:spPr>
          <a:xfrm>
            <a:off x="5038052" y="4775647"/>
            <a:ext cx="1272540" cy="276999"/>
          </a:xfrm>
          <a:prstGeom prst="rect">
            <a:avLst/>
          </a:prstGeom>
          <a:noFill/>
        </p:spPr>
        <p:txBody>
          <a:bodyPr wrap="square" rtlCol="0">
            <a:spAutoFit/>
          </a:bodyPr>
          <a:lstStyle/>
          <a:p>
            <a:pPr algn="ctr"/>
            <a:r>
              <a:rPr lang="en-US" sz="1200" b="1" dirty="0" smtClean="0">
                <a:solidFill>
                  <a:schemeClr val="accent3"/>
                </a:solidFill>
              </a:rPr>
              <a:t>Brazil</a:t>
            </a:r>
            <a:endParaRPr lang="en-US" sz="1200" b="1" dirty="0">
              <a:solidFill>
                <a:schemeClr val="accent3"/>
              </a:solidFill>
            </a:endParaRPr>
          </a:p>
        </p:txBody>
      </p:sp>
      <p:sp>
        <p:nvSpPr>
          <p:cNvPr id="561" name="TextBox 560"/>
          <p:cNvSpPr txBox="1"/>
          <p:nvPr/>
        </p:nvSpPr>
        <p:spPr>
          <a:xfrm>
            <a:off x="4267200" y="3223846"/>
            <a:ext cx="1272540" cy="276999"/>
          </a:xfrm>
          <a:prstGeom prst="rect">
            <a:avLst/>
          </a:prstGeom>
          <a:noFill/>
        </p:spPr>
        <p:txBody>
          <a:bodyPr wrap="square" rtlCol="0">
            <a:spAutoFit/>
          </a:bodyPr>
          <a:lstStyle/>
          <a:p>
            <a:pPr algn="ctr"/>
            <a:r>
              <a:rPr lang="en-US" sz="1200" b="1" dirty="0" smtClean="0">
                <a:solidFill>
                  <a:schemeClr val="accent3"/>
                </a:solidFill>
              </a:rPr>
              <a:t>Suriname</a:t>
            </a:r>
            <a:endParaRPr lang="en-US" sz="1200" b="1" dirty="0">
              <a:solidFill>
                <a:schemeClr val="accent3"/>
              </a:solidFill>
            </a:endParaRPr>
          </a:p>
        </p:txBody>
      </p:sp>
      <p:sp>
        <p:nvSpPr>
          <p:cNvPr id="562" name="TextBox 561"/>
          <p:cNvSpPr txBox="1"/>
          <p:nvPr/>
        </p:nvSpPr>
        <p:spPr>
          <a:xfrm>
            <a:off x="3200400" y="3452446"/>
            <a:ext cx="1272540" cy="276999"/>
          </a:xfrm>
          <a:prstGeom prst="rect">
            <a:avLst/>
          </a:prstGeom>
          <a:noFill/>
        </p:spPr>
        <p:txBody>
          <a:bodyPr wrap="square" rtlCol="0">
            <a:spAutoFit/>
          </a:bodyPr>
          <a:lstStyle/>
          <a:p>
            <a:pPr algn="ctr"/>
            <a:r>
              <a:rPr lang="en-US" sz="1200" b="1" dirty="0" smtClean="0">
                <a:solidFill>
                  <a:schemeClr val="accent3"/>
                </a:solidFill>
              </a:rPr>
              <a:t>Colombia</a:t>
            </a:r>
            <a:endParaRPr lang="en-US" sz="1200" b="1" dirty="0">
              <a:solidFill>
                <a:schemeClr val="accent3"/>
              </a:solidFill>
            </a:endParaRPr>
          </a:p>
        </p:txBody>
      </p:sp>
      <p:grpSp>
        <p:nvGrpSpPr>
          <p:cNvPr id="566" name="Group 565"/>
          <p:cNvGrpSpPr/>
          <p:nvPr/>
        </p:nvGrpSpPr>
        <p:grpSpPr>
          <a:xfrm>
            <a:off x="3810000" y="3681046"/>
            <a:ext cx="164592" cy="164592"/>
            <a:chOff x="2731168" y="1347536"/>
            <a:chExt cx="533400" cy="533400"/>
          </a:xfrm>
        </p:grpSpPr>
        <p:sp>
          <p:nvSpPr>
            <p:cNvPr id="567" name="Rectangle 566"/>
            <p:cNvSpPr/>
            <p:nvPr/>
          </p:nvSpPr>
          <p:spPr>
            <a:xfrm>
              <a:off x="2731168" y="1347536"/>
              <a:ext cx="533400" cy="533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8" name="Rectangle 567"/>
            <p:cNvSpPr/>
            <p:nvPr/>
          </p:nvSpPr>
          <p:spPr>
            <a:xfrm>
              <a:off x="2807368" y="1423736"/>
              <a:ext cx="381000" cy="381000"/>
            </a:xfrm>
            <a:prstGeom prst="rect">
              <a:avLst/>
            </a:prstGeom>
            <a:solidFill>
              <a:schemeClr val="accent3"/>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69" name="Group 568"/>
          <p:cNvGrpSpPr/>
          <p:nvPr/>
        </p:nvGrpSpPr>
        <p:grpSpPr>
          <a:xfrm>
            <a:off x="4962525" y="3500071"/>
            <a:ext cx="164592" cy="164592"/>
            <a:chOff x="2731168" y="1347536"/>
            <a:chExt cx="533400" cy="533400"/>
          </a:xfrm>
        </p:grpSpPr>
        <p:sp>
          <p:nvSpPr>
            <p:cNvPr id="570" name="Rectangle 569"/>
            <p:cNvSpPr/>
            <p:nvPr/>
          </p:nvSpPr>
          <p:spPr>
            <a:xfrm>
              <a:off x="2731168" y="1347536"/>
              <a:ext cx="533400" cy="533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1" name="Rectangle 570"/>
            <p:cNvSpPr/>
            <p:nvPr/>
          </p:nvSpPr>
          <p:spPr>
            <a:xfrm>
              <a:off x="2807368" y="1423736"/>
              <a:ext cx="381000" cy="381000"/>
            </a:xfrm>
            <a:prstGeom prst="rect">
              <a:avLst/>
            </a:prstGeom>
            <a:solidFill>
              <a:schemeClr val="accent3"/>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72" name="Picture 4" descr="File:Schlaegel und eisen-sign of mining.svg">
            <a:hlinkClick r:id="rId4"/>
          </p:cNvPr>
          <p:cNvPicPr>
            <a:picLocks noChangeAspect="1" noChangeArrowheads="1"/>
          </p:cNvPicPr>
          <p:nvPr/>
        </p:nvPicPr>
        <p:blipFill>
          <a:blip r:embed="rId5" cstate="print"/>
          <a:srcRect/>
          <a:stretch>
            <a:fillRect/>
          </a:stretch>
        </p:blipFill>
        <p:spPr bwMode="auto">
          <a:xfrm>
            <a:off x="4953000" y="3604846"/>
            <a:ext cx="212725" cy="212725"/>
          </a:xfrm>
          <a:prstGeom prst="rect">
            <a:avLst/>
          </a:prstGeom>
          <a:noFill/>
        </p:spPr>
      </p:pic>
      <p:grpSp>
        <p:nvGrpSpPr>
          <p:cNvPr id="573" name="Group 572"/>
          <p:cNvGrpSpPr/>
          <p:nvPr/>
        </p:nvGrpSpPr>
        <p:grpSpPr>
          <a:xfrm>
            <a:off x="3657600" y="4747846"/>
            <a:ext cx="164592" cy="164592"/>
            <a:chOff x="2731168" y="1347536"/>
            <a:chExt cx="533400" cy="533400"/>
          </a:xfrm>
        </p:grpSpPr>
        <p:sp>
          <p:nvSpPr>
            <p:cNvPr id="574" name="Rectangle 573"/>
            <p:cNvSpPr/>
            <p:nvPr/>
          </p:nvSpPr>
          <p:spPr>
            <a:xfrm>
              <a:off x="2731168" y="1347536"/>
              <a:ext cx="533400" cy="533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5" name="Rectangle 574"/>
            <p:cNvSpPr/>
            <p:nvPr/>
          </p:nvSpPr>
          <p:spPr>
            <a:xfrm>
              <a:off x="2807368" y="1423736"/>
              <a:ext cx="381000" cy="381000"/>
            </a:xfrm>
            <a:prstGeom prst="rect">
              <a:avLst/>
            </a:prstGeom>
            <a:solidFill>
              <a:schemeClr val="accent3"/>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76" name="TextBox 575"/>
          <p:cNvSpPr txBox="1"/>
          <p:nvPr/>
        </p:nvSpPr>
        <p:spPr>
          <a:xfrm>
            <a:off x="3124200" y="4862146"/>
            <a:ext cx="1272540" cy="276999"/>
          </a:xfrm>
          <a:prstGeom prst="rect">
            <a:avLst/>
          </a:prstGeom>
          <a:noFill/>
        </p:spPr>
        <p:txBody>
          <a:bodyPr wrap="square" rtlCol="0">
            <a:spAutoFit/>
          </a:bodyPr>
          <a:lstStyle/>
          <a:p>
            <a:pPr algn="ctr"/>
            <a:r>
              <a:rPr lang="en-US" sz="1200" b="1" dirty="0" smtClean="0">
                <a:solidFill>
                  <a:schemeClr val="accent3"/>
                </a:solidFill>
              </a:rPr>
              <a:t>Peru</a:t>
            </a:r>
            <a:endParaRPr lang="en-US" sz="1200" b="1" dirty="0">
              <a:solidFill>
                <a:schemeClr val="accent3"/>
              </a:solidFill>
            </a:endParaRPr>
          </a:p>
        </p:txBody>
      </p:sp>
      <p:pic>
        <p:nvPicPr>
          <p:cNvPr id="80" name="Picture 4" descr="File:Schlaegel und eisen-sign of mining.svg">
            <a:hlinkClick r:id="rId4"/>
          </p:cNvPr>
          <p:cNvPicPr>
            <a:picLocks noChangeAspect="1" noChangeArrowheads="1"/>
          </p:cNvPicPr>
          <p:nvPr/>
        </p:nvPicPr>
        <p:blipFill>
          <a:blip r:embed="rId5" cstate="print"/>
          <a:srcRect/>
          <a:stretch>
            <a:fillRect/>
          </a:stretch>
        </p:blipFill>
        <p:spPr bwMode="auto">
          <a:xfrm>
            <a:off x="1257300" y="3103062"/>
            <a:ext cx="212725" cy="212725"/>
          </a:xfrm>
          <a:prstGeom prst="rect">
            <a:avLst/>
          </a:prstGeom>
          <a:noFill/>
        </p:spPr>
      </p:pic>
      <p:sp>
        <p:nvSpPr>
          <p:cNvPr id="89" name="TextBox 88"/>
          <p:cNvSpPr txBox="1"/>
          <p:nvPr/>
        </p:nvSpPr>
        <p:spPr>
          <a:xfrm>
            <a:off x="6705600" y="5016034"/>
            <a:ext cx="1600200" cy="246221"/>
          </a:xfrm>
          <a:prstGeom prst="rect">
            <a:avLst/>
          </a:prstGeom>
          <a:noFill/>
        </p:spPr>
        <p:txBody>
          <a:bodyPr wrap="square" rtlCol="0">
            <a:spAutoFit/>
          </a:bodyPr>
          <a:lstStyle/>
          <a:p>
            <a:r>
              <a:rPr lang="en-US" sz="1000" b="1" dirty="0" smtClean="0">
                <a:solidFill>
                  <a:schemeClr val="tx1">
                    <a:lumMod val="50000"/>
                  </a:schemeClr>
                </a:solidFill>
              </a:rPr>
              <a:t>Niobium </a:t>
            </a:r>
            <a:r>
              <a:rPr lang="en-US" sz="1000" b="1" dirty="0">
                <a:solidFill>
                  <a:schemeClr val="tx1">
                    <a:lumMod val="50000"/>
                  </a:schemeClr>
                </a:solidFill>
              </a:rPr>
              <a:t>M</a:t>
            </a:r>
            <a:r>
              <a:rPr lang="en-US" sz="1000" b="1" dirty="0" smtClean="0">
                <a:solidFill>
                  <a:schemeClr val="tx1">
                    <a:lumMod val="50000"/>
                  </a:schemeClr>
                </a:solidFill>
              </a:rPr>
              <a:t>ine </a:t>
            </a:r>
            <a:endParaRPr lang="en-US" sz="1000" b="1" dirty="0">
              <a:solidFill>
                <a:schemeClr val="tx1">
                  <a:lumMod val="50000"/>
                </a:schemeClr>
              </a:solidFill>
            </a:endParaRPr>
          </a:p>
        </p:txBody>
      </p:sp>
      <p:pic>
        <p:nvPicPr>
          <p:cNvPr id="90" name="Picture 4" descr="File:Schlaegel und eisen-sign of mining.svg">
            <a:hlinkClick r:id="rId4"/>
          </p:cNvPr>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6492875" y="5016034"/>
            <a:ext cx="212725" cy="212725"/>
          </a:xfrm>
          <a:prstGeom prst="rect">
            <a:avLst/>
          </a:prstGeom>
          <a:noFill/>
        </p:spPr>
      </p:pic>
      <p:grpSp>
        <p:nvGrpSpPr>
          <p:cNvPr id="85" name="Group 84"/>
          <p:cNvGrpSpPr/>
          <p:nvPr/>
        </p:nvGrpSpPr>
        <p:grpSpPr>
          <a:xfrm>
            <a:off x="5711534" y="5257800"/>
            <a:ext cx="164592" cy="164592"/>
            <a:chOff x="3124200" y="1524000"/>
            <a:chExt cx="685800" cy="685800"/>
          </a:xfrm>
        </p:grpSpPr>
        <p:sp>
          <p:nvSpPr>
            <p:cNvPr id="87" name="Oval 86"/>
            <p:cNvSpPr/>
            <p:nvPr/>
          </p:nvSpPr>
          <p:spPr>
            <a:xfrm>
              <a:off x="3124200" y="1524000"/>
              <a:ext cx="685800" cy="685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Oval 87"/>
            <p:cNvSpPr/>
            <p:nvPr/>
          </p:nvSpPr>
          <p:spPr>
            <a:xfrm>
              <a:off x="3234265" y="1642532"/>
              <a:ext cx="457200" cy="457200"/>
            </a:xfrm>
            <a:prstGeom prst="ellipse">
              <a:avLst/>
            </a:prstGeom>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1" name="TextBox 90"/>
          <p:cNvSpPr txBox="1"/>
          <p:nvPr/>
        </p:nvSpPr>
        <p:spPr>
          <a:xfrm>
            <a:off x="5181609" y="5562777"/>
            <a:ext cx="1143000" cy="276999"/>
          </a:xfrm>
          <a:prstGeom prst="rect">
            <a:avLst/>
          </a:prstGeom>
          <a:noFill/>
        </p:spPr>
        <p:txBody>
          <a:bodyPr wrap="square" rtlCol="0">
            <a:spAutoFit/>
          </a:bodyPr>
          <a:lstStyle/>
          <a:p>
            <a:pPr algn="ctr"/>
            <a:r>
              <a:rPr lang="en-US" sz="1200" b="1" dirty="0" smtClean="0">
                <a:solidFill>
                  <a:schemeClr val="accent3">
                    <a:lumMod val="75000"/>
                  </a:schemeClr>
                </a:solidFill>
              </a:rPr>
              <a:t>Pitangui</a:t>
            </a:r>
            <a:endParaRPr lang="en-US" sz="1200" b="1" dirty="0">
              <a:solidFill>
                <a:schemeClr val="accent3">
                  <a:lumMod val="75000"/>
                </a:schemeClr>
              </a:solidFill>
            </a:endParaRPr>
          </a:p>
        </p:txBody>
      </p:sp>
    </p:spTree>
    <p:extLst>
      <p:ext uri="{BB962C8B-B14F-4D97-AF65-F5344CB8AC3E}">
        <p14:creationId xmlns:p14="http://schemas.microsoft.com/office/powerpoint/2010/main" val="11402726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5D9FBD0-274D-4747-A450-F8DEDABC19D4}" type="slidenum">
              <a:rPr lang="en-US" smtClean="0"/>
              <a:pPr/>
              <a:t>22</a:t>
            </a:fld>
            <a:endParaRPr lang="en-US" dirty="0"/>
          </a:p>
        </p:txBody>
      </p:sp>
      <p:sp>
        <p:nvSpPr>
          <p:cNvPr id="5" name="Slide Number Placeholder 3"/>
          <p:cNvSpPr txBox="1">
            <a:spLocks/>
          </p:cNvSpPr>
          <p:nvPr/>
        </p:nvSpPr>
        <p:spPr>
          <a:xfrm>
            <a:off x="8555262" y="6390129"/>
            <a:ext cx="436338" cy="338554"/>
          </a:xfrm>
          <a:prstGeom prst="rect">
            <a:avLst/>
          </a:prstGeom>
          <a:ln>
            <a:noFill/>
          </a:ln>
        </p:spPr>
        <p:txBody>
          <a:bodyPr vert="horz" wrap="none" lIns="91440" tIns="45720" rIns="91440" bIns="45720" rtlCol="0" anchor="ctr">
            <a:spAutoFit/>
          </a:bodyPr>
          <a:lstStyle>
            <a:defPPr>
              <a:defRPr lang="en-US"/>
            </a:defPPr>
            <a:lvl1pPr marL="0" algn="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D9FBD0-274D-4747-A450-F8DEDABC19D4}" type="slidenum">
              <a:rPr lang="en-US" smtClean="0"/>
              <a:pPr/>
              <a:t>22</a:t>
            </a:fld>
            <a:endParaRPr lang="en-US" dirty="0"/>
          </a:p>
        </p:txBody>
      </p:sp>
      <p:sp>
        <p:nvSpPr>
          <p:cNvPr id="6" name="Title 1"/>
          <p:cNvSpPr>
            <a:spLocks noGrp="1"/>
          </p:cNvSpPr>
          <p:nvPr>
            <p:ph type="title"/>
          </p:nvPr>
        </p:nvSpPr>
        <p:spPr>
          <a:xfrm>
            <a:off x="283464" y="109728"/>
            <a:ext cx="8229600" cy="944628"/>
          </a:xfrm>
        </p:spPr>
        <p:txBody>
          <a:bodyPr>
            <a:normAutofit/>
          </a:bodyPr>
          <a:lstStyle/>
          <a:p>
            <a:r>
              <a:rPr lang="en-US" sz="2800" dirty="0" smtClean="0"/>
              <a:t>Rosebel Gold Mines N.V.  </a:t>
            </a:r>
            <a:endParaRPr lang="en-US" sz="2800" dirty="0"/>
          </a:p>
        </p:txBody>
      </p:sp>
      <p:pic>
        <p:nvPicPr>
          <p:cNvPr id="7" name="Picture 2" descr="C:\Users\sjad\AppData\Local\Microsoft\Windows\Temporary Internet Files\Content.Outlook\T3J4BDJH\pmor_110215_176c (2).jpg"/>
          <p:cNvPicPr>
            <a:picLocks noGrp="1" noChangeAspect="1" noChangeArrowheads="1"/>
          </p:cNvPicPr>
          <p:nvPr>
            <p:ph idx="1"/>
          </p:nvPr>
        </p:nvPicPr>
        <p:blipFill>
          <a:blip r:embed="rId2" cstate="print"/>
          <a:srcRect/>
          <a:stretch>
            <a:fillRect/>
          </a:stretch>
        </p:blipFill>
        <p:spPr bwMode="auto">
          <a:xfrm>
            <a:off x="0" y="1066800"/>
            <a:ext cx="9144000" cy="5105400"/>
          </a:xfrm>
          <a:prstGeom prst="rect">
            <a:avLst/>
          </a:prstGeom>
          <a:noFill/>
        </p:spPr>
      </p:pic>
      <p:sp>
        <p:nvSpPr>
          <p:cNvPr id="8" name="Rectangle 7"/>
          <p:cNvSpPr/>
          <p:nvPr/>
        </p:nvSpPr>
        <p:spPr>
          <a:xfrm>
            <a:off x="776884" y="1912203"/>
            <a:ext cx="7550786" cy="769441"/>
          </a:xfrm>
          <a:prstGeom prst="rect">
            <a:avLst/>
          </a:prstGeom>
        </p:spPr>
        <p:txBody>
          <a:bodyPr wrap="none">
            <a:spAutoFit/>
          </a:bodyPr>
          <a:lstStyle/>
          <a:p>
            <a:pPr marL="182880" algn="ctr">
              <a:spcBef>
                <a:spcPts val="1200"/>
              </a:spcBef>
              <a:spcAft>
                <a:spcPts val="600"/>
              </a:spcAft>
            </a:pPr>
            <a:r>
              <a:rPr lang="en-US" sz="4400" b="1" dirty="0" smtClean="0">
                <a:solidFill>
                  <a:schemeClr val="bg1"/>
                </a:solidFill>
              </a:rPr>
              <a:t>About Rosebel </a:t>
            </a:r>
            <a:r>
              <a:rPr lang="en-US" sz="4400" b="1" dirty="0">
                <a:solidFill>
                  <a:schemeClr val="bg1"/>
                </a:solidFill>
              </a:rPr>
              <a:t>Gold </a:t>
            </a:r>
            <a:r>
              <a:rPr lang="en-US" sz="4400" b="1" dirty="0" smtClean="0">
                <a:solidFill>
                  <a:schemeClr val="bg1"/>
                </a:solidFill>
              </a:rPr>
              <a:t>Mines</a:t>
            </a:r>
            <a:endParaRPr lang="en-US" sz="4400" b="1" dirty="0">
              <a:solidFill>
                <a:schemeClr val="bg1"/>
              </a:solidFill>
            </a:endParaRPr>
          </a:p>
        </p:txBody>
      </p:sp>
    </p:spTree>
    <p:extLst>
      <p:ext uri="{BB962C8B-B14F-4D97-AF65-F5344CB8AC3E}">
        <p14:creationId xmlns:p14="http://schemas.microsoft.com/office/powerpoint/2010/main" val="27469561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83464" y="109728"/>
            <a:ext cx="8229600" cy="944628"/>
          </a:xfrm>
        </p:spPr>
        <p:txBody>
          <a:bodyPr>
            <a:normAutofit/>
          </a:bodyPr>
          <a:lstStyle/>
          <a:p>
            <a:r>
              <a:rPr lang="en-US" sz="2800" dirty="0" smtClean="0"/>
              <a:t>From Start-up to Production: The Facts </a:t>
            </a:r>
            <a:endParaRPr lang="en-US" sz="2800" dirty="0"/>
          </a:p>
        </p:txBody>
      </p:sp>
      <p:sp>
        <p:nvSpPr>
          <p:cNvPr id="6" name="Slide Number Placeholder 3"/>
          <p:cNvSpPr txBox="1">
            <a:spLocks/>
          </p:cNvSpPr>
          <p:nvPr/>
        </p:nvSpPr>
        <p:spPr>
          <a:xfrm>
            <a:off x="8555262" y="6390129"/>
            <a:ext cx="436338" cy="338554"/>
          </a:xfrm>
          <a:prstGeom prst="rect">
            <a:avLst/>
          </a:prstGeom>
          <a:ln>
            <a:noFill/>
          </a:ln>
        </p:spPr>
        <p:txBody>
          <a:bodyPr vert="horz" wrap="none" lIns="91440" tIns="45720" rIns="91440" bIns="45720" rtlCol="0" anchor="ctr">
            <a:spAutoFit/>
          </a:bodyPr>
          <a:lstStyle>
            <a:defPPr>
              <a:defRPr lang="en-US"/>
            </a:defPPr>
            <a:lvl1pPr marL="0" algn="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D9FBD0-274D-4747-A450-F8DEDABC19D4}" type="slidenum">
              <a:rPr lang="en-US" smtClean="0"/>
              <a:pPr/>
              <a:t>23</a:t>
            </a:fld>
            <a:endParaRPr lang="en-US" dirty="0"/>
          </a:p>
        </p:txBody>
      </p:sp>
      <p:graphicFrame>
        <p:nvGraphicFramePr>
          <p:cNvPr id="7" name="Content Placeholder 8"/>
          <p:cNvGraphicFramePr>
            <a:graphicFrameLocks noGrp="1"/>
          </p:cNvGraphicFramePr>
          <p:nvPr>
            <p:ph idx="1"/>
            <p:extLst>
              <p:ext uri="{D42A27DB-BD31-4B8C-83A1-F6EECF244321}">
                <p14:modId xmlns:p14="http://schemas.microsoft.com/office/powerpoint/2010/main" val="1554330696"/>
              </p:ext>
            </p:extLst>
          </p:nvPr>
        </p:nvGraphicFramePr>
        <p:xfrm>
          <a:off x="228600" y="1143000"/>
          <a:ext cx="4724400" cy="49466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descr="C:\Users\kkat\Desktop\Sharmila\Suriname+concessions+pits=expansion.jpg"/>
          <p:cNvPicPr>
            <a:picLocks noChangeAspect="1" noChangeArrowheads="1"/>
          </p:cNvPicPr>
          <p:nvPr/>
        </p:nvPicPr>
        <p:blipFill>
          <a:blip r:embed="rId7" cstate="print"/>
          <a:srcRect l="4902" t="8333" r="4902" b="9091"/>
          <a:stretch>
            <a:fillRect/>
          </a:stretch>
        </p:blipFill>
        <p:spPr bwMode="auto">
          <a:xfrm>
            <a:off x="4953000" y="1066800"/>
            <a:ext cx="4191000" cy="5105400"/>
          </a:xfrm>
          <a:prstGeom prst="rect">
            <a:avLst/>
          </a:prstGeom>
          <a:noFill/>
        </p:spPr>
      </p:pic>
    </p:spTree>
    <p:extLst>
      <p:ext uri="{BB962C8B-B14F-4D97-AF65-F5344CB8AC3E}">
        <p14:creationId xmlns:p14="http://schemas.microsoft.com/office/powerpoint/2010/main" val="21615144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5D9FBD0-274D-4747-A450-F8DEDABC19D4}" type="slidenum">
              <a:rPr lang="en-US" smtClean="0"/>
              <a:pPr/>
              <a:t>24</a:t>
            </a:fld>
            <a:endParaRPr lang="en-US" dirty="0"/>
          </a:p>
        </p:txBody>
      </p:sp>
      <p:sp>
        <p:nvSpPr>
          <p:cNvPr id="5" name="Title 1"/>
          <p:cNvSpPr>
            <a:spLocks noGrp="1"/>
          </p:cNvSpPr>
          <p:nvPr>
            <p:ph type="title"/>
          </p:nvPr>
        </p:nvSpPr>
        <p:spPr>
          <a:xfrm>
            <a:off x="152400" y="109728"/>
            <a:ext cx="8991600" cy="944628"/>
          </a:xfrm>
        </p:spPr>
        <p:txBody>
          <a:bodyPr>
            <a:normAutofit/>
          </a:bodyPr>
          <a:lstStyle/>
          <a:p>
            <a:r>
              <a:rPr lang="en-US" sz="2600" dirty="0" smtClean="0"/>
              <a:t>Rosebel: March 2014: 10 years Commercial Production</a:t>
            </a:r>
            <a:endParaRPr lang="en-US" sz="26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056690721"/>
              </p:ext>
            </p:extLst>
          </p:nvPr>
        </p:nvGraphicFramePr>
        <p:xfrm>
          <a:off x="76200" y="1143000"/>
          <a:ext cx="8991600" cy="2057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2" descr="C:\Users\kbho\Documents\LCA folder\Pictures\RB_operations_05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72000" y="3505200"/>
            <a:ext cx="4572000" cy="2642755"/>
          </a:xfrm>
          <a:prstGeom prst="rect">
            <a:avLst/>
          </a:prstGeom>
          <a:ln>
            <a:noFill/>
          </a:ln>
          <a:effectLst/>
          <a:extLst/>
        </p:spPr>
      </p:pic>
      <p:sp>
        <p:nvSpPr>
          <p:cNvPr id="9" name="TextBox 8"/>
          <p:cNvSpPr txBox="1"/>
          <p:nvPr/>
        </p:nvSpPr>
        <p:spPr>
          <a:xfrm>
            <a:off x="4343400" y="2895600"/>
            <a:ext cx="1711036" cy="461665"/>
          </a:xfrm>
          <a:prstGeom prst="rect">
            <a:avLst/>
          </a:prstGeom>
          <a:gradFill flip="none" rotWithShape="1">
            <a:gsLst>
              <a:gs pos="0">
                <a:srgbClr val="D4AF37">
                  <a:tint val="66000"/>
                  <a:satMod val="160000"/>
                </a:srgbClr>
              </a:gs>
              <a:gs pos="50000">
                <a:srgbClr val="D4AF37">
                  <a:tint val="44500"/>
                  <a:satMod val="160000"/>
                </a:srgbClr>
              </a:gs>
              <a:gs pos="100000">
                <a:srgbClr val="D4AF37">
                  <a:tint val="23500"/>
                  <a:satMod val="160000"/>
                </a:srgbClr>
              </a:gs>
            </a:gsLst>
            <a:path path="circle">
              <a:fillToRect l="50000" t="50000" r="50000" b="50000"/>
            </a:path>
            <a:tileRect/>
          </a:gradFill>
          <a:ln>
            <a:solidFill>
              <a:srgbClr val="D4AF37"/>
            </a:solidFill>
          </a:ln>
        </p:spPr>
        <p:txBody>
          <a:bodyPr wrap="square" rtlCol="0">
            <a:spAutoFit/>
          </a:bodyPr>
          <a:lstStyle/>
          <a:p>
            <a:pPr algn="ctr"/>
            <a:r>
              <a:rPr lang="en-US" sz="1200" b="1" dirty="0" smtClean="0">
                <a:solidFill>
                  <a:schemeClr val="accent6"/>
                </a:solidFill>
              </a:rPr>
              <a:t>Pre-production costs ’03 -’04: $147M</a:t>
            </a:r>
            <a:endParaRPr lang="en-US" sz="1200" b="1" dirty="0">
              <a:solidFill>
                <a:schemeClr val="accent6"/>
              </a:solidFill>
            </a:endParaRPr>
          </a:p>
        </p:txBody>
      </p:sp>
      <p:cxnSp>
        <p:nvCxnSpPr>
          <p:cNvPr id="10" name="Elbow Connector 9"/>
          <p:cNvCxnSpPr/>
          <p:nvPr/>
        </p:nvCxnSpPr>
        <p:spPr>
          <a:xfrm rot="16200000" flipH="1">
            <a:off x="4802332" y="2440132"/>
            <a:ext cx="838200" cy="72736"/>
          </a:xfrm>
          <a:prstGeom prst="bentConnector3">
            <a:avLst/>
          </a:prstGeom>
          <a:ln>
            <a:tailEnd type="arrow"/>
          </a:ln>
        </p:spPr>
        <p:style>
          <a:lnRef idx="1">
            <a:schemeClr val="accent5"/>
          </a:lnRef>
          <a:fillRef idx="0">
            <a:schemeClr val="accent5"/>
          </a:fillRef>
          <a:effectRef idx="0">
            <a:schemeClr val="accent5"/>
          </a:effectRef>
          <a:fontRef idx="minor">
            <a:schemeClr val="tx1"/>
          </a:fontRef>
        </p:style>
      </p:cxnSp>
      <p:pic>
        <p:nvPicPr>
          <p:cNvPr id="1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3505200"/>
            <a:ext cx="4572000" cy="2642754"/>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16573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5D9FBD0-274D-4747-A450-F8DEDABC19D4}" type="slidenum">
              <a:rPr lang="en-US" smtClean="0"/>
              <a:pPr/>
              <a:t>25</a:t>
            </a:fld>
            <a:endParaRPr lang="en-US" dirty="0"/>
          </a:p>
        </p:txBody>
      </p:sp>
      <p:sp>
        <p:nvSpPr>
          <p:cNvPr id="5" name="Title 1"/>
          <p:cNvSpPr>
            <a:spLocks noGrp="1"/>
          </p:cNvSpPr>
          <p:nvPr>
            <p:ph type="title"/>
          </p:nvPr>
        </p:nvSpPr>
        <p:spPr>
          <a:xfrm>
            <a:off x="76200" y="109728"/>
            <a:ext cx="9067800" cy="944628"/>
          </a:xfrm>
        </p:spPr>
        <p:txBody>
          <a:bodyPr>
            <a:noAutofit/>
          </a:bodyPr>
          <a:lstStyle/>
          <a:p>
            <a:r>
              <a:rPr lang="en-US" sz="2600" dirty="0" smtClean="0"/>
              <a:t>10 Years in review - Production, Cash Costs &amp; Reserves </a:t>
            </a:r>
            <a:endParaRPr lang="en-US" sz="2600" dirty="0"/>
          </a:p>
        </p:txBody>
      </p:sp>
      <p:cxnSp>
        <p:nvCxnSpPr>
          <p:cNvPr id="7" name="Straight Connector 6"/>
          <p:cNvCxnSpPr/>
          <p:nvPr/>
        </p:nvCxnSpPr>
        <p:spPr>
          <a:xfrm>
            <a:off x="4724400" y="1219200"/>
            <a:ext cx="0" cy="2209800"/>
          </a:xfrm>
          <a:prstGeom prst="line">
            <a:avLst/>
          </a:prstGeom>
        </p:spPr>
        <p:style>
          <a:lnRef idx="1">
            <a:schemeClr val="accent2"/>
          </a:lnRef>
          <a:fillRef idx="0">
            <a:schemeClr val="accent2"/>
          </a:fillRef>
          <a:effectRef idx="0">
            <a:schemeClr val="accent2"/>
          </a:effectRef>
          <a:fontRef idx="minor">
            <a:schemeClr val="tx1"/>
          </a:fontRef>
        </p:style>
      </p:cxnSp>
      <p:graphicFrame>
        <p:nvGraphicFramePr>
          <p:cNvPr id="8" name="Chart 7"/>
          <p:cNvGraphicFramePr>
            <a:graphicFrameLocks/>
          </p:cNvGraphicFramePr>
          <p:nvPr>
            <p:extLst>
              <p:ext uri="{D42A27DB-BD31-4B8C-83A1-F6EECF244321}">
                <p14:modId xmlns:p14="http://schemas.microsoft.com/office/powerpoint/2010/main" val="664072206"/>
              </p:ext>
            </p:extLst>
          </p:nvPr>
        </p:nvGraphicFramePr>
        <p:xfrm>
          <a:off x="76200" y="1118755"/>
          <a:ext cx="4648200" cy="253884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p:cNvGraphicFramePr>
            <a:graphicFrameLocks/>
          </p:cNvGraphicFramePr>
          <p:nvPr>
            <p:extLst>
              <p:ext uri="{D42A27DB-BD31-4B8C-83A1-F6EECF244321}">
                <p14:modId xmlns:p14="http://schemas.microsoft.com/office/powerpoint/2010/main" val="1320379738"/>
              </p:ext>
            </p:extLst>
          </p:nvPr>
        </p:nvGraphicFramePr>
        <p:xfrm>
          <a:off x="4419600" y="3397827"/>
          <a:ext cx="4581525" cy="278731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411492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5D9FBD0-274D-4747-A450-F8DEDABC19D4}" type="slidenum">
              <a:rPr lang="en-US" smtClean="0"/>
              <a:pPr/>
              <a:t>26</a:t>
            </a:fld>
            <a:endParaRPr lang="en-US" dirty="0"/>
          </a:p>
        </p:txBody>
      </p:sp>
      <p:sp>
        <p:nvSpPr>
          <p:cNvPr id="5" name="Title 1"/>
          <p:cNvSpPr>
            <a:spLocks noGrp="1"/>
          </p:cNvSpPr>
          <p:nvPr>
            <p:ph type="title"/>
          </p:nvPr>
        </p:nvSpPr>
        <p:spPr>
          <a:xfrm>
            <a:off x="283464" y="109728"/>
            <a:ext cx="8229600" cy="944628"/>
          </a:xfrm>
        </p:spPr>
        <p:txBody>
          <a:bodyPr>
            <a:normAutofit/>
          </a:bodyPr>
          <a:lstStyle/>
          <a:p>
            <a:r>
              <a:rPr lang="en-US" sz="2800" dirty="0" smtClean="0"/>
              <a:t>Rosebel’s Workforce </a:t>
            </a:r>
            <a:endParaRPr lang="en-US" sz="2800" dirty="0"/>
          </a:p>
        </p:txBody>
      </p:sp>
      <p:pic>
        <p:nvPicPr>
          <p:cNvPr id="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4114800"/>
            <a:ext cx="3048000" cy="2057400"/>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Lst>
        </p:spPr>
      </p:pic>
      <p:graphicFrame>
        <p:nvGraphicFramePr>
          <p:cNvPr id="7" name="Content Placeholder 4"/>
          <p:cNvGraphicFramePr>
            <a:graphicFrameLocks noGrp="1"/>
          </p:cNvGraphicFramePr>
          <p:nvPr>
            <p:ph idx="1"/>
            <p:extLst>
              <p:ext uri="{D42A27DB-BD31-4B8C-83A1-F6EECF244321}">
                <p14:modId xmlns:p14="http://schemas.microsoft.com/office/powerpoint/2010/main" val="1982126141"/>
              </p:ext>
            </p:extLst>
          </p:nvPr>
        </p:nvGraphicFramePr>
        <p:xfrm>
          <a:off x="228600" y="1143000"/>
          <a:ext cx="8763000" cy="30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114800"/>
            <a:ext cx="3048000" cy="2057400"/>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96000" y="4121729"/>
            <a:ext cx="3048000" cy="2050472"/>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24852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228600" y="381000"/>
            <a:ext cx="8763000" cy="477054"/>
          </a:xfrm>
          <a:prstGeom prst="rect">
            <a:avLst/>
          </a:prstGeom>
          <a:noFill/>
          <a:ln w="9525">
            <a:noFill/>
            <a:miter lim="800000"/>
            <a:headEnd/>
            <a:tailEnd/>
          </a:ln>
        </p:spPr>
        <p:txBody>
          <a:bodyPr>
            <a:spAutoFit/>
          </a:bodyPr>
          <a:lstStyle/>
          <a:p>
            <a:pPr>
              <a:spcBef>
                <a:spcPct val="50000"/>
              </a:spcBef>
            </a:pPr>
            <a:r>
              <a:rPr lang="en-CA" sz="2500" b="1" dirty="0" smtClean="0">
                <a:solidFill>
                  <a:srgbClr val="000000"/>
                </a:solidFill>
              </a:rPr>
              <a:t>ROSEBEL: Direct Financial Contribution to Government</a:t>
            </a:r>
            <a:endParaRPr lang="en-CA" sz="2500" b="1" dirty="0">
              <a:solidFill>
                <a:srgbClr val="000000"/>
              </a:solidFill>
            </a:endParaRPr>
          </a:p>
        </p:txBody>
      </p:sp>
      <p:sp>
        <p:nvSpPr>
          <p:cNvPr id="6" name="Text Box 8"/>
          <p:cNvSpPr txBox="1">
            <a:spLocks noChangeArrowheads="1"/>
          </p:cNvSpPr>
          <p:nvPr/>
        </p:nvSpPr>
        <p:spPr bwMode="auto">
          <a:xfrm>
            <a:off x="381000" y="6400800"/>
            <a:ext cx="427038" cy="238125"/>
          </a:xfrm>
          <a:prstGeom prst="rect">
            <a:avLst/>
          </a:prstGeom>
          <a:noFill/>
          <a:ln w="9525">
            <a:noFill/>
            <a:miter lim="800000"/>
            <a:headEnd/>
            <a:tailEnd/>
          </a:ln>
        </p:spPr>
        <p:txBody>
          <a:bodyPr tIns="0" rIns="0" bIns="0" anchor="b"/>
          <a:lstStyle/>
          <a:p>
            <a:pPr>
              <a:spcBef>
                <a:spcPct val="50000"/>
              </a:spcBef>
            </a:pPr>
            <a:endParaRPr lang="en-CA" sz="1000" dirty="0">
              <a:solidFill>
                <a:srgbClr val="A39161"/>
              </a:solidFill>
            </a:endParaRPr>
          </a:p>
        </p:txBody>
      </p:sp>
      <p:sp>
        <p:nvSpPr>
          <p:cNvPr id="7" name="Rectangle 12"/>
          <p:cNvSpPr>
            <a:spLocks noChangeArrowheads="1"/>
          </p:cNvSpPr>
          <p:nvPr/>
        </p:nvSpPr>
        <p:spPr bwMode="auto">
          <a:xfrm>
            <a:off x="381000" y="685800"/>
            <a:ext cx="8759825" cy="1637371"/>
          </a:xfrm>
          <a:prstGeom prst="rect">
            <a:avLst/>
          </a:prstGeom>
          <a:noFill/>
          <a:ln w="9525">
            <a:noFill/>
            <a:miter lim="800000"/>
            <a:headEnd/>
            <a:tailEnd/>
          </a:ln>
        </p:spPr>
        <p:txBody>
          <a:bodyPr>
            <a:spAutoFit/>
          </a:bodyPr>
          <a:lstStyle/>
          <a:p>
            <a:pPr marL="228600" indent="-228600">
              <a:spcBef>
                <a:spcPct val="40000"/>
              </a:spcBef>
              <a:buClr>
                <a:srgbClr val="A39161"/>
              </a:buClr>
              <a:tabLst>
                <a:tab pos="3028950" algn="l"/>
              </a:tabLst>
            </a:pPr>
            <a:endParaRPr lang="en-US" sz="2800" dirty="0"/>
          </a:p>
          <a:p>
            <a:pPr marL="685800" lvl="1" indent="-228600">
              <a:spcBef>
                <a:spcPts val="600"/>
              </a:spcBef>
              <a:spcAft>
                <a:spcPts val="600"/>
              </a:spcAft>
              <a:buClr>
                <a:srgbClr val="947F48"/>
              </a:buClr>
              <a:buFont typeface="Wingdings" pitchFamily="2" charset="2"/>
              <a:buChar char="§"/>
              <a:tabLst>
                <a:tab pos="3028950" algn="l"/>
              </a:tabLst>
            </a:pPr>
            <a:endParaRPr lang="en-US" sz="1200" dirty="0"/>
          </a:p>
          <a:p>
            <a:pPr marL="228600" indent="-228600">
              <a:spcBef>
                <a:spcPct val="40000"/>
              </a:spcBef>
              <a:buClr>
                <a:srgbClr val="A39161"/>
              </a:buClr>
              <a:buFont typeface="Wingdings" pitchFamily="2" charset="2"/>
              <a:buChar char="§"/>
              <a:tabLst>
                <a:tab pos="3028950" algn="l"/>
              </a:tabLst>
            </a:pPr>
            <a:endParaRPr lang="en-US" i="1" dirty="0"/>
          </a:p>
          <a:p>
            <a:pPr marL="228600" indent="-228600">
              <a:spcBef>
                <a:spcPct val="40000"/>
              </a:spcBef>
              <a:buClr>
                <a:srgbClr val="A39161"/>
              </a:buClr>
              <a:buFont typeface="Wingdings" pitchFamily="2" charset="2"/>
              <a:buChar char="§"/>
              <a:tabLst>
                <a:tab pos="3028950" algn="l"/>
              </a:tabLst>
            </a:pPr>
            <a:endParaRPr lang="en-US" i="1" dirty="0"/>
          </a:p>
        </p:txBody>
      </p:sp>
      <p:sp>
        <p:nvSpPr>
          <p:cNvPr id="8" name="Slide Number Placeholder 13"/>
          <p:cNvSpPr txBox="1">
            <a:spLocks/>
          </p:cNvSpPr>
          <p:nvPr/>
        </p:nvSpPr>
        <p:spPr>
          <a:xfrm>
            <a:off x="8555262" y="6390129"/>
            <a:ext cx="436338" cy="338554"/>
          </a:xfrm>
          <a:prstGeom prst="rect">
            <a:avLst/>
          </a:prstGeom>
          <a:ln>
            <a:noFill/>
          </a:ln>
        </p:spPr>
        <p:txBody>
          <a:bodyPr vert="horz" wrap="none" lIns="91440" tIns="45720" rIns="91440" bIns="45720" rtlCol="0" anchor="ctr">
            <a:spAutoFit/>
          </a:bodyPr>
          <a:lstStyle>
            <a:defPPr>
              <a:defRPr lang="en-US"/>
            </a:defPPr>
            <a:lvl1pPr marL="0" algn="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D9FBD0-274D-4747-A450-F8DEDABC19D4}" type="slidenum">
              <a:rPr lang="en-US" smtClean="0"/>
              <a:pPr/>
              <a:t>27</a:t>
            </a:fld>
            <a:endParaRPr lang="en-US" dirty="0"/>
          </a:p>
        </p:txBody>
      </p:sp>
      <p:sp>
        <p:nvSpPr>
          <p:cNvPr id="9" name="TextBox 8"/>
          <p:cNvSpPr txBox="1"/>
          <p:nvPr/>
        </p:nvSpPr>
        <p:spPr>
          <a:xfrm>
            <a:off x="304800" y="1447800"/>
            <a:ext cx="4953000" cy="4093428"/>
          </a:xfrm>
          <a:prstGeom prst="rect">
            <a:avLst/>
          </a:prstGeom>
          <a:noFill/>
        </p:spPr>
        <p:txBody>
          <a:bodyPr wrap="square" rtlCol="0">
            <a:spAutoFit/>
          </a:bodyPr>
          <a:lstStyle/>
          <a:p>
            <a:r>
              <a:rPr lang="en-US" sz="2000" b="1" dirty="0" smtClean="0">
                <a:solidFill>
                  <a:schemeClr val="accent6"/>
                </a:solidFill>
              </a:rPr>
              <a:t>Taxes</a:t>
            </a:r>
          </a:p>
          <a:p>
            <a:pPr>
              <a:buFont typeface="Arial" pitchFamily="34" charset="0"/>
              <a:buChar char="•"/>
            </a:pPr>
            <a:r>
              <a:rPr lang="en-US" sz="2000" b="1" dirty="0" smtClean="0"/>
              <a:t> 36% Income Tax</a:t>
            </a:r>
          </a:p>
          <a:p>
            <a:pPr>
              <a:buFont typeface="Arial" pitchFamily="34" charset="0"/>
              <a:buChar char="•"/>
            </a:pPr>
            <a:r>
              <a:rPr lang="en-US" sz="2000" b="1" dirty="0" smtClean="0"/>
              <a:t> Payroll Tax</a:t>
            </a:r>
          </a:p>
          <a:p>
            <a:endParaRPr lang="en-US" sz="2000" b="1" dirty="0" smtClean="0">
              <a:solidFill>
                <a:schemeClr val="accent6"/>
              </a:solidFill>
            </a:endParaRPr>
          </a:p>
          <a:p>
            <a:r>
              <a:rPr lang="en-US" sz="2000" b="1" dirty="0" smtClean="0">
                <a:solidFill>
                  <a:schemeClr val="accent6"/>
                </a:solidFill>
              </a:rPr>
              <a:t>Government Royalties</a:t>
            </a:r>
          </a:p>
          <a:p>
            <a:pPr>
              <a:buFont typeface="Arial" pitchFamily="34" charset="0"/>
              <a:buChar char="•"/>
            </a:pPr>
            <a:r>
              <a:rPr lang="en-US" sz="2000" b="1" dirty="0" smtClean="0"/>
              <a:t> 2% of Gold Production</a:t>
            </a:r>
          </a:p>
          <a:p>
            <a:pPr>
              <a:buFont typeface="Arial" pitchFamily="34" charset="0"/>
              <a:buChar char="•"/>
            </a:pPr>
            <a:r>
              <a:rPr lang="en-US" sz="2000" b="1" dirty="0" smtClean="0"/>
              <a:t> 0.25% of Gold Production to Foundation</a:t>
            </a:r>
          </a:p>
          <a:p>
            <a:pPr>
              <a:buFont typeface="Arial" pitchFamily="34" charset="0"/>
              <a:buChar char="•"/>
            </a:pPr>
            <a:r>
              <a:rPr lang="en-US" sz="2000" b="1" dirty="0" smtClean="0"/>
              <a:t> 6.5% of revenues in excess of $425/oz</a:t>
            </a:r>
          </a:p>
          <a:p>
            <a:endParaRPr lang="en-US" sz="2000" b="1" dirty="0" smtClean="0">
              <a:solidFill>
                <a:srgbClr val="000000"/>
              </a:solidFill>
            </a:endParaRPr>
          </a:p>
          <a:p>
            <a:r>
              <a:rPr lang="en-US" sz="2000" b="1" dirty="0" smtClean="0">
                <a:solidFill>
                  <a:schemeClr val="accent6"/>
                </a:solidFill>
              </a:rPr>
              <a:t>Equity Participation</a:t>
            </a:r>
          </a:p>
          <a:p>
            <a:pPr>
              <a:buFont typeface="Arial" pitchFamily="34" charset="0"/>
              <a:buChar char="•"/>
            </a:pPr>
            <a:r>
              <a:rPr lang="en-US" sz="2000" b="1" dirty="0" smtClean="0">
                <a:solidFill>
                  <a:schemeClr val="tx2">
                    <a:lumMod val="50000"/>
                  </a:schemeClr>
                </a:solidFill>
              </a:rPr>
              <a:t> </a:t>
            </a:r>
            <a:r>
              <a:rPr lang="en-US" sz="2000" b="1" dirty="0" smtClean="0"/>
              <a:t>Free carried participation of 5%</a:t>
            </a:r>
          </a:p>
          <a:p>
            <a:pPr>
              <a:buFont typeface="Arial" pitchFamily="34" charset="0"/>
              <a:buChar char="•"/>
            </a:pPr>
            <a:r>
              <a:rPr lang="en-US" sz="2000" b="1" dirty="0" smtClean="0"/>
              <a:t> Dividends on 5% of Class A shares  </a:t>
            </a:r>
          </a:p>
        </p:txBody>
      </p:sp>
      <p:pic>
        <p:nvPicPr>
          <p:cNvPr id="1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0022" y="1143000"/>
            <a:ext cx="3789732" cy="2438400"/>
          </a:xfrm>
          <a:prstGeom prst="rect">
            <a:avLst/>
          </a:prstGeom>
          <a:ln>
            <a:noFill/>
          </a:ln>
          <a:effectLst/>
          <a:extLst>
            <a:ext uri="{909E8E84-426E-40DD-AFC4-6F175D3DCCD1}">
              <a14:hiddenFill xmlns:a14="http://schemas.microsoft.com/office/drawing/2010/main">
                <a:solidFill>
                  <a:schemeClr val="accent1"/>
                </a:solidFill>
              </a14:hiddenFill>
            </a:ext>
          </a:extLst>
        </p:spPr>
      </p:pic>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0021" y="3733800"/>
            <a:ext cx="3789733" cy="2438399"/>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09746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83464" y="109728"/>
            <a:ext cx="8229600" cy="944628"/>
          </a:xfrm>
        </p:spPr>
        <p:txBody>
          <a:bodyPr>
            <a:normAutofit/>
          </a:bodyPr>
          <a:lstStyle/>
          <a:p>
            <a:r>
              <a:rPr lang="en-US" sz="2800" dirty="0" smtClean="0"/>
              <a:t>Rosebel’s total Economic Value to Suriname</a:t>
            </a:r>
            <a:endParaRPr lang="en-US" sz="2800" dirty="0"/>
          </a:p>
        </p:txBody>
      </p:sp>
      <p:graphicFrame>
        <p:nvGraphicFramePr>
          <p:cNvPr id="6" name="Content Placeholder 4"/>
          <p:cNvGraphicFramePr>
            <a:graphicFrameLocks noGrp="1"/>
          </p:cNvGraphicFramePr>
          <p:nvPr>
            <p:ph idx="1"/>
            <p:extLst>
              <p:ext uri="{D42A27DB-BD31-4B8C-83A1-F6EECF244321}">
                <p14:modId xmlns:p14="http://schemas.microsoft.com/office/powerpoint/2010/main" val="1968717134"/>
              </p:ext>
            </p:extLst>
          </p:nvPr>
        </p:nvGraphicFramePr>
        <p:xfrm>
          <a:off x="685800" y="5257800"/>
          <a:ext cx="7467600" cy="914400"/>
        </p:xfrm>
        <a:graphic>
          <a:graphicData uri="http://schemas.openxmlformats.org/drawingml/2006/table">
            <a:tbl>
              <a:tblPr firstRow="1" bandRow="1">
                <a:tableStyleId>{5C22544A-7EE6-4342-B048-85BDC9FD1C3A}</a:tableStyleId>
              </a:tblPr>
              <a:tblGrid>
                <a:gridCol w="7467600"/>
              </a:tblGrid>
              <a:tr h="914400">
                <a:tc>
                  <a:txBody>
                    <a:bodyPr/>
                    <a:lstStyle/>
                    <a:p>
                      <a:pPr marL="0" indent="0" algn="ctr">
                        <a:buNone/>
                      </a:pPr>
                      <a:r>
                        <a:rPr lang="en-US" sz="2000" dirty="0" smtClean="0">
                          <a:solidFill>
                            <a:schemeClr val="accent4"/>
                          </a:solidFill>
                        </a:rPr>
                        <a:t>Total Economic Value 2004 – 2013 </a:t>
                      </a:r>
                      <a:r>
                        <a:rPr lang="en-US" sz="2000" dirty="0" smtClean="0">
                          <a:solidFill>
                            <a:srgbClr val="000000"/>
                          </a:solidFill>
                        </a:rPr>
                        <a:t>in excess of $2 billion</a:t>
                      </a:r>
                    </a:p>
                  </a:txBody>
                  <a:tcPr anchor="ctr">
                    <a:gradFill flip="none" rotWithShape="1">
                      <a:gsLst>
                        <a:gs pos="0">
                          <a:srgbClr val="D4AF37">
                            <a:tint val="66000"/>
                            <a:satMod val="160000"/>
                          </a:srgbClr>
                        </a:gs>
                        <a:gs pos="50000">
                          <a:srgbClr val="D4AF37">
                            <a:tint val="44500"/>
                            <a:satMod val="160000"/>
                          </a:srgbClr>
                        </a:gs>
                        <a:gs pos="100000">
                          <a:srgbClr val="D4AF37">
                            <a:tint val="23500"/>
                            <a:satMod val="160000"/>
                          </a:srgbClr>
                        </a:gs>
                      </a:gsLst>
                      <a:path path="circle">
                        <a:fillToRect l="50000" t="50000" r="50000" b="50000"/>
                      </a:path>
                      <a:tileRect/>
                    </a:gradFill>
                  </a:tcPr>
                </a:tc>
              </a:tr>
            </a:tbl>
          </a:graphicData>
        </a:graphic>
      </p:graphicFrame>
      <p:sp>
        <p:nvSpPr>
          <p:cNvPr id="7" name="Slide Number Placeholder 3"/>
          <p:cNvSpPr txBox="1">
            <a:spLocks/>
          </p:cNvSpPr>
          <p:nvPr/>
        </p:nvSpPr>
        <p:spPr>
          <a:xfrm>
            <a:off x="8555262" y="6390129"/>
            <a:ext cx="436338" cy="338554"/>
          </a:xfrm>
          <a:prstGeom prst="rect">
            <a:avLst/>
          </a:prstGeom>
          <a:ln>
            <a:noFill/>
          </a:ln>
        </p:spPr>
        <p:txBody>
          <a:bodyPr vert="horz" wrap="none" lIns="91440" tIns="45720" rIns="91440" bIns="45720" rtlCol="0" anchor="ctr">
            <a:spAutoFit/>
          </a:bodyPr>
          <a:lstStyle>
            <a:defPPr>
              <a:defRPr lang="en-US"/>
            </a:defPPr>
            <a:lvl1pPr marL="0" algn="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D9FBD0-274D-4747-A450-F8DEDABC19D4}" type="slidenum">
              <a:rPr lang="en-US" smtClean="0"/>
              <a:pPr/>
              <a:t>28</a:t>
            </a:fld>
            <a:endParaRPr lang="en-US" dirty="0"/>
          </a:p>
        </p:txBody>
      </p:sp>
      <p:graphicFrame>
        <p:nvGraphicFramePr>
          <p:cNvPr id="8" name="Chart 7"/>
          <p:cNvGraphicFramePr>
            <a:graphicFrameLocks/>
          </p:cNvGraphicFramePr>
          <p:nvPr>
            <p:extLst>
              <p:ext uri="{D42A27DB-BD31-4B8C-83A1-F6EECF244321}">
                <p14:modId xmlns:p14="http://schemas.microsoft.com/office/powerpoint/2010/main" val="709458339"/>
              </p:ext>
            </p:extLst>
          </p:nvPr>
        </p:nvGraphicFramePr>
        <p:xfrm>
          <a:off x="152400" y="1143000"/>
          <a:ext cx="8763000" cy="3962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769882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5D9FBD0-274D-4747-A450-F8DEDABC19D4}" type="slidenum">
              <a:rPr lang="en-US" smtClean="0"/>
              <a:pPr/>
              <a:t>29</a:t>
            </a:fld>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10145"/>
            <a:ext cx="9144001" cy="3908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2"/>
          <p:cNvSpPr>
            <a:spLocks noGrp="1"/>
          </p:cNvSpPr>
          <p:nvPr>
            <p:ph idx="1"/>
          </p:nvPr>
        </p:nvSpPr>
        <p:spPr>
          <a:xfrm>
            <a:off x="344905" y="1711974"/>
            <a:ext cx="8763000" cy="1031226"/>
          </a:xfrm>
        </p:spPr>
        <p:txBody>
          <a:bodyPr>
            <a:noAutofit/>
          </a:bodyPr>
          <a:lstStyle/>
          <a:p>
            <a:pPr marL="0" lvl="0" indent="0" algn="ctr">
              <a:spcBef>
                <a:spcPts val="1200"/>
              </a:spcBef>
              <a:buNone/>
            </a:pPr>
            <a:r>
              <a:rPr lang="en-US" sz="3600" dirty="0" smtClean="0">
                <a:solidFill>
                  <a:schemeClr val="tx1"/>
                </a:solidFill>
              </a:rPr>
              <a:t>What does a CPA in Mining do?</a:t>
            </a:r>
          </a:p>
          <a:p>
            <a:pPr marL="0" lvl="0" algn="ctr">
              <a:spcBef>
                <a:spcPts val="1200"/>
              </a:spcBef>
            </a:pPr>
            <a:endParaRPr lang="en-US" sz="3600" dirty="0" smtClean="0">
              <a:solidFill>
                <a:schemeClr val="tx1"/>
              </a:solidFill>
            </a:endParaRPr>
          </a:p>
          <a:p>
            <a:pPr marL="0" indent="0" algn="ctr">
              <a:spcBef>
                <a:spcPts val="1200"/>
              </a:spcBef>
              <a:buNone/>
            </a:pPr>
            <a:endParaRPr lang="en-US" sz="3600" dirty="0">
              <a:solidFill>
                <a:schemeClr val="tx1"/>
              </a:solidFill>
            </a:endParaRPr>
          </a:p>
        </p:txBody>
      </p:sp>
      <p:sp>
        <p:nvSpPr>
          <p:cNvPr id="9" name="Rectangle 8"/>
          <p:cNvSpPr/>
          <p:nvPr/>
        </p:nvSpPr>
        <p:spPr>
          <a:xfrm>
            <a:off x="2251364" y="5574268"/>
            <a:ext cx="4572000" cy="369332"/>
          </a:xfrm>
          <a:prstGeom prst="rect">
            <a:avLst/>
          </a:prstGeom>
        </p:spPr>
        <p:txBody>
          <a:bodyPr>
            <a:spAutoFit/>
          </a:bodyPr>
          <a:lstStyle/>
          <a:p>
            <a:pPr algn="ctr"/>
            <a:r>
              <a:rPr lang="en-US" b="1" dirty="0"/>
              <a:t>Essakane Gold </a:t>
            </a:r>
            <a:r>
              <a:rPr lang="en-US" b="1" dirty="0" smtClean="0"/>
              <a:t>Mine - Burkina Faso</a:t>
            </a:r>
            <a:endParaRPr lang="en-US" b="1" dirty="0"/>
          </a:p>
        </p:txBody>
      </p:sp>
    </p:spTree>
    <p:extLst>
      <p:ext uri="{BB962C8B-B14F-4D97-AF65-F5344CB8AC3E}">
        <p14:creationId xmlns:p14="http://schemas.microsoft.com/office/powerpoint/2010/main" val="22563551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464" y="109728"/>
            <a:ext cx="8708136" cy="944628"/>
          </a:xfrm>
        </p:spPr>
        <p:txBody>
          <a:bodyPr>
            <a:normAutofit fontScale="90000"/>
          </a:bodyPr>
          <a:lstStyle/>
          <a:p>
            <a:r>
              <a:rPr lang="en-US" sz="2800" dirty="0" smtClean="0"/>
              <a:t>Cautionary Statement on Forward-Looking Information</a:t>
            </a:r>
            <a:endParaRPr lang="en-US" sz="2800" dirty="0"/>
          </a:p>
        </p:txBody>
      </p:sp>
      <p:sp>
        <p:nvSpPr>
          <p:cNvPr id="5" name="Text Box 13"/>
          <p:cNvSpPr txBox="1">
            <a:spLocks noChangeArrowheads="1"/>
          </p:cNvSpPr>
          <p:nvPr/>
        </p:nvSpPr>
        <p:spPr bwMode="auto">
          <a:xfrm>
            <a:off x="0" y="1219200"/>
            <a:ext cx="9144000" cy="4793620"/>
          </a:xfrm>
          <a:prstGeom prst="rect">
            <a:avLst/>
          </a:prstGeom>
          <a:noFill/>
          <a:ln w="9525">
            <a:noFill/>
            <a:miter lim="800000"/>
            <a:headEnd/>
            <a:tailEnd/>
          </a:ln>
        </p:spPr>
        <p:txBody>
          <a:bodyPr wrap="square">
            <a:spAutoFit/>
          </a:bodyPr>
          <a:lstStyle/>
          <a:p>
            <a:r>
              <a:rPr lang="en-US" sz="850" i="1" dirty="0" smtClean="0"/>
              <a:t>All </a:t>
            </a:r>
            <a:r>
              <a:rPr lang="en-US" sz="850" i="1" dirty="0"/>
              <a:t>information included in this </a:t>
            </a:r>
            <a:r>
              <a:rPr lang="en-US" sz="850" i="1" dirty="0" smtClean="0"/>
              <a:t>presentation, </a:t>
            </a:r>
            <a:r>
              <a:rPr lang="en-US" sz="850" i="1" dirty="0"/>
              <a:t>including any information as to the Company’s future financial or operating performance, and other statements that express management’s expectations or estimates of future performance, other than statements of historical fact, constitute forward looking information or forward-looking statements and are based on expectations, estimates and projections as of the date of this </a:t>
            </a:r>
            <a:r>
              <a:rPr lang="en-US" sz="850" i="1" dirty="0" smtClean="0"/>
              <a:t>presentation. Forward-looking </a:t>
            </a:r>
            <a:r>
              <a:rPr lang="en-US" sz="850" i="1" dirty="0"/>
              <a:t>statements contained in this </a:t>
            </a:r>
            <a:r>
              <a:rPr lang="en-US" sz="850" i="1" dirty="0" smtClean="0"/>
              <a:t>presentation include</a:t>
            </a:r>
            <a:r>
              <a:rPr lang="en-US" sz="850" i="1" dirty="0"/>
              <a:t>, without limitation, statements with respect to: the Company’s guidance for production, cash costs, all-in sustaining costs, depreciation expense, effective tax rate, niobium production and operating margin, capital expenditures, operations outlook, cost management initiatives, development and expansion projects, exploration, the future price of gold, the estimation of mineral reserves and mineral resources, the realization of mineral reserve and mineral resource estimates, the timing and amount of estimated future production, costs of production,  permitting timelines, currency fluctuations, requirements for additional capital, government regulation of mining operations, environmental risks, unanticipated reclamation expenses, title disputes or claims and limitations on insurance coverage.  Forward-looking statements are provided for the purpose of providing information about management’s current expectations and plans relating to the future. Forward-looking statements are generally identifiable by, but are not limited to the, use of the words “may”, “will”, “should”, “continue”, “expect”, “anticipate”, “estimate”, “believe”, “intend”, “plan”,</a:t>
            </a:r>
            <a:r>
              <a:rPr lang="en-US" sz="850" b="1" i="1" dirty="0"/>
              <a:t> </a:t>
            </a:r>
            <a:r>
              <a:rPr lang="en-US" sz="850" i="1" dirty="0"/>
              <a:t>“suggest”, “guidance”, “outlook”, “potential”, “prospects”, “seek”, “targets”, “strategy” or “project” or the negative of these words or other variations on these words or comparable terminology. Forward-looking statements are necessarily based upon a number of estimates and assumptions that, while considered reasonable by management, are inherently subject to significant business, economic and competitive uncertainties and contingencies. The Company cautions the reader that reliance on such forward-looking statements involve risks, uncertainties and other factors that may cause the actual financial results, performance or achievements of IAMGOLD to be materially different from the Company’s estimated future results, performance or achievements expressed or implied by those forward-looking statements, and the forward-looking statements are not guarantees of future performance. These risks, uncertainties and other factors include, but are not limited to, changes in the global prices for gold, niobium, copper, silver or certain other commodities (such as diesel, aluminum and electricity); changes in U.S. dollar and other currency exchange rates, interest rates or gold lease rates; risks arising from holding derivative instruments; the level of liquidity and capital resources; access to capital markets, and financing; mining tax regimes; ability to successfully integrate acquired assets; legislative, political or economic developments in the jurisdictions in which the Company carries on business; operating or technical difficulties in connection with mining or development activities; laws and regulations governing the protection of the environment; employee relations; availability and increasing costs associated with mining inputs and labour; the speculative nature of exploration and development, including the risks of diminishing quantities or grades of reserves; adverse changes in the Company’s credit rating; contests over title to properties, particularly title to undeveloped properties; and the risks involved in the exploration, development and mining business. With respect to development projects, IAMGOLD’s ability to sustain or increase its present levels of gold production is dependent in part on the success of its projects. Risks and unknowns inherent in all projects include the inaccuracy of estimated reserves and resources, metallurgical recoveries, capital and operating costs of such projects, and the future prices for the relevant minerals. Development projects have no operating history upon which to base estimates of future cash flows. The capital expenditures and time required to develop new mines or other projects are considerable, and changes in costs or construction schedules can affect project economics. Actual costs and economic returns may differ materially from IAMGOLD’s estimates or IAMGOLD could fail to obtain the governmental approvals necessary for the operation of a project; in either case, the project may not proceed, either on its original timing or at all. </a:t>
            </a:r>
          </a:p>
          <a:p>
            <a:r>
              <a:rPr lang="en-US" sz="850" i="1" dirty="0"/>
              <a:t> </a:t>
            </a:r>
          </a:p>
          <a:p>
            <a:r>
              <a:rPr lang="en-US" sz="850" i="1" dirty="0"/>
              <a:t>For a more comprehensive discussion of the risks faced by the Company, and which may cause the actual financial results, performance or achievements of IAMGOLD to be materially different from the company’s estimated future results, performance or achievements expressed or implied by forward-looking information or forward-looking statements, please refer to the Company’s latest Annual Information Form, filed with Canadian securities regulatory authorities at </a:t>
            </a:r>
            <a:r>
              <a:rPr lang="en-US" sz="850" i="1" u="sng" dirty="0">
                <a:hlinkClick r:id="rId3"/>
              </a:rPr>
              <a:t>www.sedar.com</a:t>
            </a:r>
            <a:r>
              <a:rPr lang="en-US" sz="850" i="1" dirty="0"/>
              <a:t>, and filed under Form 40-F with the United States Securities Exchange Commission at </a:t>
            </a:r>
            <a:r>
              <a:rPr lang="en-US" sz="850" i="1" u="sng" dirty="0">
                <a:hlinkClick r:id="rId4"/>
              </a:rPr>
              <a:t>www.sec.gov/edgar.html</a:t>
            </a:r>
            <a:r>
              <a:rPr lang="en-US" sz="850" i="1" dirty="0"/>
              <a:t>. The risks described in the Annual Information Form (filed and viewable on </a:t>
            </a:r>
            <a:r>
              <a:rPr lang="en-US" sz="850" i="1" u="sng" dirty="0">
                <a:hlinkClick r:id="rId3"/>
              </a:rPr>
              <a:t>www.sedar.com</a:t>
            </a:r>
            <a:r>
              <a:rPr lang="en-US" sz="850" i="1" dirty="0"/>
              <a:t> and </a:t>
            </a:r>
            <a:r>
              <a:rPr lang="en-US" sz="850" i="1" u="sng" dirty="0">
                <a:hlinkClick r:id="rId4"/>
              </a:rPr>
              <a:t>www.sec.gov/edgar.html</a:t>
            </a:r>
            <a:r>
              <a:rPr lang="en-US" sz="850" i="1" dirty="0"/>
              <a:t>, and available upon request from the Company) are hereby incorporated by reference into this </a:t>
            </a:r>
            <a:r>
              <a:rPr lang="en-US" sz="850" i="1" dirty="0" smtClean="0"/>
              <a:t>presentation. </a:t>
            </a:r>
            <a:endParaRPr lang="en-US" sz="850" i="1" dirty="0"/>
          </a:p>
          <a:p>
            <a:r>
              <a:rPr lang="en-US" sz="850" i="1" dirty="0"/>
              <a:t> </a:t>
            </a:r>
            <a:endParaRPr lang="en-US" sz="850" i="1" dirty="0" smtClean="0"/>
          </a:p>
          <a:p>
            <a:r>
              <a:rPr lang="en-US" sz="850" i="1" dirty="0" smtClean="0"/>
              <a:t>The Company disclaims any intention or obligation to update or revise any forward-looking statements whether as a result of new information, future events or otherwise except as required by applicable law.</a:t>
            </a:r>
          </a:p>
          <a:p>
            <a:endParaRPr lang="en-CA" sz="800" i="1" dirty="0">
              <a:solidFill>
                <a:srgbClr val="5F5F5F"/>
              </a:solidFill>
            </a:endParaRPr>
          </a:p>
        </p:txBody>
      </p:sp>
      <p:sp>
        <p:nvSpPr>
          <p:cNvPr id="3" name="Slide Number Placeholder 2"/>
          <p:cNvSpPr>
            <a:spLocks noGrp="1"/>
          </p:cNvSpPr>
          <p:nvPr>
            <p:ph type="sldNum" sz="quarter" idx="12"/>
          </p:nvPr>
        </p:nvSpPr>
        <p:spPr/>
        <p:txBody>
          <a:bodyPr/>
          <a:lstStyle/>
          <a:p>
            <a:fld id="{B5D9FBD0-274D-4747-A450-F8DEDABC19D4}" type="slidenum">
              <a:rPr lang="en-US" smtClean="0"/>
              <a:pPr/>
              <a:t>3</a:t>
            </a:fld>
            <a:endParaRPr lang="en-US" dirty="0"/>
          </a:p>
        </p:txBody>
      </p:sp>
    </p:spTree>
    <p:extLst>
      <p:ext uri="{BB962C8B-B14F-4D97-AF65-F5344CB8AC3E}">
        <p14:creationId xmlns:p14="http://schemas.microsoft.com/office/powerpoint/2010/main" val="33946204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txBox="1">
            <a:spLocks/>
          </p:cNvSpPr>
          <p:nvPr/>
        </p:nvSpPr>
        <p:spPr>
          <a:xfrm>
            <a:off x="8555262" y="6390129"/>
            <a:ext cx="436338" cy="338554"/>
          </a:xfrm>
          <a:prstGeom prst="rect">
            <a:avLst/>
          </a:prstGeom>
          <a:ln>
            <a:noFill/>
          </a:ln>
        </p:spPr>
        <p:txBody>
          <a:bodyPr vert="horz" wrap="none" lIns="91440" tIns="45720" rIns="91440" bIns="45720" rtlCol="0" anchor="ctr">
            <a:spAutoFit/>
          </a:bodyPr>
          <a:lstStyle>
            <a:defPPr>
              <a:defRPr lang="en-US"/>
            </a:defPPr>
            <a:lvl1pPr marL="0" algn="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D9FBD0-274D-4747-A450-F8DEDABC19D4}" type="slidenum">
              <a:rPr lang="en-US" smtClean="0"/>
              <a:pPr/>
              <a:t>30</a:t>
            </a:fld>
            <a:endParaRPr lang="en-US" dirty="0"/>
          </a:p>
        </p:txBody>
      </p:sp>
      <p:sp>
        <p:nvSpPr>
          <p:cNvPr id="6" name="Title 1"/>
          <p:cNvSpPr>
            <a:spLocks noGrp="1"/>
          </p:cNvSpPr>
          <p:nvPr>
            <p:ph type="title"/>
          </p:nvPr>
        </p:nvSpPr>
        <p:spPr>
          <a:xfrm>
            <a:off x="283464" y="109728"/>
            <a:ext cx="8229600" cy="944628"/>
          </a:xfrm>
        </p:spPr>
        <p:txBody>
          <a:bodyPr>
            <a:normAutofit/>
          </a:bodyPr>
          <a:lstStyle/>
          <a:p>
            <a:r>
              <a:rPr lang="en-US" sz="2800" dirty="0" smtClean="0"/>
              <a:t>What does a CPA in Mining do?</a:t>
            </a:r>
            <a:endParaRPr lang="en-US" sz="2800" dirty="0"/>
          </a:p>
        </p:txBody>
      </p:sp>
      <p:sp>
        <p:nvSpPr>
          <p:cNvPr id="7" name="Content Placeholder 2"/>
          <p:cNvSpPr>
            <a:spLocks noGrp="1"/>
          </p:cNvSpPr>
          <p:nvPr>
            <p:ph idx="1"/>
          </p:nvPr>
        </p:nvSpPr>
        <p:spPr>
          <a:xfrm>
            <a:off x="239031" y="1295400"/>
            <a:ext cx="8534400" cy="3886200"/>
          </a:xfrm>
        </p:spPr>
        <p:txBody>
          <a:bodyPr>
            <a:normAutofit/>
          </a:bodyPr>
          <a:lstStyle/>
          <a:p>
            <a:endParaRPr lang="en-US" sz="2000" dirty="0" smtClean="0">
              <a:solidFill>
                <a:schemeClr val="tx1"/>
              </a:solidFill>
            </a:endParaRPr>
          </a:p>
          <a:p>
            <a:pPr marL="182880">
              <a:spcBef>
                <a:spcPts val="1200"/>
              </a:spcBef>
              <a:spcAft>
                <a:spcPts val="600"/>
              </a:spcAft>
            </a:pPr>
            <a:r>
              <a:rPr lang="en-US" sz="3200" dirty="0" smtClean="0">
                <a:solidFill>
                  <a:schemeClr val="tx1"/>
                </a:solidFill>
              </a:rPr>
              <a:t>  </a:t>
            </a:r>
            <a:r>
              <a:rPr lang="en-US" sz="2800" dirty="0" smtClean="0">
                <a:solidFill>
                  <a:schemeClr val="tx1"/>
                </a:solidFill>
              </a:rPr>
              <a:t>Some of the most successful CEO’s in </a:t>
            </a:r>
            <a:r>
              <a:rPr lang="en-US" sz="2800" dirty="0">
                <a:solidFill>
                  <a:schemeClr val="tx1"/>
                </a:solidFill>
              </a:rPr>
              <a:t>	</a:t>
            </a:r>
            <a:r>
              <a:rPr lang="en-US" sz="2800" dirty="0" smtClean="0">
                <a:solidFill>
                  <a:schemeClr val="tx1"/>
                </a:solidFill>
              </a:rPr>
              <a:t>Mining started as CPA’</a:t>
            </a:r>
            <a:r>
              <a:rPr lang="en-US" sz="3200" dirty="0" smtClean="0">
                <a:solidFill>
                  <a:schemeClr val="tx1"/>
                </a:solidFill>
              </a:rPr>
              <a:t>s</a:t>
            </a:r>
          </a:p>
          <a:p>
            <a:pPr marL="512762" lvl="2" indent="0">
              <a:buNone/>
            </a:pPr>
            <a:endParaRPr lang="en-US" sz="2400" dirty="0" smtClean="0"/>
          </a:p>
          <a:p>
            <a:pPr marL="512762" lvl="2" indent="0">
              <a:buNone/>
            </a:pPr>
            <a:r>
              <a:rPr lang="en-US" sz="2400" dirty="0" smtClean="0"/>
              <a:t>- </a:t>
            </a:r>
            <a:r>
              <a:rPr lang="en-US" sz="2400" dirty="0"/>
              <a:t>Ivan </a:t>
            </a:r>
            <a:r>
              <a:rPr lang="en-US" sz="2400" dirty="0" smtClean="0"/>
              <a:t>Glasenberg </a:t>
            </a:r>
            <a:r>
              <a:rPr lang="en-US" sz="2400" dirty="0"/>
              <a:t>	(CEO Glencore-Xstrata)</a:t>
            </a:r>
          </a:p>
          <a:p>
            <a:pPr marL="512762" lvl="2" indent="0">
              <a:buNone/>
            </a:pPr>
            <a:r>
              <a:rPr lang="en-US" sz="2400" dirty="0" smtClean="0"/>
              <a:t>- Mick Davis 		(former CEO Xstrata)</a:t>
            </a:r>
          </a:p>
          <a:p>
            <a:pPr marL="512762" lvl="2" indent="0">
              <a:buNone/>
            </a:pPr>
            <a:r>
              <a:rPr lang="en-US" sz="2400" dirty="0" smtClean="0"/>
              <a:t>- Richard Adkerson	(CEO Freeport-McMoRan)</a:t>
            </a:r>
            <a:endParaRPr lang="en-US" sz="2400" dirty="0"/>
          </a:p>
        </p:txBody>
      </p:sp>
    </p:spTree>
    <p:extLst>
      <p:ext uri="{BB962C8B-B14F-4D97-AF65-F5344CB8AC3E}">
        <p14:creationId xmlns:p14="http://schemas.microsoft.com/office/powerpoint/2010/main" val="27025486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5D9FBD0-274D-4747-A450-F8DEDABC19D4}" type="slidenum">
              <a:rPr lang="en-US" smtClean="0"/>
              <a:pPr/>
              <a:t>31</a:t>
            </a:fld>
            <a:endParaRPr lang="en-US" dirty="0"/>
          </a:p>
        </p:txBody>
      </p:sp>
      <p:sp>
        <p:nvSpPr>
          <p:cNvPr id="5" name="Title 1"/>
          <p:cNvSpPr>
            <a:spLocks noGrp="1"/>
          </p:cNvSpPr>
          <p:nvPr>
            <p:ph type="title"/>
          </p:nvPr>
        </p:nvSpPr>
        <p:spPr>
          <a:xfrm>
            <a:off x="283464" y="109728"/>
            <a:ext cx="8229600" cy="944628"/>
          </a:xfrm>
        </p:spPr>
        <p:txBody>
          <a:bodyPr>
            <a:normAutofit/>
          </a:bodyPr>
          <a:lstStyle/>
          <a:p>
            <a:pPr marL="0" indent="0">
              <a:spcBef>
                <a:spcPts val="1200"/>
              </a:spcBef>
            </a:pPr>
            <a:r>
              <a:rPr lang="en-US" sz="2800" dirty="0"/>
              <a:t>Accounting </a:t>
            </a:r>
            <a:r>
              <a:rPr lang="en-US" sz="2800" dirty="0" smtClean="0"/>
              <a:t>at a mine site</a:t>
            </a:r>
            <a:endParaRPr lang="en-US" sz="2800" dirty="0"/>
          </a:p>
        </p:txBody>
      </p:sp>
      <p:sp>
        <p:nvSpPr>
          <p:cNvPr id="6" name="Content Placeholder 2"/>
          <p:cNvSpPr>
            <a:spLocks noGrp="1"/>
          </p:cNvSpPr>
          <p:nvPr>
            <p:ph idx="1"/>
          </p:nvPr>
        </p:nvSpPr>
        <p:spPr>
          <a:xfrm>
            <a:off x="304800" y="1371600"/>
            <a:ext cx="8077200" cy="1676400"/>
          </a:xfrm>
        </p:spPr>
        <p:txBody>
          <a:bodyPr>
            <a:noAutofit/>
          </a:bodyPr>
          <a:lstStyle/>
          <a:p>
            <a:pPr marL="0" lvl="0">
              <a:spcBef>
                <a:spcPts val="1200"/>
              </a:spcBef>
            </a:pPr>
            <a:r>
              <a:rPr lang="en-US" sz="2000" dirty="0" smtClean="0">
                <a:solidFill>
                  <a:schemeClr val="tx1"/>
                </a:solidFill>
              </a:rPr>
              <a:t>Componentization </a:t>
            </a:r>
            <a:r>
              <a:rPr lang="en-US" sz="2000" dirty="0">
                <a:solidFill>
                  <a:schemeClr val="tx1"/>
                </a:solidFill>
              </a:rPr>
              <a:t>of Fixed Assets</a:t>
            </a:r>
          </a:p>
          <a:p>
            <a:pPr marL="0" lvl="0">
              <a:spcBef>
                <a:spcPts val="1200"/>
              </a:spcBef>
            </a:pPr>
            <a:r>
              <a:rPr lang="en-US" sz="2000" dirty="0" smtClean="0">
                <a:solidFill>
                  <a:schemeClr val="tx1"/>
                </a:solidFill>
              </a:rPr>
              <a:t>Capital </a:t>
            </a:r>
            <a:r>
              <a:rPr lang="en-US" sz="2000" dirty="0">
                <a:solidFill>
                  <a:schemeClr val="tx1"/>
                </a:solidFill>
              </a:rPr>
              <a:t>Spares &amp; Insurance </a:t>
            </a:r>
            <a:r>
              <a:rPr lang="en-US" sz="2000" dirty="0" smtClean="0">
                <a:solidFill>
                  <a:schemeClr val="tx1"/>
                </a:solidFill>
              </a:rPr>
              <a:t>Spares</a:t>
            </a:r>
          </a:p>
          <a:p>
            <a:pPr marL="0" lvl="0">
              <a:spcBef>
                <a:spcPts val="1200"/>
              </a:spcBef>
            </a:pPr>
            <a:r>
              <a:rPr lang="en-US" sz="2000" dirty="0">
                <a:solidFill>
                  <a:schemeClr val="tx1"/>
                </a:solidFill>
              </a:rPr>
              <a:t>Leasing</a:t>
            </a:r>
          </a:p>
          <a:p>
            <a:pPr marL="0" lvl="0">
              <a:spcBef>
                <a:spcPts val="1200"/>
              </a:spcBef>
            </a:pPr>
            <a:endParaRPr lang="en-US" sz="1400" dirty="0">
              <a:solidFill>
                <a:schemeClr val="tx1"/>
              </a:solidFill>
            </a:endParaRPr>
          </a:p>
          <a:p>
            <a:pPr marL="0" lvl="0">
              <a:spcBef>
                <a:spcPts val="1200"/>
              </a:spcBef>
            </a:pPr>
            <a:endParaRPr lang="en-US" sz="1400" dirty="0" smtClean="0">
              <a:solidFill>
                <a:schemeClr val="tx1"/>
              </a:solidFill>
            </a:endParaRPr>
          </a:p>
          <a:p>
            <a:pPr marL="0" lvl="0">
              <a:spcBef>
                <a:spcPts val="1200"/>
              </a:spcBef>
            </a:pPr>
            <a:endParaRPr lang="en-US" sz="1400" dirty="0">
              <a:solidFill>
                <a:schemeClr val="tx1"/>
              </a:solidFill>
            </a:endParaRPr>
          </a:p>
          <a:p>
            <a:pPr marL="0" indent="0">
              <a:spcBef>
                <a:spcPts val="1200"/>
              </a:spcBef>
              <a:buNone/>
            </a:pPr>
            <a:endParaRPr lang="en-US" sz="1400" dirty="0">
              <a:solidFill>
                <a:schemeClr val="tx1"/>
              </a:solidFill>
            </a:endParaRPr>
          </a:p>
        </p:txBody>
      </p:sp>
      <p:pic>
        <p:nvPicPr>
          <p:cNvPr id="8" name="Picture 2" descr="P:\Legal &amp; Corporate Affairs\Public Relations and Activities\Public Relations Pictures-Activities\Media Visit\_DSC006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40" y="3124200"/>
            <a:ext cx="4528460" cy="3048000"/>
          </a:xfrm>
          <a:prstGeom prst="rect">
            <a:avLst/>
          </a:prstGeom>
          <a:ln>
            <a:noFill/>
          </a:ln>
          <a:effectLst/>
          <a:extLst/>
        </p:spPr>
      </p:pic>
      <p:pic>
        <p:nvPicPr>
          <p:cNvPr id="9" name="Picture 2" descr="C:\Users\Rmpa\Pictures\6030 shove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4661" y="3124199"/>
            <a:ext cx="4463140" cy="3048001"/>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3143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5D9FBD0-274D-4747-A450-F8DEDABC19D4}" type="slidenum">
              <a:rPr lang="en-US" smtClean="0"/>
              <a:pPr/>
              <a:t>32</a:t>
            </a:fld>
            <a:endParaRPr lang="en-US" dirty="0"/>
          </a:p>
        </p:txBody>
      </p:sp>
      <p:sp>
        <p:nvSpPr>
          <p:cNvPr id="5" name="Title 1"/>
          <p:cNvSpPr>
            <a:spLocks noGrp="1"/>
          </p:cNvSpPr>
          <p:nvPr>
            <p:ph type="title"/>
          </p:nvPr>
        </p:nvSpPr>
        <p:spPr>
          <a:xfrm>
            <a:off x="283464" y="109728"/>
            <a:ext cx="8229600" cy="944628"/>
          </a:xfrm>
        </p:spPr>
        <p:txBody>
          <a:bodyPr>
            <a:normAutofit/>
          </a:bodyPr>
          <a:lstStyle/>
          <a:p>
            <a:pPr marL="0" indent="0">
              <a:spcBef>
                <a:spcPts val="1200"/>
              </a:spcBef>
            </a:pPr>
            <a:r>
              <a:rPr lang="en-US" sz="2800" dirty="0"/>
              <a:t>Accounting </a:t>
            </a:r>
            <a:r>
              <a:rPr lang="en-US" sz="2800" dirty="0" smtClean="0"/>
              <a:t>at a mine site</a:t>
            </a:r>
            <a:endParaRPr lang="en-US" sz="2800" dirty="0"/>
          </a:p>
        </p:txBody>
      </p:sp>
      <p:sp>
        <p:nvSpPr>
          <p:cNvPr id="6" name="Content Placeholder 2"/>
          <p:cNvSpPr>
            <a:spLocks noGrp="1"/>
          </p:cNvSpPr>
          <p:nvPr>
            <p:ph idx="1"/>
          </p:nvPr>
        </p:nvSpPr>
        <p:spPr>
          <a:xfrm>
            <a:off x="533400" y="1371600"/>
            <a:ext cx="8229600" cy="1752600"/>
          </a:xfrm>
        </p:spPr>
        <p:txBody>
          <a:bodyPr>
            <a:noAutofit/>
          </a:bodyPr>
          <a:lstStyle/>
          <a:p>
            <a:pPr marL="0" lvl="0">
              <a:spcBef>
                <a:spcPts val="1200"/>
              </a:spcBef>
            </a:pPr>
            <a:r>
              <a:rPr lang="en-US" sz="2400" dirty="0" smtClean="0">
                <a:solidFill>
                  <a:schemeClr val="tx1"/>
                </a:solidFill>
              </a:rPr>
              <a:t>Capitalized </a:t>
            </a:r>
            <a:r>
              <a:rPr lang="en-US" sz="2400" dirty="0">
                <a:solidFill>
                  <a:schemeClr val="tx1"/>
                </a:solidFill>
              </a:rPr>
              <a:t>pre-production costs</a:t>
            </a:r>
          </a:p>
          <a:p>
            <a:pPr marL="0">
              <a:spcBef>
                <a:spcPts val="1200"/>
              </a:spcBef>
            </a:pPr>
            <a:endParaRPr lang="en-US" sz="1600" dirty="0">
              <a:solidFill>
                <a:schemeClr val="tx1"/>
              </a:solidFill>
            </a:endParaRPr>
          </a:p>
        </p:txBody>
      </p:sp>
      <p:pic>
        <p:nvPicPr>
          <p:cNvPr id="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981200"/>
            <a:ext cx="6781800" cy="3843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60208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5D9FBD0-274D-4747-A450-F8DEDABC19D4}" type="slidenum">
              <a:rPr lang="en-US" smtClean="0"/>
              <a:pPr/>
              <a:t>33</a:t>
            </a:fld>
            <a:endParaRPr lang="en-US" dirty="0"/>
          </a:p>
        </p:txBody>
      </p:sp>
      <p:sp>
        <p:nvSpPr>
          <p:cNvPr id="5" name="Title 1"/>
          <p:cNvSpPr>
            <a:spLocks noGrp="1"/>
          </p:cNvSpPr>
          <p:nvPr>
            <p:ph type="title"/>
          </p:nvPr>
        </p:nvSpPr>
        <p:spPr>
          <a:xfrm>
            <a:off x="283464" y="109728"/>
            <a:ext cx="8229600" cy="944628"/>
          </a:xfrm>
        </p:spPr>
        <p:txBody>
          <a:bodyPr>
            <a:normAutofit/>
          </a:bodyPr>
          <a:lstStyle/>
          <a:p>
            <a:pPr marL="0" indent="0">
              <a:spcBef>
                <a:spcPts val="1200"/>
              </a:spcBef>
            </a:pPr>
            <a:r>
              <a:rPr lang="en-US" sz="2800" dirty="0"/>
              <a:t>Accounting </a:t>
            </a:r>
            <a:r>
              <a:rPr lang="en-US" sz="2800" dirty="0" smtClean="0"/>
              <a:t>at a mine site</a:t>
            </a:r>
            <a:endParaRPr lang="en-US" sz="2800" dirty="0"/>
          </a:p>
        </p:txBody>
      </p:sp>
      <p:sp>
        <p:nvSpPr>
          <p:cNvPr id="6" name="Content Placeholder 2"/>
          <p:cNvSpPr>
            <a:spLocks noGrp="1"/>
          </p:cNvSpPr>
          <p:nvPr>
            <p:ph idx="1"/>
          </p:nvPr>
        </p:nvSpPr>
        <p:spPr>
          <a:xfrm>
            <a:off x="533400" y="1371600"/>
            <a:ext cx="8229600" cy="1752600"/>
          </a:xfrm>
        </p:spPr>
        <p:txBody>
          <a:bodyPr>
            <a:noAutofit/>
          </a:bodyPr>
          <a:lstStyle/>
          <a:p>
            <a:pPr marL="0" lvl="0">
              <a:spcBef>
                <a:spcPts val="1200"/>
              </a:spcBef>
            </a:pPr>
            <a:r>
              <a:rPr lang="en-US" sz="2400" dirty="0" smtClean="0">
                <a:solidFill>
                  <a:schemeClr val="tx1"/>
                </a:solidFill>
              </a:rPr>
              <a:t>Mill</a:t>
            </a:r>
            <a:r>
              <a:rPr lang="en-US" sz="2400" dirty="0">
                <a:solidFill>
                  <a:schemeClr val="tx1"/>
                </a:solidFill>
              </a:rPr>
              <a:t>, major asset, </a:t>
            </a:r>
            <a:r>
              <a:rPr lang="en-US" sz="2400" dirty="0" smtClean="0">
                <a:solidFill>
                  <a:schemeClr val="tx1"/>
                </a:solidFill>
              </a:rPr>
              <a:t>depreciation over Life of Mine</a:t>
            </a:r>
          </a:p>
          <a:p>
            <a:pPr marL="0" lvl="0">
              <a:spcBef>
                <a:spcPts val="1200"/>
              </a:spcBef>
            </a:pPr>
            <a:endParaRPr lang="en-US" sz="1600" dirty="0">
              <a:solidFill>
                <a:schemeClr val="tx1"/>
              </a:solidFill>
            </a:endParaRPr>
          </a:p>
          <a:p>
            <a:pPr marL="0" lvl="0">
              <a:spcBef>
                <a:spcPts val="1200"/>
              </a:spcBef>
            </a:pPr>
            <a:endParaRPr lang="en-US" sz="1600" dirty="0" smtClean="0">
              <a:solidFill>
                <a:schemeClr val="tx1"/>
              </a:solidFill>
            </a:endParaRPr>
          </a:p>
          <a:p>
            <a:pPr marL="0" lvl="0">
              <a:spcBef>
                <a:spcPts val="1200"/>
              </a:spcBef>
            </a:pPr>
            <a:endParaRPr lang="en-US" sz="1600" dirty="0">
              <a:solidFill>
                <a:schemeClr val="tx1"/>
              </a:solidFill>
            </a:endParaRPr>
          </a:p>
          <a:p>
            <a:pPr marL="0">
              <a:spcBef>
                <a:spcPts val="1200"/>
              </a:spcBef>
            </a:pPr>
            <a:endParaRPr lang="en-US" sz="1600" dirty="0">
              <a:solidFill>
                <a:schemeClr val="tx1"/>
              </a:solidFill>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981198"/>
            <a:ext cx="5638800" cy="4057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65926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5D9FBD0-274D-4747-A450-F8DEDABC19D4}" type="slidenum">
              <a:rPr lang="en-US" smtClean="0"/>
              <a:pPr/>
              <a:t>34</a:t>
            </a:fld>
            <a:endParaRPr lang="en-US" dirty="0"/>
          </a:p>
        </p:txBody>
      </p:sp>
      <p:pic>
        <p:nvPicPr>
          <p:cNvPr id="5" name="Picture 1"/>
          <p:cNvPicPr>
            <a:picLocks noChangeAspect="1" noChangeArrowheads="1"/>
          </p:cNvPicPr>
          <p:nvPr/>
        </p:nvPicPr>
        <p:blipFill>
          <a:blip r:embed="rId2" cstate="print"/>
          <a:srcRect/>
          <a:stretch>
            <a:fillRect/>
          </a:stretch>
        </p:blipFill>
        <p:spPr bwMode="auto">
          <a:xfrm>
            <a:off x="914400" y="1905000"/>
            <a:ext cx="7239000" cy="4083539"/>
          </a:xfrm>
          <a:prstGeom prst="rect">
            <a:avLst/>
          </a:prstGeom>
          <a:noFill/>
          <a:ln w="9525">
            <a:noFill/>
            <a:miter lim="800000"/>
            <a:headEnd/>
            <a:tailEnd/>
          </a:ln>
        </p:spPr>
      </p:pic>
      <p:sp>
        <p:nvSpPr>
          <p:cNvPr id="6" name="Title 1"/>
          <p:cNvSpPr>
            <a:spLocks noGrp="1"/>
          </p:cNvSpPr>
          <p:nvPr>
            <p:ph type="title"/>
          </p:nvPr>
        </p:nvSpPr>
        <p:spPr>
          <a:xfrm>
            <a:off x="381000" y="152400"/>
            <a:ext cx="8229600" cy="944628"/>
          </a:xfrm>
        </p:spPr>
        <p:txBody>
          <a:bodyPr>
            <a:normAutofit/>
          </a:bodyPr>
          <a:lstStyle/>
          <a:p>
            <a:pPr marL="0" indent="0">
              <a:spcBef>
                <a:spcPts val="1200"/>
              </a:spcBef>
            </a:pPr>
            <a:r>
              <a:rPr lang="en-US" sz="2800" dirty="0"/>
              <a:t>Accounting </a:t>
            </a:r>
            <a:r>
              <a:rPr lang="en-US" sz="2800" dirty="0" smtClean="0"/>
              <a:t>at a mine site</a:t>
            </a:r>
            <a:endParaRPr lang="en-US" sz="2800" dirty="0"/>
          </a:p>
        </p:txBody>
      </p:sp>
      <p:sp>
        <p:nvSpPr>
          <p:cNvPr id="7" name="Content Placeholder 2"/>
          <p:cNvSpPr>
            <a:spLocks noGrp="1"/>
          </p:cNvSpPr>
          <p:nvPr>
            <p:ph idx="1"/>
          </p:nvPr>
        </p:nvSpPr>
        <p:spPr>
          <a:xfrm>
            <a:off x="457912" y="1219200"/>
            <a:ext cx="8532976" cy="2362200"/>
          </a:xfrm>
        </p:spPr>
        <p:txBody>
          <a:bodyPr>
            <a:noAutofit/>
          </a:bodyPr>
          <a:lstStyle/>
          <a:p>
            <a:pPr marL="0" lvl="0">
              <a:spcBef>
                <a:spcPts val="1200"/>
              </a:spcBef>
            </a:pPr>
            <a:r>
              <a:rPr lang="en-US" sz="2000" dirty="0" smtClean="0">
                <a:solidFill>
                  <a:schemeClr val="tx1"/>
                </a:solidFill>
              </a:rPr>
              <a:t>Tailings </a:t>
            </a:r>
            <a:r>
              <a:rPr lang="en-US" sz="2000" dirty="0">
                <a:solidFill>
                  <a:schemeClr val="tx1"/>
                </a:solidFill>
              </a:rPr>
              <a:t>dams, write of over capacity of pond</a:t>
            </a:r>
          </a:p>
          <a:p>
            <a:pPr marL="0">
              <a:spcBef>
                <a:spcPts val="1200"/>
              </a:spcBef>
            </a:pPr>
            <a:endParaRPr lang="en-US" sz="1600" dirty="0">
              <a:solidFill>
                <a:schemeClr val="tx1"/>
              </a:solidFill>
            </a:endParaRPr>
          </a:p>
        </p:txBody>
      </p:sp>
    </p:spTree>
    <p:extLst>
      <p:ext uri="{BB962C8B-B14F-4D97-AF65-F5344CB8AC3E}">
        <p14:creationId xmlns:p14="http://schemas.microsoft.com/office/powerpoint/2010/main" val="36333553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5D9FBD0-274D-4747-A450-F8DEDABC19D4}" type="slidenum">
              <a:rPr lang="en-US" smtClean="0"/>
              <a:pPr/>
              <a:t>35</a:t>
            </a:fld>
            <a:endParaRPr lang="en-US" dirty="0"/>
          </a:p>
        </p:txBody>
      </p:sp>
      <p:sp>
        <p:nvSpPr>
          <p:cNvPr id="5" name="Title 1"/>
          <p:cNvSpPr>
            <a:spLocks noGrp="1"/>
          </p:cNvSpPr>
          <p:nvPr>
            <p:ph type="title"/>
          </p:nvPr>
        </p:nvSpPr>
        <p:spPr>
          <a:xfrm>
            <a:off x="283464" y="109728"/>
            <a:ext cx="8229600" cy="944628"/>
          </a:xfrm>
        </p:spPr>
        <p:txBody>
          <a:bodyPr>
            <a:normAutofit/>
          </a:bodyPr>
          <a:lstStyle/>
          <a:p>
            <a:pPr marL="0" indent="0">
              <a:spcBef>
                <a:spcPts val="1200"/>
              </a:spcBef>
            </a:pPr>
            <a:r>
              <a:rPr lang="en-US" sz="2800" dirty="0"/>
              <a:t>Accounting </a:t>
            </a:r>
            <a:r>
              <a:rPr lang="en-US" sz="2800" dirty="0" smtClean="0"/>
              <a:t>at a mine site</a:t>
            </a:r>
            <a:endParaRPr lang="en-US" sz="2800" dirty="0"/>
          </a:p>
        </p:txBody>
      </p:sp>
      <p:sp>
        <p:nvSpPr>
          <p:cNvPr id="6" name="Content Placeholder 2"/>
          <p:cNvSpPr>
            <a:spLocks noGrp="1"/>
          </p:cNvSpPr>
          <p:nvPr>
            <p:ph idx="1"/>
          </p:nvPr>
        </p:nvSpPr>
        <p:spPr>
          <a:xfrm>
            <a:off x="609600" y="1219200"/>
            <a:ext cx="8153400" cy="685800"/>
          </a:xfrm>
        </p:spPr>
        <p:txBody>
          <a:bodyPr>
            <a:noAutofit/>
          </a:bodyPr>
          <a:lstStyle/>
          <a:p>
            <a:pPr marL="0">
              <a:spcBef>
                <a:spcPts val="1200"/>
              </a:spcBef>
            </a:pPr>
            <a:r>
              <a:rPr lang="en-US" sz="2400" dirty="0" smtClean="0">
                <a:solidFill>
                  <a:schemeClr val="tx1"/>
                </a:solidFill>
              </a:rPr>
              <a:t>Asset </a:t>
            </a:r>
            <a:r>
              <a:rPr lang="en-US" sz="2400" dirty="0">
                <a:solidFill>
                  <a:schemeClr val="tx1"/>
                </a:solidFill>
              </a:rPr>
              <a:t>Retirement </a:t>
            </a:r>
            <a:r>
              <a:rPr lang="en-US" sz="2400" dirty="0" smtClean="0">
                <a:solidFill>
                  <a:schemeClr val="tx1"/>
                </a:solidFill>
              </a:rPr>
              <a:t>Obligation</a:t>
            </a:r>
            <a:endParaRPr lang="en-US" sz="2400" dirty="0">
              <a:solidFill>
                <a:schemeClr val="tx1"/>
              </a:solidFill>
            </a:endParaRPr>
          </a:p>
        </p:txBody>
      </p:sp>
      <p:sp>
        <p:nvSpPr>
          <p:cNvPr id="7" name="Slide Number Placeholder 3"/>
          <p:cNvSpPr txBox="1">
            <a:spLocks/>
          </p:cNvSpPr>
          <p:nvPr/>
        </p:nvSpPr>
        <p:spPr>
          <a:xfrm>
            <a:off x="8555262" y="6390129"/>
            <a:ext cx="436338" cy="338554"/>
          </a:xfrm>
          <a:prstGeom prst="rect">
            <a:avLst/>
          </a:prstGeom>
          <a:ln>
            <a:noFill/>
          </a:ln>
        </p:spPr>
        <p:txBody>
          <a:bodyPr vert="horz" wrap="none" lIns="91440" tIns="45720" rIns="91440" bIns="45720" rtlCol="0" anchor="ctr">
            <a:spAutoFit/>
          </a:bodyPr>
          <a:lstStyle>
            <a:defPPr>
              <a:defRPr lang="en-US"/>
            </a:defPPr>
            <a:lvl1pPr marL="0" algn="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D9FBD0-274D-4747-A450-F8DEDABC19D4}" type="slidenum">
              <a:rPr lang="en-US" smtClean="0"/>
              <a:pPr/>
              <a:t>35</a:t>
            </a:fld>
            <a:endParaRPr lang="en-US" dirty="0"/>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720373"/>
            <a:ext cx="7772400" cy="43756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305550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5D9FBD0-274D-4747-A450-F8DEDABC19D4}" type="slidenum">
              <a:rPr lang="en-US" smtClean="0"/>
              <a:pPr/>
              <a:t>36</a:t>
            </a:fld>
            <a:endParaRPr lang="en-US" dirty="0"/>
          </a:p>
        </p:txBody>
      </p:sp>
      <p:sp>
        <p:nvSpPr>
          <p:cNvPr id="5" name="Title 1"/>
          <p:cNvSpPr>
            <a:spLocks noGrp="1"/>
          </p:cNvSpPr>
          <p:nvPr>
            <p:ph type="title"/>
          </p:nvPr>
        </p:nvSpPr>
        <p:spPr>
          <a:xfrm>
            <a:off x="283464" y="109728"/>
            <a:ext cx="8229600" cy="944628"/>
          </a:xfrm>
        </p:spPr>
        <p:txBody>
          <a:bodyPr>
            <a:normAutofit/>
          </a:bodyPr>
          <a:lstStyle/>
          <a:p>
            <a:pPr marL="0" indent="0">
              <a:spcBef>
                <a:spcPts val="1200"/>
              </a:spcBef>
            </a:pPr>
            <a:r>
              <a:rPr lang="en-US" sz="2800" dirty="0"/>
              <a:t>Accounting </a:t>
            </a:r>
            <a:r>
              <a:rPr lang="en-US" sz="2800" dirty="0" smtClean="0"/>
              <a:t>at a mine site</a:t>
            </a:r>
            <a:endParaRPr lang="en-US" sz="2800" dirty="0"/>
          </a:p>
        </p:txBody>
      </p:sp>
      <p:sp>
        <p:nvSpPr>
          <p:cNvPr id="6" name="Content Placeholder 2"/>
          <p:cNvSpPr>
            <a:spLocks noGrp="1"/>
          </p:cNvSpPr>
          <p:nvPr>
            <p:ph idx="1"/>
          </p:nvPr>
        </p:nvSpPr>
        <p:spPr>
          <a:xfrm>
            <a:off x="304800" y="3277667"/>
            <a:ext cx="8915400" cy="1751533"/>
          </a:xfrm>
        </p:spPr>
        <p:txBody>
          <a:bodyPr>
            <a:noAutofit/>
          </a:bodyPr>
          <a:lstStyle/>
          <a:p>
            <a:pPr marL="0" lvl="0">
              <a:spcBef>
                <a:spcPts val="1200"/>
              </a:spcBef>
            </a:pPr>
            <a:r>
              <a:rPr lang="en-US" dirty="0" smtClean="0">
                <a:solidFill>
                  <a:schemeClr val="tx1"/>
                </a:solidFill>
              </a:rPr>
              <a:t>Inventory valuation</a:t>
            </a:r>
          </a:p>
          <a:p>
            <a:pPr marL="0">
              <a:spcBef>
                <a:spcPts val="1200"/>
              </a:spcBef>
            </a:pPr>
            <a:r>
              <a:rPr lang="en-US" dirty="0" smtClean="0">
                <a:solidFill>
                  <a:schemeClr val="tx1"/>
                </a:solidFill>
              </a:rPr>
              <a:t>NRV </a:t>
            </a:r>
            <a:r>
              <a:rPr lang="en-US" dirty="0">
                <a:solidFill>
                  <a:schemeClr val="tx1"/>
                </a:solidFill>
              </a:rPr>
              <a:t>testing on Ore </a:t>
            </a:r>
            <a:r>
              <a:rPr lang="en-US" dirty="0" smtClean="0">
                <a:solidFill>
                  <a:schemeClr val="tx1"/>
                </a:solidFill>
              </a:rPr>
              <a:t>Stockpiles (very different @ $1,200 vs $1,800 / Oz)</a:t>
            </a:r>
            <a:endParaRPr lang="en-US" dirty="0">
              <a:solidFill>
                <a:schemeClr val="tx1"/>
              </a:solidFill>
            </a:endParaRPr>
          </a:p>
          <a:p>
            <a:pPr marL="0">
              <a:spcBef>
                <a:spcPts val="1200"/>
              </a:spcBef>
            </a:pPr>
            <a:endParaRPr lang="en-US" dirty="0">
              <a:solidFill>
                <a:schemeClr val="tx1"/>
              </a:solidFill>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759" y="4064950"/>
            <a:ext cx="3200399" cy="2139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3342" y="4064950"/>
            <a:ext cx="3255367" cy="2134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7759" y="1141933"/>
            <a:ext cx="3200400" cy="2134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3341" y="1141933"/>
            <a:ext cx="3255367" cy="2134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581636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5D9FBD0-274D-4747-A450-F8DEDABC19D4}" type="slidenum">
              <a:rPr lang="en-US" smtClean="0"/>
              <a:pPr/>
              <a:t>37</a:t>
            </a:fld>
            <a:endParaRPr lang="en-US" dirty="0"/>
          </a:p>
        </p:txBody>
      </p:sp>
      <p:sp>
        <p:nvSpPr>
          <p:cNvPr id="5" name="Title 1"/>
          <p:cNvSpPr>
            <a:spLocks noGrp="1"/>
          </p:cNvSpPr>
          <p:nvPr>
            <p:ph type="title"/>
          </p:nvPr>
        </p:nvSpPr>
        <p:spPr>
          <a:xfrm>
            <a:off x="283464" y="109728"/>
            <a:ext cx="8229600" cy="944628"/>
          </a:xfrm>
        </p:spPr>
        <p:txBody>
          <a:bodyPr>
            <a:normAutofit/>
          </a:bodyPr>
          <a:lstStyle/>
          <a:p>
            <a:pPr marL="0" indent="0">
              <a:spcBef>
                <a:spcPts val="1200"/>
              </a:spcBef>
            </a:pPr>
            <a:r>
              <a:rPr lang="en-US" sz="2800" dirty="0"/>
              <a:t>Accounting </a:t>
            </a:r>
            <a:r>
              <a:rPr lang="en-US" sz="2800" dirty="0" smtClean="0"/>
              <a:t>at a mine site</a:t>
            </a:r>
            <a:endParaRPr lang="en-US" sz="2800" dirty="0"/>
          </a:p>
        </p:txBody>
      </p:sp>
      <p:sp>
        <p:nvSpPr>
          <p:cNvPr id="6" name="Content Placeholder 2"/>
          <p:cNvSpPr>
            <a:spLocks noGrp="1"/>
          </p:cNvSpPr>
          <p:nvPr>
            <p:ph idx="1"/>
          </p:nvPr>
        </p:nvSpPr>
        <p:spPr>
          <a:xfrm>
            <a:off x="228600" y="1447800"/>
            <a:ext cx="8229600" cy="1752600"/>
          </a:xfrm>
        </p:spPr>
        <p:txBody>
          <a:bodyPr>
            <a:noAutofit/>
          </a:bodyPr>
          <a:lstStyle/>
          <a:p>
            <a:pPr marL="0">
              <a:spcBef>
                <a:spcPts val="1200"/>
              </a:spcBef>
            </a:pPr>
            <a:r>
              <a:rPr lang="en-US" sz="2200" dirty="0" smtClean="0">
                <a:solidFill>
                  <a:schemeClr val="tx1"/>
                </a:solidFill>
              </a:rPr>
              <a:t>Exploration expenses: 	OpEx vs Capital </a:t>
            </a:r>
            <a:endParaRPr lang="en-US" sz="2200" dirty="0">
              <a:solidFill>
                <a:schemeClr val="tx1"/>
              </a:solidFill>
            </a:endParaRPr>
          </a:p>
          <a:p>
            <a:pPr marL="0">
              <a:spcBef>
                <a:spcPts val="1200"/>
              </a:spcBef>
            </a:pPr>
            <a:endParaRPr lang="en-US" sz="2200" dirty="0">
              <a:solidFill>
                <a:schemeClr val="tx1"/>
              </a:solidFill>
            </a:endParaRPr>
          </a:p>
          <a:p>
            <a:pPr marL="0">
              <a:spcBef>
                <a:spcPts val="1200"/>
              </a:spcBef>
            </a:pPr>
            <a:endParaRPr lang="en-US" sz="2200" dirty="0">
              <a:solidFill>
                <a:schemeClr val="tx1"/>
              </a:solidFill>
            </a:endParaRPr>
          </a:p>
        </p:txBody>
      </p:sp>
      <p:sp>
        <p:nvSpPr>
          <p:cNvPr id="7" name="Slide Number Placeholder 3"/>
          <p:cNvSpPr txBox="1">
            <a:spLocks/>
          </p:cNvSpPr>
          <p:nvPr/>
        </p:nvSpPr>
        <p:spPr>
          <a:xfrm>
            <a:off x="8555262" y="6390129"/>
            <a:ext cx="436338" cy="338554"/>
          </a:xfrm>
          <a:prstGeom prst="rect">
            <a:avLst/>
          </a:prstGeom>
          <a:ln>
            <a:noFill/>
          </a:ln>
        </p:spPr>
        <p:txBody>
          <a:bodyPr vert="horz" wrap="none" lIns="91440" tIns="45720" rIns="91440" bIns="45720" rtlCol="0" anchor="ctr">
            <a:spAutoFit/>
          </a:bodyPr>
          <a:lstStyle>
            <a:defPPr>
              <a:defRPr lang="en-US"/>
            </a:defPPr>
            <a:lvl1pPr marL="0" algn="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D9FBD0-274D-4747-A450-F8DEDABC19D4}" type="slidenum">
              <a:rPr lang="en-US" smtClean="0"/>
              <a:pPr/>
              <a:t>37</a:t>
            </a:fld>
            <a:endParaRPr lang="en-US" dirty="0"/>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07" y="2057401"/>
            <a:ext cx="6552270" cy="4038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5600" y="3733800"/>
            <a:ext cx="2396124"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87546" y="1219200"/>
            <a:ext cx="2396125" cy="2362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999787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5D9FBD0-274D-4747-A450-F8DEDABC19D4}" type="slidenum">
              <a:rPr lang="en-US" smtClean="0"/>
              <a:pPr/>
              <a:t>38</a:t>
            </a:fld>
            <a:endParaRPr lang="en-US" dirty="0"/>
          </a:p>
        </p:txBody>
      </p:sp>
      <p:sp>
        <p:nvSpPr>
          <p:cNvPr id="5" name="Title 1"/>
          <p:cNvSpPr>
            <a:spLocks noGrp="1"/>
          </p:cNvSpPr>
          <p:nvPr>
            <p:ph type="title"/>
          </p:nvPr>
        </p:nvSpPr>
        <p:spPr>
          <a:xfrm>
            <a:off x="283464" y="109728"/>
            <a:ext cx="8229600" cy="944628"/>
          </a:xfrm>
        </p:spPr>
        <p:txBody>
          <a:bodyPr>
            <a:normAutofit/>
          </a:bodyPr>
          <a:lstStyle/>
          <a:p>
            <a:pPr marL="0" indent="0">
              <a:spcBef>
                <a:spcPts val="1200"/>
              </a:spcBef>
            </a:pPr>
            <a:r>
              <a:rPr lang="en-US" sz="2800" dirty="0"/>
              <a:t>Accounting </a:t>
            </a:r>
            <a:r>
              <a:rPr lang="en-US" sz="2800" dirty="0" smtClean="0"/>
              <a:t>at a mine site</a:t>
            </a:r>
            <a:endParaRPr lang="en-US" sz="2800" dirty="0"/>
          </a:p>
        </p:txBody>
      </p:sp>
      <p:sp>
        <p:nvSpPr>
          <p:cNvPr id="6" name="Content Placeholder 2"/>
          <p:cNvSpPr>
            <a:spLocks noGrp="1"/>
          </p:cNvSpPr>
          <p:nvPr>
            <p:ph idx="1"/>
          </p:nvPr>
        </p:nvSpPr>
        <p:spPr>
          <a:xfrm>
            <a:off x="304800" y="1295400"/>
            <a:ext cx="8458200" cy="938971"/>
          </a:xfrm>
        </p:spPr>
        <p:txBody>
          <a:bodyPr>
            <a:noAutofit/>
          </a:bodyPr>
          <a:lstStyle/>
          <a:p>
            <a:pPr marL="0">
              <a:spcBef>
                <a:spcPts val="1200"/>
              </a:spcBef>
            </a:pPr>
            <a:r>
              <a:rPr lang="en-US" sz="2400" dirty="0" smtClean="0">
                <a:solidFill>
                  <a:schemeClr val="tx1"/>
                </a:solidFill>
              </a:rPr>
              <a:t>Reserves &amp; Resources</a:t>
            </a:r>
          </a:p>
          <a:p>
            <a:pPr marL="0">
              <a:spcBef>
                <a:spcPts val="1200"/>
              </a:spcBef>
            </a:pPr>
            <a:r>
              <a:rPr lang="en-US" sz="2400" dirty="0" smtClean="0">
                <a:solidFill>
                  <a:schemeClr val="tx1"/>
                </a:solidFill>
              </a:rPr>
              <a:t>Capitalized Stripping</a:t>
            </a:r>
            <a:endParaRPr lang="en-US" sz="2400" dirty="0">
              <a:solidFill>
                <a:schemeClr val="tx1"/>
              </a:solidFill>
            </a:endParaRPr>
          </a:p>
        </p:txBody>
      </p:sp>
      <p:pic>
        <p:nvPicPr>
          <p:cNvPr id="8" name="Picture 7"/>
          <p:cNvPicPr/>
          <p:nvPr/>
        </p:nvPicPr>
        <p:blipFill>
          <a:blip r:embed="rId2" cstate="print"/>
          <a:srcRect/>
          <a:stretch>
            <a:fillRect/>
          </a:stretch>
        </p:blipFill>
        <p:spPr bwMode="auto">
          <a:xfrm>
            <a:off x="990600" y="2286000"/>
            <a:ext cx="6019800" cy="3810000"/>
          </a:xfrm>
          <a:prstGeom prst="rect">
            <a:avLst/>
          </a:prstGeom>
          <a:noFill/>
          <a:ln w="9525">
            <a:noFill/>
            <a:miter lim="800000"/>
            <a:headEnd/>
            <a:tailEnd/>
          </a:ln>
        </p:spPr>
      </p:pic>
    </p:spTree>
    <p:extLst>
      <p:ext uri="{BB962C8B-B14F-4D97-AF65-F5344CB8AC3E}">
        <p14:creationId xmlns:p14="http://schemas.microsoft.com/office/powerpoint/2010/main" val="102247857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txBox="1">
            <a:spLocks/>
          </p:cNvSpPr>
          <p:nvPr/>
        </p:nvSpPr>
        <p:spPr>
          <a:xfrm>
            <a:off x="8555262" y="6390129"/>
            <a:ext cx="436338" cy="338554"/>
          </a:xfrm>
          <a:prstGeom prst="rect">
            <a:avLst/>
          </a:prstGeom>
          <a:ln>
            <a:noFill/>
          </a:ln>
        </p:spPr>
        <p:txBody>
          <a:bodyPr vert="horz" wrap="none" lIns="91440" tIns="45720" rIns="91440" bIns="45720" rtlCol="0" anchor="ctr">
            <a:spAutoFit/>
          </a:bodyPr>
          <a:lstStyle>
            <a:defPPr>
              <a:defRPr lang="en-US"/>
            </a:defPPr>
            <a:lvl1pPr marL="0" algn="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D9FBD0-274D-4747-A450-F8DEDABC19D4}" type="slidenum">
              <a:rPr lang="en-US" smtClean="0"/>
              <a:pPr/>
              <a:t>39</a:t>
            </a:fld>
            <a:endParaRPr lang="en-US" dirty="0"/>
          </a:p>
        </p:txBody>
      </p:sp>
      <p:sp>
        <p:nvSpPr>
          <p:cNvPr id="6" name="Title 1"/>
          <p:cNvSpPr>
            <a:spLocks noGrp="1"/>
          </p:cNvSpPr>
          <p:nvPr>
            <p:ph type="title"/>
          </p:nvPr>
        </p:nvSpPr>
        <p:spPr>
          <a:xfrm>
            <a:off x="283464" y="109728"/>
            <a:ext cx="8229600" cy="944628"/>
          </a:xfrm>
        </p:spPr>
        <p:txBody>
          <a:bodyPr>
            <a:normAutofit/>
          </a:bodyPr>
          <a:lstStyle/>
          <a:p>
            <a:r>
              <a:rPr lang="en-US" sz="3200" dirty="0"/>
              <a:t>Accounting at a mine site</a:t>
            </a:r>
          </a:p>
        </p:txBody>
      </p:sp>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09" y="3266788"/>
            <a:ext cx="4973782" cy="2926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457200" y="1270337"/>
            <a:ext cx="3463637" cy="1015663"/>
          </a:xfrm>
          <a:prstGeom prst="rect">
            <a:avLst/>
          </a:prstGeom>
        </p:spPr>
        <p:txBody>
          <a:bodyPr wrap="square">
            <a:spAutoFit/>
          </a:bodyPr>
          <a:lstStyle/>
          <a:p>
            <a:r>
              <a:rPr lang="en-US" sz="2000" b="1" dirty="0" smtClean="0"/>
              <a:t>Since top of $ 1,900 in Sept 2011, Gold decreased by 35%</a:t>
            </a:r>
            <a:endParaRPr lang="en-US" sz="2000" b="1" dirty="0"/>
          </a:p>
        </p:txBody>
      </p:sp>
      <p:sp>
        <p:nvSpPr>
          <p:cNvPr id="9" name="Rectangle 8"/>
          <p:cNvSpPr/>
          <p:nvPr/>
        </p:nvSpPr>
        <p:spPr>
          <a:xfrm>
            <a:off x="5257800" y="5105400"/>
            <a:ext cx="3810000" cy="1015663"/>
          </a:xfrm>
          <a:prstGeom prst="rect">
            <a:avLst/>
          </a:prstGeom>
        </p:spPr>
        <p:txBody>
          <a:bodyPr wrap="square">
            <a:spAutoFit/>
          </a:bodyPr>
          <a:lstStyle/>
          <a:p>
            <a:r>
              <a:rPr lang="en-US" sz="2000" b="1" dirty="0" smtClean="0"/>
              <a:t>Market cap of top 10 Gold producers decreased by &gt;60%, or &gt;$ 200 billion</a:t>
            </a:r>
            <a:endParaRPr lang="en-US" sz="2000" b="1" dirty="0"/>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5582" y="1143000"/>
            <a:ext cx="4932218" cy="3020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72000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5D9FBD0-274D-4747-A450-F8DEDABC19D4}" type="slidenum">
              <a:rPr lang="en-US" smtClean="0"/>
              <a:pPr/>
              <a:t>4</a:t>
            </a:fld>
            <a:endParaRPr lang="en-US" dirty="0"/>
          </a:p>
        </p:txBody>
      </p:sp>
      <p:sp>
        <p:nvSpPr>
          <p:cNvPr id="5" name="Content Placeholder 2"/>
          <p:cNvSpPr>
            <a:spLocks noGrp="1"/>
          </p:cNvSpPr>
          <p:nvPr>
            <p:ph idx="1"/>
          </p:nvPr>
        </p:nvSpPr>
        <p:spPr>
          <a:xfrm>
            <a:off x="609600" y="2209800"/>
            <a:ext cx="8229600" cy="2286000"/>
          </a:xfrm>
        </p:spPr>
        <p:txBody>
          <a:bodyPr>
            <a:normAutofit/>
          </a:bodyPr>
          <a:lstStyle/>
          <a:p>
            <a:pPr marL="0" indent="0" algn="ctr">
              <a:spcBef>
                <a:spcPts val="1200"/>
              </a:spcBef>
              <a:spcAft>
                <a:spcPts val="600"/>
              </a:spcAft>
              <a:buNone/>
            </a:pPr>
            <a:r>
              <a:rPr lang="en-US" sz="4400" dirty="0" smtClean="0">
                <a:solidFill>
                  <a:schemeClr val="tx1"/>
                </a:solidFill>
              </a:rPr>
              <a:t> What is a Mine?</a:t>
            </a:r>
            <a:endParaRPr lang="en-US" sz="4400" dirty="0" smtClean="0"/>
          </a:p>
          <a:p>
            <a:pPr marL="512762" lvl="2" indent="0">
              <a:buNone/>
            </a:pPr>
            <a:endParaRPr lang="en-US" sz="4400" dirty="0">
              <a:solidFill>
                <a:schemeClr val="tx1"/>
              </a:solidFill>
            </a:endParaRPr>
          </a:p>
        </p:txBody>
      </p:sp>
    </p:spTree>
    <p:extLst>
      <p:ext uri="{BB962C8B-B14F-4D97-AF65-F5344CB8AC3E}">
        <p14:creationId xmlns:p14="http://schemas.microsoft.com/office/powerpoint/2010/main" val="156511160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83464" y="109728"/>
            <a:ext cx="8229600" cy="944628"/>
          </a:xfrm>
        </p:spPr>
        <p:txBody>
          <a:bodyPr>
            <a:normAutofit/>
          </a:bodyPr>
          <a:lstStyle/>
          <a:p>
            <a:pPr marL="0" indent="0">
              <a:spcBef>
                <a:spcPts val="1200"/>
              </a:spcBef>
            </a:pPr>
            <a:r>
              <a:rPr lang="en-US" sz="2800" dirty="0"/>
              <a:t>Accounting </a:t>
            </a:r>
            <a:r>
              <a:rPr lang="en-US" sz="2800" dirty="0" smtClean="0"/>
              <a:t>at a mine site     </a:t>
            </a:r>
            <a:endParaRPr lang="en-US" sz="2800" dirty="0"/>
          </a:p>
        </p:txBody>
      </p:sp>
      <p:sp>
        <p:nvSpPr>
          <p:cNvPr id="6" name="Content Placeholder 2"/>
          <p:cNvSpPr>
            <a:spLocks noGrp="1"/>
          </p:cNvSpPr>
          <p:nvPr>
            <p:ph idx="1"/>
          </p:nvPr>
        </p:nvSpPr>
        <p:spPr>
          <a:xfrm>
            <a:off x="228600" y="1219200"/>
            <a:ext cx="3178117" cy="3276600"/>
          </a:xfrm>
        </p:spPr>
        <p:txBody>
          <a:bodyPr>
            <a:noAutofit/>
          </a:bodyPr>
          <a:lstStyle/>
          <a:p>
            <a:pPr marL="0">
              <a:spcBef>
                <a:spcPts val="1200"/>
              </a:spcBef>
            </a:pPr>
            <a:r>
              <a:rPr lang="en-US" sz="2000" dirty="0" smtClean="0">
                <a:solidFill>
                  <a:schemeClr val="tx1"/>
                </a:solidFill>
              </a:rPr>
              <a:t>Impairment testing:</a:t>
            </a:r>
          </a:p>
          <a:p>
            <a:pPr marL="0" indent="0">
              <a:spcBef>
                <a:spcPts val="1200"/>
              </a:spcBef>
              <a:buNone/>
            </a:pPr>
            <a:r>
              <a:rPr lang="en-US" sz="2000" dirty="0" smtClean="0">
                <a:solidFill>
                  <a:schemeClr val="tx1"/>
                </a:solidFill>
              </a:rPr>
              <a:t>    - Gold prices</a:t>
            </a:r>
          </a:p>
          <a:p>
            <a:pPr marL="0" indent="0">
              <a:spcBef>
                <a:spcPts val="1200"/>
              </a:spcBef>
              <a:buNone/>
            </a:pPr>
            <a:r>
              <a:rPr lang="en-US" sz="2000" dirty="0" smtClean="0">
                <a:solidFill>
                  <a:schemeClr val="tx1"/>
                </a:solidFill>
              </a:rPr>
              <a:t>    </a:t>
            </a:r>
            <a:r>
              <a:rPr lang="en-US" sz="2000" dirty="0">
                <a:solidFill>
                  <a:schemeClr val="tx1"/>
                </a:solidFill>
              </a:rPr>
              <a:t>- </a:t>
            </a:r>
            <a:r>
              <a:rPr lang="en-US" sz="2000" dirty="0" smtClean="0">
                <a:solidFill>
                  <a:schemeClr val="tx1"/>
                </a:solidFill>
              </a:rPr>
              <a:t>Cost escalation</a:t>
            </a:r>
          </a:p>
          <a:p>
            <a:pPr marL="0" indent="0">
              <a:spcBef>
                <a:spcPts val="1200"/>
              </a:spcBef>
              <a:buNone/>
            </a:pPr>
            <a:r>
              <a:rPr lang="en-US" sz="2000" dirty="0">
                <a:solidFill>
                  <a:schemeClr val="tx1"/>
                </a:solidFill>
              </a:rPr>
              <a:t> </a:t>
            </a:r>
            <a:r>
              <a:rPr lang="en-US" sz="2000" dirty="0" smtClean="0">
                <a:solidFill>
                  <a:schemeClr val="tx1"/>
                </a:solidFill>
              </a:rPr>
              <a:t>   - Reserve </a:t>
            </a:r>
            <a:r>
              <a:rPr lang="en-US" sz="2000" dirty="0">
                <a:solidFill>
                  <a:schemeClr val="tx1"/>
                </a:solidFill>
              </a:rPr>
              <a:t>estimate</a:t>
            </a:r>
          </a:p>
          <a:p>
            <a:pPr marL="0" indent="0">
              <a:spcBef>
                <a:spcPts val="1200"/>
              </a:spcBef>
              <a:buNone/>
            </a:pPr>
            <a:r>
              <a:rPr lang="en-US" sz="2000" dirty="0">
                <a:solidFill>
                  <a:schemeClr val="tx1"/>
                </a:solidFill>
              </a:rPr>
              <a:t>    - Construction </a:t>
            </a:r>
            <a:r>
              <a:rPr lang="en-US" sz="2000" dirty="0" smtClean="0">
                <a:solidFill>
                  <a:schemeClr val="tx1"/>
                </a:solidFill>
              </a:rPr>
              <a:t>costs</a:t>
            </a:r>
          </a:p>
          <a:p>
            <a:pPr marL="0" indent="0">
              <a:spcBef>
                <a:spcPts val="1200"/>
              </a:spcBef>
              <a:buNone/>
            </a:pPr>
            <a:r>
              <a:rPr lang="en-US" sz="2000" dirty="0" smtClean="0">
                <a:solidFill>
                  <a:schemeClr val="tx1"/>
                </a:solidFill>
              </a:rPr>
              <a:t>    - Permitting</a:t>
            </a:r>
          </a:p>
          <a:p>
            <a:pPr marL="0">
              <a:spcBef>
                <a:spcPts val="1200"/>
              </a:spcBef>
            </a:pPr>
            <a:endParaRPr lang="en-US" sz="1400" dirty="0">
              <a:solidFill>
                <a:schemeClr val="tx1"/>
              </a:solidFill>
            </a:endParaRPr>
          </a:p>
        </p:txBody>
      </p:sp>
      <p:sp>
        <p:nvSpPr>
          <p:cNvPr id="7" name="Slide Number Placeholder 3"/>
          <p:cNvSpPr txBox="1">
            <a:spLocks/>
          </p:cNvSpPr>
          <p:nvPr/>
        </p:nvSpPr>
        <p:spPr>
          <a:xfrm>
            <a:off x="8555262" y="6390129"/>
            <a:ext cx="436338" cy="338554"/>
          </a:xfrm>
          <a:prstGeom prst="rect">
            <a:avLst/>
          </a:prstGeom>
          <a:ln>
            <a:noFill/>
          </a:ln>
        </p:spPr>
        <p:txBody>
          <a:bodyPr vert="horz" wrap="none" lIns="91440" tIns="45720" rIns="91440" bIns="45720" rtlCol="0" anchor="ctr">
            <a:spAutoFit/>
          </a:bodyPr>
          <a:lstStyle>
            <a:defPPr>
              <a:defRPr lang="en-US"/>
            </a:defPPr>
            <a:lvl1pPr marL="0" algn="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D9FBD0-274D-4747-A450-F8DEDABC19D4}" type="slidenum">
              <a:rPr lang="en-US" smtClean="0"/>
              <a:pPr/>
              <a:t>40</a:t>
            </a:fld>
            <a:endParaRPr lang="en-US" dirty="0"/>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1" y="1295400"/>
            <a:ext cx="5715000" cy="4630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272681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idx="4294967295"/>
          </p:nvPr>
        </p:nvSpPr>
        <p:spPr>
          <a:xfrm>
            <a:off x="762000" y="1447800"/>
            <a:ext cx="7772400" cy="2914650"/>
          </a:xfrm>
        </p:spPr>
        <p:txBody>
          <a:bodyPr>
            <a:normAutofit/>
          </a:bodyPr>
          <a:lstStyle/>
          <a:p>
            <a:pPr algn="ctr">
              <a:lnSpc>
                <a:spcPct val="150000"/>
              </a:lnSpc>
            </a:pPr>
            <a:r>
              <a:rPr lang="en-US" sz="3600" dirty="0" smtClean="0">
                <a:solidFill>
                  <a:schemeClr val="bg1"/>
                </a:solidFill>
              </a:rPr>
              <a:t>THANK YOU</a:t>
            </a:r>
            <a:r>
              <a:rPr lang="en-US" sz="2800" dirty="0" smtClean="0">
                <a:solidFill>
                  <a:schemeClr val="bg1"/>
                </a:solidFill>
              </a:rPr>
              <a:t/>
            </a:r>
            <a:br>
              <a:rPr lang="en-US" sz="2800" dirty="0" smtClean="0">
                <a:solidFill>
                  <a:schemeClr val="bg1"/>
                </a:solidFill>
              </a:rPr>
            </a:br>
            <a:endParaRPr lang="en-US" sz="1600" dirty="0">
              <a:solidFill>
                <a:schemeClr val="bg1"/>
              </a:solidFill>
            </a:endParaRPr>
          </a:p>
        </p:txBody>
      </p:sp>
      <p:sp>
        <p:nvSpPr>
          <p:cNvPr id="6" name="Text Placeholder 7"/>
          <p:cNvSpPr txBox="1">
            <a:spLocks/>
          </p:cNvSpPr>
          <p:nvPr/>
        </p:nvSpPr>
        <p:spPr>
          <a:xfrm>
            <a:off x="241960" y="4876800"/>
            <a:ext cx="8472054" cy="1174681"/>
          </a:xfrm>
          <a:prstGeom prst="rect">
            <a:avLst/>
          </a:prstGeom>
          <a:noFill/>
        </p:spPr>
        <p:txBody>
          <a:bodyPr vert="horz" wrap="square" lIns="91440" tIns="45720" rIns="91440" bIns="45720" rtlCol="0">
            <a:spAutoFit/>
          </a:bodyPr>
          <a:lstStyle>
            <a:lvl1pPr marL="284163" indent="-284163" algn="l" defTabSz="914400" rtl="0" eaLnBrk="1" latinLnBrk="0" hangingPunct="1">
              <a:spcBef>
                <a:spcPts val="2200"/>
              </a:spcBef>
              <a:buSzPct val="90000"/>
              <a:buFontTx/>
              <a:buBlip>
                <a:blip r:embed="rId2"/>
              </a:buBlip>
              <a:defRPr sz="1800" b="1" kern="1200">
                <a:solidFill>
                  <a:srgbClr val="B54823"/>
                </a:solidFill>
                <a:latin typeface="+mn-lt"/>
                <a:ea typeface="+mn-ea"/>
                <a:cs typeface="+mn-cs"/>
              </a:defRPr>
            </a:lvl1pPr>
            <a:lvl2pPr marL="457200" indent="-173038" algn="l" defTabSz="914400" rtl="0" eaLnBrk="1" latinLnBrk="0" hangingPunct="1">
              <a:spcBef>
                <a:spcPts val="800"/>
              </a:spcBef>
              <a:buSzPct val="75000"/>
              <a:buFontTx/>
              <a:buBlip>
                <a:blip r:embed="rId3"/>
              </a:buBlip>
              <a:defRPr sz="1600" kern="1200">
                <a:solidFill>
                  <a:schemeClr val="tx1"/>
                </a:solidFill>
                <a:latin typeface="+mn-lt"/>
                <a:ea typeface="+mn-ea"/>
                <a:cs typeface="+mn-cs"/>
              </a:defRPr>
            </a:lvl2pPr>
            <a:lvl3pPr marL="685800" indent="-173038" algn="l" defTabSz="914400" rtl="0" eaLnBrk="1" latinLnBrk="0" hangingPunct="1">
              <a:spcBef>
                <a:spcPts val="800"/>
              </a:spcBef>
              <a:buSzPct val="75000"/>
              <a:buFontTx/>
              <a:buBlip>
                <a:blip r:embed="rId3"/>
              </a:buBlip>
              <a:defRPr sz="1600" kern="1200">
                <a:solidFill>
                  <a:schemeClr val="tx1"/>
                </a:solidFill>
                <a:latin typeface="+mn-lt"/>
                <a:ea typeface="+mn-ea"/>
                <a:cs typeface="+mn-cs"/>
              </a:defRPr>
            </a:lvl3pPr>
            <a:lvl4pPr marL="858838" indent="-173038" algn="l" defTabSz="914400" rtl="0" eaLnBrk="1" latinLnBrk="0" hangingPunct="1">
              <a:spcBef>
                <a:spcPts val="800"/>
              </a:spcBef>
              <a:buSzPct val="75000"/>
              <a:buFontTx/>
              <a:buBlip>
                <a:blip r:embed="rId3"/>
              </a:buBlip>
              <a:defRPr sz="1600" kern="1200">
                <a:solidFill>
                  <a:schemeClr val="tx1"/>
                </a:solidFill>
                <a:latin typeface="+mn-lt"/>
                <a:ea typeface="+mn-ea"/>
                <a:cs typeface="+mn-cs"/>
              </a:defRPr>
            </a:lvl4pPr>
            <a:lvl5pPr marL="1033463" indent="-174625" algn="l" defTabSz="914400" rtl="0" eaLnBrk="1" latinLnBrk="0" hangingPunct="1">
              <a:spcBef>
                <a:spcPts val="800"/>
              </a:spcBef>
              <a:buSzPct val="75000"/>
              <a:buFontTx/>
              <a:buBlip>
                <a:blip r:embed="rId3"/>
              </a:buBlip>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sz="2000" dirty="0" smtClean="0">
                <a:solidFill>
                  <a:schemeClr val="bg1"/>
                </a:solidFill>
              </a:rPr>
              <a:t>Remon van de Paal</a:t>
            </a:r>
          </a:p>
          <a:p>
            <a:pPr marL="0" indent="0">
              <a:spcBef>
                <a:spcPts val="0"/>
              </a:spcBef>
              <a:buNone/>
            </a:pPr>
            <a:r>
              <a:rPr lang="en-US" sz="2000" b="0" dirty="0" smtClean="0">
                <a:solidFill>
                  <a:schemeClr val="bg1"/>
                </a:solidFill>
              </a:rPr>
              <a:t>Controller Rosebel Gold Mines N.V. </a:t>
            </a:r>
          </a:p>
          <a:p>
            <a:pPr marL="0" indent="0">
              <a:buNone/>
            </a:pPr>
            <a:r>
              <a:rPr lang="en-US" sz="1200" dirty="0" smtClean="0">
                <a:solidFill>
                  <a:schemeClr val="bg1"/>
                </a:solidFill>
              </a:rPr>
              <a:t>June 6,  2014</a:t>
            </a:r>
            <a:endParaRPr lang="en-US" sz="1200" dirty="0">
              <a:solidFill>
                <a:schemeClr val="bg1"/>
              </a:solidFill>
            </a:endParaRPr>
          </a:p>
        </p:txBody>
      </p:sp>
    </p:spTree>
    <p:extLst>
      <p:ext uri="{BB962C8B-B14F-4D97-AF65-F5344CB8AC3E}">
        <p14:creationId xmlns:p14="http://schemas.microsoft.com/office/powerpoint/2010/main" val="74672718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5D9FBD0-274D-4747-A450-F8DEDABC19D4}" type="slidenum">
              <a:rPr lang="en-US" smtClean="0"/>
              <a:pPr/>
              <a:t>42</a:t>
            </a:fld>
            <a:endParaRPr lang="en-US" dirty="0"/>
          </a:p>
        </p:txBody>
      </p:sp>
      <p:sp>
        <p:nvSpPr>
          <p:cNvPr id="6" name="Title 1"/>
          <p:cNvSpPr>
            <a:spLocks noGrp="1"/>
          </p:cNvSpPr>
          <p:nvPr>
            <p:ph type="title"/>
          </p:nvPr>
        </p:nvSpPr>
        <p:spPr>
          <a:xfrm>
            <a:off x="283464" y="109728"/>
            <a:ext cx="8229600" cy="944628"/>
          </a:xfrm>
        </p:spPr>
        <p:txBody>
          <a:bodyPr>
            <a:normAutofit/>
          </a:bodyPr>
          <a:lstStyle/>
          <a:p>
            <a:r>
              <a:rPr lang="en-US" sz="2800" dirty="0" smtClean="0"/>
              <a:t>Some key facts on gold</a:t>
            </a:r>
            <a:endParaRPr lang="en-US" sz="2800" dirty="0"/>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2056" y="3474029"/>
            <a:ext cx="4454235" cy="2698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09" y="1066800"/>
            <a:ext cx="5876925" cy="3219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76201" y="4503599"/>
            <a:ext cx="4572000" cy="1738938"/>
          </a:xfrm>
          <a:prstGeom prst="rect">
            <a:avLst/>
          </a:prstGeom>
        </p:spPr>
        <p:txBody>
          <a:bodyPr>
            <a:spAutoFit/>
          </a:bodyPr>
          <a:lstStyle/>
          <a:p>
            <a:r>
              <a:rPr lang="en-US" sz="1600" dirty="0"/>
              <a:t>I</a:t>
            </a:r>
            <a:r>
              <a:rPr lang="en-US" sz="1600" dirty="0" smtClean="0"/>
              <a:t>n </a:t>
            </a:r>
            <a:r>
              <a:rPr lang="en-US" sz="1600" dirty="0"/>
              <a:t>the past 12 years total capital spending for ten of the world`s top gold producers, who account for about one-third of global production, increased nearly ten-fold, yet production fell 3% and unit costs grew at a compound annual rate of </a:t>
            </a:r>
            <a:r>
              <a:rPr lang="en-US" sz="1600" dirty="0" smtClean="0"/>
              <a:t>11% </a:t>
            </a:r>
          </a:p>
          <a:p>
            <a:r>
              <a:rPr lang="en-US" sz="1050" b="1" i="1" dirty="0"/>
              <a:t>Citi Research </a:t>
            </a:r>
          </a:p>
        </p:txBody>
      </p:sp>
    </p:spTree>
    <p:extLst>
      <p:ext uri="{BB962C8B-B14F-4D97-AF65-F5344CB8AC3E}">
        <p14:creationId xmlns:p14="http://schemas.microsoft.com/office/powerpoint/2010/main" val="125957861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5D9FBD0-274D-4747-A450-F8DEDABC19D4}" type="slidenum">
              <a:rPr lang="en-US" smtClean="0"/>
              <a:pPr/>
              <a:t>43</a:t>
            </a:fld>
            <a:endParaRPr lang="en-US" dirty="0"/>
          </a:p>
        </p:txBody>
      </p:sp>
      <p:sp>
        <p:nvSpPr>
          <p:cNvPr id="6" name="Title 1"/>
          <p:cNvSpPr>
            <a:spLocks noGrp="1"/>
          </p:cNvSpPr>
          <p:nvPr>
            <p:ph type="title"/>
          </p:nvPr>
        </p:nvSpPr>
        <p:spPr>
          <a:xfrm>
            <a:off x="283464" y="109728"/>
            <a:ext cx="8229600" cy="944628"/>
          </a:xfrm>
        </p:spPr>
        <p:txBody>
          <a:bodyPr>
            <a:normAutofit/>
          </a:bodyPr>
          <a:lstStyle/>
          <a:p>
            <a:r>
              <a:rPr lang="en-US" sz="2800" dirty="0" smtClean="0"/>
              <a:t>Some key facts on gold</a:t>
            </a:r>
            <a:endParaRPr lang="en-US" sz="2800" dirty="0"/>
          </a:p>
        </p:txBody>
      </p:sp>
      <p:sp>
        <p:nvSpPr>
          <p:cNvPr id="10" name="Content Placeholder 2"/>
          <p:cNvSpPr>
            <a:spLocks noGrp="1"/>
          </p:cNvSpPr>
          <p:nvPr>
            <p:ph idx="1"/>
          </p:nvPr>
        </p:nvSpPr>
        <p:spPr>
          <a:xfrm>
            <a:off x="533400" y="1447800"/>
            <a:ext cx="8229600" cy="4953000"/>
          </a:xfrm>
        </p:spPr>
        <p:txBody>
          <a:bodyPr>
            <a:noAutofit/>
          </a:bodyPr>
          <a:lstStyle/>
          <a:p>
            <a:pPr marL="0">
              <a:spcBef>
                <a:spcPts val="1200"/>
              </a:spcBef>
            </a:pPr>
            <a:r>
              <a:rPr lang="en-US" sz="2000" dirty="0" smtClean="0">
                <a:solidFill>
                  <a:schemeClr val="tx1"/>
                </a:solidFill>
              </a:rPr>
              <a:t>Fundamental change to fundamentals for Gold:</a:t>
            </a:r>
          </a:p>
          <a:p>
            <a:pPr marL="0" indent="0">
              <a:spcBef>
                <a:spcPts val="1200"/>
              </a:spcBef>
              <a:buNone/>
            </a:pPr>
            <a:r>
              <a:rPr lang="en-US" sz="2000" dirty="0" smtClean="0">
                <a:solidFill>
                  <a:schemeClr val="tx1"/>
                </a:solidFill>
              </a:rPr>
              <a:t>    - Declining Grade of Reserves (decrease from &gt;2 g/t to just 1g/t)</a:t>
            </a:r>
          </a:p>
          <a:p>
            <a:pPr marL="401637" lvl="2" indent="0">
              <a:spcBef>
                <a:spcPts val="1200"/>
              </a:spcBef>
              <a:buNone/>
            </a:pPr>
            <a:r>
              <a:rPr lang="en-US" sz="1800" dirty="0" smtClean="0">
                <a:solidFill>
                  <a:schemeClr val="tx1"/>
                </a:solidFill>
              </a:rPr>
              <a:t>(This in itself doubles the operating costs per ounce, where you needed to process 15 </a:t>
            </a:r>
            <a:r>
              <a:rPr lang="en-US" sz="1800" dirty="0" err="1" smtClean="0">
                <a:solidFill>
                  <a:schemeClr val="tx1"/>
                </a:solidFill>
              </a:rPr>
              <a:t>tonnes</a:t>
            </a:r>
            <a:r>
              <a:rPr lang="en-US" sz="1800" dirty="0" smtClean="0">
                <a:solidFill>
                  <a:schemeClr val="tx1"/>
                </a:solidFill>
              </a:rPr>
              <a:t> of Ore, you now need to process 31 </a:t>
            </a:r>
            <a:r>
              <a:rPr lang="en-US" sz="1800" dirty="0" err="1" smtClean="0">
                <a:solidFill>
                  <a:schemeClr val="tx1"/>
                </a:solidFill>
              </a:rPr>
              <a:t>tonnes</a:t>
            </a:r>
            <a:r>
              <a:rPr lang="en-US" sz="1800" dirty="0" smtClean="0">
                <a:solidFill>
                  <a:schemeClr val="tx1"/>
                </a:solidFill>
              </a:rPr>
              <a:t> of Ore to produce an ounce of Gold </a:t>
            </a:r>
            <a:r>
              <a:rPr lang="en-US" sz="1800" i="1" dirty="0" smtClean="0">
                <a:solidFill>
                  <a:schemeClr val="tx1"/>
                </a:solidFill>
              </a:rPr>
              <a:t>(1 ounce = 31.1035g)</a:t>
            </a:r>
            <a:r>
              <a:rPr lang="en-US" sz="1800" dirty="0" smtClean="0">
                <a:solidFill>
                  <a:schemeClr val="tx1"/>
                </a:solidFill>
              </a:rPr>
              <a:t> )    </a:t>
            </a:r>
          </a:p>
          <a:p>
            <a:pPr marL="0" indent="0">
              <a:spcBef>
                <a:spcPts val="1200"/>
              </a:spcBef>
              <a:buNone/>
            </a:pPr>
            <a:r>
              <a:rPr lang="en-US" sz="2000" dirty="0" smtClean="0">
                <a:solidFill>
                  <a:schemeClr val="tx1"/>
                </a:solidFill>
              </a:rPr>
              <a:t>    - Despite significant increase in Exploration expenses, </a:t>
            </a:r>
          </a:p>
          <a:p>
            <a:pPr marL="0" indent="0">
              <a:spcBef>
                <a:spcPts val="1200"/>
              </a:spcBef>
              <a:buNone/>
            </a:pPr>
            <a:r>
              <a:rPr lang="en-US" sz="2000" dirty="0">
                <a:solidFill>
                  <a:schemeClr val="tx1"/>
                </a:solidFill>
              </a:rPr>
              <a:t>	</a:t>
            </a:r>
            <a:r>
              <a:rPr lang="en-US" sz="2000" dirty="0" smtClean="0">
                <a:solidFill>
                  <a:schemeClr val="tx1"/>
                </a:solidFill>
              </a:rPr>
              <a:t>there has been a </a:t>
            </a:r>
            <a:r>
              <a:rPr lang="en-US" sz="2000" dirty="0">
                <a:solidFill>
                  <a:schemeClr val="tx1"/>
                </a:solidFill>
              </a:rPr>
              <a:t>significant </a:t>
            </a:r>
            <a:r>
              <a:rPr lang="en-US" sz="2000" dirty="0" smtClean="0">
                <a:solidFill>
                  <a:schemeClr val="tx1"/>
                </a:solidFill>
              </a:rPr>
              <a:t>decrease of new discoveries</a:t>
            </a:r>
          </a:p>
          <a:p>
            <a:pPr marL="0" indent="0">
              <a:spcBef>
                <a:spcPts val="1200"/>
              </a:spcBef>
              <a:buNone/>
            </a:pPr>
            <a:r>
              <a:rPr lang="en-US" sz="2000" dirty="0">
                <a:solidFill>
                  <a:schemeClr val="tx1"/>
                </a:solidFill>
              </a:rPr>
              <a:t> </a:t>
            </a:r>
            <a:r>
              <a:rPr lang="en-US" sz="2000" dirty="0" smtClean="0">
                <a:solidFill>
                  <a:schemeClr val="tx1"/>
                </a:solidFill>
              </a:rPr>
              <a:t>   - Escalation of Construction costs</a:t>
            </a:r>
          </a:p>
          <a:p>
            <a:pPr marL="0" indent="0">
              <a:spcBef>
                <a:spcPts val="1200"/>
              </a:spcBef>
              <a:buNone/>
            </a:pPr>
            <a:r>
              <a:rPr lang="en-US" sz="2000" dirty="0">
                <a:solidFill>
                  <a:schemeClr val="tx1"/>
                </a:solidFill>
              </a:rPr>
              <a:t>  </a:t>
            </a:r>
            <a:r>
              <a:rPr lang="en-US" sz="2000" dirty="0" smtClean="0">
                <a:solidFill>
                  <a:schemeClr val="tx1"/>
                </a:solidFill>
              </a:rPr>
              <a:t>  - Escalation of Operating costs</a:t>
            </a:r>
          </a:p>
          <a:p>
            <a:pPr marL="0" indent="0">
              <a:spcBef>
                <a:spcPts val="1200"/>
              </a:spcBef>
              <a:buNone/>
            </a:pPr>
            <a:r>
              <a:rPr lang="en-US" sz="2000" dirty="0" smtClean="0">
                <a:solidFill>
                  <a:schemeClr val="tx1"/>
                </a:solidFill>
              </a:rPr>
              <a:t>    </a:t>
            </a:r>
            <a:r>
              <a:rPr lang="en-US" sz="2000" dirty="0">
                <a:solidFill>
                  <a:schemeClr val="tx1"/>
                </a:solidFill>
              </a:rPr>
              <a:t>- Permitting</a:t>
            </a:r>
            <a:endParaRPr lang="en-US" sz="2000" dirty="0" smtClean="0">
              <a:solidFill>
                <a:schemeClr val="tx1"/>
              </a:solidFill>
            </a:endParaRPr>
          </a:p>
          <a:p>
            <a:pPr marL="0" indent="0">
              <a:spcBef>
                <a:spcPts val="1200"/>
              </a:spcBef>
              <a:buNone/>
            </a:pPr>
            <a:endParaRPr lang="en-US" sz="2000" dirty="0" smtClean="0">
              <a:solidFill>
                <a:schemeClr val="tx1"/>
              </a:solidFill>
            </a:endParaRPr>
          </a:p>
          <a:p>
            <a:pPr marL="0" indent="0">
              <a:spcBef>
                <a:spcPts val="1200"/>
              </a:spcBef>
              <a:buNone/>
            </a:pPr>
            <a:endParaRPr lang="en-US" sz="2000" dirty="0" smtClean="0">
              <a:solidFill>
                <a:schemeClr val="tx1"/>
              </a:solidFill>
            </a:endParaRPr>
          </a:p>
          <a:p>
            <a:pPr marL="0">
              <a:spcBef>
                <a:spcPts val="1200"/>
              </a:spcBef>
            </a:pPr>
            <a:endParaRPr lang="en-US" sz="1400" dirty="0">
              <a:solidFill>
                <a:schemeClr val="tx1"/>
              </a:solidFill>
            </a:endParaRPr>
          </a:p>
        </p:txBody>
      </p:sp>
    </p:spTree>
    <p:extLst>
      <p:ext uri="{BB962C8B-B14F-4D97-AF65-F5344CB8AC3E}">
        <p14:creationId xmlns:p14="http://schemas.microsoft.com/office/powerpoint/2010/main" val="201809227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5D9FBD0-274D-4747-A450-F8DEDABC19D4}" type="slidenum">
              <a:rPr lang="en-US" smtClean="0"/>
              <a:pPr/>
              <a:t>44</a:t>
            </a:fld>
            <a:endParaRPr lang="en-US" dirty="0"/>
          </a:p>
        </p:txBody>
      </p:sp>
      <p:sp>
        <p:nvSpPr>
          <p:cNvPr id="5" name="Title 1"/>
          <p:cNvSpPr>
            <a:spLocks noGrp="1"/>
          </p:cNvSpPr>
          <p:nvPr>
            <p:ph type="title"/>
          </p:nvPr>
        </p:nvSpPr>
        <p:spPr>
          <a:xfrm>
            <a:off x="283464" y="228600"/>
            <a:ext cx="8465000" cy="760652"/>
          </a:xfrm>
        </p:spPr>
        <p:txBody>
          <a:bodyPr>
            <a:normAutofit/>
          </a:bodyPr>
          <a:lstStyle/>
          <a:p>
            <a:r>
              <a:rPr lang="en-CA" sz="2800" dirty="0" smtClean="0"/>
              <a:t>Mining equipment</a:t>
            </a:r>
            <a:endParaRPr lang="en-CA" sz="2800" dirty="0"/>
          </a:p>
        </p:txBody>
      </p:sp>
      <p:sp>
        <p:nvSpPr>
          <p:cNvPr id="7" name="AutoShape 4"/>
          <p:cNvSpPr>
            <a:spLocks noChangeArrowheads="1"/>
          </p:cNvSpPr>
          <p:nvPr/>
        </p:nvSpPr>
        <p:spPr bwMode="auto">
          <a:xfrm rot="-912697">
            <a:off x="-28575" y="3634582"/>
            <a:ext cx="9353550" cy="230187"/>
          </a:xfrm>
          <a:prstGeom prst="chevron">
            <a:avLst>
              <a:gd name="adj" fmla="val 147865"/>
            </a:avLst>
          </a:prstGeom>
          <a:solidFill>
            <a:srgbClr val="F7B400"/>
          </a:solidFill>
          <a:ln w="9525">
            <a:noFill/>
            <a:miter lim="800000"/>
            <a:headEnd/>
            <a:tailEnd/>
          </a:ln>
        </p:spPr>
        <p:txBody>
          <a:bodyPr wrap="none" anchor="ctr"/>
          <a:lstStyle/>
          <a:p>
            <a:endParaRPr lang="en-US" dirty="0"/>
          </a:p>
        </p:txBody>
      </p:sp>
      <p:sp>
        <p:nvSpPr>
          <p:cNvPr id="8" name="AutoShape 9"/>
          <p:cNvSpPr>
            <a:spLocks noChangeArrowheads="1"/>
          </p:cNvSpPr>
          <p:nvPr/>
        </p:nvSpPr>
        <p:spPr bwMode="auto">
          <a:xfrm flipV="1">
            <a:off x="3846513" y="2569369"/>
            <a:ext cx="2698750" cy="2659063"/>
          </a:xfrm>
          <a:prstGeom prst="triangle">
            <a:avLst>
              <a:gd name="adj" fmla="val 53940"/>
            </a:avLst>
          </a:prstGeom>
          <a:solidFill>
            <a:srgbClr val="A6A6A6">
              <a:alpha val="50195"/>
            </a:srgbClr>
          </a:solidFill>
          <a:ln w="9525">
            <a:solidFill>
              <a:schemeClr val="tx1"/>
            </a:solidFill>
            <a:miter lim="800000"/>
            <a:headEnd/>
            <a:tailEnd/>
          </a:ln>
        </p:spPr>
        <p:txBody>
          <a:bodyPr rot="10800000" wrap="none" anchor="ctr"/>
          <a:lstStyle/>
          <a:p>
            <a:endParaRPr lang="en-US" dirty="0"/>
          </a:p>
        </p:txBody>
      </p:sp>
      <p:sp>
        <p:nvSpPr>
          <p:cNvPr id="9" name="AutoShape 9"/>
          <p:cNvSpPr>
            <a:spLocks noChangeArrowheads="1"/>
          </p:cNvSpPr>
          <p:nvPr/>
        </p:nvSpPr>
        <p:spPr bwMode="auto">
          <a:xfrm flipV="1">
            <a:off x="3338513" y="2569369"/>
            <a:ext cx="1879600" cy="2659063"/>
          </a:xfrm>
          <a:prstGeom prst="triangle">
            <a:avLst>
              <a:gd name="adj" fmla="val 50167"/>
            </a:avLst>
          </a:prstGeom>
          <a:solidFill>
            <a:srgbClr val="A6A6A6">
              <a:alpha val="50195"/>
            </a:srgbClr>
          </a:solidFill>
          <a:ln w="9525">
            <a:solidFill>
              <a:schemeClr val="tx1"/>
            </a:solidFill>
            <a:miter lim="800000"/>
            <a:headEnd/>
            <a:tailEnd/>
          </a:ln>
        </p:spPr>
        <p:txBody>
          <a:bodyPr rot="10800000" wrap="none" anchor="ctr"/>
          <a:lstStyle/>
          <a:p>
            <a:endParaRPr lang="en-US" dirty="0"/>
          </a:p>
        </p:txBody>
      </p:sp>
      <p:pic>
        <p:nvPicPr>
          <p:cNvPr id="10" name="Picture 87" descr="P:\8_CAT_CorporateDesign\Bagger-Symbole\6015FS_Vignette.png"/>
          <p:cNvPicPr>
            <a:picLocks noChangeAspect="1" noChangeArrowheads="1"/>
          </p:cNvPicPr>
          <p:nvPr/>
        </p:nvPicPr>
        <p:blipFill>
          <a:blip r:embed="rId2" cstate="print"/>
          <a:srcRect/>
          <a:stretch>
            <a:fillRect/>
          </a:stretch>
        </p:blipFill>
        <p:spPr bwMode="auto">
          <a:xfrm>
            <a:off x="881063" y="5409407"/>
            <a:ext cx="784225" cy="442912"/>
          </a:xfrm>
          <a:prstGeom prst="rect">
            <a:avLst/>
          </a:prstGeom>
          <a:noFill/>
          <a:ln w="9525">
            <a:noFill/>
            <a:miter lim="800000"/>
            <a:headEnd/>
            <a:tailEnd/>
          </a:ln>
        </p:spPr>
      </p:pic>
      <p:pic>
        <p:nvPicPr>
          <p:cNvPr id="11" name="Picture 88" descr="P:\8_CAT_CorporateDesign\Bagger-Symbole\6018FS_Vignette.png"/>
          <p:cNvPicPr>
            <a:picLocks noChangeAspect="1" noChangeArrowheads="1"/>
          </p:cNvPicPr>
          <p:nvPr/>
        </p:nvPicPr>
        <p:blipFill>
          <a:blip r:embed="rId3" cstate="print"/>
          <a:srcRect/>
          <a:stretch>
            <a:fillRect/>
          </a:stretch>
        </p:blipFill>
        <p:spPr bwMode="auto">
          <a:xfrm>
            <a:off x="1692275" y="5331619"/>
            <a:ext cx="982663" cy="520700"/>
          </a:xfrm>
          <a:prstGeom prst="rect">
            <a:avLst/>
          </a:prstGeom>
          <a:noFill/>
          <a:ln w="9525">
            <a:noFill/>
            <a:miter lim="800000"/>
            <a:headEnd/>
            <a:tailEnd/>
          </a:ln>
        </p:spPr>
      </p:pic>
      <p:pic>
        <p:nvPicPr>
          <p:cNvPr id="12" name="Picture 7" descr="6030FS_Vignette"/>
          <p:cNvPicPr>
            <a:picLocks noChangeAspect="1" noChangeArrowheads="1"/>
          </p:cNvPicPr>
          <p:nvPr/>
        </p:nvPicPr>
        <p:blipFill>
          <a:blip r:embed="rId4" cstate="print"/>
          <a:srcRect/>
          <a:stretch>
            <a:fillRect/>
          </a:stretch>
        </p:blipFill>
        <p:spPr bwMode="auto">
          <a:xfrm>
            <a:off x="2633663" y="5215732"/>
            <a:ext cx="1104900" cy="635000"/>
          </a:xfrm>
          <a:prstGeom prst="rect">
            <a:avLst/>
          </a:prstGeom>
          <a:noFill/>
        </p:spPr>
      </p:pic>
      <p:pic>
        <p:nvPicPr>
          <p:cNvPr id="13" name="Picture 8" descr="6040FS_Vignette"/>
          <p:cNvPicPr>
            <a:picLocks noChangeAspect="1" noChangeArrowheads="1"/>
          </p:cNvPicPr>
          <p:nvPr/>
        </p:nvPicPr>
        <p:blipFill>
          <a:blip r:embed="rId5" cstate="print"/>
          <a:srcRect/>
          <a:stretch>
            <a:fillRect/>
          </a:stretch>
        </p:blipFill>
        <p:spPr bwMode="auto">
          <a:xfrm>
            <a:off x="3670300" y="5139532"/>
            <a:ext cx="1338263" cy="720725"/>
          </a:xfrm>
          <a:prstGeom prst="rect">
            <a:avLst/>
          </a:prstGeom>
          <a:noFill/>
        </p:spPr>
      </p:pic>
      <p:pic>
        <p:nvPicPr>
          <p:cNvPr id="14" name="Picture 9"/>
          <p:cNvPicPr>
            <a:picLocks noChangeAspect="1" noChangeArrowheads="1"/>
          </p:cNvPicPr>
          <p:nvPr/>
        </p:nvPicPr>
        <p:blipFill>
          <a:blip r:embed="rId6" cstate="print"/>
          <a:srcRect/>
          <a:stretch>
            <a:fillRect/>
          </a:stretch>
        </p:blipFill>
        <p:spPr bwMode="auto">
          <a:xfrm>
            <a:off x="6648450" y="1124744"/>
            <a:ext cx="1243013" cy="877888"/>
          </a:xfrm>
          <a:prstGeom prst="rect">
            <a:avLst/>
          </a:prstGeom>
          <a:noFill/>
          <a:ln w="9525">
            <a:noFill/>
            <a:miter lim="800000"/>
            <a:headEnd/>
            <a:tailEnd/>
          </a:ln>
        </p:spPr>
      </p:pic>
      <p:sp>
        <p:nvSpPr>
          <p:cNvPr id="15" name="Text Box 28"/>
          <p:cNvSpPr txBox="1">
            <a:spLocks noChangeArrowheads="1"/>
          </p:cNvSpPr>
          <p:nvPr/>
        </p:nvSpPr>
        <p:spPr bwMode="auto">
          <a:xfrm>
            <a:off x="1074738" y="6153944"/>
            <a:ext cx="430212" cy="304800"/>
          </a:xfrm>
          <a:prstGeom prst="rect">
            <a:avLst/>
          </a:prstGeom>
          <a:noFill/>
          <a:ln w="9525">
            <a:noFill/>
            <a:miter lim="800000"/>
            <a:headEnd/>
            <a:tailEnd/>
          </a:ln>
        </p:spPr>
        <p:txBody>
          <a:bodyPr wrap="none">
            <a:spAutoFit/>
          </a:bodyPr>
          <a:lstStyle/>
          <a:p>
            <a:r>
              <a:rPr lang="en-US" sz="1400" dirty="0"/>
              <a:t>7.0</a:t>
            </a:r>
          </a:p>
        </p:txBody>
      </p:sp>
      <p:sp>
        <p:nvSpPr>
          <p:cNvPr id="16" name="Text Box 29"/>
          <p:cNvSpPr txBox="1">
            <a:spLocks noChangeArrowheads="1"/>
          </p:cNvSpPr>
          <p:nvPr/>
        </p:nvSpPr>
        <p:spPr bwMode="auto">
          <a:xfrm>
            <a:off x="1876425" y="6153944"/>
            <a:ext cx="528638" cy="304800"/>
          </a:xfrm>
          <a:prstGeom prst="rect">
            <a:avLst/>
          </a:prstGeom>
          <a:noFill/>
          <a:ln w="9525">
            <a:noFill/>
            <a:miter lim="800000"/>
            <a:headEnd/>
            <a:tailEnd/>
          </a:ln>
        </p:spPr>
        <p:txBody>
          <a:bodyPr wrap="none">
            <a:spAutoFit/>
          </a:bodyPr>
          <a:lstStyle/>
          <a:p>
            <a:r>
              <a:rPr lang="en-US" sz="1400" dirty="0"/>
              <a:t>10.0</a:t>
            </a:r>
          </a:p>
        </p:txBody>
      </p:sp>
      <p:sp>
        <p:nvSpPr>
          <p:cNvPr id="17" name="Text Box 30"/>
          <p:cNvSpPr txBox="1">
            <a:spLocks noChangeArrowheads="1"/>
          </p:cNvSpPr>
          <p:nvPr/>
        </p:nvSpPr>
        <p:spPr bwMode="auto">
          <a:xfrm>
            <a:off x="2752725" y="6153944"/>
            <a:ext cx="990600" cy="304800"/>
          </a:xfrm>
          <a:prstGeom prst="rect">
            <a:avLst/>
          </a:prstGeom>
          <a:noFill/>
          <a:ln w="9525">
            <a:noFill/>
            <a:miter lim="800000"/>
            <a:headEnd/>
            <a:tailEnd/>
          </a:ln>
        </p:spPr>
        <p:txBody>
          <a:bodyPr>
            <a:spAutoFit/>
          </a:bodyPr>
          <a:lstStyle/>
          <a:p>
            <a:r>
              <a:rPr lang="en-US" sz="1400" dirty="0"/>
              <a:t>17.0/16.5</a:t>
            </a:r>
          </a:p>
        </p:txBody>
      </p:sp>
      <p:sp>
        <p:nvSpPr>
          <p:cNvPr id="18" name="Text Box 50"/>
          <p:cNvSpPr txBox="1">
            <a:spLocks noChangeArrowheads="1"/>
          </p:cNvSpPr>
          <p:nvPr/>
        </p:nvSpPr>
        <p:spPr bwMode="auto">
          <a:xfrm>
            <a:off x="-53975" y="6150769"/>
            <a:ext cx="1139825" cy="304800"/>
          </a:xfrm>
          <a:prstGeom prst="rect">
            <a:avLst/>
          </a:prstGeom>
          <a:noFill/>
          <a:ln w="9525">
            <a:noFill/>
            <a:miter lim="800000"/>
            <a:headEnd/>
            <a:tailEnd/>
          </a:ln>
        </p:spPr>
        <p:txBody>
          <a:bodyPr wrap="none">
            <a:spAutoFit/>
          </a:bodyPr>
          <a:lstStyle/>
          <a:p>
            <a:r>
              <a:rPr lang="en-US" sz="1400" dirty="0"/>
              <a:t>Cubic Meter</a:t>
            </a:r>
          </a:p>
        </p:txBody>
      </p:sp>
      <p:sp>
        <p:nvSpPr>
          <p:cNvPr id="19" name="Text Box 51"/>
          <p:cNvSpPr txBox="1">
            <a:spLocks noChangeArrowheads="1"/>
          </p:cNvSpPr>
          <p:nvPr/>
        </p:nvSpPr>
        <p:spPr bwMode="auto">
          <a:xfrm>
            <a:off x="-53975" y="5844382"/>
            <a:ext cx="666750" cy="304800"/>
          </a:xfrm>
          <a:prstGeom prst="rect">
            <a:avLst/>
          </a:prstGeom>
          <a:noFill/>
          <a:ln w="9525">
            <a:noFill/>
            <a:miter lim="800000"/>
            <a:headEnd/>
            <a:tailEnd/>
          </a:ln>
        </p:spPr>
        <p:txBody>
          <a:bodyPr wrap="none">
            <a:spAutoFit/>
          </a:bodyPr>
          <a:lstStyle/>
          <a:p>
            <a:r>
              <a:rPr lang="en-US" sz="1400" dirty="0"/>
              <a:t>Model</a:t>
            </a:r>
          </a:p>
        </p:txBody>
      </p:sp>
      <p:sp>
        <p:nvSpPr>
          <p:cNvPr id="20" name="AutoShape 9"/>
          <p:cNvSpPr>
            <a:spLocks noChangeArrowheads="1"/>
          </p:cNvSpPr>
          <p:nvPr/>
        </p:nvSpPr>
        <p:spPr bwMode="auto">
          <a:xfrm flipV="1">
            <a:off x="6519863" y="2569369"/>
            <a:ext cx="2200275" cy="2659063"/>
          </a:xfrm>
          <a:prstGeom prst="triangle">
            <a:avLst>
              <a:gd name="adj" fmla="val 84889"/>
            </a:avLst>
          </a:prstGeom>
          <a:solidFill>
            <a:srgbClr val="A6A6A6">
              <a:alpha val="50195"/>
            </a:srgbClr>
          </a:solidFill>
          <a:ln w="9525">
            <a:solidFill>
              <a:schemeClr val="tx1"/>
            </a:solidFill>
            <a:miter lim="800000"/>
            <a:headEnd/>
            <a:tailEnd/>
          </a:ln>
        </p:spPr>
        <p:txBody>
          <a:bodyPr rot="10800000" wrap="none" anchor="ctr"/>
          <a:lstStyle/>
          <a:p>
            <a:endParaRPr lang="en-US" dirty="0"/>
          </a:p>
        </p:txBody>
      </p:sp>
      <p:sp>
        <p:nvSpPr>
          <p:cNvPr id="21" name="AutoShape 5"/>
          <p:cNvSpPr>
            <a:spLocks noChangeArrowheads="1"/>
          </p:cNvSpPr>
          <p:nvPr/>
        </p:nvSpPr>
        <p:spPr bwMode="auto">
          <a:xfrm flipV="1">
            <a:off x="779463" y="2569369"/>
            <a:ext cx="1535112" cy="2687638"/>
          </a:xfrm>
          <a:prstGeom prst="triangle">
            <a:avLst>
              <a:gd name="adj" fmla="val 32157"/>
            </a:avLst>
          </a:prstGeom>
          <a:solidFill>
            <a:srgbClr val="A6A6A6">
              <a:alpha val="50195"/>
            </a:srgbClr>
          </a:solidFill>
          <a:ln w="9525">
            <a:solidFill>
              <a:schemeClr val="tx1"/>
            </a:solidFill>
            <a:miter lim="800000"/>
            <a:headEnd/>
            <a:tailEnd/>
          </a:ln>
        </p:spPr>
        <p:txBody>
          <a:bodyPr rot="10800000" wrap="none" anchor="ctr"/>
          <a:lstStyle/>
          <a:p>
            <a:endParaRPr lang="en-US" dirty="0"/>
          </a:p>
        </p:txBody>
      </p:sp>
      <p:sp>
        <p:nvSpPr>
          <p:cNvPr id="22" name="AutoShape 6"/>
          <p:cNvSpPr>
            <a:spLocks noChangeArrowheads="1"/>
          </p:cNvSpPr>
          <p:nvPr/>
        </p:nvSpPr>
        <p:spPr bwMode="auto">
          <a:xfrm flipV="1">
            <a:off x="1587500" y="2569369"/>
            <a:ext cx="1422400" cy="2651125"/>
          </a:xfrm>
          <a:prstGeom prst="triangle">
            <a:avLst>
              <a:gd name="adj" fmla="val 46986"/>
            </a:avLst>
          </a:prstGeom>
          <a:solidFill>
            <a:srgbClr val="A6A6A6">
              <a:alpha val="50195"/>
            </a:srgbClr>
          </a:solidFill>
          <a:ln w="9525">
            <a:solidFill>
              <a:schemeClr val="tx1"/>
            </a:solidFill>
            <a:miter lim="800000"/>
            <a:headEnd/>
            <a:tailEnd/>
          </a:ln>
        </p:spPr>
        <p:txBody>
          <a:bodyPr rot="10800000" wrap="none" anchor="ctr"/>
          <a:lstStyle/>
          <a:p>
            <a:endParaRPr lang="en-US" dirty="0"/>
          </a:p>
        </p:txBody>
      </p:sp>
      <p:sp>
        <p:nvSpPr>
          <p:cNvPr id="23" name="AutoShape 8"/>
          <p:cNvSpPr>
            <a:spLocks noChangeArrowheads="1"/>
          </p:cNvSpPr>
          <p:nvPr/>
        </p:nvSpPr>
        <p:spPr bwMode="auto">
          <a:xfrm flipV="1">
            <a:off x="2895600" y="2569369"/>
            <a:ext cx="1230313" cy="2619375"/>
          </a:xfrm>
          <a:prstGeom prst="triangle">
            <a:avLst>
              <a:gd name="adj" fmla="val 27352"/>
            </a:avLst>
          </a:prstGeom>
          <a:solidFill>
            <a:srgbClr val="A6A6A6">
              <a:alpha val="50195"/>
            </a:srgbClr>
          </a:solidFill>
          <a:ln w="9525">
            <a:solidFill>
              <a:schemeClr val="tx1"/>
            </a:solidFill>
            <a:miter lim="800000"/>
            <a:headEnd/>
            <a:tailEnd/>
          </a:ln>
        </p:spPr>
        <p:txBody>
          <a:bodyPr rot="10800000" wrap="none" anchor="ctr"/>
          <a:lstStyle/>
          <a:p>
            <a:endParaRPr lang="en-US" dirty="0"/>
          </a:p>
        </p:txBody>
      </p:sp>
      <p:sp>
        <p:nvSpPr>
          <p:cNvPr id="24" name="AutoShape 9"/>
          <p:cNvSpPr>
            <a:spLocks noChangeArrowheads="1"/>
          </p:cNvSpPr>
          <p:nvPr/>
        </p:nvSpPr>
        <p:spPr bwMode="auto">
          <a:xfrm flipV="1">
            <a:off x="4532313" y="2569369"/>
            <a:ext cx="2565400" cy="2659063"/>
          </a:xfrm>
          <a:prstGeom prst="triangle">
            <a:avLst>
              <a:gd name="adj" fmla="val 72713"/>
            </a:avLst>
          </a:prstGeom>
          <a:solidFill>
            <a:srgbClr val="A6A6A6">
              <a:alpha val="50195"/>
            </a:srgbClr>
          </a:solidFill>
          <a:ln w="9525">
            <a:solidFill>
              <a:schemeClr val="tx1"/>
            </a:solidFill>
            <a:miter lim="800000"/>
            <a:headEnd/>
            <a:tailEnd/>
          </a:ln>
        </p:spPr>
        <p:txBody>
          <a:bodyPr rot="10800000" wrap="none" anchor="ctr"/>
          <a:lstStyle/>
          <a:p>
            <a:endParaRPr lang="en-US" dirty="0"/>
          </a:p>
        </p:txBody>
      </p:sp>
      <p:pic>
        <p:nvPicPr>
          <p:cNvPr id="25" name="Picture 13" descr="Phase II (no label)"/>
          <p:cNvPicPr>
            <a:picLocks noChangeAspect="1" noChangeArrowheads="1"/>
          </p:cNvPicPr>
          <p:nvPr/>
        </p:nvPicPr>
        <p:blipFill>
          <a:blip r:embed="rId7" cstate="print"/>
          <a:srcRect/>
          <a:stretch>
            <a:fillRect/>
          </a:stretch>
        </p:blipFill>
        <p:spPr bwMode="auto">
          <a:xfrm>
            <a:off x="528638" y="1532732"/>
            <a:ext cx="812800" cy="469900"/>
          </a:xfrm>
          <a:prstGeom prst="rect">
            <a:avLst/>
          </a:prstGeom>
          <a:noFill/>
          <a:ln w="9525">
            <a:noFill/>
            <a:miter lim="800000"/>
            <a:headEnd/>
            <a:tailEnd/>
          </a:ln>
        </p:spPr>
      </p:pic>
      <p:pic>
        <p:nvPicPr>
          <p:cNvPr id="26" name="Picture 14" descr="773F Front 3-4 View"/>
          <p:cNvPicPr>
            <a:picLocks noChangeAspect="1" noChangeArrowheads="1"/>
          </p:cNvPicPr>
          <p:nvPr/>
        </p:nvPicPr>
        <p:blipFill>
          <a:blip r:embed="rId8" cstate="print"/>
          <a:srcRect b="-24"/>
          <a:stretch>
            <a:fillRect/>
          </a:stretch>
        </p:blipFill>
        <p:spPr bwMode="auto">
          <a:xfrm>
            <a:off x="1271588" y="1508919"/>
            <a:ext cx="1039812" cy="528638"/>
          </a:xfrm>
          <a:prstGeom prst="rect">
            <a:avLst/>
          </a:prstGeom>
          <a:noFill/>
          <a:ln w="9525">
            <a:noFill/>
            <a:miter lim="800000"/>
            <a:headEnd/>
            <a:tailEnd/>
          </a:ln>
        </p:spPr>
      </p:pic>
      <p:pic>
        <p:nvPicPr>
          <p:cNvPr id="27" name="Picture 15" descr="777F53105"/>
          <p:cNvPicPr>
            <a:picLocks noChangeAspect="1" noChangeArrowheads="1"/>
          </p:cNvPicPr>
          <p:nvPr/>
        </p:nvPicPr>
        <p:blipFill>
          <a:blip r:embed="rId9" cstate="print"/>
          <a:srcRect/>
          <a:stretch>
            <a:fillRect/>
          </a:stretch>
        </p:blipFill>
        <p:spPr bwMode="auto">
          <a:xfrm>
            <a:off x="2303463" y="1421607"/>
            <a:ext cx="914400" cy="581025"/>
          </a:xfrm>
          <a:prstGeom prst="rect">
            <a:avLst/>
          </a:prstGeom>
          <a:noFill/>
          <a:ln w="9525">
            <a:noFill/>
            <a:miter lim="800000"/>
            <a:headEnd/>
            <a:tailEnd/>
          </a:ln>
        </p:spPr>
      </p:pic>
      <p:pic>
        <p:nvPicPr>
          <p:cNvPr id="28" name="Picture 43" descr="SPEC789B"/>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4162425" y="1235869"/>
            <a:ext cx="1420813" cy="766763"/>
          </a:xfrm>
          <a:prstGeom prst="rect">
            <a:avLst/>
          </a:prstGeom>
          <a:noFill/>
          <a:ln w="9525">
            <a:noFill/>
            <a:miter lim="800000"/>
            <a:headEnd/>
            <a:tailEnd/>
          </a:ln>
        </p:spPr>
      </p:pic>
      <p:pic>
        <p:nvPicPr>
          <p:cNvPr id="29" name="Picture 44" descr="SPEC793C"/>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5494338" y="1148557"/>
            <a:ext cx="1276350" cy="854075"/>
          </a:xfrm>
          <a:prstGeom prst="rect">
            <a:avLst/>
          </a:prstGeom>
          <a:noFill/>
          <a:ln w="9525">
            <a:noFill/>
            <a:miter lim="800000"/>
            <a:headEnd/>
            <a:tailEnd/>
          </a:ln>
        </p:spPr>
      </p:pic>
      <p:sp>
        <p:nvSpPr>
          <p:cNvPr id="30" name="Text Box 30"/>
          <p:cNvSpPr txBox="1">
            <a:spLocks noChangeArrowheads="1"/>
          </p:cNvSpPr>
          <p:nvPr/>
        </p:nvSpPr>
        <p:spPr bwMode="auto">
          <a:xfrm>
            <a:off x="4029075" y="6150769"/>
            <a:ext cx="620713" cy="304800"/>
          </a:xfrm>
          <a:prstGeom prst="rect">
            <a:avLst/>
          </a:prstGeom>
          <a:noFill/>
          <a:ln w="9525">
            <a:noFill/>
            <a:miter lim="800000"/>
            <a:headEnd/>
            <a:tailEnd/>
          </a:ln>
        </p:spPr>
        <p:txBody>
          <a:bodyPr>
            <a:spAutoFit/>
          </a:bodyPr>
          <a:lstStyle/>
          <a:p>
            <a:pPr algn="ctr"/>
            <a:r>
              <a:rPr lang="en-US" sz="1400" dirty="0"/>
              <a:t>22.0</a:t>
            </a:r>
          </a:p>
        </p:txBody>
      </p:sp>
      <p:sp>
        <p:nvSpPr>
          <p:cNvPr id="31" name="Text Box 48"/>
          <p:cNvSpPr txBox="1">
            <a:spLocks noChangeArrowheads="1"/>
          </p:cNvSpPr>
          <p:nvPr/>
        </p:nvSpPr>
        <p:spPr bwMode="auto">
          <a:xfrm>
            <a:off x="-53975" y="2264569"/>
            <a:ext cx="577850" cy="304800"/>
          </a:xfrm>
          <a:prstGeom prst="rect">
            <a:avLst/>
          </a:prstGeom>
          <a:noFill/>
          <a:ln w="9525">
            <a:noFill/>
            <a:miter lim="800000"/>
            <a:headEnd/>
            <a:tailEnd/>
          </a:ln>
        </p:spPr>
        <p:txBody>
          <a:bodyPr wrap="none">
            <a:spAutoFit/>
          </a:bodyPr>
          <a:lstStyle/>
          <a:p>
            <a:r>
              <a:rPr lang="en-US" sz="1400" dirty="0"/>
              <a:t>Tons</a:t>
            </a:r>
          </a:p>
        </p:txBody>
      </p:sp>
      <p:sp>
        <p:nvSpPr>
          <p:cNvPr id="32" name="Text Box 21"/>
          <p:cNvSpPr txBox="1">
            <a:spLocks noChangeArrowheads="1"/>
          </p:cNvSpPr>
          <p:nvPr/>
        </p:nvSpPr>
        <p:spPr bwMode="auto">
          <a:xfrm>
            <a:off x="609600" y="1986757"/>
            <a:ext cx="565150" cy="366712"/>
          </a:xfrm>
          <a:prstGeom prst="rect">
            <a:avLst/>
          </a:prstGeom>
          <a:noFill/>
          <a:ln w="9525">
            <a:noFill/>
            <a:miter lim="800000"/>
            <a:headEnd/>
            <a:tailEnd/>
          </a:ln>
        </p:spPr>
        <p:txBody>
          <a:bodyPr wrap="none">
            <a:spAutoFit/>
          </a:bodyPr>
          <a:lstStyle/>
          <a:p>
            <a:r>
              <a:rPr lang="en-US" b="1" dirty="0"/>
              <a:t>770</a:t>
            </a:r>
          </a:p>
        </p:txBody>
      </p:sp>
      <p:sp>
        <p:nvSpPr>
          <p:cNvPr id="33" name="Text Box 33"/>
          <p:cNvSpPr txBox="1">
            <a:spLocks noChangeArrowheads="1"/>
          </p:cNvSpPr>
          <p:nvPr/>
        </p:nvSpPr>
        <p:spPr bwMode="auto">
          <a:xfrm>
            <a:off x="701675" y="2264569"/>
            <a:ext cx="381000" cy="304800"/>
          </a:xfrm>
          <a:prstGeom prst="rect">
            <a:avLst/>
          </a:prstGeom>
          <a:noFill/>
          <a:ln w="9525">
            <a:noFill/>
            <a:miter lim="800000"/>
            <a:headEnd/>
            <a:tailEnd/>
          </a:ln>
        </p:spPr>
        <p:txBody>
          <a:bodyPr wrap="none">
            <a:spAutoFit/>
          </a:bodyPr>
          <a:lstStyle/>
          <a:p>
            <a:r>
              <a:rPr lang="en-US" sz="1400" dirty="0"/>
              <a:t>40</a:t>
            </a:r>
          </a:p>
        </p:txBody>
      </p:sp>
      <p:sp>
        <p:nvSpPr>
          <p:cNvPr id="34" name="Text Box 22"/>
          <p:cNvSpPr txBox="1">
            <a:spLocks noChangeArrowheads="1"/>
          </p:cNvSpPr>
          <p:nvPr/>
        </p:nvSpPr>
        <p:spPr bwMode="auto">
          <a:xfrm>
            <a:off x="1143000" y="1986757"/>
            <a:ext cx="565150" cy="366712"/>
          </a:xfrm>
          <a:prstGeom prst="rect">
            <a:avLst/>
          </a:prstGeom>
          <a:noFill/>
          <a:ln w="9525">
            <a:noFill/>
            <a:miter lim="800000"/>
            <a:headEnd/>
            <a:tailEnd/>
          </a:ln>
        </p:spPr>
        <p:txBody>
          <a:bodyPr wrap="none">
            <a:spAutoFit/>
          </a:bodyPr>
          <a:lstStyle/>
          <a:p>
            <a:r>
              <a:rPr lang="en-US" b="1" dirty="0"/>
              <a:t>772</a:t>
            </a:r>
          </a:p>
        </p:txBody>
      </p:sp>
      <p:sp>
        <p:nvSpPr>
          <p:cNvPr id="35" name="Text Box 34"/>
          <p:cNvSpPr txBox="1">
            <a:spLocks noChangeArrowheads="1"/>
          </p:cNvSpPr>
          <p:nvPr/>
        </p:nvSpPr>
        <p:spPr bwMode="auto">
          <a:xfrm>
            <a:off x="1238250" y="2264569"/>
            <a:ext cx="381000" cy="304800"/>
          </a:xfrm>
          <a:prstGeom prst="rect">
            <a:avLst/>
          </a:prstGeom>
          <a:noFill/>
          <a:ln w="9525">
            <a:noFill/>
            <a:miter lim="800000"/>
            <a:headEnd/>
            <a:tailEnd/>
          </a:ln>
        </p:spPr>
        <p:txBody>
          <a:bodyPr wrap="none">
            <a:spAutoFit/>
          </a:bodyPr>
          <a:lstStyle/>
          <a:p>
            <a:r>
              <a:rPr lang="en-US" sz="1400" dirty="0"/>
              <a:t>50</a:t>
            </a:r>
          </a:p>
        </p:txBody>
      </p:sp>
      <p:sp>
        <p:nvSpPr>
          <p:cNvPr id="36" name="Text Box 23"/>
          <p:cNvSpPr txBox="1">
            <a:spLocks noChangeArrowheads="1"/>
          </p:cNvSpPr>
          <p:nvPr/>
        </p:nvSpPr>
        <p:spPr bwMode="auto">
          <a:xfrm>
            <a:off x="1679575" y="1986757"/>
            <a:ext cx="565150" cy="366712"/>
          </a:xfrm>
          <a:prstGeom prst="rect">
            <a:avLst/>
          </a:prstGeom>
          <a:noFill/>
          <a:ln w="9525">
            <a:noFill/>
            <a:miter lim="800000"/>
            <a:headEnd/>
            <a:tailEnd/>
          </a:ln>
        </p:spPr>
        <p:txBody>
          <a:bodyPr wrap="none">
            <a:spAutoFit/>
          </a:bodyPr>
          <a:lstStyle/>
          <a:p>
            <a:r>
              <a:rPr lang="en-US" b="1" dirty="0"/>
              <a:t>773</a:t>
            </a:r>
          </a:p>
        </p:txBody>
      </p:sp>
      <p:sp>
        <p:nvSpPr>
          <p:cNvPr id="37" name="Text Box 35"/>
          <p:cNvSpPr txBox="1">
            <a:spLocks noChangeArrowheads="1"/>
          </p:cNvSpPr>
          <p:nvPr/>
        </p:nvSpPr>
        <p:spPr bwMode="auto">
          <a:xfrm>
            <a:off x="1774825" y="2264569"/>
            <a:ext cx="381000" cy="304800"/>
          </a:xfrm>
          <a:prstGeom prst="rect">
            <a:avLst/>
          </a:prstGeom>
          <a:noFill/>
          <a:ln w="9525">
            <a:noFill/>
            <a:miter lim="800000"/>
            <a:headEnd/>
            <a:tailEnd/>
          </a:ln>
        </p:spPr>
        <p:txBody>
          <a:bodyPr wrap="none">
            <a:spAutoFit/>
          </a:bodyPr>
          <a:lstStyle/>
          <a:p>
            <a:r>
              <a:rPr lang="en-US" sz="1400" dirty="0"/>
              <a:t>60</a:t>
            </a:r>
          </a:p>
        </p:txBody>
      </p:sp>
      <p:sp>
        <p:nvSpPr>
          <p:cNvPr id="38" name="Text Box 24"/>
          <p:cNvSpPr txBox="1">
            <a:spLocks noChangeArrowheads="1"/>
          </p:cNvSpPr>
          <p:nvPr/>
        </p:nvSpPr>
        <p:spPr bwMode="auto">
          <a:xfrm>
            <a:off x="2219325" y="1986757"/>
            <a:ext cx="565150" cy="366712"/>
          </a:xfrm>
          <a:prstGeom prst="rect">
            <a:avLst/>
          </a:prstGeom>
          <a:noFill/>
          <a:ln w="9525">
            <a:noFill/>
            <a:miter lim="800000"/>
            <a:headEnd/>
            <a:tailEnd/>
          </a:ln>
        </p:spPr>
        <p:txBody>
          <a:bodyPr wrap="none">
            <a:spAutoFit/>
          </a:bodyPr>
          <a:lstStyle/>
          <a:p>
            <a:r>
              <a:rPr lang="en-US" b="1" dirty="0"/>
              <a:t>775</a:t>
            </a:r>
          </a:p>
        </p:txBody>
      </p:sp>
      <p:sp>
        <p:nvSpPr>
          <p:cNvPr id="39" name="Text Box 36"/>
          <p:cNvSpPr txBox="1">
            <a:spLocks noChangeArrowheads="1"/>
          </p:cNvSpPr>
          <p:nvPr/>
        </p:nvSpPr>
        <p:spPr bwMode="auto">
          <a:xfrm>
            <a:off x="2311400" y="2264569"/>
            <a:ext cx="381000" cy="304800"/>
          </a:xfrm>
          <a:prstGeom prst="rect">
            <a:avLst/>
          </a:prstGeom>
          <a:noFill/>
          <a:ln w="9525">
            <a:noFill/>
            <a:miter lim="800000"/>
            <a:headEnd/>
            <a:tailEnd/>
          </a:ln>
        </p:spPr>
        <p:txBody>
          <a:bodyPr wrap="none">
            <a:spAutoFit/>
          </a:bodyPr>
          <a:lstStyle/>
          <a:p>
            <a:r>
              <a:rPr lang="en-US" sz="1400" dirty="0"/>
              <a:t>70</a:t>
            </a:r>
          </a:p>
        </p:txBody>
      </p:sp>
      <p:sp>
        <p:nvSpPr>
          <p:cNvPr id="40" name="Text Box 25"/>
          <p:cNvSpPr txBox="1">
            <a:spLocks noChangeArrowheads="1"/>
          </p:cNvSpPr>
          <p:nvPr/>
        </p:nvSpPr>
        <p:spPr bwMode="auto">
          <a:xfrm>
            <a:off x="2784475" y="1986757"/>
            <a:ext cx="565150" cy="366712"/>
          </a:xfrm>
          <a:prstGeom prst="rect">
            <a:avLst/>
          </a:prstGeom>
          <a:noFill/>
          <a:ln w="9525">
            <a:noFill/>
            <a:miter lim="800000"/>
            <a:headEnd/>
            <a:tailEnd/>
          </a:ln>
        </p:spPr>
        <p:txBody>
          <a:bodyPr wrap="none">
            <a:spAutoFit/>
          </a:bodyPr>
          <a:lstStyle/>
          <a:p>
            <a:r>
              <a:rPr lang="en-US" b="1" dirty="0"/>
              <a:t>777</a:t>
            </a:r>
          </a:p>
        </p:txBody>
      </p:sp>
      <p:sp>
        <p:nvSpPr>
          <p:cNvPr id="41" name="Text Box 37"/>
          <p:cNvSpPr txBox="1">
            <a:spLocks noChangeArrowheads="1"/>
          </p:cNvSpPr>
          <p:nvPr/>
        </p:nvSpPr>
        <p:spPr bwMode="auto">
          <a:xfrm>
            <a:off x="2827338" y="2264569"/>
            <a:ext cx="479425" cy="304800"/>
          </a:xfrm>
          <a:prstGeom prst="rect">
            <a:avLst/>
          </a:prstGeom>
          <a:noFill/>
          <a:ln w="9525">
            <a:noFill/>
            <a:miter lim="800000"/>
            <a:headEnd/>
            <a:tailEnd/>
          </a:ln>
        </p:spPr>
        <p:txBody>
          <a:bodyPr wrap="none">
            <a:spAutoFit/>
          </a:bodyPr>
          <a:lstStyle/>
          <a:p>
            <a:r>
              <a:rPr lang="en-US" sz="1400" dirty="0"/>
              <a:t>100</a:t>
            </a:r>
          </a:p>
        </p:txBody>
      </p:sp>
      <p:sp>
        <p:nvSpPr>
          <p:cNvPr id="42" name="Text Box 26"/>
          <p:cNvSpPr txBox="1">
            <a:spLocks noChangeArrowheads="1"/>
          </p:cNvSpPr>
          <p:nvPr/>
        </p:nvSpPr>
        <p:spPr bwMode="auto">
          <a:xfrm>
            <a:off x="3527425" y="1986757"/>
            <a:ext cx="565150" cy="366712"/>
          </a:xfrm>
          <a:prstGeom prst="rect">
            <a:avLst/>
          </a:prstGeom>
          <a:noFill/>
          <a:ln w="9525">
            <a:noFill/>
            <a:miter lim="800000"/>
            <a:headEnd/>
            <a:tailEnd/>
          </a:ln>
        </p:spPr>
        <p:txBody>
          <a:bodyPr wrap="none">
            <a:spAutoFit/>
          </a:bodyPr>
          <a:lstStyle/>
          <a:p>
            <a:r>
              <a:rPr lang="en-US" b="1" dirty="0"/>
              <a:t>785</a:t>
            </a:r>
          </a:p>
        </p:txBody>
      </p:sp>
      <p:sp>
        <p:nvSpPr>
          <p:cNvPr id="43" name="Text Box 38"/>
          <p:cNvSpPr txBox="1">
            <a:spLocks noChangeArrowheads="1"/>
          </p:cNvSpPr>
          <p:nvPr/>
        </p:nvSpPr>
        <p:spPr bwMode="auto">
          <a:xfrm>
            <a:off x="3570288" y="2264569"/>
            <a:ext cx="479425" cy="304800"/>
          </a:xfrm>
          <a:prstGeom prst="rect">
            <a:avLst/>
          </a:prstGeom>
          <a:noFill/>
          <a:ln w="9525">
            <a:noFill/>
            <a:miter lim="800000"/>
            <a:headEnd/>
            <a:tailEnd/>
          </a:ln>
        </p:spPr>
        <p:txBody>
          <a:bodyPr wrap="none">
            <a:spAutoFit/>
          </a:bodyPr>
          <a:lstStyle/>
          <a:p>
            <a:r>
              <a:rPr lang="en-US" sz="1400" dirty="0"/>
              <a:t>150</a:t>
            </a:r>
          </a:p>
        </p:txBody>
      </p:sp>
      <p:sp>
        <p:nvSpPr>
          <p:cNvPr id="44" name="Text Box 27"/>
          <p:cNvSpPr txBox="1">
            <a:spLocks noChangeArrowheads="1"/>
          </p:cNvSpPr>
          <p:nvPr/>
        </p:nvSpPr>
        <p:spPr bwMode="auto">
          <a:xfrm>
            <a:off x="4589463" y="1986757"/>
            <a:ext cx="565150" cy="366712"/>
          </a:xfrm>
          <a:prstGeom prst="rect">
            <a:avLst/>
          </a:prstGeom>
          <a:noFill/>
          <a:ln w="9525">
            <a:noFill/>
            <a:miter lim="800000"/>
            <a:headEnd/>
            <a:tailEnd/>
          </a:ln>
        </p:spPr>
        <p:txBody>
          <a:bodyPr wrap="none">
            <a:spAutoFit/>
          </a:bodyPr>
          <a:lstStyle/>
          <a:p>
            <a:r>
              <a:rPr lang="en-US" b="1" dirty="0"/>
              <a:t>789</a:t>
            </a:r>
          </a:p>
        </p:txBody>
      </p:sp>
      <p:sp>
        <p:nvSpPr>
          <p:cNvPr id="45" name="Text Box 39"/>
          <p:cNvSpPr txBox="1">
            <a:spLocks noChangeArrowheads="1"/>
          </p:cNvSpPr>
          <p:nvPr/>
        </p:nvSpPr>
        <p:spPr bwMode="auto">
          <a:xfrm>
            <a:off x="4633913" y="2264569"/>
            <a:ext cx="479425" cy="304800"/>
          </a:xfrm>
          <a:prstGeom prst="rect">
            <a:avLst/>
          </a:prstGeom>
          <a:noFill/>
          <a:ln w="9525">
            <a:noFill/>
            <a:miter lim="800000"/>
            <a:headEnd/>
            <a:tailEnd/>
          </a:ln>
        </p:spPr>
        <p:txBody>
          <a:bodyPr wrap="none">
            <a:spAutoFit/>
          </a:bodyPr>
          <a:lstStyle/>
          <a:p>
            <a:r>
              <a:rPr lang="en-US" sz="1400" dirty="0"/>
              <a:t>200</a:t>
            </a:r>
          </a:p>
        </p:txBody>
      </p:sp>
      <p:sp>
        <p:nvSpPr>
          <p:cNvPr id="46" name="Text Box 40"/>
          <p:cNvSpPr txBox="1">
            <a:spLocks noChangeArrowheads="1"/>
          </p:cNvSpPr>
          <p:nvPr/>
        </p:nvSpPr>
        <p:spPr bwMode="auto">
          <a:xfrm>
            <a:off x="5849938" y="1986757"/>
            <a:ext cx="565150" cy="366712"/>
          </a:xfrm>
          <a:prstGeom prst="rect">
            <a:avLst/>
          </a:prstGeom>
          <a:noFill/>
          <a:ln w="9525">
            <a:noFill/>
            <a:miter lim="800000"/>
            <a:headEnd/>
            <a:tailEnd/>
          </a:ln>
        </p:spPr>
        <p:txBody>
          <a:bodyPr wrap="none">
            <a:spAutoFit/>
          </a:bodyPr>
          <a:lstStyle/>
          <a:p>
            <a:r>
              <a:rPr lang="en-US" b="1" dirty="0"/>
              <a:t>793</a:t>
            </a:r>
          </a:p>
        </p:txBody>
      </p:sp>
      <p:sp>
        <p:nvSpPr>
          <p:cNvPr id="47" name="Text Box 41"/>
          <p:cNvSpPr txBox="1">
            <a:spLocks noChangeArrowheads="1"/>
          </p:cNvSpPr>
          <p:nvPr/>
        </p:nvSpPr>
        <p:spPr bwMode="auto">
          <a:xfrm>
            <a:off x="5892800" y="2264569"/>
            <a:ext cx="479425" cy="304800"/>
          </a:xfrm>
          <a:prstGeom prst="rect">
            <a:avLst/>
          </a:prstGeom>
          <a:noFill/>
          <a:ln w="9525">
            <a:noFill/>
            <a:miter lim="800000"/>
            <a:headEnd/>
            <a:tailEnd/>
          </a:ln>
        </p:spPr>
        <p:txBody>
          <a:bodyPr wrap="none">
            <a:spAutoFit/>
          </a:bodyPr>
          <a:lstStyle/>
          <a:p>
            <a:r>
              <a:rPr lang="en-US" sz="1400" dirty="0"/>
              <a:t>250</a:t>
            </a:r>
          </a:p>
        </p:txBody>
      </p:sp>
      <p:sp>
        <p:nvSpPr>
          <p:cNvPr id="48" name="Text Box 49"/>
          <p:cNvSpPr txBox="1">
            <a:spLocks noChangeArrowheads="1"/>
          </p:cNvSpPr>
          <p:nvPr/>
        </p:nvSpPr>
        <p:spPr bwMode="auto">
          <a:xfrm>
            <a:off x="-53975" y="1997869"/>
            <a:ext cx="666750" cy="304800"/>
          </a:xfrm>
          <a:prstGeom prst="rect">
            <a:avLst/>
          </a:prstGeom>
          <a:noFill/>
          <a:ln w="9525">
            <a:noFill/>
            <a:miter lim="800000"/>
            <a:headEnd/>
            <a:tailEnd/>
          </a:ln>
        </p:spPr>
        <p:txBody>
          <a:bodyPr wrap="none">
            <a:spAutoFit/>
          </a:bodyPr>
          <a:lstStyle/>
          <a:p>
            <a:r>
              <a:rPr lang="en-US" sz="1400" dirty="0"/>
              <a:t>Model</a:t>
            </a:r>
          </a:p>
        </p:txBody>
      </p:sp>
      <p:sp>
        <p:nvSpPr>
          <p:cNvPr id="49" name="Text Box 40"/>
          <p:cNvSpPr txBox="1">
            <a:spLocks noChangeArrowheads="1"/>
          </p:cNvSpPr>
          <p:nvPr/>
        </p:nvSpPr>
        <p:spPr bwMode="auto">
          <a:xfrm>
            <a:off x="6986588" y="1986757"/>
            <a:ext cx="565150" cy="366712"/>
          </a:xfrm>
          <a:prstGeom prst="rect">
            <a:avLst/>
          </a:prstGeom>
          <a:noFill/>
          <a:ln w="9525">
            <a:noFill/>
            <a:miter lim="800000"/>
            <a:headEnd/>
            <a:tailEnd/>
          </a:ln>
        </p:spPr>
        <p:txBody>
          <a:bodyPr wrap="none">
            <a:spAutoFit/>
          </a:bodyPr>
          <a:lstStyle/>
          <a:p>
            <a:r>
              <a:rPr lang="en-US" b="1" dirty="0"/>
              <a:t>795</a:t>
            </a:r>
          </a:p>
        </p:txBody>
      </p:sp>
      <p:sp>
        <p:nvSpPr>
          <p:cNvPr id="50" name="Text Box 41"/>
          <p:cNvSpPr txBox="1">
            <a:spLocks noChangeArrowheads="1"/>
          </p:cNvSpPr>
          <p:nvPr/>
        </p:nvSpPr>
        <p:spPr bwMode="auto">
          <a:xfrm>
            <a:off x="7031038" y="2264569"/>
            <a:ext cx="479425" cy="304800"/>
          </a:xfrm>
          <a:prstGeom prst="rect">
            <a:avLst/>
          </a:prstGeom>
          <a:noFill/>
          <a:ln w="9525">
            <a:noFill/>
            <a:miter lim="800000"/>
            <a:headEnd/>
            <a:tailEnd/>
          </a:ln>
        </p:spPr>
        <p:txBody>
          <a:bodyPr wrap="none">
            <a:spAutoFit/>
          </a:bodyPr>
          <a:lstStyle/>
          <a:p>
            <a:r>
              <a:rPr lang="en-US" sz="1400" dirty="0"/>
              <a:t>345</a:t>
            </a:r>
          </a:p>
        </p:txBody>
      </p:sp>
      <p:sp>
        <p:nvSpPr>
          <p:cNvPr id="51" name="Text Box 40"/>
          <p:cNvSpPr txBox="1">
            <a:spLocks noChangeArrowheads="1"/>
          </p:cNvSpPr>
          <p:nvPr/>
        </p:nvSpPr>
        <p:spPr bwMode="auto">
          <a:xfrm>
            <a:off x="8234363" y="1986757"/>
            <a:ext cx="565150" cy="366712"/>
          </a:xfrm>
          <a:prstGeom prst="rect">
            <a:avLst/>
          </a:prstGeom>
          <a:noFill/>
          <a:ln w="9525">
            <a:noFill/>
            <a:miter lim="800000"/>
            <a:headEnd/>
            <a:tailEnd/>
          </a:ln>
        </p:spPr>
        <p:txBody>
          <a:bodyPr wrap="none">
            <a:spAutoFit/>
          </a:bodyPr>
          <a:lstStyle/>
          <a:p>
            <a:r>
              <a:rPr lang="en-US" b="1" dirty="0"/>
              <a:t>797</a:t>
            </a:r>
          </a:p>
        </p:txBody>
      </p:sp>
      <p:sp>
        <p:nvSpPr>
          <p:cNvPr id="52" name="Text Box 41"/>
          <p:cNvSpPr txBox="1">
            <a:spLocks noChangeArrowheads="1"/>
          </p:cNvSpPr>
          <p:nvPr/>
        </p:nvSpPr>
        <p:spPr bwMode="auto">
          <a:xfrm>
            <a:off x="8278813" y="2264569"/>
            <a:ext cx="479425" cy="304800"/>
          </a:xfrm>
          <a:prstGeom prst="rect">
            <a:avLst/>
          </a:prstGeom>
          <a:noFill/>
          <a:ln w="9525">
            <a:noFill/>
            <a:miter lim="800000"/>
            <a:headEnd/>
            <a:tailEnd/>
          </a:ln>
        </p:spPr>
        <p:txBody>
          <a:bodyPr wrap="none">
            <a:spAutoFit/>
          </a:bodyPr>
          <a:lstStyle/>
          <a:p>
            <a:r>
              <a:rPr lang="en-US" sz="1400" dirty="0"/>
              <a:t>400</a:t>
            </a:r>
          </a:p>
        </p:txBody>
      </p:sp>
      <p:pic>
        <p:nvPicPr>
          <p:cNvPr id="53" name="Picture 7" descr="C392831"/>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3217863" y="1261269"/>
            <a:ext cx="1184275" cy="741363"/>
          </a:xfrm>
          <a:prstGeom prst="rect">
            <a:avLst/>
          </a:prstGeom>
          <a:noFill/>
          <a:ln w="9525">
            <a:noFill/>
            <a:miter lim="800000"/>
            <a:headEnd/>
            <a:tailEnd/>
          </a:ln>
        </p:spPr>
      </p:pic>
      <p:pic>
        <p:nvPicPr>
          <p:cNvPr id="54" name="Picture 67"/>
          <p:cNvPicPr>
            <a:picLocks noChangeAspect="1" noChangeArrowheads="1"/>
          </p:cNvPicPr>
          <p:nvPr/>
        </p:nvPicPr>
        <p:blipFill>
          <a:blip r:embed="rId13" cstate="print"/>
          <a:srcRect/>
          <a:stretch>
            <a:fillRect/>
          </a:stretch>
        </p:blipFill>
        <p:spPr bwMode="auto">
          <a:xfrm>
            <a:off x="7796213" y="1148557"/>
            <a:ext cx="1271587" cy="823912"/>
          </a:xfrm>
          <a:prstGeom prst="rect">
            <a:avLst/>
          </a:prstGeom>
          <a:noFill/>
          <a:ln w="9525">
            <a:noFill/>
            <a:miter lim="800000"/>
            <a:headEnd/>
            <a:tailEnd/>
          </a:ln>
        </p:spPr>
      </p:pic>
      <p:sp>
        <p:nvSpPr>
          <p:cNvPr id="55" name="Text Box 30"/>
          <p:cNvSpPr txBox="1">
            <a:spLocks noChangeArrowheads="1"/>
          </p:cNvSpPr>
          <p:nvPr/>
        </p:nvSpPr>
        <p:spPr bwMode="auto">
          <a:xfrm>
            <a:off x="6210300" y="6153944"/>
            <a:ext cx="538163" cy="304800"/>
          </a:xfrm>
          <a:prstGeom prst="rect">
            <a:avLst/>
          </a:prstGeom>
          <a:noFill/>
          <a:ln w="9525">
            <a:noFill/>
            <a:miter lim="800000"/>
            <a:headEnd/>
            <a:tailEnd/>
          </a:ln>
        </p:spPr>
        <p:txBody>
          <a:bodyPr>
            <a:spAutoFit/>
          </a:bodyPr>
          <a:lstStyle/>
          <a:p>
            <a:r>
              <a:rPr lang="en-US" sz="1400" dirty="0"/>
              <a:t>34.0</a:t>
            </a:r>
          </a:p>
        </p:txBody>
      </p:sp>
      <p:sp>
        <p:nvSpPr>
          <p:cNvPr id="56" name="Text Box 30"/>
          <p:cNvSpPr txBox="1">
            <a:spLocks noChangeArrowheads="1"/>
          </p:cNvSpPr>
          <p:nvPr/>
        </p:nvSpPr>
        <p:spPr bwMode="auto">
          <a:xfrm>
            <a:off x="8166100" y="6153944"/>
            <a:ext cx="538163" cy="304800"/>
          </a:xfrm>
          <a:prstGeom prst="rect">
            <a:avLst/>
          </a:prstGeom>
          <a:noFill/>
          <a:ln w="9525">
            <a:noFill/>
            <a:miter lim="800000"/>
            <a:headEnd/>
            <a:tailEnd/>
          </a:ln>
        </p:spPr>
        <p:txBody>
          <a:bodyPr>
            <a:spAutoFit/>
          </a:bodyPr>
          <a:lstStyle/>
          <a:p>
            <a:r>
              <a:rPr lang="en-US" sz="1400" dirty="0"/>
              <a:t>52.0</a:t>
            </a:r>
          </a:p>
        </p:txBody>
      </p:sp>
      <p:cxnSp>
        <p:nvCxnSpPr>
          <p:cNvPr id="57" name="Gerade Verbindung 80"/>
          <p:cNvCxnSpPr/>
          <p:nvPr/>
        </p:nvCxnSpPr>
        <p:spPr>
          <a:xfrm flipH="1">
            <a:off x="-25400" y="2309019"/>
            <a:ext cx="9193213" cy="0"/>
          </a:xfrm>
          <a:prstGeom prst="line">
            <a:avLst/>
          </a:prstGeom>
          <a:ln>
            <a:solidFill>
              <a:srgbClr val="F7B400"/>
            </a:solidFill>
          </a:ln>
          <a:effectLst/>
        </p:spPr>
        <p:style>
          <a:lnRef idx="2">
            <a:schemeClr val="accent1"/>
          </a:lnRef>
          <a:fillRef idx="0">
            <a:schemeClr val="accent1"/>
          </a:fillRef>
          <a:effectRef idx="1">
            <a:schemeClr val="accent1"/>
          </a:effectRef>
          <a:fontRef idx="minor">
            <a:schemeClr val="tx1"/>
          </a:fontRef>
        </p:style>
      </p:cxnSp>
      <p:cxnSp>
        <p:nvCxnSpPr>
          <p:cNvPr id="58" name="Gerade Verbindung 84"/>
          <p:cNvCxnSpPr/>
          <p:nvPr/>
        </p:nvCxnSpPr>
        <p:spPr>
          <a:xfrm flipH="1">
            <a:off x="-17463" y="6146007"/>
            <a:ext cx="9193213" cy="0"/>
          </a:xfrm>
          <a:prstGeom prst="line">
            <a:avLst/>
          </a:prstGeom>
          <a:ln>
            <a:solidFill>
              <a:srgbClr val="F7B400"/>
            </a:solidFill>
          </a:ln>
          <a:effectLst/>
        </p:spPr>
        <p:style>
          <a:lnRef idx="2">
            <a:schemeClr val="accent1"/>
          </a:lnRef>
          <a:fillRef idx="0">
            <a:schemeClr val="accent1"/>
          </a:fillRef>
          <a:effectRef idx="1">
            <a:schemeClr val="accent1"/>
          </a:effectRef>
          <a:fontRef idx="minor">
            <a:schemeClr val="tx1"/>
          </a:fontRef>
        </p:style>
      </p:cxnSp>
      <p:pic>
        <p:nvPicPr>
          <p:cNvPr id="59" name="Picture 91" descr="P:\8_CAT_CorporateDesign\Bagger-Symbole\6050FS_Vignette.png"/>
          <p:cNvPicPr>
            <a:picLocks noChangeAspect="1" noChangeArrowheads="1"/>
          </p:cNvPicPr>
          <p:nvPr/>
        </p:nvPicPr>
        <p:blipFill>
          <a:blip r:embed="rId14" cstate="print"/>
          <a:srcRect/>
          <a:stretch>
            <a:fillRect/>
          </a:stretch>
        </p:blipFill>
        <p:spPr bwMode="auto">
          <a:xfrm>
            <a:off x="4591050" y="5115719"/>
            <a:ext cx="1341438" cy="736600"/>
          </a:xfrm>
          <a:prstGeom prst="rect">
            <a:avLst/>
          </a:prstGeom>
          <a:noFill/>
          <a:ln w="9525">
            <a:noFill/>
            <a:miter lim="800000"/>
            <a:headEnd/>
            <a:tailEnd/>
          </a:ln>
        </p:spPr>
      </p:pic>
      <p:pic>
        <p:nvPicPr>
          <p:cNvPr id="60" name="Picture 92" descr="P:\8_CAT_CorporateDesign\Bagger-Symbole\6060FS_Vignette.png"/>
          <p:cNvPicPr>
            <a:picLocks noChangeAspect="1" noChangeArrowheads="1"/>
          </p:cNvPicPr>
          <p:nvPr/>
        </p:nvPicPr>
        <p:blipFill>
          <a:blip r:embed="rId15" cstate="print"/>
          <a:srcRect/>
          <a:stretch>
            <a:fillRect/>
          </a:stretch>
        </p:blipFill>
        <p:spPr bwMode="auto">
          <a:xfrm>
            <a:off x="5691188" y="5018882"/>
            <a:ext cx="1489075" cy="833437"/>
          </a:xfrm>
          <a:prstGeom prst="rect">
            <a:avLst/>
          </a:prstGeom>
          <a:noFill/>
          <a:ln w="9525">
            <a:noFill/>
            <a:miter lim="800000"/>
            <a:headEnd/>
            <a:tailEnd/>
          </a:ln>
        </p:spPr>
      </p:pic>
      <p:pic>
        <p:nvPicPr>
          <p:cNvPr id="61" name="Picture 93" descr="P:\8_CAT_CorporateDesign\Bagger-Symbole\6090FS_Vignette.png"/>
          <p:cNvPicPr>
            <a:picLocks noChangeAspect="1" noChangeArrowheads="1"/>
          </p:cNvPicPr>
          <p:nvPr/>
        </p:nvPicPr>
        <p:blipFill>
          <a:blip r:embed="rId16" cstate="print"/>
          <a:srcRect/>
          <a:stretch>
            <a:fillRect/>
          </a:stretch>
        </p:blipFill>
        <p:spPr bwMode="auto">
          <a:xfrm>
            <a:off x="7418388" y="4910932"/>
            <a:ext cx="1647825" cy="941387"/>
          </a:xfrm>
          <a:prstGeom prst="rect">
            <a:avLst/>
          </a:prstGeom>
          <a:noFill/>
          <a:ln w="9525">
            <a:noFill/>
            <a:miter lim="800000"/>
            <a:headEnd/>
            <a:tailEnd/>
          </a:ln>
        </p:spPr>
      </p:pic>
      <p:sp>
        <p:nvSpPr>
          <p:cNvPr id="62" name="Text Box 30"/>
          <p:cNvSpPr txBox="1">
            <a:spLocks noChangeArrowheads="1"/>
          </p:cNvSpPr>
          <p:nvPr/>
        </p:nvSpPr>
        <p:spPr bwMode="auto">
          <a:xfrm>
            <a:off x="4875213" y="6153944"/>
            <a:ext cx="995362" cy="304800"/>
          </a:xfrm>
          <a:prstGeom prst="rect">
            <a:avLst/>
          </a:prstGeom>
          <a:noFill/>
          <a:ln w="9525">
            <a:noFill/>
            <a:miter lim="800000"/>
            <a:headEnd/>
            <a:tailEnd/>
          </a:ln>
        </p:spPr>
        <p:txBody>
          <a:bodyPr>
            <a:spAutoFit/>
          </a:bodyPr>
          <a:lstStyle/>
          <a:p>
            <a:pPr algn="ctr"/>
            <a:r>
              <a:rPr lang="en-US" sz="1400" dirty="0"/>
              <a:t>28.0/26.0</a:t>
            </a:r>
          </a:p>
        </p:txBody>
      </p:sp>
      <p:sp>
        <p:nvSpPr>
          <p:cNvPr id="63" name="Rechteck 104"/>
          <p:cNvSpPr/>
          <p:nvPr/>
        </p:nvSpPr>
        <p:spPr>
          <a:xfrm>
            <a:off x="-25400" y="3775869"/>
            <a:ext cx="9169400" cy="304800"/>
          </a:xfrm>
          <a:prstGeom prst="rect">
            <a:avLst/>
          </a:prstGeom>
          <a:solidFill>
            <a:srgbClr val="FFFFFF">
              <a:alpha val="58824"/>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64" name="Text Box 74"/>
          <p:cNvSpPr txBox="1">
            <a:spLocks noChangeArrowheads="1"/>
          </p:cNvSpPr>
          <p:nvPr/>
        </p:nvSpPr>
        <p:spPr bwMode="auto">
          <a:xfrm>
            <a:off x="779463" y="3763169"/>
            <a:ext cx="1290637" cy="274638"/>
          </a:xfrm>
          <a:prstGeom prst="rect">
            <a:avLst/>
          </a:prstGeom>
          <a:noFill/>
          <a:ln w="9525">
            <a:noFill/>
            <a:miter lim="800000"/>
            <a:headEnd/>
            <a:tailEnd/>
          </a:ln>
        </p:spPr>
        <p:txBody>
          <a:bodyPr>
            <a:spAutoFit/>
          </a:bodyPr>
          <a:lstStyle/>
          <a:p>
            <a:pPr algn="ctr">
              <a:spcBef>
                <a:spcPct val="50000"/>
              </a:spcBef>
            </a:pPr>
            <a:r>
              <a:rPr lang="en-US" sz="1200" b="1" i="1" dirty="0"/>
              <a:t>3-5 pass</a:t>
            </a:r>
          </a:p>
        </p:txBody>
      </p:sp>
      <p:sp>
        <p:nvSpPr>
          <p:cNvPr id="65" name="Text Box 75"/>
          <p:cNvSpPr txBox="1">
            <a:spLocks noChangeArrowheads="1"/>
          </p:cNvSpPr>
          <p:nvPr/>
        </p:nvSpPr>
        <p:spPr bwMode="auto">
          <a:xfrm>
            <a:off x="1738313" y="3763169"/>
            <a:ext cx="1077912" cy="274638"/>
          </a:xfrm>
          <a:prstGeom prst="rect">
            <a:avLst/>
          </a:prstGeom>
          <a:noFill/>
          <a:ln w="9525">
            <a:noFill/>
            <a:miter lim="800000"/>
            <a:headEnd/>
            <a:tailEnd/>
          </a:ln>
        </p:spPr>
        <p:txBody>
          <a:bodyPr>
            <a:spAutoFit/>
          </a:bodyPr>
          <a:lstStyle/>
          <a:p>
            <a:pPr algn="ctr">
              <a:spcBef>
                <a:spcPct val="50000"/>
              </a:spcBef>
            </a:pPr>
            <a:r>
              <a:rPr lang="en-US" sz="1200" b="1" i="1" dirty="0"/>
              <a:t>3-5 pass</a:t>
            </a:r>
          </a:p>
        </p:txBody>
      </p:sp>
      <p:sp>
        <p:nvSpPr>
          <p:cNvPr id="66" name="Text Box 76"/>
          <p:cNvSpPr txBox="1">
            <a:spLocks noChangeArrowheads="1"/>
          </p:cNvSpPr>
          <p:nvPr/>
        </p:nvSpPr>
        <p:spPr bwMode="auto">
          <a:xfrm>
            <a:off x="2957513" y="3763169"/>
            <a:ext cx="804862" cy="274638"/>
          </a:xfrm>
          <a:prstGeom prst="rect">
            <a:avLst/>
          </a:prstGeom>
          <a:noFill/>
          <a:ln w="9525">
            <a:noFill/>
            <a:miter lim="800000"/>
            <a:headEnd/>
            <a:tailEnd/>
          </a:ln>
        </p:spPr>
        <p:txBody>
          <a:bodyPr>
            <a:spAutoFit/>
          </a:bodyPr>
          <a:lstStyle/>
          <a:p>
            <a:pPr algn="ctr">
              <a:spcBef>
                <a:spcPct val="50000"/>
              </a:spcBef>
            </a:pPr>
            <a:r>
              <a:rPr lang="en-US" sz="1200" b="1" i="1" dirty="0"/>
              <a:t>3-5 pass</a:t>
            </a:r>
          </a:p>
        </p:txBody>
      </p:sp>
      <p:sp>
        <p:nvSpPr>
          <p:cNvPr id="67" name="Text Box 78"/>
          <p:cNvSpPr txBox="1">
            <a:spLocks noChangeArrowheads="1"/>
          </p:cNvSpPr>
          <p:nvPr/>
        </p:nvSpPr>
        <p:spPr bwMode="auto">
          <a:xfrm>
            <a:off x="5695950" y="3772694"/>
            <a:ext cx="1163638" cy="274638"/>
          </a:xfrm>
          <a:prstGeom prst="rect">
            <a:avLst/>
          </a:prstGeom>
          <a:noFill/>
          <a:ln w="9525">
            <a:noFill/>
            <a:miter lim="800000"/>
            <a:headEnd/>
            <a:tailEnd/>
          </a:ln>
        </p:spPr>
        <p:txBody>
          <a:bodyPr>
            <a:spAutoFit/>
          </a:bodyPr>
          <a:lstStyle/>
          <a:p>
            <a:pPr algn="ctr">
              <a:spcBef>
                <a:spcPct val="50000"/>
              </a:spcBef>
            </a:pPr>
            <a:r>
              <a:rPr lang="en-US" sz="1200" b="1" i="1" dirty="0"/>
              <a:t>3-5 pass</a:t>
            </a:r>
          </a:p>
        </p:txBody>
      </p:sp>
      <p:sp>
        <p:nvSpPr>
          <p:cNvPr id="68" name="Text Box 79"/>
          <p:cNvSpPr txBox="1">
            <a:spLocks noChangeArrowheads="1"/>
          </p:cNvSpPr>
          <p:nvPr/>
        </p:nvSpPr>
        <p:spPr bwMode="auto">
          <a:xfrm>
            <a:off x="7373938" y="3763169"/>
            <a:ext cx="1296987" cy="274638"/>
          </a:xfrm>
          <a:prstGeom prst="rect">
            <a:avLst/>
          </a:prstGeom>
          <a:noFill/>
          <a:ln w="9525">
            <a:noFill/>
            <a:miter lim="800000"/>
            <a:headEnd/>
            <a:tailEnd/>
          </a:ln>
        </p:spPr>
        <p:txBody>
          <a:bodyPr>
            <a:spAutoFit/>
          </a:bodyPr>
          <a:lstStyle/>
          <a:p>
            <a:pPr algn="ctr">
              <a:spcBef>
                <a:spcPct val="50000"/>
              </a:spcBef>
            </a:pPr>
            <a:r>
              <a:rPr lang="en-US" sz="1200" b="1" i="1" dirty="0"/>
              <a:t>3-4 pass</a:t>
            </a:r>
          </a:p>
        </p:txBody>
      </p:sp>
      <p:sp>
        <p:nvSpPr>
          <p:cNvPr id="69" name="Text Box 76"/>
          <p:cNvSpPr txBox="1">
            <a:spLocks noChangeArrowheads="1"/>
          </p:cNvSpPr>
          <p:nvPr/>
        </p:nvSpPr>
        <p:spPr bwMode="auto">
          <a:xfrm>
            <a:off x="3830638" y="3763169"/>
            <a:ext cx="823912" cy="274638"/>
          </a:xfrm>
          <a:prstGeom prst="rect">
            <a:avLst/>
          </a:prstGeom>
          <a:noFill/>
          <a:ln w="9525">
            <a:noFill/>
            <a:miter lim="800000"/>
            <a:headEnd/>
            <a:tailEnd/>
          </a:ln>
        </p:spPr>
        <p:txBody>
          <a:bodyPr>
            <a:spAutoFit/>
          </a:bodyPr>
          <a:lstStyle/>
          <a:p>
            <a:pPr algn="ctr">
              <a:spcBef>
                <a:spcPct val="50000"/>
              </a:spcBef>
            </a:pPr>
            <a:r>
              <a:rPr lang="en-US" sz="1200" b="1" i="1" dirty="0"/>
              <a:t>3-5 pass</a:t>
            </a:r>
          </a:p>
        </p:txBody>
      </p:sp>
      <p:sp>
        <p:nvSpPr>
          <p:cNvPr id="70" name="Text Box 77"/>
          <p:cNvSpPr txBox="1">
            <a:spLocks noChangeArrowheads="1"/>
          </p:cNvSpPr>
          <p:nvPr/>
        </p:nvSpPr>
        <p:spPr bwMode="auto">
          <a:xfrm>
            <a:off x="4672013" y="3763169"/>
            <a:ext cx="965200" cy="274638"/>
          </a:xfrm>
          <a:prstGeom prst="rect">
            <a:avLst/>
          </a:prstGeom>
          <a:noFill/>
          <a:ln w="9525">
            <a:noFill/>
            <a:miter lim="800000"/>
            <a:headEnd/>
            <a:tailEnd/>
          </a:ln>
        </p:spPr>
        <p:txBody>
          <a:bodyPr>
            <a:spAutoFit/>
          </a:bodyPr>
          <a:lstStyle/>
          <a:p>
            <a:pPr algn="ctr">
              <a:spcBef>
                <a:spcPct val="50000"/>
              </a:spcBef>
            </a:pPr>
            <a:r>
              <a:rPr lang="en-US" sz="1200" b="1" i="1" dirty="0"/>
              <a:t>3-5 pass</a:t>
            </a:r>
          </a:p>
        </p:txBody>
      </p:sp>
      <p:sp>
        <p:nvSpPr>
          <p:cNvPr id="71" name="Text Box 17"/>
          <p:cNvSpPr txBox="1">
            <a:spLocks noChangeArrowheads="1"/>
          </p:cNvSpPr>
          <p:nvPr/>
        </p:nvSpPr>
        <p:spPr bwMode="auto">
          <a:xfrm>
            <a:off x="1681163" y="5872957"/>
            <a:ext cx="1138237" cy="274637"/>
          </a:xfrm>
          <a:prstGeom prst="rect">
            <a:avLst/>
          </a:prstGeom>
          <a:noFill/>
          <a:ln w="9525">
            <a:noFill/>
            <a:miter lim="800000"/>
            <a:headEnd/>
            <a:tailEnd/>
          </a:ln>
        </p:spPr>
        <p:txBody>
          <a:bodyPr wrap="none">
            <a:spAutoFit/>
          </a:bodyPr>
          <a:lstStyle/>
          <a:p>
            <a:pPr algn="ctr"/>
            <a:r>
              <a:rPr lang="en-US" sz="1200" b="1" dirty="0"/>
              <a:t>6018/6018 FS</a:t>
            </a:r>
          </a:p>
        </p:txBody>
      </p:sp>
      <p:sp>
        <p:nvSpPr>
          <p:cNvPr id="72" name="Text Box 16"/>
          <p:cNvSpPr txBox="1">
            <a:spLocks noChangeArrowheads="1"/>
          </p:cNvSpPr>
          <p:nvPr/>
        </p:nvSpPr>
        <p:spPr bwMode="auto">
          <a:xfrm>
            <a:off x="666750" y="5872957"/>
            <a:ext cx="1138238" cy="274637"/>
          </a:xfrm>
          <a:prstGeom prst="rect">
            <a:avLst/>
          </a:prstGeom>
          <a:noFill/>
          <a:ln w="9525">
            <a:noFill/>
            <a:miter lim="800000"/>
            <a:headEnd/>
            <a:tailEnd/>
          </a:ln>
        </p:spPr>
        <p:txBody>
          <a:bodyPr wrap="none">
            <a:spAutoFit/>
          </a:bodyPr>
          <a:lstStyle/>
          <a:p>
            <a:pPr algn="ctr"/>
            <a:r>
              <a:rPr lang="en-US" sz="1200" b="1" dirty="0"/>
              <a:t>6015/6015 FS</a:t>
            </a:r>
          </a:p>
        </p:txBody>
      </p:sp>
      <p:sp>
        <p:nvSpPr>
          <p:cNvPr id="73" name="Text Box 18"/>
          <p:cNvSpPr txBox="1">
            <a:spLocks noChangeArrowheads="1"/>
          </p:cNvSpPr>
          <p:nvPr/>
        </p:nvSpPr>
        <p:spPr bwMode="auto">
          <a:xfrm>
            <a:off x="2703513" y="5872957"/>
            <a:ext cx="1138237" cy="274637"/>
          </a:xfrm>
          <a:prstGeom prst="rect">
            <a:avLst/>
          </a:prstGeom>
          <a:noFill/>
          <a:ln w="9525">
            <a:noFill/>
            <a:miter lim="800000"/>
            <a:headEnd/>
            <a:tailEnd/>
          </a:ln>
        </p:spPr>
        <p:txBody>
          <a:bodyPr wrap="none">
            <a:spAutoFit/>
          </a:bodyPr>
          <a:lstStyle/>
          <a:p>
            <a:pPr algn="ctr"/>
            <a:r>
              <a:rPr lang="en-US" sz="1200" b="1" dirty="0"/>
              <a:t>6030/6030 FS</a:t>
            </a:r>
          </a:p>
        </p:txBody>
      </p:sp>
      <p:sp>
        <p:nvSpPr>
          <p:cNvPr id="74" name="Text Box 18"/>
          <p:cNvSpPr txBox="1">
            <a:spLocks noChangeArrowheads="1"/>
          </p:cNvSpPr>
          <p:nvPr/>
        </p:nvSpPr>
        <p:spPr bwMode="auto">
          <a:xfrm>
            <a:off x="3768725" y="5869782"/>
            <a:ext cx="1138238" cy="274637"/>
          </a:xfrm>
          <a:prstGeom prst="rect">
            <a:avLst/>
          </a:prstGeom>
          <a:noFill/>
          <a:ln w="9525">
            <a:noFill/>
            <a:miter lim="800000"/>
            <a:headEnd/>
            <a:tailEnd/>
          </a:ln>
        </p:spPr>
        <p:txBody>
          <a:bodyPr wrap="none">
            <a:spAutoFit/>
          </a:bodyPr>
          <a:lstStyle/>
          <a:p>
            <a:pPr algn="ctr"/>
            <a:r>
              <a:rPr lang="en-US" sz="1200" b="1" dirty="0"/>
              <a:t>6040/6040 FS</a:t>
            </a:r>
          </a:p>
        </p:txBody>
      </p:sp>
      <p:sp>
        <p:nvSpPr>
          <p:cNvPr id="75" name="Text Box 18"/>
          <p:cNvSpPr txBox="1">
            <a:spLocks noChangeArrowheads="1"/>
          </p:cNvSpPr>
          <p:nvPr/>
        </p:nvSpPr>
        <p:spPr bwMode="auto">
          <a:xfrm>
            <a:off x="5992813" y="5872957"/>
            <a:ext cx="1138237" cy="274637"/>
          </a:xfrm>
          <a:prstGeom prst="rect">
            <a:avLst/>
          </a:prstGeom>
          <a:noFill/>
          <a:ln w="9525">
            <a:noFill/>
            <a:miter lim="800000"/>
            <a:headEnd/>
            <a:tailEnd/>
          </a:ln>
        </p:spPr>
        <p:txBody>
          <a:bodyPr wrap="none">
            <a:spAutoFit/>
          </a:bodyPr>
          <a:lstStyle/>
          <a:p>
            <a:pPr algn="ctr"/>
            <a:r>
              <a:rPr lang="en-US" sz="1200" b="1" dirty="0"/>
              <a:t>6060/6060 FS</a:t>
            </a:r>
          </a:p>
        </p:txBody>
      </p:sp>
      <p:sp>
        <p:nvSpPr>
          <p:cNvPr id="76" name="Text Box 18"/>
          <p:cNvSpPr txBox="1">
            <a:spLocks noChangeArrowheads="1"/>
          </p:cNvSpPr>
          <p:nvPr/>
        </p:nvSpPr>
        <p:spPr bwMode="auto">
          <a:xfrm>
            <a:off x="8054975" y="5872957"/>
            <a:ext cx="758825" cy="274637"/>
          </a:xfrm>
          <a:prstGeom prst="rect">
            <a:avLst/>
          </a:prstGeom>
          <a:noFill/>
          <a:ln w="9525">
            <a:noFill/>
            <a:miter lim="800000"/>
            <a:headEnd/>
            <a:tailEnd/>
          </a:ln>
        </p:spPr>
        <p:txBody>
          <a:bodyPr wrap="none">
            <a:spAutoFit/>
          </a:bodyPr>
          <a:lstStyle/>
          <a:p>
            <a:pPr algn="ctr"/>
            <a:r>
              <a:rPr lang="en-US" sz="1200" b="1" dirty="0"/>
              <a:t>6090 FS</a:t>
            </a:r>
          </a:p>
        </p:txBody>
      </p:sp>
      <p:sp>
        <p:nvSpPr>
          <p:cNvPr id="77" name="Text Box 18"/>
          <p:cNvSpPr txBox="1">
            <a:spLocks noChangeArrowheads="1"/>
          </p:cNvSpPr>
          <p:nvPr/>
        </p:nvSpPr>
        <p:spPr bwMode="auto">
          <a:xfrm>
            <a:off x="4795838" y="5869782"/>
            <a:ext cx="1138237" cy="274637"/>
          </a:xfrm>
          <a:prstGeom prst="rect">
            <a:avLst/>
          </a:prstGeom>
          <a:noFill/>
          <a:ln w="9525">
            <a:noFill/>
            <a:miter lim="800000"/>
            <a:headEnd/>
            <a:tailEnd/>
          </a:ln>
        </p:spPr>
        <p:txBody>
          <a:bodyPr wrap="none">
            <a:spAutoFit/>
          </a:bodyPr>
          <a:lstStyle/>
          <a:p>
            <a:pPr algn="ctr"/>
            <a:r>
              <a:rPr lang="en-US" sz="1200" b="1" dirty="0"/>
              <a:t>6050/6050 FS</a:t>
            </a:r>
          </a:p>
        </p:txBody>
      </p:sp>
      <p:sp>
        <p:nvSpPr>
          <p:cNvPr id="79" name="Rectangle 78"/>
          <p:cNvSpPr/>
          <p:nvPr/>
        </p:nvSpPr>
        <p:spPr>
          <a:xfrm>
            <a:off x="2843808" y="1988840"/>
            <a:ext cx="1224136" cy="5760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0" name="Rectangle 79"/>
          <p:cNvSpPr/>
          <p:nvPr/>
        </p:nvSpPr>
        <p:spPr>
          <a:xfrm>
            <a:off x="2699792" y="5877272"/>
            <a:ext cx="1080120" cy="5760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20423333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464" y="109728"/>
            <a:ext cx="8555736" cy="1033272"/>
          </a:xfrm>
        </p:spPr>
        <p:txBody>
          <a:bodyPr>
            <a:noAutofit/>
          </a:bodyPr>
          <a:lstStyle/>
          <a:p>
            <a:r>
              <a:rPr lang="en-US" sz="2800" dirty="0" smtClean="0"/>
              <a:t>   Open pit mine 	  vs.      Underground mine</a:t>
            </a:r>
            <a:endParaRPr lang="en-US" sz="2800" dirty="0"/>
          </a:p>
        </p:txBody>
      </p:sp>
      <p:sp>
        <p:nvSpPr>
          <p:cNvPr id="4" name="Slide Number Placeholder 3"/>
          <p:cNvSpPr>
            <a:spLocks noGrp="1"/>
          </p:cNvSpPr>
          <p:nvPr>
            <p:ph type="sldNum" sz="quarter" idx="12"/>
          </p:nvPr>
        </p:nvSpPr>
        <p:spPr/>
        <p:txBody>
          <a:bodyPr/>
          <a:lstStyle/>
          <a:p>
            <a:fld id="{B5D9FBD0-274D-4747-A450-F8DEDABC19D4}" type="slidenum">
              <a:rPr lang="en-US" smtClean="0"/>
              <a:pPr/>
              <a:t>5</a:t>
            </a:fld>
            <a:endParaRPr lang="en-U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371" y="1143000"/>
            <a:ext cx="4298229" cy="3974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21371" y="5117068"/>
            <a:ext cx="4298229" cy="36933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b="1" dirty="0">
                <a:solidFill>
                  <a:srgbClr val="000000"/>
                </a:solidFill>
              </a:rPr>
              <a:t>Rosebel Gold </a:t>
            </a:r>
            <a:r>
              <a:rPr lang="en-US" b="1" dirty="0" smtClean="0">
                <a:solidFill>
                  <a:srgbClr val="000000"/>
                </a:solidFill>
              </a:rPr>
              <a:t>Mine - Suriname</a:t>
            </a:r>
            <a:endParaRPr lang="en-US" b="1" dirty="0">
              <a:solidFill>
                <a:srgbClr val="000000"/>
              </a:solidFill>
            </a:endParaRPr>
          </a:p>
        </p:txBody>
      </p:sp>
      <p:pic>
        <p:nvPicPr>
          <p:cNvPr id="8"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143000"/>
            <a:ext cx="4343401" cy="3974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4648199" y="5103213"/>
            <a:ext cx="4343402" cy="36933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b="1" dirty="0" smtClean="0">
                <a:solidFill>
                  <a:srgbClr val="000000"/>
                </a:solidFill>
              </a:rPr>
              <a:t>Westwood Gold Mine – Canada </a:t>
            </a:r>
            <a:endParaRPr lang="en-US" b="1" dirty="0">
              <a:solidFill>
                <a:srgbClr val="000000"/>
              </a:solidFill>
            </a:endParaRPr>
          </a:p>
        </p:txBody>
      </p:sp>
    </p:spTree>
    <p:extLst>
      <p:ext uri="{BB962C8B-B14F-4D97-AF65-F5344CB8AC3E}">
        <p14:creationId xmlns:p14="http://schemas.microsoft.com/office/powerpoint/2010/main" val="40796696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A mine starts with the discovery of an ore body </a:t>
            </a:r>
            <a:endParaRPr lang="en-US" sz="2800" dirty="0"/>
          </a:p>
        </p:txBody>
      </p:sp>
      <p:sp>
        <p:nvSpPr>
          <p:cNvPr id="4" name="Slide Number Placeholder 3"/>
          <p:cNvSpPr>
            <a:spLocks noGrp="1"/>
          </p:cNvSpPr>
          <p:nvPr>
            <p:ph type="sldNum" sz="quarter" idx="12"/>
          </p:nvPr>
        </p:nvSpPr>
        <p:spPr/>
        <p:txBody>
          <a:bodyPr/>
          <a:lstStyle/>
          <a:p>
            <a:fld id="{B5D9FBD0-274D-4747-A450-F8DEDABC19D4}" type="slidenum">
              <a:rPr lang="en-US" smtClean="0"/>
              <a:pPr/>
              <a:t>6</a:t>
            </a:fld>
            <a:endParaRPr lang="en-US" dirty="0"/>
          </a:p>
        </p:txBody>
      </p:sp>
      <p:pic>
        <p:nvPicPr>
          <p:cNvPr id="25" name="Picture 4" descr="1074-IAG-Mining-101-Illustration-1_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063" y="1406525"/>
            <a:ext cx="6478587" cy="468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 descr="1074-IAG-Mining-101-Illustration-2_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063" y="1406525"/>
            <a:ext cx="6816724" cy="468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7" descr="1074-IAG-Core-slices_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9650" y="2220912"/>
            <a:ext cx="7937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 descr="1074-IAG-Core-slices_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6950" y="2220912"/>
            <a:ext cx="87313"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9" descr="1074-IAG-Core-slices_2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08400" y="2220912"/>
            <a:ext cx="87313"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0" descr="1074-IAG-Core-slices_3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25950" y="2220912"/>
            <a:ext cx="87313" cy="210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1" descr="1074-IAG-Core-slices_4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70538" y="2220912"/>
            <a:ext cx="79375" cy="276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 Box 12"/>
          <p:cNvSpPr txBox="1">
            <a:spLocks noChangeArrowheads="1"/>
          </p:cNvSpPr>
          <p:nvPr/>
        </p:nvSpPr>
        <p:spPr bwMode="auto">
          <a:xfrm>
            <a:off x="5958681" y="4649787"/>
            <a:ext cx="2970212" cy="1431925"/>
          </a:xfrm>
          <a:prstGeom prst="rect">
            <a:avLst/>
          </a:prstGeom>
          <a:solidFill>
            <a:schemeClr val="bg1">
              <a:alpha val="74901"/>
            </a:schemeClr>
          </a:solidFill>
          <a:ln w="254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2880" tIns="91440" rIns="0" bIns="91440">
            <a:spAutoFit/>
          </a:bodyPr>
          <a:lstStyle>
            <a:lvl1pPr eaLnBrk="0" hangingPunct="0">
              <a:defRPr b="1" baseline="-25000">
                <a:solidFill>
                  <a:schemeClr val="tx1"/>
                </a:solidFill>
                <a:latin typeface="Arial" charset="0"/>
                <a:cs typeface="Arial" charset="0"/>
              </a:defRPr>
            </a:lvl1pPr>
            <a:lvl2pPr marL="742950" indent="-285750" eaLnBrk="0" hangingPunct="0">
              <a:defRPr b="1" baseline="-25000">
                <a:solidFill>
                  <a:schemeClr val="tx1"/>
                </a:solidFill>
                <a:latin typeface="Arial" charset="0"/>
                <a:cs typeface="Arial" charset="0"/>
              </a:defRPr>
            </a:lvl2pPr>
            <a:lvl3pPr marL="1143000" indent="-228600" eaLnBrk="0" hangingPunct="0">
              <a:defRPr b="1" baseline="-25000">
                <a:solidFill>
                  <a:schemeClr val="tx1"/>
                </a:solidFill>
                <a:latin typeface="Arial" charset="0"/>
                <a:cs typeface="Arial" charset="0"/>
              </a:defRPr>
            </a:lvl3pPr>
            <a:lvl4pPr marL="1600200" indent="-228600" eaLnBrk="0" hangingPunct="0">
              <a:defRPr b="1" baseline="-25000">
                <a:solidFill>
                  <a:schemeClr val="tx1"/>
                </a:solidFill>
                <a:latin typeface="Arial" charset="0"/>
                <a:cs typeface="Arial" charset="0"/>
              </a:defRPr>
            </a:lvl4pPr>
            <a:lvl5pPr marL="2057400" indent="-228600" eaLnBrk="0" hangingPunct="0">
              <a:defRPr b="1" baseline="-25000">
                <a:solidFill>
                  <a:schemeClr val="tx1"/>
                </a:solidFill>
                <a:latin typeface="Arial" charset="0"/>
                <a:cs typeface="Arial" charset="0"/>
              </a:defRPr>
            </a:lvl5pPr>
            <a:lvl6pPr marL="2514600" indent="-228600" eaLnBrk="0" fontAlgn="base" hangingPunct="0">
              <a:spcBef>
                <a:spcPct val="0"/>
              </a:spcBef>
              <a:spcAft>
                <a:spcPct val="0"/>
              </a:spcAft>
              <a:defRPr b="1" baseline="-25000">
                <a:solidFill>
                  <a:schemeClr val="tx1"/>
                </a:solidFill>
                <a:latin typeface="Arial" charset="0"/>
                <a:cs typeface="Arial" charset="0"/>
              </a:defRPr>
            </a:lvl6pPr>
            <a:lvl7pPr marL="2971800" indent="-228600" eaLnBrk="0" fontAlgn="base" hangingPunct="0">
              <a:spcBef>
                <a:spcPct val="0"/>
              </a:spcBef>
              <a:spcAft>
                <a:spcPct val="0"/>
              </a:spcAft>
              <a:defRPr b="1" baseline="-25000">
                <a:solidFill>
                  <a:schemeClr val="tx1"/>
                </a:solidFill>
                <a:latin typeface="Arial" charset="0"/>
                <a:cs typeface="Arial" charset="0"/>
              </a:defRPr>
            </a:lvl7pPr>
            <a:lvl8pPr marL="3429000" indent="-228600" eaLnBrk="0" fontAlgn="base" hangingPunct="0">
              <a:spcBef>
                <a:spcPct val="0"/>
              </a:spcBef>
              <a:spcAft>
                <a:spcPct val="0"/>
              </a:spcAft>
              <a:defRPr b="1" baseline="-25000">
                <a:solidFill>
                  <a:schemeClr val="tx1"/>
                </a:solidFill>
                <a:latin typeface="Arial" charset="0"/>
                <a:cs typeface="Arial" charset="0"/>
              </a:defRPr>
            </a:lvl8pPr>
            <a:lvl9pPr marL="3886200" indent="-228600" eaLnBrk="0" fontAlgn="base" hangingPunct="0">
              <a:spcBef>
                <a:spcPct val="0"/>
              </a:spcBef>
              <a:spcAft>
                <a:spcPct val="0"/>
              </a:spcAft>
              <a:defRPr b="1" baseline="-25000">
                <a:solidFill>
                  <a:schemeClr val="tx1"/>
                </a:solidFill>
                <a:latin typeface="Arial" charset="0"/>
                <a:cs typeface="Arial" charset="0"/>
              </a:defRPr>
            </a:lvl9pPr>
          </a:lstStyle>
          <a:p>
            <a:pPr eaLnBrk="1" hangingPunct="1"/>
            <a:r>
              <a:rPr lang="en-CA" sz="1600" baseline="0" dirty="0">
                <a:solidFill>
                  <a:srgbClr val="DDB10A"/>
                </a:solidFill>
              </a:rPr>
              <a:t>EXPLORATION DRILLING</a:t>
            </a:r>
          </a:p>
          <a:p>
            <a:pPr eaLnBrk="1" hangingPunct="1"/>
            <a:r>
              <a:rPr lang="en-CA" sz="1600" b="0" baseline="0" dirty="0"/>
              <a:t>Core samples are extracted from various depths and locations for study and testing  at the surface by geologists.</a:t>
            </a:r>
          </a:p>
        </p:txBody>
      </p:sp>
      <p:pic>
        <p:nvPicPr>
          <p:cNvPr id="33" name="Picture 13" descr="Geologist-Stick-Figure-magnifying-glas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22363" y="1954212"/>
            <a:ext cx="434975"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4" descr="Geologist-Stick-Figure-pick"/>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65288" y="1944687"/>
            <a:ext cx="544512"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5" descr="Geologist-Stick-Figure-2-poeple-over-map"/>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743200" y="1812925"/>
            <a:ext cx="636588"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6" descr="Plane-magnetic-sensi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434013" y="1143000"/>
            <a:ext cx="1106487" cy="96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AutoShape 17"/>
          <p:cNvSpPr>
            <a:spLocks noChangeArrowheads="1"/>
          </p:cNvSpPr>
          <p:nvPr/>
        </p:nvSpPr>
        <p:spPr bwMode="auto">
          <a:xfrm>
            <a:off x="2819400" y="2906712"/>
            <a:ext cx="1433513" cy="425450"/>
          </a:xfrm>
          <a:prstGeom prst="wedgeRectCallout">
            <a:avLst>
              <a:gd name="adj1" fmla="val -78130"/>
              <a:gd name="adj2" fmla="val 34486"/>
            </a:avLst>
          </a:prstGeom>
          <a:solidFill>
            <a:schemeClr val="bg1">
              <a:alpha val="74901"/>
            </a:scheme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spAutoFit/>
          </a:bodyPr>
          <a:lstStyle/>
          <a:p>
            <a:pPr algn="ctr">
              <a:lnSpc>
                <a:spcPct val="84000"/>
              </a:lnSpc>
            </a:pPr>
            <a:r>
              <a:rPr lang="en-CA" sz="1200" dirty="0">
                <a:solidFill>
                  <a:srgbClr val="333333"/>
                </a:solidFill>
              </a:rPr>
              <a:t>Gold Deposits Discovered</a:t>
            </a:r>
          </a:p>
        </p:txBody>
      </p:sp>
      <p:sp>
        <p:nvSpPr>
          <p:cNvPr id="38" name="AutoShape 18"/>
          <p:cNvSpPr>
            <a:spLocks noChangeArrowheads="1"/>
          </p:cNvSpPr>
          <p:nvPr/>
        </p:nvSpPr>
        <p:spPr bwMode="auto">
          <a:xfrm>
            <a:off x="1843088" y="3783012"/>
            <a:ext cx="1433512" cy="425450"/>
          </a:xfrm>
          <a:prstGeom prst="wedgeRectCallout">
            <a:avLst>
              <a:gd name="adj1" fmla="val 77796"/>
              <a:gd name="adj2" fmla="val 34329"/>
            </a:avLst>
          </a:prstGeom>
          <a:solidFill>
            <a:schemeClr val="bg1">
              <a:alpha val="74901"/>
            </a:scheme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spAutoFit/>
          </a:bodyPr>
          <a:lstStyle/>
          <a:p>
            <a:pPr algn="ctr">
              <a:lnSpc>
                <a:spcPct val="84000"/>
              </a:lnSpc>
            </a:pPr>
            <a:r>
              <a:rPr lang="en-CA" sz="1200" dirty="0">
                <a:solidFill>
                  <a:srgbClr val="333333"/>
                </a:solidFill>
              </a:rPr>
              <a:t>Gold Deposits Discovered</a:t>
            </a:r>
          </a:p>
        </p:txBody>
      </p:sp>
      <p:pic>
        <p:nvPicPr>
          <p:cNvPr id="39" name="Picture 19" descr="Geologist-Stick-Figure-Jumping-for-joy"/>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27063" y="4495800"/>
            <a:ext cx="12192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 Box 20"/>
          <p:cNvSpPr txBox="1">
            <a:spLocks noChangeArrowheads="1"/>
          </p:cNvSpPr>
          <p:nvPr/>
        </p:nvSpPr>
        <p:spPr bwMode="auto">
          <a:xfrm>
            <a:off x="528205" y="4419600"/>
            <a:ext cx="1701800" cy="336550"/>
          </a:xfrm>
          <a:prstGeom prst="rect">
            <a:avLst/>
          </a:prstGeom>
          <a:noFill/>
          <a:ln>
            <a:noFill/>
          </a:ln>
          <a:effectLst>
            <a:outerShdw dist="17961" dir="2700000" algn="ctr" rotWithShape="0">
              <a:schemeClr val="tx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b="1" baseline="-25000">
                <a:solidFill>
                  <a:schemeClr val="tx1"/>
                </a:solidFill>
                <a:latin typeface="Arial" charset="0"/>
                <a:cs typeface="Arial" charset="0"/>
              </a:defRPr>
            </a:lvl1pPr>
            <a:lvl2pPr marL="742950" indent="-285750" eaLnBrk="0" hangingPunct="0">
              <a:defRPr b="1" baseline="-25000">
                <a:solidFill>
                  <a:schemeClr val="tx1"/>
                </a:solidFill>
                <a:latin typeface="Arial" charset="0"/>
                <a:cs typeface="Arial" charset="0"/>
              </a:defRPr>
            </a:lvl2pPr>
            <a:lvl3pPr marL="1143000" indent="-228600" eaLnBrk="0" hangingPunct="0">
              <a:defRPr b="1" baseline="-25000">
                <a:solidFill>
                  <a:schemeClr val="tx1"/>
                </a:solidFill>
                <a:latin typeface="Arial" charset="0"/>
                <a:cs typeface="Arial" charset="0"/>
              </a:defRPr>
            </a:lvl3pPr>
            <a:lvl4pPr marL="1600200" indent="-228600" eaLnBrk="0" hangingPunct="0">
              <a:defRPr b="1" baseline="-25000">
                <a:solidFill>
                  <a:schemeClr val="tx1"/>
                </a:solidFill>
                <a:latin typeface="Arial" charset="0"/>
                <a:cs typeface="Arial" charset="0"/>
              </a:defRPr>
            </a:lvl4pPr>
            <a:lvl5pPr marL="2057400" indent="-228600" eaLnBrk="0" hangingPunct="0">
              <a:defRPr b="1" baseline="-25000">
                <a:solidFill>
                  <a:schemeClr val="tx1"/>
                </a:solidFill>
                <a:latin typeface="Arial" charset="0"/>
                <a:cs typeface="Arial" charset="0"/>
              </a:defRPr>
            </a:lvl5pPr>
            <a:lvl6pPr marL="2514600" indent="-228600" eaLnBrk="0" fontAlgn="base" hangingPunct="0">
              <a:spcBef>
                <a:spcPct val="0"/>
              </a:spcBef>
              <a:spcAft>
                <a:spcPct val="0"/>
              </a:spcAft>
              <a:defRPr b="1" baseline="-25000">
                <a:solidFill>
                  <a:schemeClr val="tx1"/>
                </a:solidFill>
                <a:latin typeface="Arial" charset="0"/>
                <a:cs typeface="Arial" charset="0"/>
              </a:defRPr>
            </a:lvl6pPr>
            <a:lvl7pPr marL="2971800" indent="-228600" eaLnBrk="0" fontAlgn="base" hangingPunct="0">
              <a:spcBef>
                <a:spcPct val="0"/>
              </a:spcBef>
              <a:spcAft>
                <a:spcPct val="0"/>
              </a:spcAft>
              <a:defRPr b="1" baseline="-25000">
                <a:solidFill>
                  <a:schemeClr val="tx1"/>
                </a:solidFill>
                <a:latin typeface="Arial" charset="0"/>
                <a:cs typeface="Arial" charset="0"/>
              </a:defRPr>
            </a:lvl7pPr>
            <a:lvl8pPr marL="3429000" indent="-228600" eaLnBrk="0" fontAlgn="base" hangingPunct="0">
              <a:spcBef>
                <a:spcPct val="0"/>
              </a:spcBef>
              <a:spcAft>
                <a:spcPct val="0"/>
              </a:spcAft>
              <a:defRPr b="1" baseline="-25000">
                <a:solidFill>
                  <a:schemeClr val="tx1"/>
                </a:solidFill>
                <a:latin typeface="Arial" charset="0"/>
                <a:cs typeface="Arial" charset="0"/>
              </a:defRPr>
            </a:lvl8pPr>
            <a:lvl9pPr marL="3886200" indent="-228600" eaLnBrk="0" fontAlgn="base" hangingPunct="0">
              <a:spcBef>
                <a:spcPct val="0"/>
              </a:spcBef>
              <a:spcAft>
                <a:spcPct val="0"/>
              </a:spcAft>
              <a:defRPr b="1" baseline="-25000">
                <a:solidFill>
                  <a:schemeClr val="tx1"/>
                </a:solidFill>
                <a:latin typeface="Arial" charset="0"/>
                <a:cs typeface="Arial" charset="0"/>
              </a:defRPr>
            </a:lvl9pPr>
          </a:lstStyle>
          <a:p>
            <a:pPr algn="ctr" eaLnBrk="1" hangingPunct="1">
              <a:spcBef>
                <a:spcPct val="50000"/>
              </a:spcBef>
            </a:pPr>
            <a:r>
              <a:rPr lang="en-CA" sz="1600" baseline="0" dirty="0">
                <a:solidFill>
                  <a:srgbClr val="DDB10A"/>
                </a:solidFill>
                <a:latin typeface="Arial Black" pitchFamily="64" charset="0"/>
              </a:rPr>
              <a:t>EUREKA!</a:t>
            </a:r>
          </a:p>
        </p:txBody>
      </p:sp>
      <p:sp>
        <p:nvSpPr>
          <p:cNvPr id="43" name="TextBox 4"/>
          <p:cNvSpPr txBox="1">
            <a:spLocks noChangeArrowheads="1"/>
          </p:cNvSpPr>
          <p:nvPr/>
        </p:nvSpPr>
        <p:spPr bwMode="auto">
          <a:xfrm>
            <a:off x="381001" y="1197082"/>
            <a:ext cx="489653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baseline="-25000">
                <a:solidFill>
                  <a:schemeClr val="tx1"/>
                </a:solidFill>
                <a:latin typeface="Arial" charset="0"/>
                <a:cs typeface="Arial" charset="0"/>
              </a:defRPr>
            </a:lvl1pPr>
            <a:lvl2pPr marL="742950" indent="-285750" eaLnBrk="0" hangingPunct="0">
              <a:defRPr b="1" baseline="-25000">
                <a:solidFill>
                  <a:schemeClr val="tx1"/>
                </a:solidFill>
                <a:latin typeface="Arial" charset="0"/>
                <a:cs typeface="Arial" charset="0"/>
              </a:defRPr>
            </a:lvl2pPr>
            <a:lvl3pPr marL="1143000" indent="-228600" eaLnBrk="0" hangingPunct="0">
              <a:defRPr b="1" baseline="-25000">
                <a:solidFill>
                  <a:schemeClr val="tx1"/>
                </a:solidFill>
                <a:latin typeface="Arial" charset="0"/>
                <a:cs typeface="Arial" charset="0"/>
              </a:defRPr>
            </a:lvl3pPr>
            <a:lvl4pPr marL="1600200" indent="-228600" eaLnBrk="0" hangingPunct="0">
              <a:defRPr b="1" baseline="-25000">
                <a:solidFill>
                  <a:schemeClr val="tx1"/>
                </a:solidFill>
                <a:latin typeface="Arial" charset="0"/>
                <a:cs typeface="Arial" charset="0"/>
              </a:defRPr>
            </a:lvl4pPr>
            <a:lvl5pPr marL="2057400" indent="-228600" eaLnBrk="0" hangingPunct="0">
              <a:defRPr b="1" baseline="-25000">
                <a:solidFill>
                  <a:schemeClr val="tx1"/>
                </a:solidFill>
                <a:latin typeface="Arial" charset="0"/>
                <a:cs typeface="Arial" charset="0"/>
              </a:defRPr>
            </a:lvl5pPr>
            <a:lvl6pPr marL="2514600" indent="-228600" eaLnBrk="0" fontAlgn="base" hangingPunct="0">
              <a:spcBef>
                <a:spcPct val="0"/>
              </a:spcBef>
              <a:spcAft>
                <a:spcPct val="0"/>
              </a:spcAft>
              <a:defRPr b="1" baseline="-25000">
                <a:solidFill>
                  <a:schemeClr val="tx1"/>
                </a:solidFill>
                <a:latin typeface="Arial" charset="0"/>
                <a:cs typeface="Arial" charset="0"/>
              </a:defRPr>
            </a:lvl6pPr>
            <a:lvl7pPr marL="2971800" indent="-228600" eaLnBrk="0" fontAlgn="base" hangingPunct="0">
              <a:spcBef>
                <a:spcPct val="0"/>
              </a:spcBef>
              <a:spcAft>
                <a:spcPct val="0"/>
              </a:spcAft>
              <a:defRPr b="1" baseline="-25000">
                <a:solidFill>
                  <a:schemeClr val="tx1"/>
                </a:solidFill>
                <a:latin typeface="Arial" charset="0"/>
                <a:cs typeface="Arial" charset="0"/>
              </a:defRPr>
            </a:lvl7pPr>
            <a:lvl8pPr marL="3429000" indent="-228600" eaLnBrk="0" fontAlgn="base" hangingPunct="0">
              <a:spcBef>
                <a:spcPct val="0"/>
              </a:spcBef>
              <a:spcAft>
                <a:spcPct val="0"/>
              </a:spcAft>
              <a:defRPr b="1" baseline="-25000">
                <a:solidFill>
                  <a:schemeClr val="tx1"/>
                </a:solidFill>
                <a:latin typeface="Arial" charset="0"/>
                <a:cs typeface="Arial" charset="0"/>
              </a:defRPr>
            </a:lvl8pPr>
            <a:lvl9pPr marL="3886200" indent="-228600" eaLnBrk="0" fontAlgn="base" hangingPunct="0">
              <a:spcBef>
                <a:spcPct val="0"/>
              </a:spcBef>
              <a:spcAft>
                <a:spcPct val="0"/>
              </a:spcAft>
              <a:defRPr b="1" baseline="-25000">
                <a:solidFill>
                  <a:schemeClr val="tx1"/>
                </a:solidFill>
                <a:latin typeface="Arial" charset="0"/>
                <a:cs typeface="Arial" charset="0"/>
              </a:defRPr>
            </a:lvl9pPr>
          </a:lstStyle>
          <a:p>
            <a:pPr eaLnBrk="1" hangingPunct="1">
              <a:lnSpc>
                <a:spcPct val="80000"/>
              </a:lnSpc>
              <a:spcBef>
                <a:spcPts val="2200"/>
              </a:spcBef>
              <a:buSzPct val="90000"/>
            </a:pPr>
            <a:r>
              <a:rPr lang="en-US" baseline="0" dirty="0">
                <a:latin typeface="Arial"/>
              </a:rPr>
              <a:t>About 1 in every 3</a:t>
            </a:r>
            <a:r>
              <a:rPr lang="en-US" baseline="0" dirty="0" smtClean="0">
                <a:latin typeface="Arial"/>
              </a:rPr>
              <a:t>,000 </a:t>
            </a:r>
            <a:r>
              <a:rPr lang="en-US" baseline="0" dirty="0">
                <a:latin typeface="Arial"/>
              </a:rPr>
              <a:t>raw discoveries </a:t>
            </a:r>
            <a:r>
              <a:rPr lang="en-US" baseline="0" dirty="0" smtClean="0">
                <a:latin typeface="Arial"/>
              </a:rPr>
              <a:t>    (</a:t>
            </a:r>
            <a:r>
              <a:rPr lang="en-US" baseline="0" dirty="0">
                <a:latin typeface="Arial"/>
              </a:rPr>
              <a:t>or anomalies) results in a producing mine</a:t>
            </a:r>
          </a:p>
        </p:txBody>
      </p:sp>
    </p:spTree>
    <p:extLst>
      <p:ext uri="{BB962C8B-B14F-4D97-AF65-F5344CB8AC3E}">
        <p14:creationId xmlns:p14="http://schemas.microsoft.com/office/powerpoint/2010/main" val="3006025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childTnLst>
                                </p:cTn>
                              </p:par>
                            </p:childTnLst>
                          </p:cTn>
                        </p:par>
                        <p:par>
                          <p:cTn id="13" fill="hold">
                            <p:stCondLst>
                              <p:cond delay="1000"/>
                            </p:stCondLst>
                            <p:childTnLst>
                              <p:par>
                                <p:cTn id="14" presetID="17" presetClass="entr" presetSubtype="1"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p:cTn id="16" dur="500" fill="hold"/>
                                        <p:tgtEl>
                                          <p:spTgt spid="27"/>
                                        </p:tgtEl>
                                        <p:attrNameLst>
                                          <p:attrName>ppt_x</p:attrName>
                                        </p:attrNameLst>
                                      </p:cBhvr>
                                      <p:tavLst>
                                        <p:tav tm="0">
                                          <p:val>
                                            <p:strVal val="#ppt_x"/>
                                          </p:val>
                                        </p:tav>
                                        <p:tav tm="100000">
                                          <p:val>
                                            <p:strVal val="#ppt_x"/>
                                          </p:val>
                                        </p:tav>
                                      </p:tavLst>
                                    </p:anim>
                                    <p:anim calcmode="lin" valueType="num">
                                      <p:cBhvr>
                                        <p:cTn id="17" dur="500" fill="hold"/>
                                        <p:tgtEl>
                                          <p:spTgt spid="27"/>
                                        </p:tgtEl>
                                        <p:attrNameLst>
                                          <p:attrName>ppt_y</p:attrName>
                                        </p:attrNameLst>
                                      </p:cBhvr>
                                      <p:tavLst>
                                        <p:tav tm="0">
                                          <p:val>
                                            <p:strVal val="#ppt_y-#ppt_h/2"/>
                                          </p:val>
                                        </p:tav>
                                        <p:tav tm="100000">
                                          <p:val>
                                            <p:strVal val="#ppt_y"/>
                                          </p:val>
                                        </p:tav>
                                      </p:tavLst>
                                    </p:anim>
                                    <p:anim calcmode="lin" valueType="num">
                                      <p:cBhvr>
                                        <p:cTn id="18" dur="500" fill="hold"/>
                                        <p:tgtEl>
                                          <p:spTgt spid="27"/>
                                        </p:tgtEl>
                                        <p:attrNameLst>
                                          <p:attrName>ppt_w</p:attrName>
                                        </p:attrNameLst>
                                      </p:cBhvr>
                                      <p:tavLst>
                                        <p:tav tm="0">
                                          <p:val>
                                            <p:strVal val="#ppt_w"/>
                                          </p:val>
                                        </p:tav>
                                        <p:tav tm="100000">
                                          <p:val>
                                            <p:strVal val="#ppt_w"/>
                                          </p:val>
                                        </p:tav>
                                      </p:tavLst>
                                    </p:anim>
                                    <p:anim calcmode="lin" valueType="num">
                                      <p:cBhvr>
                                        <p:cTn id="19" dur="500" fill="hold"/>
                                        <p:tgtEl>
                                          <p:spTgt spid="27"/>
                                        </p:tgtEl>
                                        <p:attrNameLst>
                                          <p:attrName>ppt_h</p:attrName>
                                        </p:attrNameLst>
                                      </p:cBhvr>
                                      <p:tavLst>
                                        <p:tav tm="0">
                                          <p:val>
                                            <p:fltVal val="0"/>
                                          </p:val>
                                        </p:tav>
                                        <p:tav tm="100000">
                                          <p:val>
                                            <p:strVal val="#ppt_h"/>
                                          </p:val>
                                        </p:tav>
                                      </p:tavLst>
                                    </p:anim>
                                  </p:childTnLst>
                                </p:cTn>
                              </p:par>
                            </p:childTnLst>
                          </p:cTn>
                        </p:par>
                        <p:par>
                          <p:cTn id="20" fill="hold">
                            <p:stCondLst>
                              <p:cond delay="1500"/>
                            </p:stCondLst>
                            <p:childTnLst>
                              <p:par>
                                <p:cTn id="21" presetID="17" presetClass="entr" presetSubtype="1" fill="hold" nodeType="after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p:cTn id="23" dur="500" fill="hold"/>
                                        <p:tgtEl>
                                          <p:spTgt spid="30"/>
                                        </p:tgtEl>
                                        <p:attrNameLst>
                                          <p:attrName>ppt_x</p:attrName>
                                        </p:attrNameLst>
                                      </p:cBhvr>
                                      <p:tavLst>
                                        <p:tav tm="0">
                                          <p:val>
                                            <p:strVal val="#ppt_x"/>
                                          </p:val>
                                        </p:tav>
                                        <p:tav tm="100000">
                                          <p:val>
                                            <p:strVal val="#ppt_x"/>
                                          </p:val>
                                        </p:tav>
                                      </p:tavLst>
                                    </p:anim>
                                    <p:anim calcmode="lin" valueType="num">
                                      <p:cBhvr>
                                        <p:cTn id="24" dur="500" fill="hold"/>
                                        <p:tgtEl>
                                          <p:spTgt spid="30"/>
                                        </p:tgtEl>
                                        <p:attrNameLst>
                                          <p:attrName>ppt_y</p:attrName>
                                        </p:attrNameLst>
                                      </p:cBhvr>
                                      <p:tavLst>
                                        <p:tav tm="0">
                                          <p:val>
                                            <p:strVal val="#ppt_y-#ppt_h/2"/>
                                          </p:val>
                                        </p:tav>
                                        <p:tav tm="100000">
                                          <p:val>
                                            <p:strVal val="#ppt_y"/>
                                          </p:val>
                                        </p:tav>
                                      </p:tavLst>
                                    </p:anim>
                                    <p:anim calcmode="lin" valueType="num">
                                      <p:cBhvr>
                                        <p:cTn id="25" dur="500" fill="hold"/>
                                        <p:tgtEl>
                                          <p:spTgt spid="30"/>
                                        </p:tgtEl>
                                        <p:attrNameLst>
                                          <p:attrName>ppt_w</p:attrName>
                                        </p:attrNameLst>
                                      </p:cBhvr>
                                      <p:tavLst>
                                        <p:tav tm="0">
                                          <p:val>
                                            <p:strVal val="#ppt_w"/>
                                          </p:val>
                                        </p:tav>
                                        <p:tav tm="100000">
                                          <p:val>
                                            <p:strVal val="#ppt_w"/>
                                          </p:val>
                                        </p:tav>
                                      </p:tavLst>
                                    </p:anim>
                                    <p:anim calcmode="lin" valueType="num">
                                      <p:cBhvr>
                                        <p:cTn id="26" dur="500" fill="hold"/>
                                        <p:tgtEl>
                                          <p:spTgt spid="30"/>
                                        </p:tgtEl>
                                        <p:attrNameLst>
                                          <p:attrName>ppt_h</p:attrName>
                                        </p:attrNameLst>
                                      </p:cBhvr>
                                      <p:tavLst>
                                        <p:tav tm="0">
                                          <p:val>
                                            <p:fltVal val="0"/>
                                          </p:val>
                                        </p:tav>
                                        <p:tav tm="100000">
                                          <p:val>
                                            <p:strVal val="#ppt_h"/>
                                          </p:val>
                                        </p:tav>
                                      </p:tavLst>
                                    </p:anim>
                                  </p:childTnLst>
                                </p:cTn>
                              </p:par>
                            </p:childTnLst>
                          </p:cTn>
                        </p:par>
                        <p:par>
                          <p:cTn id="27" fill="hold">
                            <p:stCondLst>
                              <p:cond delay="2000"/>
                            </p:stCondLst>
                            <p:childTnLst>
                              <p:par>
                                <p:cTn id="28" presetID="17" presetClass="entr" presetSubtype="1" fill="hold" nodeType="afterEffect">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cBhvr>
                                        <p:cTn id="30" dur="500" fill="hold"/>
                                        <p:tgtEl>
                                          <p:spTgt spid="31"/>
                                        </p:tgtEl>
                                        <p:attrNameLst>
                                          <p:attrName>ppt_x</p:attrName>
                                        </p:attrNameLst>
                                      </p:cBhvr>
                                      <p:tavLst>
                                        <p:tav tm="0">
                                          <p:val>
                                            <p:strVal val="#ppt_x"/>
                                          </p:val>
                                        </p:tav>
                                        <p:tav tm="100000">
                                          <p:val>
                                            <p:strVal val="#ppt_x"/>
                                          </p:val>
                                        </p:tav>
                                      </p:tavLst>
                                    </p:anim>
                                    <p:anim calcmode="lin" valueType="num">
                                      <p:cBhvr>
                                        <p:cTn id="31" dur="500" fill="hold"/>
                                        <p:tgtEl>
                                          <p:spTgt spid="31"/>
                                        </p:tgtEl>
                                        <p:attrNameLst>
                                          <p:attrName>ppt_y</p:attrName>
                                        </p:attrNameLst>
                                      </p:cBhvr>
                                      <p:tavLst>
                                        <p:tav tm="0">
                                          <p:val>
                                            <p:strVal val="#ppt_y-#ppt_h/2"/>
                                          </p:val>
                                        </p:tav>
                                        <p:tav tm="100000">
                                          <p:val>
                                            <p:strVal val="#ppt_y"/>
                                          </p:val>
                                        </p:tav>
                                      </p:tavLst>
                                    </p:anim>
                                    <p:anim calcmode="lin" valueType="num">
                                      <p:cBhvr>
                                        <p:cTn id="32" dur="500" fill="hold"/>
                                        <p:tgtEl>
                                          <p:spTgt spid="31"/>
                                        </p:tgtEl>
                                        <p:attrNameLst>
                                          <p:attrName>ppt_w</p:attrName>
                                        </p:attrNameLst>
                                      </p:cBhvr>
                                      <p:tavLst>
                                        <p:tav tm="0">
                                          <p:val>
                                            <p:strVal val="#ppt_w"/>
                                          </p:val>
                                        </p:tav>
                                        <p:tav tm="100000">
                                          <p:val>
                                            <p:strVal val="#ppt_w"/>
                                          </p:val>
                                        </p:tav>
                                      </p:tavLst>
                                    </p:anim>
                                    <p:anim calcmode="lin" valueType="num">
                                      <p:cBhvr>
                                        <p:cTn id="33" dur="500" fill="hold"/>
                                        <p:tgtEl>
                                          <p:spTgt spid="31"/>
                                        </p:tgtEl>
                                        <p:attrNameLst>
                                          <p:attrName>ppt_h</p:attrName>
                                        </p:attrNameLst>
                                      </p:cBhvr>
                                      <p:tavLst>
                                        <p:tav tm="0">
                                          <p:val>
                                            <p:fltVal val="0"/>
                                          </p:val>
                                        </p:tav>
                                        <p:tav tm="100000">
                                          <p:val>
                                            <p:strVal val="#ppt_h"/>
                                          </p:val>
                                        </p:tav>
                                      </p:tavLst>
                                    </p:anim>
                                  </p:childTnLst>
                                </p:cTn>
                              </p:par>
                            </p:childTnLst>
                          </p:cTn>
                        </p:par>
                        <p:par>
                          <p:cTn id="34" fill="hold">
                            <p:stCondLst>
                              <p:cond delay="2500"/>
                            </p:stCondLst>
                            <p:childTnLst>
                              <p:par>
                                <p:cTn id="35" presetID="17" presetClass="entr" presetSubtype="1" fill="hold" nodeType="after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p:cTn id="37" dur="500" fill="hold"/>
                                        <p:tgtEl>
                                          <p:spTgt spid="28"/>
                                        </p:tgtEl>
                                        <p:attrNameLst>
                                          <p:attrName>ppt_x</p:attrName>
                                        </p:attrNameLst>
                                      </p:cBhvr>
                                      <p:tavLst>
                                        <p:tav tm="0">
                                          <p:val>
                                            <p:strVal val="#ppt_x"/>
                                          </p:val>
                                        </p:tav>
                                        <p:tav tm="100000">
                                          <p:val>
                                            <p:strVal val="#ppt_x"/>
                                          </p:val>
                                        </p:tav>
                                      </p:tavLst>
                                    </p:anim>
                                    <p:anim calcmode="lin" valueType="num">
                                      <p:cBhvr>
                                        <p:cTn id="38" dur="500" fill="hold"/>
                                        <p:tgtEl>
                                          <p:spTgt spid="28"/>
                                        </p:tgtEl>
                                        <p:attrNameLst>
                                          <p:attrName>ppt_y</p:attrName>
                                        </p:attrNameLst>
                                      </p:cBhvr>
                                      <p:tavLst>
                                        <p:tav tm="0">
                                          <p:val>
                                            <p:strVal val="#ppt_y-#ppt_h/2"/>
                                          </p:val>
                                        </p:tav>
                                        <p:tav tm="100000">
                                          <p:val>
                                            <p:strVal val="#ppt_y"/>
                                          </p:val>
                                        </p:tav>
                                      </p:tavLst>
                                    </p:anim>
                                    <p:anim calcmode="lin" valueType="num">
                                      <p:cBhvr>
                                        <p:cTn id="39" dur="500" fill="hold"/>
                                        <p:tgtEl>
                                          <p:spTgt spid="28"/>
                                        </p:tgtEl>
                                        <p:attrNameLst>
                                          <p:attrName>ppt_w</p:attrName>
                                        </p:attrNameLst>
                                      </p:cBhvr>
                                      <p:tavLst>
                                        <p:tav tm="0">
                                          <p:val>
                                            <p:strVal val="#ppt_w"/>
                                          </p:val>
                                        </p:tav>
                                        <p:tav tm="100000">
                                          <p:val>
                                            <p:strVal val="#ppt_w"/>
                                          </p:val>
                                        </p:tav>
                                      </p:tavLst>
                                    </p:anim>
                                    <p:anim calcmode="lin" valueType="num">
                                      <p:cBhvr>
                                        <p:cTn id="40" dur="500" fill="hold"/>
                                        <p:tgtEl>
                                          <p:spTgt spid="28"/>
                                        </p:tgtEl>
                                        <p:attrNameLst>
                                          <p:attrName>ppt_h</p:attrName>
                                        </p:attrNameLst>
                                      </p:cBhvr>
                                      <p:tavLst>
                                        <p:tav tm="0">
                                          <p:val>
                                            <p:fltVal val="0"/>
                                          </p:val>
                                        </p:tav>
                                        <p:tav tm="100000">
                                          <p:val>
                                            <p:strVal val="#ppt_h"/>
                                          </p:val>
                                        </p:tav>
                                      </p:tavLst>
                                    </p:anim>
                                  </p:childTnLst>
                                </p:cTn>
                              </p:par>
                            </p:childTnLst>
                          </p:cTn>
                        </p:par>
                        <p:par>
                          <p:cTn id="41" fill="hold">
                            <p:stCondLst>
                              <p:cond delay="3000"/>
                            </p:stCondLst>
                            <p:childTnLst>
                              <p:par>
                                <p:cTn id="42" presetID="17" presetClass="entr" presetSubtype="1" fill="hold" nodeType="afterEffect">
                                  <p:stCondLst>
                                    <p:cond delay="0"/>
                                  </p:stCondLst>
                                  <p:childTnLst>
                                    <p:set>
                                      <p:cBhvr>
                                        <p:cTn id="43" dur="1" fill="hold">
                                          <p:stCondLst>
                                            <p:cond delay="0"/>
                                          </p:stCondLst>
                                        </p:cTn>
                                        <p:tgtEl>
                                          <p:spTgt spid="29"/>
                                        </p:tgtEl>
                                        <p:attrNameLst>
                                          <p:attrName>style.visibility</p:attrName>
                                        </p:attrNameLst>
                                      </p:cBhvr>
                                      <p:to>
                                        <p:strVal val="visible"/>
                                      </p:to>
                                    </p:set>
                                    <p:anim calcmode="lin" valueType="num">
                                      <p:cBhvr>
                                        <p:cTn id="44" dur="500" fill="hold"/>
                                        <p:tgtEl>
                                          <p:spTgt spid="29"/>
                                        </p:tgtEl>
                                        <p:attrNameLst>
                                          <p:attrName>ppt_x</p:attrName>
                                        </p:attrNameLst>
                                      </p:cBhvr>
                                      <p:tavLst>
                                        <p:tav tm="0">
                                          <p:val>
                                            <p:strVal val="#ppt_x"/>
                                          </p:val>
                                        </p:tav>
                                        <p:tav tm="100000">
                                          <p:val>
                                            <p:strVal val="#ppt_x"/>
                                          </p:val>
                                        </p:tav>
                                      </p:tavLst>
                                    </p:anim>
                                    <p:anim calcmode="lin" valueType="num">
                                      <p:cBhvr>
                                        <p:cTn id="45" dur="500" fill="hold"/>
                                        <p:tgtEl>
                                          <p:spTgt spid="29"/>
                                        </p:tgtEl>
                                        <p:attrNameLst>
                                          <p:attrName>ppt_y</p:attrName>
                                        </p:attrNameLst>
                                      </p:cBhvr>
                                      <p:tavLst>
                                        <p:tav tm="0">
                                          <p:val>
                                            <p:strVal val="#ppt_y-#ppt_h/2"/>
                                          </p:val>
                                        </p:tav>
                                        <p:tav tm="100000">
                                          <p:val>
                                            <p:strVal val="#ppt_y"/>
                                          </p:val>
                                        </p:tav>
                                      </p:tavLst>
                                    </p:anim>
                                    <p:anim calcmode="lin" valueType="num">
                                      <p:cBhvr>
                                        <p:cTn id="46" dur="500" fill="hold"/>
                                        <p:tgtEl>
                                          <p:spTgt spid="29"/>
                                        </p:tgtEl>
                                        <p:attrNameLst>
                                          <p:attrName>ppt_w</p:attrName>
                                        </p:attrNameLst>
                                      </p:cBhvr>
                                      <p:tavLst>
                                        <p:tav tm="0">
                                          <p:val>
                                            <p:strVal val="#ppt_w"/>
                                          </p:val>
                                        </p:tav>
                                        <p:tav tm="100000">
                                          <p:val>
                                            <p:strVal val="#ppt_w"/>
                                          </p:val>
                                        </p:tav>
                                      </p:tavLst>
                                    </p:anim>
                                    <p:anim calcmode="lin" valueType="num">
                                      <p:cBhvr>
                                        <p:cTn id="47" dur="500" fill="hold"/>
                                        <p:tgtEl>
                                          <p:spTgt spid="29"/>
                                        </p:tgtEl>
                                        <p:attrNameLst>
                                          <p:attrName>ppt_h</p:attrName>
                                        </p:attrNameLst>
                                      </p:cBhvr>
                                      <p:tavLst>
                                        <p:tav tm="0">
                                          <p:val>
                                            <p:fltVal val="0"/>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39"/>
                                        </p:tgtEl>
                                        <p:attrNameLst>
                                          <p:attrName>style.visibility</p:attrName>
                                        </p:attrNameLst>
                                      </p:cBhvr>
                                      <p:to>
                                        <p:strVal val="visible"/>
                                      </p:to>
                                    </p:set>
                                  </p:childTnLst>
                                </p:cTn>
                              </p:par>
                            </p:childTnLst>
                          </p:cTn>
                        </p:par>
                        <p:par>
                          <p:cTn id="52" fill="hold">
                            <p:stCondLst>
                              <p:cond delay="0"/>
                            </p:stCondLst>
                            <p:childTnLst>
                              <p:par>
                                <p:cTn id="53" presetID="38" presetClass="path" presetSubtype="0" fill="hold" nodeType="afterEffect">
                                  <p:stCondLst>
                                    <p:cond delay="0"/>
                                  </p:stCondLst>
                                  <p:childTnLst>
                                    <p:animMotion origin="layout" path="M -0.15607 -1.11111E-6 L -0.14097 -0.06342 L -0.125 -1.11111E-6 L -0.10902 -0.06342 L -0.09409 -1.11111E-6 L -0.07812 -0.06342 L -0.06302 -1.11111E-6 L -0.04705 -0.06342 L -0.03107 -1.11111E-6 L -0.01597 -0.06342 L -3.05556E-6 -1.11111E-6 " pathEditMode="relative" rAng="0" ptsTypes="FFFFFFFFFFF">
                                      <p:cBhvr>
                                        <p:cTn id="54" dur="2000" fill="hold"/>
                                        <p:tgtEl>
                                          <p:spTgt spid="39"/>
                                        </p:tgtEl>
                                        <p:attrNameLst>
                                          <p:attrName>ppt_x</p:attrName>
                                          <p:attrName>ppt_y</p:attrName>
                                        </p:attrNameLst>
                                      </p:cBhvr>
                                      <p:rCtr x="7795" y="-3171"/>
                                    </p:animMotion>
                                  </p:childTnLst>
                                </p:cTn>
                              </p:par>
                              <p:par>
                                <p:cTn id="55" presetID="10" presetClass="entr" presetSubtype="0" fill="hold" grpId="0" nodeType="with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fade">
                                      <p:cBhvr>
                                        <p:cTn id="57" dur="1000"/>
                                        <p:tgtEl>
                                          <p:spTgt spid="37"/>
                                        </p:tgtEl>
                                      </p:cBhvr>
                                    </p:animEffect>
                                  </p:childTnLst>
                                </p:cTn>
                              </p:par>
                              <p:par>
                                <p:cTn id="58" presetID="10" presetClass="entr" presetSubtype="0" fill="hold" grpId="0" nodeType="withEffect">
                                  <p:stCondLst>
                                    <p:cond delay="500"/>
                                  </p:stCondLst>
                                  <p:childTnLst>
                                    <p:set>
                                      <p:cBhvr>
                                        <p:cTn id="59" dur="1" fill="hold">
                                          <p:stCondLst>
                                            <p:cond delay="0"/>
                                          </p:stCondLst>
                                        </p:cTn>
                                        <p:tgtEl>
                                          <p:spTgt spid="38"/>
                                        </p:tgtEl>
                                        <p:attrNameLst>
                                          <p:attrName>style.visibility</p:attrName>
                                        </p:attrNameLst>
                                      </p:cBhvr>
                                      <p:to>
                                        <p:strVal val="visible"/>
                                      </p:to>
                                    </p:set>
                                    <p:animEffect transition="in" filter="fade">
                                      <p:cBhvr>
                                        <p:cTn id="60" dur="1000"/>
                                        <p:tgtEl>
                                          <p:spTgt spid="38"/>
                                        </p:tgtEl>
                                      </p:cBhvr>
                                    </p:animEffect>
                                  </p:childTnLst>
                                </p:cTn>
                              </p:par>
                              <p:par>
                                <p:cTn id="61" presetID="53" presetClass="entr" presetSubtype="0" fill="hold" nodeType="withEffect">
                                  <p:stCondLst>
                                    <p:cond delay="1500"/>
                                  </p:stCondLst>
                                  <p:childTnLst>
                                    <p:set>
                                      <p:cBhvr>
                                        <p:cTn id="62" dur="1" fill="hold">
                                          <p:stCondLst>
                                            <p:cond delay="0"/>
                                          </p:stCondLst>
                                        </p:cTn>
                                        <p:tgtEl>
                                          <p:spTgt spid="40">
                                            <p:txEl>
                                              <p:pRg st="0" end="0"/>
                                            </p:txEl>
                                          </p:spTgt>
                                        </p:tgtEl>
                                        <p:attrNameLst>
                                          <p:attrName>style.visibility</p:attrName>
                                        </p:attrNameLst>
                                      </p:cBhvr>
                                      <p:to>
                                        <p:strVal val="visible"/>
                                      </p:to>
                                    </p:set>
                                    <p:anim calcmode="lin" valueType="num">
                                      <p:cBhvr>
                                        <p:cTn id="63" dur="1000" fill="hold"/>
                                        <p:tgtEl>
                                          <p:spTgt spid="40">
                                            <p:txEl>
                                              <p:pRg st="0" end="0"/>
                                            </p:txEl>
                                          </p:spTgt>
                                        </p:tgtEl>
                                        <p:attrNameLst>
                                          <p:attrName>ppt_w</p:attrName>
                                        </p:attrNameLst>
                                      </p:cBhvr>
                                      <p:tavLst>
                                        <p:tav tm="0">
                                          <p:val>
                                            <p:fltVal val="0"/>
                                          </p:val>
                                        </p:tav>
                                        <p:tav tm="100000">
                                          <p:val>
                                            <p:strVal val="#ppt_w"/>
                                          </p:val>
                                        </p:tav>
                                      </p:tavLst>
                                    </p:anim>
                                    <p:anim calcmode="lin" valueType="num">
                                      <p:cBhvr>
                                        <p:cTn id="64" dur="1000" fill="hold"/>
                                        <p:tgtEl>
                                          <p:spTgt spid="40">
                                            <p:txEl>
                                              <p:pRg st="0" end="0"/>
                                            </p:txEl>
                                          </p:spTgt>
                                        </p:tgtEl>
                                        <p:attrNameLst>
                                          <p:attrName>ppt_h</p:attrName>
                                        </p:attrNameLst>
                                      </p:cBhvr>
                                      <p:tavLst>
                                        <p:tav tm="0">
                                          <p:val>
                                            <p:fltVal val="0"/>
                                          </p:val>
                                        </p:tav>
                                        <p:tav tm="100000">
                                          <p:val>
                                            <p:strVal val="#ppt_h"/>
                                          </p:val>
                                        </p:tav>
                                      </p:tavLst>
                                    </p:anim>
                                    <p:animEffect transition="in" filter="fade">
                                      <p:cBhvr>
                                        <p:cTn id="65" dur="1000"/>
                                        <p:tgtEl>
                                          <p:spTgt spid="40">
                                            <p:txEl>
                                              <p:pRg st="0" end="0"/>
                                            </p:txEl>
                                          </p:spTgt>
                                        </p:tgtEl>
                                      </p:cBhvr>
                                    </p:animEffect>
                                  </p:childTnLst>
                                </p:cTn>
                              </p:par>
                              <p:par>
                                <p:cTn id="66" presetID="19" presetClass="emph" presetSubtype="0" repeatCount="4000" fill="remove" nodeType="withEffect">
                                  <p:stCondLst>
                                    <p:cond delay="2600"/>
                                  </p:stCondLst>
                                  <p:childTnLst>
                                    <p:animClr clrSpc="rgb" dir="cw">
                                      <p:cBhvr override="childStyle">
                                        <p:cTn id="67" dur="500" fill="hold"/>
                                        <p:tgtEl>
                                          <p:spTgt spid="40">
                                            <p:txEl>
                                              <p:pRg st="0" end="0"/>
                                            </p:txEl>
                                          </p:spTgt>
                                        </p:tgtEl>
                                        <p:attrNameLst>
                                          <p:attrName>style.color</p:attrName>
                                        </p:attrNameLst>
                                      </p:cBhvr>
                                      <p:to>
                                        <a:schemeClr val="bg1"/>
                                      </p:to>
                                    </p:animClr>
                                    <p:animClr clrSpc="rgb" dir="cw">
                                      <p:cBhvr>
                                        <p:cTn id="68" dur="500" fill="hold"/>
                                        <p:tgtEl>
                                          <p:spTgt spid="40">
                                            <p:txEl>
                                              <p:pRg st="0" end="0"/>
                                            </p:txEl>
                                          </p:spTgt>
                                        </p:tgtEl>
                                        <p:attrNameLst>
                                          <p:attrName>fillcolor</p:attrName>
                                        </p:attrNameLst>
                                      </p:cBhvr>
                                      <p:to>
                                        <a:schemeClr val="bg1"/>
                                      </p:to>
                                    </p:animClr>
                                    <p:set>
                                      <p:cBhvr>
                                        <p:cTn id="69" dur="500" fill="hold"/>
                                        <p:tgtEl>
                                          <p:spTgt spid="40">
                                            <p:txEl>
                                              <p:pRg st="0" end="0"/>
                                            </p:txEl>
                                          </p:spTgt>
                                        </p:tgtEl>
                                        <p:attrNameLst>
                                          <p:attrName>fill.type</p:attrName>
                                        </p:attrNameLst>
                                      </p:cBhvr>
                                      <p:to>
                                        <p:strVal val="solid"/>
                                      </p:to>
                                    </p:set>
                                    <p:set>
                                      <p:cBhvr>
                                        <p:cTn id="70" dur="500" fill="hold"/>
                                        <p:tgtEl>
                                          <p:spTgt spid="40">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7" grpId="0" animBg="1"/>
      <p:bldP spid="3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5D9FBD0-274D-4747-A450-F8DEDABC19D4}" type="slidenum">
              <a:rPr lang="en-US" smtClean="0"/>
              <a:pPr/>
              <a:t>7</a:t>
            </a:fld>
            <a:endParaRPr lang="en-US" dirty="0"/>
          </a:p>
        </p:txBody>
      </p:sp>
      <p:pic>
        <p:nvPicPr>
          <p:cNvPr id="5" name="Picture 2" descr="1074-IAG-Mining-101-Illustration-2_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063" y="1484313"/>
            <a:ext cx="6478587" cy="468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1074-IAG-Core-slices_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013" y="2298700"/>
            <a:ext cx="87312"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1074-IAG-Core-slices_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500" y="2298700"/>
            <a:ext cx="87313"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1074-IAG-Core-slices_0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9650" y="2298700"/>
            <a:ext cx="7937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1074-IAG-Core-slices_0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41425" y="2298700"/>
            <a:ext cx="87313" cy="247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1074-IAG-Core-slices_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25575" y="2298700"/>
            <a:ext cx="87313" cy="378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1074-IAG-Core-slices_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05000" y="2298700"/>
            <a:ext cx="87313"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1074-IAG-Core-slices_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93900" y="2298700"/>
            <a:ext cx="87313" cy="327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1074-IAG-Core-slices_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66950" y="2298700"/>
            <a:ext cx="87313"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1074-IAG-Core-slices_1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93975" y="2298700"/>
            <a:ext cx="87313" cy="344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1074-IAG-Core-slices_1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714625" y="2298700"/>
            <a:ext cx="87313" cy="315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1074-IAG-Core-slices_2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73400" y="2298700"/>
            <a:ext cx="87313" cy="330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1074-IAG-Core-slices_2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346450" y="2298700"/>
            <a:ext cx="87313"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1074-IAG-Core-slices_2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708400" y="2298700"/>
            <a:ext cx="87313"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1074-IAG-Core-slices_2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794125" y="2298700"/>
            <a:ext cx="87313" cy="355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1074-IAG-Core-slices_2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889375" y="2298700"/>
            <a:ext cx="79375" cy="311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1074-IAG-Core-slices_30"/>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121150" y="2298700"/>
            <a:ext cx="87313" cy="327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1074-IAG-Core-slices_3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425950" y="2298700"/>
            <a:ext cx="87313" cy="210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descr="1074-IAG-Core-slices_34"/>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529138" y="2298700"/>
            <a:ext cx="79375"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descr="1074-IAG-Core-slices_36"/>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841875" y="2298700"/>
            <a:ext cx="87313" cy="379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descr="1074-IAG-Core-slices_38"/>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057775" y="2298700"/>
            <a:ext cx="87313"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1074-IAG-Core-slices_40"/>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208588" y="2298700"/>
            <a:ext cx="79375"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descr="1074-IAG-Core-slices_42"/>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570538" y="2298700"/>
            <a:ext cx="79375" cy="276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descr="1074-IAG-Core-slices_44"/>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929313" y="2298700"/>
            <a:ext cx="79375" cy="25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descr="1074-IAG-Core-slices_46"/>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049963" y="2298700"/>
            <a:ext cx="87312" cy="333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descr="1074-IAG-Core-slices_48"/>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289675" y="2298700"/>
            <a:ext cx="79375" cy="305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descr="1074-IAG-Core-slices_50"/>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467475" y="2298700"/>
            <a:ext cx="87313"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descr="1074-IAG-Core-slices_52"/>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6651625" y="2298700"/>
            <a:ext cx="7937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1074-IAG-Mining-101-Illustration-4_03"/>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627063" y="1484313"/>
            <a:ext cx="6478587" cy="468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 Box 33"/>
          <p:cNvSpPr txBox="1">
            <a:spLocks noChangeArrowheads="1"/>
          </p:cNvSpPr>
          <p:nvPr/>
        </p:nvSpPr>
        <p:spPr bwMode="auto">
          <a:xfrm>
            <a:off x="5294312" y="3001069"/>
            <a:ext cx="3752055" cy="430887"/>
          </a:xfrm>
          <a:prstGeom prst="rect">
            <a:avLst/>
          </a:prstGeom>
          <a:solidFill>
            <a:schemeClr val="bg1"/>
          </a:solidFill>
          <a:ln w="25400">
            <a:solidFill>
              <a:srgbClr val="000000"/>
            </a:solidFill>
            <a:miter lim="800000"/>
            <a:headEnd/>
            <a:tailEnd/>
          </a:ln>
          <a:effectLst/>
          <a:extLst/>
        </p:spPr>
        <p:txBody>
          <a:bodyPr wrap="square" lIns="91440" tIns="91440" rIns="0" bIns="91440">
            <a:spAutoFit/>
          </a:bodyPr>
          <a:lstStyle>
            <a:lvl1pPr eaLnBrk="0" hangingPunct="0">
              <a:defRPr b="1" baseline="-25000">
                <a:solidFill>
                  <a:schemeClr val="tx1"/>
                </a:solidFill>
                <a:latin typeface="Arial" charset="0"/>
                <a:cs typeface="Arial" charset="0"/>
              </a:defRPr>
            </a:lvl1pPr>
            <a:lvl2pPr marL="742950" indent="-285750" eaLnBrk="0" hangingPunct="0">
              <a:defRPr b="1" baseline="-25000">
                <a:solidFill>
                  <a:schemeClr val="tx1"/>
                </a:solidFill>
                <a:latin typeface="Arial" charset="0"/>
                <a:cs typeface="Arial" charset="0"/>
              </a:defRPr>
            </a:lvl2pPr>
            <a:lvl3pPr marL="1143000" indent="-228600" eaLnBrk="0" hangingPunct="0">
              <a:defRPr b="1" baseline="-25000">
                <a:solidFill>
                  <a:schemeClr val="tx1"/>
                </a:solidFill>
                <a:latin typeface="Arial" charset="0"/>
                <a:cs typeface="Arial" charset="0"/>
              </a:defRPr>
            </a:lvl3pPr>
            <a:lvl4pPr marL="1600200" indent="-228600" eaLnBrk="0" hangingPunct="0">
              <a:defRPr b="1" baseline="-25000">
                <a:solidFill>
                  <a:schemeClr val="tx1"/>
                </a:solidFill>
                <a:latin typeface="Arial" charset="0"/>
                <a:cs typeface="Arial" charset="0"/>
              </a:defRPr>
            </a:lvl4pPr>
            <a:lvl5pPr marL="2057400" indent="-228600" eaLnBrk="0" hangingPunct="0">
              <a:defRPr b="1" baseline="-25000">
                <a:solidFill>
                  <a:schemeClr val="tx1"/>
                </a:solidFill>
                <a:latin typeface="Arial" charset="0"/>
                <a:cs typeface="Arial" charset="0"/>
              </a:defRPr>
            </a:lvl5pPr>
            <a:lvl6pPr marL="2514600" indent="-228600" eaLnBrk="0" fontAlgn="base" hangingPunct="0">
              <a:spcBef>
                <a:spcPct val="0"/>
              </a:spcBef>
              <a:spcAft>
                <a:spcPct val="0"/>
              </a:spcAft>
              <a:defRPr b="1" baseline="-25000">
                <a:solidFill>
                  <a:schemeClr val="tx1"/>
                </a:solidFill>
                <a:latin typeface="Arial" charset="0"/>
                <a:cs typeface="Arial" charset="0"/>
              </a:defRPr>
            </a:lvl6pPr>
            <a:lvl7pPr marL="2971800" indent="-228600" eaLnBrk="0" fontAlgn="base" hangingPunct="0">
              <a:spcBef>
                <a:spcPct val="0"/>
              </a:spcBef>
              <a:spcAft>
                <a:spcPct val="0"/>
              </a:spcAft>
              <a:defRPr b="1" baseline="-25000">
                <a:solidFill>
                  <a:schemeClr val="tx1"/>
                </a:solidFill>
                <a:latin typeface="Arial" charset="0"/>
                <a:cs typeface="Arial" charset="0"/>
              </a:defRPr>
            </a:lvl7pPr>
            <a:lvl8pPr marL="3429000" indent="-228600" eaLnBrk="0" fontAlgn="base" hangingPunct="0">
              <a:spcBef>
                <a:spcPct val="0"/>
              </a:spcBef>
              <a:spcAft>
                <a:spcPct val="0"/>
              </a:spcAft>
              <a:defRPr b="1" baseline="-25000">
                <a:solidFill>
                  <a:schemeClr val="tx1"/>
                </a:solidFill>
                <a:latin typeface="Arial" charset="0"/>
                <a:cs typeface="Arial" charset="0"/>
              </a:defRPr>
            </a:lvl8pPr>
            <a:lvl9pPr marL="3886200" indent="-228600" eaLnBrk="0" fontAlgn="base" hangingPunct="0">
              <a:spcBef>
                <a:spcPct val="0"/>
              </a:spcBef>
              <a:spcAft>
                <a:spcPct val="0"/>
              </a:spcAft>
              <a:defRPr b="1" baseline="-25000">
                <a:solidFill>
                  <a:schemeClr val="tx1"/>
                </a:solidFill>
                <a:latin typeface="Arial" charset="0"/>
                <a:cs typeface="Arial" charset="0"/>
              </a:defRPr>
            </a:lvl9pPr>
          </a:lstStyle>
          <a:p>
            <a:pPr eaLnBrk="1" hangingPunct="1"/>
            <a:r>
              <a:rPr lang="en-CA" sz="1600" baseline="0" dirty="0">
                <a:solidFill>
                  <a:srgbClr val="DDB10A"/>
                </a:solidFill>
              </a:rPr>
              <a:t>SCOPING </a:t>
            </a:r>
            <a:r>
              <a:rPr lang="en-CA" sz="1600" baseline="0" dirty="0" smtClean="0">
                <a:solidFill>
                  <a:srgbClr val="DDB10A"/>
                </a:solidFill>
              </a:rPr>
              <a:t>STUDY</a:t>
            </a:r>
            <a:endParaRPr lang="en-CA" sz="1600" baseline="0" dirty="0">
              <a:solidFill>
                <a:srgbClr val="DDB10A"/>
              </a:solidFill>
            </a:endParaRPr>
          </a:p>
        </p:txBody>
      </p:sp>
      <p:sp>
        <p:nvSpPr>
          <p:cNvPr id="36" name="Title 1"/>
          <p:cNvSpPr>
            <a:spLocks/>
          </p:cNvSpPr>
          <p:nvPr/>
        </p:nvSpPr>
        <p:spPr bwMode="auto">
          <a:xfrm>
            <a:off x="228600" y="0"/>
            <a:ext cx="8686800" cy="11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nSpc>
                <a:spcPts val="3600"/>
              </a:lnSpc>
              <a:spcBef>
                <a:spcPct val="0"/>
              </a:spcBef>
            </a:pPr>
            <a:r>
              <a:rPr lang="en-US" sz="2800" b="1" dirty="0" smtClean="0">
                <a:solidFill>
                  <a:srgbClr val="000000"/>
                </a:solidFill>
              </a:rPr>
              <a:t>Studies to support decision to construct a mine</a:t>
            </a:r>
            <a:endParaRPr lang="en-US" sz="2800" b="1" dirty="0">
              <a:solidFill>
                <a:srgbClr val="000000"/>
              </a:solidFill>
            </a:endParaRPr>
          </a:p>
        </p:txBody>
      </p:sp>
      <p:sp>
        <p:nvSpPr>
          <p:cNvPr id="37" name="TextBox 4"/>
          <p:cNvSpPr txBox="1">
            <a:spLocks noChangeArrowheads="1"/>
          </p:cNvSpPr>
          <p:nvPr/>
        </p:nvSpPr>
        <p:spPr bwMode="auto">
          <a:xfrm>
            <a:off x="531813" y="1143000"/>
            <a:ext cx="8007350" cy="1039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baseline="-25000">
                <a:solidFill>
                  <a:schemeClr val="tx1"/>
                </a:solidFill>
                <a:latin typeface="Arial" charset="0"/>
                <a:cs typeface="Arial" charset="0"/>
              </a:defRPr>
            </a:lvl1pPr>
            <a:lvl2pPr marL="742950" indent="-285750" eaLnBrk="0" hangingPunct="0">
              <a:defRPr b="1" baseline="-25000">
                <a:solidFill>
                  <a:schemeClr val="tx1"/>
                </a:solidFill>
                <a:latin typeface="Arial" charset="0"/>
                <a:cs typeface="Arial" charset="0"/>
              </a:defRPr>
            </a:lvl2pPr>
            <a:lvl3pPr marL="1143000" indent="-228600" eaLnBrk="0" hangingPunct="0">
              <a:defRPr b="1" baseline="-25000">
                <a:solidFill>
                  <a:schemeClr val="tx1"/>
                </a:solidFill>
                <a:latin typeface="Arial" charset="0"/>
                <a:cs typeface="Arial" charset="0"/>
              </a:defRPr>
            </a:lvl3pPr>
            <a:lvl4pPr marL="1600200" indent="-228600" eaLnBrk="0" hangingPunct="0">
              <a:defRPr b="1" baseline="-25000">
                <a:solidFill>
                  <a:schemeClr val="tx1"/>
                </a:solidFill>
                <a:latin typeface="Arial" charset="0"/>
                <a:cs typeface="Arial" charset="0"/>
              </a:defRPr>
            </a:lvl4pPr>
            <a:lvl5pPr marL="2057400" indent="-228600" eaLnBrk="0" hangingPunct="0">
              <a:defRPr b="1" baseline="-25000">
                <a:solidFill>
                  <a:schemeClr val="tx1"/>
                </a:solidFill>
                <a:latin typeface="Arial" charset="0"/>
                <a:cs typeface="Arial" charset="0"/>
              </a:defRPr>
            </a:lvl5pPr>
            <a:lvl6pPr marL="2514600" indent="-228600" eaLnBrk="0" fontAlgn="base" hangingPunct="0">
              <a:spcBef>
                <a:spcPct val="0"/>
              </a:spcBef>
              <a:spcAft>
                <a:spcPct val="0"/>
              </a:spcAft>
              <a:defRPr b="1" baseline="-25000">
                <a:solidFill>
                  <a:schemeClr val="tx1"/>
                </a:solidFill>
                <a:latin typeface="Arial" charset="0"/>
                <a:cs typeface="Arial" charset="0"/>
              </a:defRPr>
            </a:lvl6pPr>
            <a:lvl7pPr marL="2971800" indent="-228600" eaLnBrk="0" fontAlgn="base" hangingPunct="0">
              <a:spcBef>
                <a:spcPct val="0"/>
              </a:spcBef>
              <a:spcAft>
                <a:spcPct val="0"/>
              </a:spcAft>
              <a:defRPr b="1" baseline="-25000">
                <a:solidFill>
                  <a:schemeClr val="tx1"/>
                </a:solidFill>
                <a:latin typeface="Arial" charset="0"/>
                <a:cs typeface="Arial" charset="0"/>
              </a:defRPr>
            </a:lvl7pPr>
            <a:lvl8pPr marL="3429000" indent="-228600" eaLnBrk="0" fontAlgn="base" hangingPunct="0">
              <a:spcBef>
                <a:spcPct val="0"/>
              </a:spcBef>
              <a:spcAft>
                <a:spcPct val="0"/>
              </a:spcAft>
              <a:defRPr b="1" baseline="-25000">
                <a:solidFill>
                  <a:schemeClr val="tx1"/>
                </a:solidFill>
                <a:latin typeface="Arial" charset="0"/>
                <a:cs typeface="Arial" charset="0"/>
              </a:defRPr>
            </a:lvl8pPr>
            <a:lvl9pPr marL="3886200" indent="-228600" eaLnBrk="0" fontAlgn="base" hangingPunct="0">
              <a:spcBef>
                <a:spcPct val="0"/>
              </a:spcBef>
              <a:spcAft>
                <a:spcPct val="0"/>
              </a:spcAft>
              <a:defRPr b="1" baseline="-25000">
                <a:solidFill>
                  <a:schemeClr val="tx1"/>
                </a:solidFill>
                <a:latin typeface="Arial" charset="0"/>
                <a:cs typeface="Arial" charset="0"/>
              </a:defRPr>
            </a:lvl9pPr>
          </a:lstStyle>
          <a:p>
            <a:pPr marL="284163" indent="-284163" eaLnBrk="1" hangingPunct="1">
              <a:lnSpc>
                <a:spcPct val="80000"/>
              </a:lnSpc>
              <a:spcBef>
                <a:spcPts val="2200"/>
              </a:spcBef>
              <a:buSzPct val="90000"/>
              <a:buFontTx/>
              <a:buBlip>
                <a:blip r:embed="rId32"/>
              </a:buBlip>
            </a:pPr>
            <a:r>
              <a:rPr lang="en-CA" b="0" baseline="0" dirty="0">
                <a:latin typeface="Arial"/>
              </a:rPr>
              <a:t>Exploring for gold is much like looking at the earth through a straw.</a:t>
            </a:r>
          </a:p>
          <a:p>
            <a:pPr marL="284163" indent="-284163" eaLnBrk="1" hangingPunct="1">
              <a:lnSpc>
                <a:spcPct val="80000"/>
              </a:lnSpc>
              <a:spcBef>
                <a:spcPts val="2200"/>
              </a:spcBef>
              <a:buSzPct val="90000"/>
              <a:buFontTx/>
              <a:buBlip>
                <a:blip r:embed="rId32"/>
              </a:buBlip>
            </a:pPr>
            <a:r>
              <a:rPr lang="en-CA" b="0" baseline="0" dirty="0">
                <a:latin typeface="Arial"/>
              </a:rPr>
              <a:t>Each study gives a larger and clearer view of the value and extent </a:t>
            </a:r>
            <a:br>
              <a:rPr lang="en-CA" b="0" baseline="0" dirty="0">
                <a:latin typeface="Arial"/>
              </a:rPr>
            </a:br>
            <a:r>
              <a:rPr lang="en-CA" b="0" baseline="0" dirty="0">
                <a:latin typeface="Arial"/>
              </a:rPr>
              <a:t>of the mineral deposit, and the viability of the project.</a:t>
            </a:r>
            <a:endParaRPr lang="en-US" b="0" baseline="0" dirty="0">
              <a:latin typeface="Arial"/>
            </a:endParaRPr>
          </a:p>
        </p:txBody>
      </p:sp>
      <p:sp>
        <p:nvSpPr>
          <p:cNvPr id="38" name="Text Box 33"/>
          <p:cNvSpPr txBox="1">
            <a:spLocks noChangeArrowheads="1"/>
          </p:cNvSpPr>
          <p:nvPr/>
        </p:nvSpPr>
        <p:spPr bwMode="auto">
          <a:xfrm>
            <a:off x="5297941" y="3919200"/>
            <a:ext cx="3752055" cy="430887"/>
          </a:xfrm>
          <a:prstGeom prst="rect">
            <a:avLst/>
          </a:prstGeom>
          <a:solidFill>
            <a:schemeClr val="bg1"/>
          </a:solidFill>
          <a:ln w="25400">
            <a:solidFill>
              <a:srgbClr val="000000"/>
            </a:solidFill>
            <a:miter lim="800000"/>
            <a:headEnd/>
            <a:tailEnd/>
          </a:ln>
          <a:effectLst/>
          <a:extLst/>
        </p:spPr>
        <p:txBody>
          <a:bodyPr wrap="square" lIns="91440" tIns="91440" rIns="0" bIns="91440">
            <a:spAutoFit/>
          </a:bodyPr>
          <a:lstStyle>
            <a:lvl1pPr eaLnBrk="0" hangingPunct="0">
              <a:defRPr b="1" baseline="-25000">
                <a:solidFill>
                  <a:schemeClr val="tx1"/>
                </a:solidFill>
                <a:latin typeface="Arial" charset="0"/>
                <a:cs typeface="Arial" charset="0"/>
              </a:defRPr>
            </a:lvl1pPr>
            <a:lvl2pPr marL="742950" indent="-285750" eaLnBrk="0" hangingPunct="0">
              <a:defRPr b="1" baseline="-25000">
                <a:solidFill>
                  <a:schemeClr val="tx1"/>
                </a:solidFill>
                <a:latin typeface="Arial" charset="0"/>
                <a:cs typeface="Arial" charset="0"/>
              </a:defRPr>
            </a:lvl2pPr>
            <a:lvl3pPr marL="1143000" indent="-228600" eaLnBrk="0" hangingPunct="0">
              <a:defRPr b="1" baseline="-25000">
                <a:solidFill>
                  <a:schemeClr val="tx1"/>
                </a:solidFill>
                <a:latin typeface="Arial" charset="0"/>
                <a:cs typeface="Arial" charset="0"/>
              </a:defRPr>
            </a:lvl3pPr>
            <a:lvl4pPr marL="1600200" indent="-228600" eaLnBrk="0" hangingPunct="0">
              <a:defRPr b="1" baseline="-25000">
                <a:solidFill>
                  <a:schemeClr val="tx1"/>
                </a:solidFill>
                <a:latin typeface="Arial" charset="0"/>
                <a:cs typeface="Arial" charset="0"/>
              </a:defRPr>
            </a:lvl4pPr>
            <a:lvl5pPr marL="2057400" indent="-228600" eaLnBrk="0" hangingPunct="0">
              <a:defRPr b="1" baseline="-25000">
                <a:solidFill>
                  <a:schemeClr val="tx1"/>
                </a:solidFill>
                <a:latin typeface="Arial" charset="0"/>
                <a:cs typeface="Arial" charset="0"/>
              </a:defRPr>
            </a:lvl5pPr>
            <a:lvl6pPr marL="2514600" indent="-228600" eaLnBrk="0" fontAlgn="base" hangingPunct="0">
              <a:spcBef>
                <a:spcPct val="0"/>
              </a:spcBef>
              <a:spcAft>
                <a:spcPct val="0"/>
              </a:spcAft>
              <a:defRPr b="1" baseline="-25000">
                <a:solidFill>
                  <a:schemeClr val="tx1"/>
                </a:solidFill>
                <a:latin typeface="Arial" charset="0"/>
                <a:cs typeface="Arial" charset="0"/>
              </a:defRPr>
            </a:lvl6pPr>
            <a:lvl7pPr marL="2971800" indent="-228600" eaLnBrk="0" fontAlgn="base" hangingPunct="0">
              <a:spcBef>
                <a:spcPct val="0"/>
              </a:spcBef>
              <a:spcAft>
                <a:spcPct val="0"/>
              </a:spcAft>
              <a:defRPr b="1" baseline="-25000">
                <a:solidFill>
                  <a:schemeClr val="tx1"/>
                </a:solidFill>
                <a:latin typeface="Arial" charset="0"/>
                <a:cs typeface="Arial" charset="0"/>
              </a:defRPr>
            </a:lvl7pPr>
            <a:lvl8pPr marL="3429000" indent="-228600" eaLnBrk="0" fontAlgn="base" hangingPunct="0">
              <a:spcBef>
                <a:spcPct val="0"/>
              </a:spcBef>
              <a:spcAft>
                <a:spcPct val="0"/>
              </a:spcAft>
              <a:defRPr b="1" baseline="-25000">
                <a:solidFill>
                  <a:schemeClr val="tx1"/>
                </a:solidFill>
                <a:latin typeface="Arial" charset="0"/>
                <a:cs typeface="Arial" charset="0"/>
              </a:defRPr>
            </a:lvl8pPr>
            <a:lvl9pPr marL="3886200" indent="-228600" eaLnBrk="0" fontAlgn="base" hangingPunct="0">
              <a:spcBef>
                <a:spcPct val="0"/>
              </a:spcBef>
              <a:spcAft>
                <a:spcPct val="0"/>
              </a:spcAft>
              <a:defRPr b="1" baseline="-25000">
                <a:solidFill>
                  <a:schemeClr val="tx1"/>
                </a:solidFill>
                <a:latin typeface="Arial" charset="0"/>
                <a:cs typeface="Arial" charset="0"/>
              </a:defRPr>
            </a:lvl9pPr>
          </a:lstStyle>
          <a:p>
            <a:pPr eaLnBrk="1" hangingPunct="1"/>
            <a:r>
              <a:rPr lang="en-US" sz="1600" baseline="0" dirty="0" smtClean="0">
                <a:solidFill>
                  <a:srgbClr val="DDB10A"/>
                </a:solidFill>
              </a:rPr>
              <a:t>PRE-FEASIBILITY</a:t>
            </a:r>
            <a:r>
              <a:rPr lang="en-US" sz="1600" dirty="0" smtClean="0">
                <a:solidFill>
                  <a:srgbClr val="000000"/>
                </a:solidFill>
              </a:rPr>
              <a:t> </a:t>
            </a:r>
            <a:r>
              <a:rPr lang="en-CA" sz="1600" baseline="0" dirty="0" smtClean="0">
                <a:solidFill>
                  <a:srgbClr val="DDB10A"/>
                </a:solidFill>
              </a:rPr>
              <a:t>STUDY</a:t>
            </a:r>
            <a:endParaRPr lang="en-CA" sz="1600" baseline="0" dirty="0">
              <a:solidFill>
                <a:srgbClr val="DDB10A"/>
              </a:solidFill>
            </a:endParaRPr>
          </a:p>
        </p:txBody>
      </p:sp>
      <p:sp>
        <p:nvSpPr>
          <p:cNvPr id="39" name="Text Box 33"/>
          <p:cNvSpPr txBox="1">
            <a:spLocks noChangeArrowheads="1"/>
          </p:cNvSpPr>
          <p:nvPr/>
        </p:nvSpPr>
        <p:spPr bwMode="auto">
          <a:xfrm>
            <a:off x="5323341" y="4771112"/>
            <a:ext cx="3752055" cy="430887"/>
          </a:xfrm>
          <a:prstGeom prst="rect">
            <a:avLst/>
          </a:prstGeom>
          <a:solidFill>
            <a:schemeClr val="bg1"/>
          </a:solidFill>
          <a:ln w="25400">
            <a:solidFill>
              <a:srgbClr val="000000"/>
            </a:solidFill>
            <a:miter lim="800000"/>
            <a:headEnd/>
            <a:tailEnd/>
          </a:ln>
          <a:effectLst/>
          <a:extLst/>
        </p:spPr>
        <p:txBody>
          <a:bodyPr wrap="square" lIns="91440" tIns="91440" rIns="0" bIns="91440">
            <a:spAutoFit/>
          </a:bodyPr>
          <a:lstStyle>
            <a:lvl1pPr eaLnBrk="0" hangingPunct="0">
              <a:defRPr b="1" baseline="-25000">
                <a:solidFill>
                  <a:schemeClr val="tx1"/>
                </a:solidFill>
                <a:latin typeface="Arial" charset="0"/>
                <a:cs typeface="Arial" charset="0"/>
              </a:defRPr>
            </a:lvl1pPr>
            <a:lvl2pPr marL="742950" indent="-285750" eaLnBrk="0" hangingPunct="0">
              <a:defRPr b="1" baseline="-25000">
                <a:solidFill>
                  <a:schemeClr val="tx1"/>
                </a:solidFill>
                <a:latin typeface="Arial" charset="0"/>
                <a:cs typeface="Arial" charset="0"/>
              </a:defRPr>
            </a:lvl2pPr>
            <a:lvl3pPr marL="1143000" indent="-228600" eaLnBrk="0" hangingPunct="0">
              <a:defRPr b="1" baseline="-25000">
                <a:solidFill>
                  <a:schemeClr val="tx1"/>
                </a:solidFill>
                <a:latin typeface="Arial" charset="0"/>
                <a:cs typeface="Arial" charset="0"/>
              </a:defRPr>
            </a:lvl3pPr>
            <a:lvl4pPr marL="1600200" indent="-228600" eaLnBrk="0" hangingPunct="0">
              <a:defRPr b="1" baseline="-25000">
                <a:solidFill>
                  <a:schemeClr val="tx1"/>
                </a:solidFill>
                <a:latin typeface="Arial" charset="0"/>
                <a:cs typeface="Arial" charset="0"/>
              </a:defRPr>
            </a:lvl4pPr>
            <a:lvl5pPr marL="2057400" indent="-228600" eaLnBrk="0" hangingPunct="0">
              <a:defRPr b="1" baseline="-25000">
                <a:solidFill>
                  <a:schemeClr val="tx1"/>
                </a:solidFill>
                <a:latin typeface="Arial" charset="0"/>
                <a:cs typeface="Arial" charset="0"/>
              </a:defRPr>
            </a:lvl5pPr>
            <a:lvl6pPr marL="2514600" indent="-228600" eaLnBrk="0" fontAlgn="base" hangingPunct="0">
              <a:spcBef>
                <a:spcPct val="0"/>
              </a:spcBef>
              <a:spcAft>
                <a:spcPct val="0"/>
              </a:spcAft>
              <a:defRPr b="1" baseline="-25000">
                <a:solidFill>
                  <a:schemeClr val="tx1"/>
                </a:solidFill>
                <a:latin typeface="Arial" charset="0"/>
                <a:cs typeface="Arial" charset="0"/>
              </a:defRPr>
            </a:lvl6pPr>
            <a:lvl7pPr marL="2971800" indent="-228600" eaLnBrk="0" fontAlgn="base" hangingPunct="0">
              <a:spcBef>
                <a:spcPct val="0"/>
              </a:spcBef>
              <a:spcAft>
                <a:spcPct val="0"/>
              </a:spcAft>
              <a:defRPr b="1" baseline="-25000">
                <a:solidFill>
                  <a:schemeClr val="tx1"/>
                </a:solidFill>
                <a:latin typeface="Arial" charset="0"/>
                <a:cs typeface="Arial" charset="0"/>
              </a:defRPr>
            </a:lvl7pPr>
            <a:lvl8pPr marL="3429000" indent="-228600" eaLnBrk="0" fontAlgn="base" hangingPunct="0">
              <a:spcBef>
                <a:spcPct val="0"/>
              </a:spcBef>
              <a:spcAft>
                <a:spcPct val="0"/>
              </a:spcAft>
              <a:defRPr b="1" baseline="-25000">
                <a:solidFill>
                  <a:schemeClr val="tx1"/>
                </a:solidFill>
                <a:latin typeface="Arial" charset="0"/>
                <a:cs typeface="Arial" charset="0"/>
              </a:defRPr>
            </a:lvl8pPr>
            <a:lvl9pPr marL="3886200" indent="-228600" eaLnBrk="0" fontAlgn="base" hangingPunct="0">
              <a:spcBef>
                <a:spcPct val="0"/>
              </a:spcBef>
              <a:spcAft>
                <a:spcPct val="0"/>
              </a:spcAft>
              <a:defRPr b="1" baseline="-25000">
                <a:solidFill>
                  <a:schemeClr val="tx1"/>
                </a:solidFill>
                <a:latin typeface="Arial" charset="0"/>
                <a:cs typeface="Arial" charset="0"/>
              </a:defRPr>
            </a:lvl9pPr>
          </a:lstStyle>
          <a:p>
            <a:pPr eaLnBrk="1" hangingPunct="1"/>
            <a:r>
              <a:rPr lang="en-US" sz="1600" baseline="0" dirty="0" smtClean="0">
                <a:solidFill>
                  <a:srgbClr val="DDB10A"/>
                </a:solidFill>
              </a:rPr>
              <a:t>FULL FEASIBILITY</a:t>
            </a:r>
            <a:r>
              <a:rPr lang="en-US" sz="1600" dirty="0" smtClean="0">
                <a:solidFill>
                  <a:srgbClr val="000000"/>
                </a:solidFill>
              </a:rPr>
              <a:t> </a:t>
            </a:r>
            <a:r>
              <a:rPr lang="en-CA" sz="1600" baseline="0" dirty="0" smtClean="0">
                <a:solidFill>
                  <a:srgbClr val="DDB10A"/>
                </a:solidFill>
              </a:rPr>
              <a:t>STUDY</a:t>
            </a:r>
            <a:endParaRPr lang="en-CA" sz="1600" baseline="0" dirty="0">
              <a:solidFill>
                <a:srgbClr val="DDB10A"/>
              </a:solidFill>
            </a:endParaRPr>
          </a:p>
        </p:txBody>
      </p:sp>
    </p:spTree>
    <p:extLst>
      <p:ext uri="{BB962C8B-B14F-4D97-AF65-F5344CB8AC3E}">
        <p14:creationId xmlns:p14="http://schemas.microsoft.com/office/powerpoint/2010/main" val="138083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childTnLst>
                          </p:cTn>
                        </p:par>
                        <p:par>
                          <p:cTn id="8" fill="hold">
                            <p:stCondLst>
                              <p:cond delay="1000"/>
                            </p:stCondLst>
                            <p:childTnLst>
                              <p:par>
                                <p:cTn id="9" presetID="17" presetClass="entr" presetSubtype="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ppt_x</p:attrName>
                                        </p:attrNameLst>
                                      </p:cBhvr>
                                      <p:tavLst>
                                        <p:tav tm="0">
                                          <p:val>
                                            <p:strVal val="#ppt_x"/>
                                          </p:val>
                                        </p:tav>
                                        <p:tav tm="100000">
                                          <p:val>
                                            <p:strVal val="#ppt_x"/>
                                          </p:val>
                                        </p:tav>
                                      </p:tavLst>
                                    </p:anim>
                                    <p:anim calcmode="lin" valueType="num">
                                      <p:cBhvr>
                                        <p:cTn id="12" dur="500" fill="hold"/>
                                        <p:tgtEl>
                                          <p:spTgt spid="12"/>
                                        </p:tgtEl>
                                        <p:attrNameLst>
                                          <p:attrName>ppt_y</p:attrName>
                                        </p:attrNameLst>
                                      </p:cBhvr>
                                      <p:tavLst>
                                        <p:tav tm="0">
                                          <p:val>
                                            <p:strVal val="#ppt_y-#ppt_h/2"/>
                                          </p:val>
                                        </p:tav>
                                        <p:tav tm="100000">
                                          <p:val>
                                            <p:strVal val="#ppt_y"/>
                                          </p:val>
                                        </p:tav>
                                      </p:tavLst>
                                    </p:anim>
                                    <p:anim calcmode="lin" valueType="num">
                                      <p:cBhvr>
                                        <p:cTn id="13" dur="500" fill="hold"/>
                                        <p:tgtEl>
                                          <p:spTgt spid="12"/>
                                        </p:tgtEl>
                                        <p:attrNameLst>
                                          <p:attrName>ppt_w</p:attrName>
                                        </p:attrNameLst>
                                      </p:cBhvr>
                                      <p:tavLst>
                                        <p:tav tm="0">
                                          <p:val>
                                            <p:strVal val="#ppt_w"/>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childTnLst>
                                </p:cTn>
                              </p:par>
                            </p:childTnLst>
                          </p:cTn>
                        </p:par>
                        <p:par>
                          <p:cTn id="15" fill="hold">
                            <p:stCondLst>
                              <p:cond delay="1500"/>
                            </p:stCondLst>
                            <p:childTnLst>
                              <p:par>
                                <p:cTn id="16" presetID="17" presetClass="entr" presetSubtype="1"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ppt_h/2"/>
                                          </p:val>
                                        </p:tav>
                                        <p:tav tm="100000">
                                          <p:val>
                                            <p:strVal val="#ppt_y"/>
                                          </p:val>
                                        </p:tav>
                                      </p:tavLst>
                                    </p:anim>
                                    <p:anim calcmode="lin" valueType="num">
                                      <p:cBhvr>
                                        <p:cTn id="20" dur="500" fill="hold"/>
                                        <p:tgtEl>
                                          <p:spTgt spid="15"/>
                                        </p:tgtEl>
                                        <p:attrNameLst>
                                          <p:attrName>ppt_w</p:attrName>
                                        </p:attrNameLst>
                                      </p:cBhvr>
                                      <p:tavLst>
                                        <p:tav tm="0">
                                          <p:val>
                                            <p:strVal val="#ppt_w"/>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childTnLst>
                                </p:cTn>
                              </p:par>
                            </p:childTnLst>
                          </p:cTn>
                        </p:par>
                        <p:par>
                          <p:cTn id="22" fill="hold">
                            <p:stCondLst>
                              <p:cond delay="2000"/>
                            </p:stCondLst>
                            <p:childTnLst>
                              <p:par>
                                <p:cTn id="23" presetID="17" presetClass="entr" presetSubtype="1"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ppt_x</p:attrName>
                                        </p:attrNameLst>
                                      </p:cBhvr>
                                      <p:tavLst>
                                        <p:tav tm="0">
                                          <p:val>
                                            <p:strVal val="#ppt_x"/>
                                          </p:val>
                                        </p:tav>
                                        <p:tav tm="100000">
                                          <p:val>
                                            <p:strVal val="#ppt_x"/>
                                          </p:val>
                                        </p:tav>
                                      </p:tavLst>
                                    </p:anim>
                                    <p:anim calcmode="lin" valueType="num">
                                      <p:cBhvr>
                                        <p:cTn id="26" dur="500" fill="hold"/>
                                        <p:tgtEl>
                                          <p:spTgt spid="19"/>
                                        </p:tgtEl>
                                        <p:attrNameLst>
                                          <p:attrName>ppt_y</p:attrName>
                                        </p:attrNameLst>
                                      </p:cBhvr>
                                      <p:tavLst>
                                        <p:tav tm="0">
                                          <p:val>
                                            <p:strVal val="#ppt_y-#ppt_h/2"/>
                                          </p:val>
                                        </p:tav>
                                        <p:tav tm="100000">
                                          <p:val>
                                            <p:strVal val="#ppt_y"/>
                                          </p:val>
                                        </p:tav>
                                      </p:tavLst>
                                    </p:anim>
                                    <p:anim calcmode="lin" valueType="num">
                                      <p:cBhvr>
                                        <p:cTn id="27" dur="500" fill="hold"/>
                                        <p:tgtEl>
                                          <p:spTgt spid="19"/>
                                        </p:tgtEl>
                                        <p:attrNameLst>
                                          <p:attrName>ppt_w</p:attrName>
                                        </p:attrNameLst>
                                      </p:cBhvr>
                                      <p:tavLst>
                                        <p:tav tm="0">
                                          <p:val>
                                            <p:strVal val="#ppt_w"/>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presetID="17" presetClass="entr" presetSubtype="1"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ppt_x</p:attrName>
                                        </p:attrNameLst>
                                      </p:cBhvr>
                                      <p:tavLst>
                                        <p:tav tm="0">
                                          <p:val>
                                            <p:strVal val="#ppt_x"/>
                                          </p:val>
                                        </p:tav>
                                        <p:tav tm="100000">
                                          <p:val>
                                            <p:strVal val="#ppt_x"/>
                                          </p:val>
                                        </p:tav>
                                      </p:tavLst>
                                    </p:anim>
                                    <p:anim calcmode="lin" valueType="num">
                                      <p:cBhvr>
                                        <p:cTn id="33" dur="500" fill="hold"/>
                                        <p:tgtEl>
                                          <p:spTgt spid="25"/>
                                        </p:tgtEl>
                                        <p:attrNameLst>
                                          <p:attrName>ppt_y</p:attrName>
                                        </p:attrNameLst>
                                      </p:cBhvr>
                                      <p:tavLst>
                                        <p:tav tm="0">
                                          <p:val>
                                            <p:strVal val="#ppt_y-#ppt_h/2"/>
                                          </p:val>
                                        </p:tav>
                                        <p:tav tm="100000">
                                          <p:val>
                                            <p:strVal val="#ppt_y"/>
                                          </p:val>
                                        </p:tav>
                                      </p:tavLst>
                                    </p:anim>
                                    <p:anim calcmode="lin" valueType="num">
                                      <p:cBhvr>
                                        <p:cTn id="34" dur="500" fill="hold"/>
                                        <p:tgtEl>
                                          <p:spTgt spid="25"/>
                                        </p:tgtEl>
                                        <p:attrNameLst>
                                          <p:attrName>ppt_w</p:attrName>
                                        </p:attrNameLst>
                                      </p:cBhvr>
                                      <p:tavLst>
                                        <p:tav tm="0">
                                          <p:val>
                                            <p:strVal val="#ppt_w"/>
                                          </p:val>
                                        </p:tav>
                                        <p:tav tm="100000">
                                          <p:val>
                                            <p:strVal val="#ppt_w"/>
                                          </p:val>
                                        </p:tav>
                                      </p:tavLst>
                                    </p:anim>
                                    <p:anim calcmode="lin" valueType="num">
                                      <p:cBhvr>
                                        <p:cTn id="35" dur="500" fill="hold"/>
                                        <p:tgtEl>
                                          <p:spTgt spid="25"/>
                                        </p:tgtEl>
                                        <p:attrNameLst>
                                          <p:attrName>ppt_h</p:attrName>
                                        </p:attrNameLst>
                                      </p:cBhvr>
                                      <p:tavLst>
                                        <p:tav tm="0">
                                          <p:val>
                                            <p:fltVal val="0"/>
                                          </p:val>
                                        </p:tav>
                                        <p:tav tm="100000">
                                          <p:val>
                                            <p:strVal val="#ppt_h"/>
                                          </p:val>
                                        </p:tav>
                                      </p:tavLst>
                                    </p:anim>
                                  </p:childTnLst>
                                </p:cTn>
                              </p:par>
                            </p:childTnLst>
                          </p:cTn>
                        </p:par>
                        <p:par>
                          <p:cTn id="36" fill="hold">
                            <p:stCondLst>
                              <p:cond delay="3000"/>
                            </p:stCondLst>
                            <p:childTnLst>
                              <p:par>
                                <p:cTn id="37" presetID="17" presetClass="entr" presetSubtype="1" fill="hold" nodeType="after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p:cTn id="39" dur="500" fill="hold"/>
                                        <p:tgtEl>
                                          <p:spTgt spid="28"/>
                                        </p:tgtEl>
                                        <p:attrNameLst>
                                          <p:attrName>ppt_x</p:attrName>
                                        </p:attrNameLst>
                                      </p:cBhvr>
                                      <p:tavLst>
                                        <p:tav tm="0">
                                          <p:val>
                                            <p:strVal val="#ppt_x"/>
                                          </p:val>
                                        </p:tav>
                                        <p:tav tm="100000">
                                          <p:val>
                                            <p:strVal val="#ppt_x"/>
                                          </p:val>
                                        </p:tav>
                                      </p:tavLst>
                                    </p:anim>
                                    <p:anim calcmode="lin" valueType="num">
                                      <p:cBhvr>
                                        <p:cTn id="40" dur="500" fill="hold"/>
                                        <p:tgtEl>
                                          <p:spTgt spid="28"/>
                                        </p:tgtEl>
                                        <p:attrNameLst>
                                          <p:attrName>ppt_y</p:attrName>
                                        </p:attrNameLst>
                                      </p:cBhvr>
                                      <p:tavLst>
                                        <p:tav tm="0">
                                          <p:val>
                                            <p:strVal val="#ppt_y-#ppt_h/2"/>
                                          </p:val>
                                        </p:tav>
                                        <p:tav tm="100000">
                                          <p:val>
                                            <p:strVal val="#ppt_y"/>
                                          </p:val>
                                        </p:tav>
                                      </p:tavLst>
                                    </p:anim>
                                    <p:anim calcmode="lin" valueType="num">
                                      <p:cBhvr>
                                        <p:cTn id="41" dur="500" fill="hold"/>
                                        <p:tgtEl>
                                          <p:spTgt spid="28"/>
                                        </p:tgtEl>
                                        <p:attrNameLst>
                                          <p:attrName>ppt_w</p:attrName>
                                        </p:attrNameLst>
                                      </p:cBhvr>
                                      <p:tavLst>
                                        <p:tav tm="0">
                                          <p:val>
                                            <p:strVal val="#ppt_w"/>
                                          </p:val>
                                        </p:tav>
                                        <p:tav tm="100000">
                                          <p:val>
                                            <p:strVal val="#ppt_w"/>
                                          </p:val>
                                        </p:tav>
                                      </p:tavLst>
                                    </p:anim>
                                    <p:anim calcmode="lin" valueType="num">
                                      <p:cBhvr>
                                        <p:cTn id="42" dur="500" fill="hold"/>
                                        <p:tgtEl>
                                          <p:spTgt spid="28"/>
                                        </p:tgtEl>
                                        <p:attrNameLst>
                                          <p:attrName>ppt_h</p:attrName>
                                        </p:attrNameLst>
                                      </p:cBhvr>
                                      <p:tavLst>
                                        <p:tav tm="0">
                                          <p:val>
                                            <p:fltVal val="0"/>
                                          </p:val>
                                        </p:tav>
                                        <p:tav tm="100000">
                                          <p:val>
                                            <p:strVal val="#ppt_h"/>
                                          </p:val>
                                        </p:tav>
                                      </p:tavLst>
                                    </p:anim>
                                  </p:childTnLst>
                                </p:cTn>
                              </p:par>
                            </p:childTnLst>
                          </p:cTn>
                        </p:par>
                        <p:par>
                          <p:cTn id="43" fill="hold">
                            <p:stCondLst>
                              <p:cond delay="3500"/>
                            </p:stCondLst>
                            <p:childTnLst>
                              <p:par>
                                <p:cTn id="44" presetID="17" presetClass="entr" presetSubtype="1" fill="hold" nodeType="afterEffect">
                                  <p:stCondLst>
                                    <p:cond delay="0"/>
                                  </p:stCondLst>
                                  <p:childTnLst>
                                    <p:set>
                                      <p:cBhvr>
                                        <p:cTn id="45" dur="1" fill="hold">
                                          <p:stCondLst>
                                            <p:cond delay="0"/>
                                          </p:stCondLst>
                                        </p:cTn>
                                        <p:tgtEl>
                                          <p:spTgt spid="6"/>
                                        </p:tgtEl>
                                        <p:attrNameLst>
                                          <p:attrName>style.visibility</p:attrName>
                                        </p:attrNameLst>
                                      </p:cBhvr>
                                      <p:to>
                                        <p:strVal val="visible"/>
                                      </p:to>
                                    </p:set>
                                    <p:anim calcmode="lin" valueType="num">
                                      <p:cBhvr>
                                        <p:cTn id="46" dur="500" fill="hold"/>
                                        <p:tgtEl>
                                          <p:spTgt spid="6"/>
                                        </p:tgtEl>
                                        <p:attrNameLst>
                                          <p:attrName>ppt_x</p:attrName>
                                        </p:attrNameLst>
                                      </p:cBhvr>
                                      <p:tavLst>
                                        <p:tav tm="0">
                                          <p:val>
                                            <p:strVal val="#ppt_x"/>
                                          </p:val>
                                        </p:tav>
                                        <p:tav tm="100000">
                                          <p:val>
                                            <p:strVal val="#ppt_x"/>
                                          </p:val>
                                        </p:tav>
                                      </p:tavLst>
                                    </p:anim>
                                    <p:anim calcmode="lin" valueType="num">
                                      <p:cBhvr>
                                        <p:cTn id="47" dur="500" fill="hold"/>
                                        <p:tgtEl>
                                          <p:spTgt spid="6"/>
                                        </p:tgtEl>
                                        <p:attrNameLst>
                                          <p:attrName>ppt_y</p:attrName>
                                        </p:attrNameLst>
                                      </p:cBhvr>
                                      <p:tavLst>
                                        <p:tav tm="0">
                                          <p:val>
                                            <p:strVal val="#ppt_y-#ppt_h/2"/>
                                          </p:val>
                                        </p:tav>
                                        <p:tav tm="100000">
                                          <p:val>
                                            <p:strVal val="#ppt_y"/>
                                          </p:val>
                                        </p:tav>
                                      </p:tavLst>
                                    </p:anim>
                                    <p:anim calcmode="lin" valueType="num">
                                      <p:cBhvr>
                                        <p:cTn id="48" dur="500" fill="hold"/>
                                        <p:tgtEl>
                                          <p:spTgt spid="6"/>
                                        </p:tgtEl>
                                        <p:attrNameLst>
                                          <p:attrName>ppt_w</p:attrName>
                                        </p:attrNameLst>
                                      </p:cBhvr>
                                      <p:tavLst>
                                        <p:tav tm="0">
                                          <p:val>
                                            <p:strVal val="#ppt_w"/>
                                          </p:val>
                                        </p:tav>
                                        <p:tav tm="100000">
                                          <p:val>
                                            <p:strVal val="#ppt_w"/>
                                          </p:val>
                                        </p:tav>
                                      </p:tavLst>
                                    </p:anim>
                                    <p:anim calcmode="lin" valueType="num">
                                      <p:cBhvr>
                                        <p:cTn id="49" dur="500" fill="hold"/>
                                        <p:tgtEl>
                                          <p:spTgt spid="6"/>
                                        </p:tgtEl>
                                        <p:attrNameLst>
                                          <p:attrName>ppt_h</p:attrName>
                                        </p:attrNameLst>
                                      </p:cBhvr>
                                      <p:tavLst>
                                        <p:tav tm="0">
                                          <p:val>
                                            <p:fltVal val="0"/>
                                          </p:val>
                                        </p:tav>
                                        <p:tav tm="100000">
                                          <p:val>
                                            <p:strVal val="#ppt_h"/>
                                          </p:val>
                                        </p:tav>
                                      </p:tavLst>
                                    </p:anim>
                                  </p:childTnLst>
                                </p:cTn>
                              </p:par>
                            </p:childTnLst>
                          </p:cTn>
                        </p:par>
                        <p:par>
                          <p:cTn id="50" fill="hold">
                            <p:stCondLst>
                              <p:cond delay="4000"/>
                            </p:stCondLst>
                            <p:childTnLst>
                              <p:par>
                                <p:cTn id="51" presetID="17" presetClass="entr" presetSubtype="1" fill="hold" nodeType="after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p:cTn id="53" dur="500" fill="hold"/>
                                        <p:tgtEl>
                                          <p:spTgt spid="10"/>
                                        </p:tgtEl>
                                        <p:attrNameLst>
                                          <p:attrName>ppt_x</p:attrName>
                                        </p:attrNameLst>
                                      </p:cBhvr>
                                      <p:tavLst>
                                        <p:tav tm="0">
                                          <p:val>
                                            <p:strVal val="#ppt_x"/>
                                          </p:val>
                                        </p:tav>
                                        <p:tav tm="100000">
                                          <p:val>
                                            <p:strVal val="#ppt_x"/>
                                          </p:val>
                                        </p:tav>
                                      </p:tavLst>
                                    </p:anim>
                                    <p:anim calcmode="lin" valueType="num">
                                      <p:cBhvr>
                                        <p:cTn id="54" dur="500" fill="hold"/>
                                        <p:tgtEl>
                                          <p:spTgt spid="10"/>
                                        </p:tgtEl>
                                        <p:attrNameLst>
                                          <p:attrName>ppt_y</p:attrName>
                                        </p:attrNameLst>
                                      </p:cBhvr>
                                      <p:tavLst>
                                        <p:tav tm="0">
                                          <p:val>
                                            <p:strVal val="#ppt_y-#ppt_h/2"/>
                                          </p:val>
                                        </p:tav>
                                        <p:tav tm="100000">
                                          <p:val>
                                            <p:strVal val="#ppt_y"/>
                                          </p:val>
                                        </p:tav>
                                      </p:tavLst>
                                    </p:anim>
                                    <p:anim calcmode="lin" valueType="num">
                                      <p:cBhvr>
                                        <p:cTn id="55" dur="500" fill="hold"/>
                                        <p:tgtEl>
                                          <p:spTgt spid="10"/>
                                        </p:tgtEl>
                                        <p:attrNameLst>
                                          <p:attrName>ppt_w</p:attrName>
                                        </p:attrNameLst>
                                      </p:cBhvr>
                                      <p:tavLst>
                                        <p:tav tm="0">
                                          <p:val>
                                            <p:strVal val="#ppt_w"/>
                                          </p:val>
                                        </p:tav>
                                        <p:tav tm="100000">
                                          <p:val>
                                            <p:strVal val="#ppt_w"/>
                                          </p:val>
                                        </p:tav>
                                      </p:tavLst>
                                    </p:anim>
                                    <p:anim calcmode="lin" valueType="num">
                                      <p:cBhvr>
                                        <p:cTn id="56" dur="500" fill="hold"/>
                                        <p:tgtEl>
                                          <p:spTgt spid="10"/>
                                        </p:tgtEl>
                                        <p:attrNameLst>
                                          <p:attrName>ppt_h</p:attrName>
                                        </p:attrNameLst>
                                      </p:cBhvr>
                                      <p:tavLst>
                                        <p:tav tm="0">
                                          <p:val>
                                            <p:fltVal val="0"/>
                                          </p:val>
                                        </p:tav>
                                        <p:tav tm="100000">
                                          <p:val>
                                            <p:strVal val="#ppt_h"/>
                                          </p:val>
                                        </p:tav>
                                      </p:tavLst>
                                    </p:anim>
                                  </p:childTnLst>
                                </p:cTn>
                              </p:par>
                            </p:childTnLst>
                          </p:cTn>
                        </p:par>
                        <p:par>
                          <p:cTn id="57" fill="hold">
                            <p:stCondLst>
                              <p:cond delay="4500"/>
                            </p:stCondLst>
                            <p:childTnLst>
                              <p:par>
                                <p:cTn id="58" presetID="17" presetClass="entr" presetSubtype="1" fill="hold" nodeType="afterEffect">
                                  <p:stCondLst>
                                    <p:cond delay="0"/>
                                  </p:stCondLst>
                                  <p:childTnLst>
                                    <p:set>
                                      <p:cBhvr>
                                        <p:cTn id="59" dur="1" fill="hold">
                                          <p:stCondLst>
                                            <p:cond delay="0"/>
                                          </p:stCondLst>
                                        </p:cTn>
                                        <p:tgtEl>
                                          <p:spTgt spid="11"/>
                                        </p:tgtEl>
                                        <p:attrNameLst>
                                          <p:attrName>style.visibility</p:attrName>
                                        </p:attrNameLst>
                                      </p:cBhvr>
                                      <p:to>
                                        <p:strVal val="visible"/>
                                      </p:to>
                                    </p:set>
                                    <p:anim calcmode="lin" valueType="num">
                                      <p:cBhvr>
                                        <p:cTn id="60" dur="500" fill="hold"/>
                                        <p:tgtEl>
                                          <p:spTgt spid="11"/>
                                        </p:tgtEl>
                                        <p:attrNameLst>
                                          <p:attrName>ppt_x</p:attrName>
                                        </p:attrNameLst>
                                      </p:cBhvr>
                                      <p:tavLst>
                                        <p:tav tm="0">
                                          <p:val>
                                            <p:strVal val="#ppt_x"/>
                                          </p:val>
                                        </p:tav>
                                        <p:tav tm="100000">
                                          <p:val>
                                            <p:strVal val="#ppt_x"/>
                                          </p:val>
                                        </p:tav>
                                      </p:tavLst>
                                    </p:anim>
                                    <p:anim calcmode="lin" valueType="num">
                                      <p:cBhvr>
                                        <p:cTn id="61" dur="500" fill="hold"/>
                                        <p:tgtEl>
                                          <p:spTgt spid="11"/>
                                        </p:tgtEl>
                                        <p:attrNameLst>
                                          <p:attrName>ppt_y</p:attrName>
                                        </p:attrNameLst>
                                      </p:cBhvr>
                                      <p:tavLst>
                                        <p:tav tm="0">
                                          <p:val>
                                            <p:strVal val="#ppt_y-#ppt_h/2"/>
                                          </p:val>
                                        </p:tav>
                                        <p:tav tm="100000">
                                          <p:val>
                                            <p:strVal val="#ppt_y"/>
                                          </p:val>
                                        </p:tav>
                                      </p:tavLst>
                                    </p:anim>
                                    <p:anim calcmode="lin" valueType="num">
                                      <p:cBhvr>
                                        <p:cTn id="62" dur="500" fill="hold"/>
                                        <p:tgtEl>
                                          <p:spTgt spid="11"/>
                                        </p:tgtEl>
                                        <p:attrNameLst>
                                          <p:attrName>ppt_w</p:attrName>
                                        </p:attrNameLst>
                                      </p:cBhvr>
                                      <p:tavLst>
                                        <p:tav tm="0">
                                          <p:val>
                                            <p:strVal val="#ppt_w"/>
                                          </p:val>
                                        </p:tav>
                                        <p:tav tm="100000">
                                          <p:val>
                                            <p:strVal val="#ppt_w"/>
                                          </p:val>
                                        </p:tav>
                                      </p:tavLst>
                                    </p:anim>
                                    <p:anim calcmode="lin" valueType="num">
                                      <p:cBhvr>
                                        <p:cTn id="63" dur="500" fill="hold"/>
                                        <p:tgtEl>
                                          <p:spTgt spid="11"/>
                                        </p:tgtEl>
                                        <p:attrNameLst>
                                          <p:attrName>ppt_h</p:attrName>
                                        </p:attrNameLst>
                                      </p:cBhvr>
                                      <p:tavLst>
                                        <p:tav tm="0">
                                          <p:val>
                                            <p:fltVal val="0"/>
                                          </p:val>
                                        </p:tav>
                                        <p:tav tm="100000">
                                          <p:val>
                                            <p:strVal val="#ppt_h"/>
                                          </p:val>
                                        </p:tav>
                                      </p:tavLst>
                                    </p:anim>
                                  </p:childTnLst>
                                </p:cTn>
                              </p:par>
                            </p:childTnLst>
                          </p:cTn>
                        </p:par>
                        <p:par>
                          <p:cTn id="64" fill="hold">
                            <p:stCondLst>
                              <p:cond delay="5000"/>
                            </p:stCondLst>
                            <p:childTnLst>
                              <p:par>
                                <p:cTn id="65" presetID="17" presetClass="entr" presetSubtype="1" fill="hold" nodeType="after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p:cTn id="67" dur="500" fill="hold"/>
                                        <p:tgtEl>
                                          <p:spTgt spid="17"/>
                                        </p:tgtEl>
                                        <p:attrNameLst>
                                          <p:attrName>ppt_x</p:attrName>
                                        </p:attrNameLst>
                                      </p:cBhvr>
                                      <p:tavLst>
                                        <p:tav tm="0">
                                          <p:val>
                                            <p:strVal val="#ppt_x"/>
                                          </p:val>
                                        </p:tav>
                                        <p:tav tm="100000">
                                          <p:val>
                                            <p:strVal val="#ppt_x"/>
                                          </p:val>
                                        </p:tav>
                                      </p:tavLst>
                                    </p:anim>
                                    <p:anim calcmode="lin" valueType="num">
                                      <p:cBhvr>
                                        <p:cTn id="68" dur="500" fill="hold"/>
                                        <p:tgtEl>
                                          <p:spTgt spid="17"/>
                                        </p:tgtEl>
                                        <p:attrNameLst>
                                          <p:attrName>ppt_y</p:attrName>
                                        </p:attrNameLst>
                                      </p:cBhvr>
                                      <p:tavLst>
                                        <p:tav tm="0">
                                          <p:val>
                                            <p:strVal val="#ppt_y-#ppt_h/2"/>
                                          </p:val>
                                        </p:tav>
                                        <p:tav tm="100000">
                                          <p:val>
                                            <p:strVal val="#ppt_y"/>
                                          </p:val>
                                        </p:tav>
                                      </p:tavLst>
                                    </p:anim>
                                    <p:anim calcmode="lin" valueType="num">
                                      <p:cBhvr>
                                        <p:cTn id="69" dur="500" fill="hold"/>
                                        <p:tgtEl>
                                          <p:spTgt spid="17"/>
                                        </p:tgtEl>
                                        <p:attrNameLst>
                                          <p:attrName>ppt_w</p:attrName>
                                        </p:attrNameLst>
                                      </p:cBhvr>
                                      <p:tavLst>
                                        <p:tav tm="0">
                                          <p:val>
                                            <p:strVal val="#ppt_w"/>
                                          </p:val>
                                        </p:tav>
                                        <p:tav tm="100000">
                                          <p:val>
                                            <p:strVal val="#ppt_w"/>
                                          </p:val>
                                        </p:tav>
                                      </p:tavLst>
                                    </p:anim>
                                    <p:anim calcmode="lin" valueType="num">
                                      <p:cBhvr>
                                        <p:cTn id="70" dur="500" fill="hold"/>
                                        <p:tgtEl>
                                          <p:spTgt spid="17"/>
                                        </p:tgtEl>
                                        <p:attrNameLst>
                                          <p:attrName>ppt_h</p:attrName>
                                        </p:attrNameLst>
                                      </p:cBhvr>
                                      <p:tavLst>
                                        <p:tav tm="0">
                                          <p:val>
                                            <p:fltVal val="0"/>
                                          </p:val>
                                        </p:tav>
                                        <p:tav tm="100000">
                                          <p:val>
                                            <p:strVal val="#ppt_h"/>
                                          </p:val>
                                        </p:tav>
                                      </p:tavLst>
                                    </p:anim>
                                  </p:childTnLst>
                                </p:cTn>
                              </p:par>
                            </p:childTnLst>
                          </p:cTn>
                        </p:par>
                        <p:par>
                          <p:cTn id="71" fill="hold">
                            <p:stCondLst>
                              <p:cond delay="5500"/>
                            </p:stCondLst>
                            <p:childTnLst>
                              <p:par>
                                <p:cTn id="72" presetID="17" presetClass="entr" presetSubtype="1" fill="hold" nodeType="afterEffect">
                                  <p:stCondLst>
                                    <p:cond delay="0"/>
                                  </p:stCondLst>
                                  <p:childTnLst>
                                    <p:set>
                                      <p:cBhvr>
                                        <p:cTn id="73" dur="1" fill="hold">
                                          <p:stCondLst>
                                            <p:cond delay="0"/>
                                          </p:stCondLst>
                                        </p:cTn>
                                        <p:tgtEl>
                                          <p:spTgt spid="29"/>
                                        </p:tgtEl>
                                        <p:attrNameLst>
                                          <p:attrName>style.visibility</p:attrName>
                                        </p:attrNameLst>
                                      </p:cBhvr>
                                      <p:to>
                                        <p:strVal val="visible"/>
                                      </p:to>
                                    </p:set>
                                    <p:anim calcmode="lin" valueType="num">
                                      <p:cBhvr>
                                        <p:cTn id="74" dur="500" fill="hold"/>
                                        <p:tgtEl>
                                          <p:spTgt spid="29"/>
                                        </p:tgtEl>
                                        <p:attrNameLst>
                                          <p:attrName>ppt_x</p:attrName>
                                        </p:attrNameLst>
                                      </p:cBhvr>
                                      <p:tavLst>
                                        <p:tav tm="0">
                                          <p:val>
                                            <p:strVal val="#ppt_x"/>
                                          </p:val>
                                        </p:tav>
                                        <p:tav tm="100000">
                                          <p:val>
                                            <p:strVal val="#ppt_x"/>
                                          </p:val>
                                        </p:tav>
                                      </p:tavLst>
                                    </p:anim>
                                    <p:anim calcmode="lin" valueType="num">
                                      <p:cBhvr>
                                        <p:cTn id="75" dur="500" fill="hold"/>
                                        <p:tgtEl>
                                          <p:spTgt spid="29"/>
                                        </p:tgtEl>
                                        <p:attrNameLst>
                                          <p:attrName>ppt_y</p:attrName>
                                        </p:attrNameLst>
                                      </p:cBhvr>
                                      <p:tavLst>
                                        <p:tav tm="0">
                                          <p:val>
                                            <p:strVal val="#ppt_y-#ppt_h/2"/>
                                          </p:val>
                                        </p:tav>
                                        <p:tav tm="100000">
                                          <p:val>
                                            <p:strVal val="#ppt_y"/>
                                          </p:val>
                                        </p:tav>
                                      </p:tavLst>
                                    </p:anim>
                                    <p:anim calcmode="lin" valueType="num">
                                      <p:cBhvr>
                                        <p:cTn id="76" dur="500" fill="hold"/>
                                        <p:tgtEl>
                                          <p:spTgt spid="29"/>
                                        </p:tgtEl>
                                        <p:attrNameLst>
                                          <p:attrName>ppt_w</p:attrName>
                                        </p:attrNameLst>
                                      </p:cBhvr>
                                      <p:tavLst>
                                        <p:tav tm="0">
                                          <p:val>
                                            <p:strVal val="#ppt_w"/>
                                          </p:val>
                                        </p:tav>
                                        <p:tav tm="100000">
                                          <p:val>
                                            <p:strVal val="#ppt_w"/>
                                          </p:val>
                                        </p:tav>
                                      </p:tavLst>
                                    </p:anim>
                                    <p:anim calcmode="lin" valueType="num">
                                      <p:cBhvr>
                                        <p:cTn id="77" dur="500" fill="hold"/>
                                        <p:tgtEl>
                                          <p:spTgt spid="29"/>
                                        </p:tgtEl>
                                        <p:attrNameLst>
                                          <p:attrName>ppt_h</p:attrName>
                                        </p:attrNameLst>
                                      </p:cBhvr>
                                      <p:tavLst>
                                        <p:tav tm="0">
                                          <p:val>
                                            <p:fltVal val="0"/>
                                          </p:val>
                                        </p:tav>
                                        <p:tav tm="100000">
                                          <p:val>
                                            <p:strVal val="#ppt_h"/>
                                          </p:val>
                                        </p:tav>
                                      </p:tavLst>
                                    </p:anim>
                                  </p:childTnLst>
                                </p:cTn>
                              </p:par>
                            </p:childTnLst>
                          </p:cTn>
                        </p:par>
                        <p:par>
                          <p:cTn id="78" fill="hold">
                            <p:stCondLst>
                              <p:cond delay="6000"/>
                            </p:stCondLst>
                            <p:childTnLst>
                              <p:par>
                                <p:cTn id="79" presetID="17" presetClass="entr" presetSubtype="1" fill="hold" nodeType="afterEffect">
                                  <p:stCondLst>
                                    <p:cond delay="0"/>
                                  </p:stCondLst>
                                  <p:childTnLst>
                                    <p:set>
                                      <p:cBhvr>
                                        <p:cTn id="80" dur="1" fill="hold">
                                          <p:stCondLst>
                                            <p:cond delay="0"/>
                                          </p:stCondLst>
                                        </p:cTn>
                                        <p:tgtEl>
                                          <p:spTgt spid="32"/>
                                        </p:tgtEl>
                                        <p:attrNameLst>
                                          <p:attrName>style.visibility</p:attrName>
                                        </p:attrNameLst>
                                      </p:cBhvr>
                                      <p:to>
                                        <p:strVal val="visible"/>
                                      </p:to>
                                    </p:set>
                                    <p:anim calcmode="lin" valueType="num">
                                      <p:cBhvr>
                                        <p:cTn id="81" dur="500" fill="hold"/>
                                        <p:tgtEl>
                                          <p:spTgt spid="32"/>
                                        </p:tgtEl>
                                        <p:attrNameLst>
                                          <p:attrName>ppt_x</p:attrName>
                                        </p:attrNameLst>
                                      </p:cBhvr>
                                      <p:tavLst>
                                        <p:tav tm="0">
                                          <p:val>
                                            <p:strVal val="#ppt_x"/>
                                          </p:val>
                                        </p:tav>
                                        <p:tav tm="100000">
                                          <p:val>
                                            <p:strVal val="#ppt_x"/>
                                          </p:val>
                                        </p:tav>
                                      </p:tavLst>
                                    </p:anim>
                                    <p:anim calcmode="lin" valueType="num">
                                      <p:cBhvr>
                                        <p:cTn id="82" dur="500" fill="hold"/>
                                        <p:tgtEl>
                                          <p:spTgt spid="32"/>
                                        </p:tgtEl>
                                        <p:attrNameLst>
                                          <p:attrName>ppt_y</p:attrName>
                                        </p:attrNameLst>
                                      </p:cBhvr>
                                      <p:tavLst>
                                        <p:tav tm="0">
                                          <p:val>
                                            <p:strVal val="#ppt_y-#ppt_h/2"/>
                                          </p:val>
                                        </p:tav>
                                        <p:tav tm="100000">
                                          <p:val>
                                            <p:strVal val="#ppt_y"/>
                                          </p:val>
                                        </p:tav>
                                      </p:tavLst>
                                    </p:anim>
                                    <p:anim calcmode="lin" valueType="num">
                                      <p:cBhvr>
                                        <p:cTn id="83" dur="500" fill="hold"/>
                                        <p:tgtEl>
                                          <p:spTgt spid="32"/>
                                        </p:tgtEl>
                                        <p:attrNameLst>
                                          <p:attrName>ppt_w</p:attrName>
                                        </p:attrNameLst>
                                      </p:cBhvr>
                                      <p:tavLst>
                                        <p:tav tm="0">
                                          <p:val>
                                            <p:strVal val="#ppt_w"/>
                                          </p:val>
                                        </p:tav>
                                        <p:tav tm="100000">
                                          <p:val>
                                            <p:strVal val="#ppt_w"/>
                                          </p:val>
                                        </p:tav>
                                      </p:tavLst>
                                    </p:anim>
                                    <p:anim calcmode="lin" valueType="num">
                                      <p:cBhvr>
                                        <p:cTn id="84" dur="500" fill="hold"/>
                                        <p:tgtEl>
                                          <p:spTgt spid="32"/>
                                        </p:tgtEl>
                                        <p:attrNameLst>
                                          <p:attrName>ppt_h</p:attrName>
                                        </p:attrNameLst>
                                      </p:cBhvr>
                                      <p:tavLst>
                                        <p:tav tm="0">
                                          <p:val>
                                            <p:fltVal val="0"/>
                                          </p:val>
                                        </p:tav>
                                        <p:tav tm="100000">
                                          <p:val>
                                            <p:strVal val="#ppt_h"/>
                                          </p:val>
                                        </p:tav>
                                      </p:tavLst>
                                    </p:anim>
                                  </p:childTnLst>
                                </p:cTn>
                              </p:par>
                            </p:childTnLst>
                          </p:cTn>
                        </p:par>
                        <p:par>
                          <p:cTn id="85" fill="hold">
                            <p:stCondLst>
                              <p:cond delay="6500"/>
                            </p:stCondLst>
                            <p:childTnLst>
                              <p:par>
                                <p:cTn id="86" presetID="17" presetClass="entr" presetSubtype="1" fill="hold" nodeType="afterEffect">
                                  <p:stCondLst>
                                    <p:cond delay="0"/>
                                  </p:stCondLst>
                                  <p:childTnLst>
                                    <p:set>
                                      <p:cBhvr>
                                        <p:cTn id="87" dur="1" fill="hold">
                                          <p:stCondLst>
                                            <p:cond delay="0"/>
                                          </p:stCondLst>
                                        </p:cTn>
                                        <p:tgtEl>
                                          <p:spTgt spid="7"/>
                                        </p:tgtEl>
                                        <p:attrNameLst>
                                          <p:attrName>style.visibility</p:attrName>
                                        </p:attrNameLst>
                                      </p:cBhvr>
                                      <p:to>
                                        <p:strVal val="visible"/>
                                      </p:to>
                                    </p:set>
                                    <p:anim calcmode="lin" valueType="num">
                                      <p:cBhvr>
                                        <p:cTn id="88" dur="500" fill="hold"/>
                                        <p:tgtEl>
                                          <p:spTgt spid="7"/>
                                        </p:tgtEl>
                                        <p:attrNameLst>
                                          <p:attrName>ppt_x</p:attrName>
                                        </p:attrNameLst>
                                      </p:cBhvr>
                                      <p:tavLst>
                                        <p:tav tm="0">
                                          <p:val>
                                            <p:strVal val="#ppt_x"/>
                                          </p:val>
                                        </p:tav>
                                        <p:tav tm="100000">
                                          <p:val>
                                            <p:strVal val="#ppt_x"/>
                                          </p:val>
                                        </p:tav>
                                      </p:tavLst>
                                    </p:anim>
                                    <p:anim calcmode="lin" valueType="num">
                                      <p:cBhvr>
                                        <p:cTn id="89" dur="500" fill="hold"/>
                                        <p:tgtEl>
                                          <p:spTgt spid="7"/>
                                        </p:tgtEl>
                                        <p:attrNameLst>
                                          <p:attrName>ppt_y</p:attrName>
                                        </p:attrNameLst>
                                      </p:cBhvr>
                                      <p:tavLst>
                                        <p:tav tm="0">
                                          <p:val>
                                            <p:strVal val="#ppt_y-#ppt_h/2"/>
                                          </p:val>
                                        </p:tav>
                                        <p:tav tm="100000">
                                          <p:val>
                                            <p:strVal val="#ppt_y"/>
                                          </p:val>
                                        </p:tav>
                                      </p:tavLst>
                                    </p:anim>
                                    <p:anim calcmode="lin" valueType="num">
                                      <p:cBhvr>
                                        <p:cTn id="90" dur="500" fill="hold"/>
                                        <p:tgtEl>
                                          <p:spTgt spid="7"/>
                                        </p:tgtEl>
                                        <p:attrNameLst>
                                          <p:attrName>ppt_w</p:attrName>
                                        </p:attrNameLst>
                                      </p:cBhvr>
                                      <p:tavLst>
                                        <p:tav tm="0">
                                          <p:val>
                                            <p:strVal val="#ppt_w"/>
                                          </p:val>
                                        </p:tav>
                                        <p:tav tm="100000">
                                          <p:val>
                                            <p:strVal val="#ppt_w"/>
                                          </p:val>
                                        </p:tav>
                                      </p:tavLst>
                                    </p:anim>
                                    <p:anim calcmode="lin" valueType="num">
                                      <p:cBhvr>
                                        <p:cTn id="91" dur="500" fill="hold"/>
                                        <p:tgtEl>
                                          <p:spTgt spid="7"/>
                                        </p:tgtEl>
                                        <p:attrNameLst>
                                          <p:attrName>ppt_h</p:attrName>
                                        </p:attrNameLst>
                                      </p:cBhvr>
                                      <p:tavLst>
                                        <p:tav tm="0">
                                          <p:val>
                                            <p:fltVal val="0"/>
                                          </p:val>
                                        </p:tav>
                                        <p:tav tm="100000">
                                          <p:val>
                                            <p:strVal val="#ppt_h"/>
                                          </p:val>
                                        </p:tav>
                                      </p:tavLst>
                                    </p:anim>
                                  </p:childTnLst>
                                </p:cTn>
                              </p:par>
                            </p:childTnLst>
                          </p:cTn>
                        </p:par>
                        <p:par>
                          <p:cTn id="92" fill="hold">
                            <p:stCondLst>
                              <p:cond delay="7000"/>
                            </p:stCondLst>
                            <p:childTnLst>
                              <p:par>
                                <p:cTn id="93" presetID="17" presetClass="entr" presetSubtype="1" fill="hold" nodeType="afterEffect">
                                  <p:stCondLst>
                                    <p:cond delay="0"/>
                                  </p:stCondLst>
                                  <p:childTnLst>
                                    <p:set>
                                      <p:cBhvr>
                                        <p:cTn id="94" dur="1" fill="hold">
                                          <p:stCondLst>
                                            <p:cond delay="0"/>
                                          </p:stCondLst>
                                        </p:cTn>
                                        <p:tgtEl>
                                          <p:spTgt spid="9"/>
                                        </p:tgtEl>
                                        <p:attrNameLst>
                                          <p:attrName>style.visibility</p:attrName>
                                        </p:attrNameLst>
                                      </p:cBhvr>
                                      <p:to>
                                        <p:strVal val="visible"/>
                                      </p:to>
                                    </p:set>
                                    <p:anim calcmode="lin" valueType="num">
                                      <p:cBhvr>
                                        <p:cTn id="95" dur="500" fill="hold"/>
                                        <p:tgtEl>
                                          <p:spTgt spid="9"/>
                                        </p:tgtEl>
                                        <p:attrNameLst>
                                          <p:attrName>ppt_x</p:attrName>
                                        </p:attrNameLst>
                                      </p:cBhvr>
                                      <p:tavLst>
                                        <p:tav tm="0">
                                          <p:val>
                                            <p:strVal val="#ppt_x"/>
                                          </p:val>
                                        </p:tav>
                                        <p:tav tm="100000">
                                          <p:val>
                                            <p:strVal val="#ppt_x"/>
                                          </p:val>
                                        </p:tav>
                                      </p:tavLst>
                                    </p:anim>
                                    <p:anim calcmode="lin" valueType="num">
                                      <p:cBhvr>
                                        <p:cTn id="96" dur="500" fill="hold"/>
                                        <p:tgtEl>
                                          <p:spTgt spid="9"/>
                                        </p:tgtEl>
                                        <p:attrNameLst>
                                          <p:attrName>ppt_y</p:attrName>
                                        </p:attrNameLst>
                                      </p:cBhvr>
                                      <p:tavLst>
                                        <p:tav tm="0">
                                          <p:val>
                                            <p:strVal val="#ppt_y-#ppt_h/2"/>
                                          </p:val>
                                        </p:tav>
                                        <p:tav tm="100000">
                                          <p:val>
                                            <p:strVal val="#ppt_y"/>
                                          </p:val>
                                        </p:tav>
                                      </p:tavLst>
                                    </p:anim>
                                    <p:anim calcmode="lin" valueType="num">
                                      <p:cBhvr>
                                        <p:cTn id="97" dur="500" fill="hold"/>
                                        <p:tgtEl>
                                          <p:spTgt spid="9"/>
                                        </p:tgtEl>
                                        <p:attrNameLst>
                                          <p:attrName>ppt_w</p:attrName>
                                        </p:attrNameLst>
                                      </p:cBhvr>
                                      <p:tavLst>
                                        <p:tav tm="0">
                                          <p:val>
                                            <p:strVal val="#ppt_w"/>
                                          </p:val>
                                        </p:tav>
                                        <p:tav tm="100000">
                                          <p:val>
                                            <p:strVal val="#ppt_w"/>
                                          </p:val>
                                        </p:tav>
                                      </p:tavLst>
                                    </p:anim>
                                    <p:anim calcmode="lin" valueType="num">
                                      <p:cBhvr>
                                        <p:cTn id="98" dur="500" fill="hold"/>
                                        <p:tgtEl>
                                          <p:spTgt spid="9"/>
                                        </p:tgtEl>
                                        <p:attrNameLst>
                                          <p:attrName>ppt_h</p:attrName>
                                        </p:attrNameLst>
                                      </p:cBhvr>
                                      <p:tavLst>
                                        <p:tav tm="0">
                                          <p:val>
                                            <p:fltVal val="0"/>
                                          </p:val>
                                        </p:tav>
                                        <p:tav tm="100000">
                                          <p:val>
                                            <p:strVal val="#ppt_h"/>
                                          </p:val>
                                        </p:tav>
                                      </p:tavLst>
                                    </p:anim>
                                  </p:childTnLst>
                                </p:cTn>
                              </p:par>
                            </p:childTnLst>
                          </p:cTn>
                        </p:par>
                        <p:par>
                          <p:cTn id="99" fill="hold">
                            <p:stCondLst>
                              <p:cond delay="7500"/>
                            </p:stCondLst>
                            <p:childTnLst>
                              <p:par>
                                <p:cTn id="100" presetID="17" presetClass="entr" presetSubtype="1" fill="hold" nodeType="afterEffect">
                                  <p:stCondLst>
                                    <p:cond delay="0"/>
                                  </p:stCondLst>
                                  <p:childTnLst>
                                    <p:set>
                                      <p:cBhvr>
                                        <p:cTn id="101" dur="1" fill="hold">
                                          <p:stCondLst>
                                            <p:cond delay="0"/>
                                          </p:stCondLst>
                                        </p:cTn>
                                        <p:tgtEl>
                                          <p:spTgt spid="24"/>
                                        </p:tgtEl>
                                        <p:attrNameLst>
                                          <p:attrName>style.visibility</p:attrName>
                                        </p:attrNameLst>
                                      </p:cBhvr>
                                      <p:to>
                                        <p:strVal val="visible"/>
                                      </p:to>
                                    </p:set>
                                    <p:anim calcmode="lin" valueType="num">
                                      <p:cBhvr>
                                        <p:cTn id="102" dur="500" fill="hold"/>
                                        <p:tgtEl>
                                          <p:spTgt spid="24"/>
                                        </p:tgtEl>
                                        <p:attrNameLst>
                                          <p:attrName>ppt_x</p:attrName>
                                        </p:attrNameLst>
                                      </p:cBhvr>
                                      <p:tavLst>
                                        <p:tav tm="0">
                                          <p:val>
                                            <p:strVal val="#ppt_x"/>
                                          </p:val>
                                        </p:tav>
                                        <p:tav tm="100000">
                                          <p:val>
                                            <p:strVal val="#ppt_x"/>
                                          </p:val>
                                        </p:tav>
                                      </p:tavLst>
                                    </p:anim>
                                    <p:anim calcmode="lin" valueType="num">
                                      <p:cBhvr>
                                        <p:cTn id="103" dur="500" fill="hold"/>
                                        <p:tgtEl>
                                          <p:spTgt spid="24"/>
                                        </p:tgtEl>
                                        <p:attrNameLst>
                                          <p:attrName>ppt_y</p:attrName>
                                        </p:attrNameLst>
                                      </p:cBhvr>
                                      <p:tavLst>
                                        <p:tav tm="0">
                                          <p:val>
                                            <p:strVal val="#ppt_y-#ppt_h/2"/>
                                          </p:val>
                                        </p:tav>
                                        <p:tav tm="100000">
                                          <p:val>
                                            <p:strVal val="#ppt_y"/>
                                          </p:val>
                                        </p:tav>
                                      </p:tavLst>
                                    </p:anim>
                                    <p:anim calcmode="lin" valueType="num">
                                      <p:cBhvr>
                                        <p:cTn id="104" dur="500" fill="hold"/>
                                        <p:tgtEl>
                                          <p:spTgt spid="24"/>
                                        </p:tgtEl>
                                        <p:attrNameLst>
                                          <p:attrName>ppt_w</p:attrName>
                                        </p:attrNameLst>
                                      </p:cBhvr>
                                      <p:tavLst>
                                        <p:tav tm="0">
                                          <p:val>
                                            <p:strVal val="#ppt_w"/>
                                          </p:val>
                                        </p:tav>
                                        <p:tav tm="100000">
                                          <p:val>
                                            <p:strVal val="#ppt_w"/>
                                          </p:val>
                                        </p:tav>
                                      </p:tavLst>
                                    </p:anim>
                                    <p:anim calcmode="lin" valueType="num">
                                      <p:cBhvr>
                                        <p:cTn id="105" dur="500" fill="hold"/>
                                        <p:tgtEl>
                                          <p:spTgt spid="24"/>
                                        </p:tgtEl>
                                        <p:attrNameLst>
                                          <p:attrName>ppt_h</p:attrName>
                                        </p:attrNameLst>
                                      </p:cBhvr>
                                      <p:tavLst>
                                        <p:tav tm="0">
                                          <p:val>
                                            <p:fltVal val="0"/>
                                          </p:val>
                                        </p:tav>
                                        <p:tav tm="100000">
                                          <p:val>
                                            <p:strVal val="#ppt_h"/>
                                          </p:val>
                                        </p:tav>
                                      </p:tavLst>
                                    </p:anim>
                                  </p:childTnLst>
                                </p:cTn>
                              </p:par>
                            </p:childTnLst>
                          </p:cTn>
                        </p:par>
                        <p:par>
                          <p:cTn id="106" fill="hold">
                            <p:stCondLst>
                              <p:cond delay="8000"/>
                            </p:stCondLst>
                            <p:childTnLst>
                              <p:par>
                                <p:cTn id="107" presetID="17" presetClass="entr" presetSubtype="1" fill="hold" nodeType="afterEffect">
                                  <p:stCondLst>
                                    <p:cond delay="0"/>
                                  </p:stCondLst>
                                  <p:childTnLst>
                                    <p:set>
                                      <p:cBhvr>
                                        <p:cTn id="108" dur="1" fill="hold">
                                          <p:stCondLst>
                                            <p:cond delay="0"/>
                                          </p:stCondLst>
                                        </p:cTn>
                                        <p:tgtEl>
                                          <p:spTgt spid="23"/>
                                        </p:tgtEl>
                                        <p:attrNameLst>
                                          <p:attrName>style.visibility</p:attrName>
                                        </p:attrNameLst>
                                      </p:cBhvr>
                                      <p:to>
                                        <p:strVal val="visible"/>
                                      </p:to>
                                    </p:set>
                                    <p:anim calcmode="lin" valueType="num">
                                      <p:cBhvr>
                                        <p:cTn id="109" dur="500" fill="hold"/>
                                        <p:tgtEl>
                                          <p:spTgt spid="23"/>
                                        </p:tgtEl>
                                        <p:attrNameLst>
                                          <p:attrName>ppt_x</p:attrName>
                                        </p:attrNameLst>
                                      </p:cBhvr>
                                      <p:tavLst>
                                        <p:tav tm="0">
                                          <p:val>
                                            <p:strVal val="#ppt_x"/>
                                          </p:val>
                                        </p:tav>
                                        <p:tav tm="100000">
                                          <p:val>
                                            <p:strVal val="#ppt_x"/>
                                          </p:val>
                                        </p:tav>
                                      </p:tavLst>
                                    </p:anim>
                                    <p:anim calcmode="lin" valueType="num">
                                      <p:cBhvr>
                                        <p:cTn id="110" dur="500" fill="hold"/>
                                        <p:tgtEl>
                                          <p:spTgt spid="23"/>
                                        </p:tgtEl>
                                        <p:attrNameLst>
                                          <p:attrName>ppt_y</p:attrName>
                                        </p:attrNameLst>
                                      </p:cBhvr>
                                      <p:tavLst>
                                        <p:tav tm="0">
                                          <p:val>
                                            <p:strVal val="#ppt_y-#ppt_h/2"/>
                                          </p:val>
                                        </p:tav>
                                        <p:tav tm="100000">
                                          <p:val>
                                            <p:strVal val="#ppt_y"/>
                                          </p:val>
                                        </p:tav>
                                      </p:tavLst>
                                    </p:anim>
                                    <p:anim calcmode="lin" valueType="num">
                                      <p:cBhvr>
                                        <p:cTn id="111" dur="500" fill="hold"/>
                                        <p:tgtEl>
                                          <p:spTgt spid="23"/>
                                        </p:tgtEl>
                                        <p:attrNameLst>
                                          <p:attrName>ppt_w</p:attrName>
                                        </p:attrNameLst>
                                      </p:cBhvr>
                                      <p:tavLst>
                                        <p:tav tm="0">
                                          <p:val>
                                            <p:strVal val="#ppt_w"/>
                                          </p:val>
                                        </p:tav>
                                        <p:tav tm="100000">
                                          <p:val>
                                            <p:strVal val="#ppt_w"/>
                                          </p:val>
                                        </p:tav>
                                      </p:tavLst>
                                    </p:anim>
                                    <p:anim calcmode="lin" valueType="num">
                                      <p:cBhvr>
                                        <p:cTn id="112" dur="500" fill="hold"/>
                                        <p:tgtEl>
                                          <p:spTgt spid="23"/>
                                        </p:tgtEl>
                                        <p:attrNameLst>
                                          <p:attrName>ppt_h</p:attrName>
                                        </p:attrNameLst>
                                      </p:cBhvr>
                                      <p:tavLst>
                                        <p:tav tm="0">
                                          <p:val>
                                            <p:fltVal val="0"/>
                                          </p:val>
                                        </p:tav>
                                        <p:tav tm="100000">
                                          <p:val>
                                            <p:strVal val="#ppt_h"/>
                                          </p:val>
                                        </p:tav>
                                      </p:tavLst>
                                    </p:anim>
                                  </p:childTnLst>
                                </p:cTn>
                              </p:par>
                            </p:childTnLst>
                          </p:cTn>
                        </p:par>
                        <p:par>
                          <p:cTn id="113" fill="hold">
                            <p:stCondLst>
                              <p:cond delay="8500"/>
                            </p:stCondLst>
                            <p:childTnLst>
                              <p:par>
                                <p:cTn id="114" presetID="17" presetClass="entr" presetSubtype="1" fill="hold" nodeType="afterEffect">
                                  <p:stCondLst>
                                    <p:cond delay="0"/>
                                  </p:stCondLst>
                                  <p:childTnLst>
                                    <p:set>
                                      <p:cBhvr>
                                        <p:cTn id="115" dur="1" fill="hold">
                                          <p:stCondLst>
                                            <p:cond delay="0"/>
                                          </p:stCondLst>
                                        </p:cTn>
                                        <p:tgtEl>
                                          <p:spTgt spid="20"/>
                                        </p:tgtEl>
                                        <p:attrNameLst>
                                          <p:attrName>style.visibility</p:attrName>
                                        </p:attrNameLst>
                                      </p:cBhvr>
                                      <p:to>
                                        <p:strVal val="visible"/>
                                      </p:to>
                                    </p:set>
                                    <p:anim calcmode="lin" valueType="num">
                                      <p:cBhvr>
                                        <p:cTn id="116" dur="500" fill="hold"/>
                                        <p:tgtEl>
                                          <p:spTgt spid="20"/>
                                        </p:tgtEl>
                                        <p:attrNameLst>
                                          <p:attrName>ppt_x</p:attrName>
                                        </p:attrNameLst>
                                      </p:cBhvr>
                                      <p:tavLst>
                                        <p:tav tm="0">
                                          <p:val>
                                            <p:strVal val="#ppt_x"/>
                                          </p:val>
                                        </p:tav>
                                        <p:tav tm="100000">
                                          <p:val>
                                            <p:strVal val="#ppt_x"/>
                                          </p:val>
                                        </p:tav>
                                      </p:tavLst>
                                    </p:anim>
                                    <p:anim calcmode="lin" valueType="num">
                                      <p:cBhvr>
                                        <p:cTn id="117" dur="500" fill="hold"/>
                                        <p:tgtEl>
                                          <p:spTgt spid="20"/>
                                        </p:tgtEl>
                                        <p:attrNameLst>
                                          <p:attrName>ppt_y</p:attrName>
                                        </p:attrNameLst>
                                      </p:cBhvr>
                                      <p:tavLst>
                                        <p:tav tm="0">
                                          <p:val>
                                            <p:strVal val="#ppt_y-#ppt_h/2"/>
                                          </p:val>
                                        </p:tav>
                                        <p:tav tm="100000">
                                          <p:val>
                                            <p:strVal val="#ppt_y"/>
                                          </p:val>
                                        </p:tav>
                                      </p:tavLst>
                                    </p:anim>
                                    <p:anim calcmode="lin" valueType="num">
                                      <p:cBhvr>
                                        <p:cTn id="118" dur="500" fill="hold"/>
                                        <p:tgtEl>
                                          <p:spTgt spid="20"/>
                                        </p:tgtEl>
                                        <p:attrNameLst>
                                          <p:attrName>ppt_w</p:attrName>
                                        </p:attrNameLst>
                                      </p:cBhvr>
                                      <p:tavLst>
                                        <p:tav tm="0">
                                          <p:val>
                                            <p:strVal val="#ppt_w"/>
                                          </p:val>
                                        </p:tav>
                                        <p:tav tm="100000">
                                          <p:val>
                                            <p:strVal val="#ppt_w"/>
                                          </p:val>
                                        </p:tav>
                                      </p:tavLst>
                                    </p:anim>
                                    <p:anim calcmode="lin" valueType="num">
                                      <p:cBhvr>
                                        <p:cTn id="119" dur="500" fill="hold"/>
                                        <p:tgtEl>
                                          <p:spTgt spid="20"/>
                                        </p:tgtEl>
                                        <p:attrNameLst>
                                          <p:attrName>ppt_h</p:attrName>
                                        </p:attrNameLst>
                                      </p:cBhvr>
                                      <p:tavLst>
                                        <p:tav tm="0">
                                          <p:val>
                                            <p:fltVal val="0"/>
                                          </p:val>
                                        </p:tav>
                                        <p:tav tm="100000">
                                          <p:val>
                                            <p:strVal val="#ppt_h"/>
                                          </p:val>
                                        </p:tav>
                                      </p:tavLst>
                                    </p:anim>
                                  </p:childTnLst>
                                </p:cTn>
                              </p:par>
                            </p:childTnLst>
                          </p:cTn>
                        </p:par>
                        <p:par>
                          <p:cTn id="120" fill="hold">
                            <p:stCondLst>
                              <p:cond delay="9000"/>
                            </p:stCondLst>
                            <p:childTnLst>
                              <p:par>
                                <p:cTn id="121" presetID="17" presetClass="entr" presetSubtype="1" fill="hold" nodeType="afterEffect">
                                  <p:stCondLst>
                                    <p:cond delay="0"/>
                                  </p:stCondLst>
                                  <p:childTnLst>
                                    <p:set>
                                      <p:cBhvr>
                                        <p:cTn id="122" dur="1" fill="hold">
                                          <p:stCondLst>
                                            <p:cond delay="0"/>
                                          </p:stCondLst>
                                        </p:cTn>
                                        <p:tgtEl>
                                          <p:spTgt spid="14"/>
                                        </p:tgtEl>
                                        <p:attrNameLst>
                                          <p:attrName>style.visibility</p:attrName>
                                        </p:attrNameLst>
                                      </p:cBhvr>
                                      <p:to>
                                        <p:strVal val="visible"/>
                                      </p:to>
                                    </p:set>
                                    <p:anim calcmode="lin" valueType="num">
                                      <p:cBhvr>
                                        <p:cTn id="123" dur="500" fill="hold"/>
                                        <p:tgtEl>
                                          <p:spTgt spid="14"/>
                                        </p:tgtEl>
                                        <p:attrNameLst>
                                          <p:attrName>ppt_x</p:attrName>
                                        </p:attrNameLst>
                                      </p:cBhvr>
                                      <p:tavLst>
                                        <p:tav tm="0">
                                          <p:val>
                                            <p:strVal val="#ppt_x"/>
                                          </p:val>
                                        </p:tav>
                                        <p:tav tm="100000">
                                          <p:val>
                                            <p:strVal val="#ppt_x"/>
                                          </p:val>
                                        </p:tav>
                                      </p:tavLst>
                                    </p:anim>
                                    <p:anim calcmode="lin" valueType="num">
                                      <p:cBhvr>
                                        <p:cTn id="124" dur="500" fill="hold"/>
                                        <p:tgtEl>
                                          <p:spTgt spid="14"/>
                                        </p:tgtEl>
                                        <p:attrNameLst>
                                          <p:attrName>ppt_y</p:attrName>
                                        </p:attrNameLst>
                                      </p:cBhvr>
                                      <p:tavLst>
                                        <p:tav tm="0">
                                          <p:val>
                                            <p:strVal val="#ppt_y-#ppt_h/2"/>
                                          </p:val>
                                        </p:tav>
                                        <p:tav tm="100000">
                                          <p:val>
                                            <p:strVal val="#ppt_y"/>
                                          </p:val>
                                        </p:tav>
                                      </p:tavLst>
                                    </p:anim>
                                    <p:anim calcmode="lin" valueType="num">
                                      <p:cBhvr>
                                        <p:cTn id="125" dur="500" fill="hold"/>
                                        <p:tgtEl>
                                          <p:spTgt spid="14"/>
                                        </p:tgtEl>
                                        <p:attrNameLst>
                                          <p:attrName>ppt_w</p:attrName>
                                        </p:attrNameLst>
                                      </p:cBhvr>
                                      <p:tavLst>
                                        <p:tav tm="0">
                                          <p:val>
                                            <p:strVal val="#ppt_w"/>
                                          </p:val>
                                        </p:tav>
                                        <p:tav tm="100000">
                                          <p:val>
                                            <p:strVal val="#ppt_w"/>
                                          </p:val>
                                        </p:tav>
                                      </p:tavLst>
                                    </p:anim>
                                    <p:anim calcmode="lin" valueType="num">
                                      <p:cBhvr>
                                        <p:cTn id="126" dur="500" fill="hold"/>
                                        <p:tgtEl>
                                          <p:spTgt spid="14"/>
                                        </p:tgtEl>
                                        <p:attrNameLst>
                                          <p:attrName>ppt_h</p:attrName>
                                        </p:attrNameLst>
                                      </p:cBhvr>
                                      <p:tavLst>
                                        <p:tav tm="0">
                                          <p:val>
                                            <p:fltVal val="0"/>
                                          </p:val>
                                        </p:tav>
                                        <p:tav tm="100000">
                                          <p:val>
                                            <p:strVal val="#ppt_h"/>
                                          </p:val>
                                        </p:tav>
                                      </p:tavLst>
                                    </p:anim>
                                  </p:childTnLst>
                                </p:cTn>
                              </p:par>
                            </p:childTnLst>
                          </p:cTn>
                        </p:par>
                        <p:par>
                          <p:cTn id="127" fill="hold">
                            <p:stCondLst>
                              <p:cond delay="9500"/>
                            </p:stCondLst>
                            <p:childTnLst>
                              <p:par>
                                <p:cTn id="128" presetID="17" presetClass="entr" presetSubtype="1" fill="hold" nodeType="afterEffect">
                                  <p:stCondLst>
                                    <p:cond delay="0"/>
                                  </p:stCondLst>
                                  <p:childTnLst>
                                    <p:set>
                                      <p:cBhvr>
                                        <p:cTn id="129" dur="1" fill="hold">
                                          <p:stCondLst>
                                            <p:cond delay="0"/>
                                          </p:stCondLst>
                                        </p:cTn>
                                        <p:tgtEl>
                                          <p:spTgt spid="30"/>
                                        </p:tgtEl>
                                        <p:attrNameLst>
                                          <p:attrName>style.visibility</p:attrName>
                                        </p:attrNameLst>
                                      </p:cBhvr>
                                      <p:to>
                                        <p:strVal val="visible"/>
                                      </p:to>
                                    </p:set>
                                    <p:anim calcmode="lin" valueType="num">
                                      <p:cBhvr>
                                        <p:cTn id="130" dur="500" fill="hold"/>
                                        <p:tgtEl>
                                          <p:spTgt spid="30"/>
                                        </p:tgtEl>
                                        <p:attrNameLst>
                                          <p:attrName>ppt_x</p:attrName>
                                        </p:attrNameLst>
                                      </p:cBhvr>
                                      <p:tavLst>
                                        <p:tav tm="0">
                                          <p:val>
                                            <p:strVal val="#ppt_x"/>
                                          </p:val>
                                        </p:tav>
                                        <p:tav tm="100000">
                                          <p:val>
                                            <p:strVal val="#ppt_x"/>
                                          </p:val>
                                        </p:tav>
                                      </p:tavLst>
                                    </p:anim>
                                    <p:anim calcmode="lin" valueType="num">
                                      <p:cBhvr>
                                        <p:cTn id="131" dur="500" fill="hold"/>
                                        <p:tgtEl>
                                          <p:spTgt spid="30"/>
                                        </p:tgtEl>
                                        <p:attrNameLst>
                                          <p:attrName>ppt_y</p:attrName>
                                        </p:attrNameLst>
                                      </p:cBhvr>
                                      <p:tavLst>
                                        <p:tav tm="0">
                                          <p:val>
                                            <p:strVal val="#ppt_y-#ppt_h/2"/>
                                          </p:val>
                                        </p:tav>
                                        <p:tav tm="100000">
                                          <p:val>
                                            <p:strVal val="#ppt_y"/>
                                          </p:val>
                                        </p:tav>
                                      </p:tavLst>
                                    </p:anim>
                                    <p:anim calcmode="lin" valueType="num">
                                      <p:cBhvr>
                                        <p:cTn id="132" dur="500" fill="hold"/>
                                        <p:tgtEl>
                                          <p:spTgt spid="30"/>
                                        </p:tgtEl>
                                        <p:attrNameLst>
                                          <p:attrName>ppt_w</p:attrName>
                                        </p:attrNameLst>
                                      </p:cBhvr>
                                      <p:tavLst>
                                        <p:tav tm="0">
                                          <p:val>
                                            <p:strVal val="#ppt_w"/>
                                          </p:val>
                                        </p:tav>
                                        <p:tav tm="100000">
                                          <p:val>
                                            <p:strVal val="#ppt_w"/>
                                          </p:val>
                                        </p:tav>
                                      </p:tavLst>
                                    </p:anim>
                                    <p:anim calcmode="lin" valueType="num">
                                      <p:cBhvr>
                                        <p:cTn id="133" dur="500" fill="hold"/>
                                        <p:tgtEl>
                                          <p:spTgt spid="30"/>
                                        </p:tgtEl>
                                        <p:attrNameLst>
                                          <p:attrName>ppt_h</p:attrName>
                                        </p:attrNameLst>
                                      </p:cBhvr>
                                      <p:tavLst>
                                        <p:tav tm="0">
                                          <p:val>
                                            <p:fltVal val="0"/>
                                          </p:val>
                                        </p:tav>
                                        <p:tav tm="100000">
                                          <p:val>
                                            <p:strVal val="#ppt_h"/>
                                          </p:val>
                                        </p:tav>
                                      </p:tavLst>
                                    </p:anim>
                                  </p:childTnLst>
                                </p:cTn>
                              </p:par>
                            </p:childTnLst>
                          </p:cTn>
                        </p:par>
                        <p:par>
                          <p:cTn id="134" fill="hold">
                            <p:stCondLst>
                              <p:cond delay="10000"/>
                            </p:stCondLst>
                            <p:childTnLst>
                              <p:par>
                                <p:cTn id="135" presetID="17" presetClass="entr" presetSubtype="1" fill="hold" nodeType="afterEffect">
                                  <p:stCondLst>
                                    <p:cond delay="0"/>
                                  </p:stCondLst>
                                  <p:childTnLst>
                                    <p:set>
                                      <p:cBhvr>
                                        <p:cTn id="136" dur="1" fill="hold">
                                          <p:stCondLst>
                                            <p:cond delay="0"/>
                                          </p:stCondLst>
                                        </p:cTn>
                                        <p:tgtEl>
                                          <p:spTgt spid="26"/>
                                        </p:tgtEl>
                                        <p:attrNameLst>
                                          <p:attrName>style.visibility</p:attrName>
                                        </p:attrNameLst>
                                      </p:cBhvr>
                                      <p:to>
                                        <p:strVal val="visible"/>
                                      </p:to>
                                    </p:set>
                                    <p:anim calcmode="lin" valueType="num">
                                      <p:cBhvr>
                                        <p:cTn id="137" dur="500" fill="hold"/>
                                        <p:tgtEl>
                                          <p:spTgt spid="26"/>
                                        </p:tgtEl>
                                        <p:attrNameLst>
                                          <p:attrName>ppt_x</p:attrName>
                                        </p:attrNameLst>
                                      </p:cBhvr>
                                      <p:tavLst>
                                        <p:tav tm="0">
                                          <p:val>
                                            <p:strVal val="#ppt_x"/>
                                          </p:val>
                                        </p:tav>
                                        <p:tav tm="100000">
                                          <p:val>
                                            <p:strVal val="#ppt_x"/>
                                          </p:val>
                                        </p:tav>
                                      </p:tavLst>
                                    </p:anim>
                                    <p:anim calcmode="lin" valueType="num">
                                      <p:cBhvr>
                                        <p:cTn id="138" dur="500" fill="hold"/>
                                        <p:tgtEl>
                                          <p:spTgt spid="26"/>
                                        </p:tgtEl>
                                        <p:attrNameLst>
                                          <p:attrName>ppt_y</p:attrName>
                                        </p:attrNameLst>
                                      </p:cBhvr>
                                      <p:tavLst>
                                        <p:tav tm="0">
                                          <p:val>
                                            <p:strVal val="#ppt_y-#ppt_h/2"/>
                                          </p:val>
                                        </p:tav>
                                        <p:tav tm="100000">
                                          <p:val>
                                            <p:strVal val="#ppt_y"/>
                                          </p:val>
                                        </p:tav>
                                      </p:tavLst>
                                    </p:anim>
                                    <p:anim calcmode="lin" valueType="num">
                                      <p:cBhvr>
                                        <p:cTn id="139" dur="500" fill="hold"/>
                                        <p:tgtEl>
                                          <p:spTgt spid="26"/>
                                        </p:tgtEl>
                                        <p:attrNameLst>
                                          <p:attrName>ppt_w</p:attrName>
                                        </p:attrNameLst>
                                      </p:cBhvr>
                                      <p:tavLst>
                                        <p:tav tm="0">
                                          <p:val>
                                            <p:strVal val="#ppt_w"/>
                                          </p:val>
                                        </p:tav>
                                        <p:tav tm="100000">
                                          <p:val>
                                            <p:strVal val="#ppt_w"/>
                                          </p:val>
                                        </p:tav>
                                      </p:tavLst>
                                    </p:anim>
                                    <p:anim calcmode="lin" valueType="num">
                                      <p:cBhvr>
                                        <p:cTn id="140" dur="500" fill="hold"/>
                                        <p:tgtEl>
                                          <p:spTgt spid="26"/>
                                        </p:tgtEl>
                                        <p:attrNameLst>
                                          <p:attrName>ppt_h</p:attrName>
                                        </p:attrNameLst>
                                      </p:cBhvr>
                                      <p:tavLst>
                                        <p:tav tm="0">
                                          <p:val>
                                            <p:fltVal val="0"/>
                                          </p:val>
                                        </p:tav>
                                        <p:tav tm="100000">
                                          <p:val>
                                            <p:strVal val="#ppt_h"/>
                                          </p:val>
                                        </p:tav>
                                      </p:tavLst>
                                    </p:anim>
                                  </p:childTnLst>
                                </p:cTn>
                              </p:par>
                            </p:childTnLst>
                          </p:cTn>
                        </p:par>
                        <p:par>
                          <p:cTn id="141" fill="hold">
                            <p:stCondLst>
                              <p:cond delay="10500"/>
                            </p:stCondLst>
                            <p:childTnLst>
                              <p:par>
                                <p:cTn id="142" presetID="17" presetClass="entr" presetSubtype="1" fill="hold" nodeType="afterEffect">
                                  <p:stCondLst>
                                    <p:cond delay="0"/>
                                  </p:stCondLst>
                                  <p:childTnLst>
                                    <p:set>
                                      <p:cBhvr>
                                        <p:cTn id="143" dur="1" fill="hold">
                                          <p:stCondLst>
                                            <p:cond delay="0"/>
                                          </p:stCondLst>
                                        </p:cTn>
                                        <p:tgtEl>
                                          <p:spTgt spid="16"/>
                                        </p:tgtEl>
                                        <p:attrNameLst>
                                          <p:attrName>style.visibility</p:attrName>
                                        </p:attrNameLst>
                                      </p:cBhvr>
                                      <p:to>
                                        <p:strVal val="visible"/>
                                      </p:to>
                                    </p:set>
                                    <p:anim calcmode="lin" valueType="num">
                                      <p:cBhvr>
                                        <p:cTn id="144" dur="500" fill="hold"/>
                                        <p:tgtEl>
                                          <p:spTgt spid="16"/>
                                        </p:tgtEl>
                                        <p:attrNameLst>
                                          <p:attrName>ppt_x</p:attrName>
                                        </p:attrNameLst>
                                      </p:cBhvr>
                                      <p:tavLst>
                                        <p:tav tm="0">
                                          <p:val>
                                            <p:strVal val="#ppt_x"/>
                                          </p:val>
                                        </p:tav>
                                        <p:tav tm="100000">
                                          <p:val>
                                            <p:strVal val="#ppt_x"/>
                                          </p:val>
                                        </p:tav>
                                      </p:tavLst>
                                    </p:anim>
                                    <p:anim calcmode="lin" valueType="num">
                                      <p:cBhvr>
                                        <p:cTn id="145" dur="500" fill="hold"/>
                                        <p:tgtEl>
                                          <p:spTgt spid="16"/>
                                        </p:tgtEl>
                                        <p:attrNameLst>
                                          <p:attrName>ppt_y</p:attrName>
                                        </p:attrNameLst>
                                      </p:cBhvr>
                                      <p:tavLst>
                                        <p:tav tm="0">
                                          <p:val>
                                            <p:strVal val="#ppt_y-#ppt_h/2"/>
                                          </p:val>
                                        </p:tav>
                                        <p:tav tm="100000">
                                          <p:val>
                                            <p:strVal val="#ppt_y"/>
                                          </p:val>
                                        </p:tav>
                                      </p:tavLst>
                                    </p:anim>
                                    <p:anim calcmode="lin" valueType="num">
                                      <p:cBhvr>
                                        <p:cTn id="146" dur="500" fill="hold"/>
                                        <p:tgtEl>
                                          <p:spTgt spid="16"/>
                                        </p:tgtEl>
                                        <p:attrNameLst>
                                          <p:attrName>ppt_w</p:attrName>
                                        </p:attrNameLst>
                                      </p:cBhvr>
                                      <p:tavLst>
                                        <p:tav tm="0">
                                          <p:val>
                                            <p:strVal val="#ppt_w"/>
                                          </p:val>
                                        </p:tav>
                                        <p:tav tm="100000">
                                          <p:val>
                                            <p:strVal val="#ppt_w"/>
                                          </p:val>
                                        </p:tav>
                                      </p:tavLst>
                                    </p:anim>
                                    <p:anim calcmode="lin" valueType="num">
                                      <p:cBhvr>
                                        <p:cTn id="147" dur="500" fill="hold"/>
                                        <p:tgtEl>
                                          <p:spTgt spid="16"/>
                                        </p:tgtEl>
                                        <p:attrNameLst>
                                          <p:attrName>ppt_h</p:attrName>
                                        </p:attrNameLst>
                                      </p:cBhvr>
                                      <p:tavLst>
                                        <p:tav tm="0">
                                          <p:val>
                                            <p:fltVal val="0"/>
                                          </p:val>
                                        </p:tav>
                                        <p:tav tm="100000">
                                          <p:val>
                                            <p:strVal val="#ppt_h"/>
                                          </p:val>
                                        </p:tav>
                                      </p:tavLst>
                                    </p:anim>
                                  </p:childTnLst>
                                </p:cTn>
                              </p:par>
                            </p:childTnLst>
                          </p:cTn>
                        </p:par>
                        <p:par>
                          <p:cTn id="148" fill="hold">
                            <p:stCondLst>
                              <p:cond delay="11000"/>
                            </p:stCondLst>
                            <p:childTnLst>
                              <p:par>
                                <p:cTn id="149" presetID="17" presetClass="entr" presetSubtype="1" fill="hold" nodeType="afterEffect">
                                  <p:stCondLst>
                                    <p:cond delay="0"/>
                                  </p:stCondLst>
                                  <p:childTnLst>
                                    <p:set>
                                      <p:cBhvr>
                                        <p:cTn id="150" dur="1" fill="hold">
                                          <p:stCondLst>
                                            <p:cond delay="0"/>
                                          </p:stCondLst>
                                        </p:cTn>
                                        <p:tgtEl>
                                          <p:spTgt spid="21"/>
                                        </p:tgtEl>
                                        <p:attrNameLst>
                                          <p:attrName>style.visibility</p:attrName>
                                        </p:attrNameLst>
                                      </p:cBhvr>
                                      <p:to>
                                        <p:strVal val="visible"/>
                                      </p:to>
                                    </p:set>
                                    <p:anim calcmode="lin" valueType="num">
                                      <p:cBhvr>
                                        <p:cTn id="151" dur="500" fill="hold"/>
                                        <p:tgtEl>
                                          <p:spTgt spid="21"/>
                                        </p:tgtEl>
                                        <p:attrNameLst>
                                          <p:attrName>ppt_x</p:attrName>
                                        </p:attrNameLst>
                                      </p:cBhvr>
                                      <p:tavLst>
                                        <p:tav tm="0">
                                          <p:val>
                                            <p:strVal val="#ppt_x"/>
                                          </p:val>
                                        </p:tav>
                                        <p:tav tm="100000">
                                          <p:val>
                                            <p:strVal val="#ppt_x"/>
                                          </p:val>
                                        </p:tav>
                                      </p:tavLst>
                                    </p:anim>
                                    <p:anim calcmode="lin" valueType="num">
                                      <p:cBhvr>
                                        <p:cTn id="152" dur="500" fill="hold"/>
                                        <p:tgtEl>
                                          <p:spTgt spid="21"/>
                                        </p:tgtEl>
                                        <p:attrNameLst>
                                          <p:attrName>ppt_y</p:attrName>
                                        </p:attrNameLst>
                                      </p:cBhvr>
                                      <p:tavLst>
                                        <p:tav tm="0">
                                          <p:val>
                                            <p:strVal val="#ppt_y-#ppt_h/2"/>
                                          </p:val>
                                        </p:tav>
                                        <p:tav tm="100000">
                                          <p:val>
                                            <p:strVal val="#ppt_y"/>
                                          </p:val>
                                        </p:tav>
                                      </p:tavLst>
                                    </p:anim>
                                    <p:anim calcmode="lin" valueType="num">
                                      <p:cBhvr>
                                        <p:cTn id="153" dur="500" fill="hold"/>
                                        <p:tgtEl>
                                          <p:spTgt spid="21"/>
                                        </p:tgtEl>
                                        <p:attrNameLst>
                                          <p:attrName>ppt_w</p:attrName>
                                        </p:attrNameLst>
                                      </p:cBhvr>
                                      <p:tavLst>
                                        <p:tav tm="0">
                                          <p:val>
                                            <p:strVal val="#ppt_w"/>
                                          </p:val>
                                        </p:tav>
                                        <p:tav tm="100000">
                                          <p:val>
                                            <p:strVal val="#ppt_w"/>
                                          </p:val>
                                        </p:tav>
                                      </p:tavLst>
                                    </p:anim>
                                    <p:anim calcmode="lin" valueType="num">
                                      <p:cBhvr>
                                        <p:cTn id="154" dur="500" fill="hold"/>
                                        <p:tgtEl>
                                          <p:spTgt spid="21"/>
                                        </p:tgtEl>
                                        <p:attrNameLst>
                                          <p:attrName>ppt_h</p:attrName>
                                        </p:attrNameLst>
                                      </p:cBhvr>
                                      <p:tavLst>
                                        <p:tav tm="0">
                                          <p:val>
                                            <p:fltVal val="0"/>
                                          </p:val>
                                        </p:tav>
                                        <p:tav tm="100000">
                                          <p:val>
                                            <p:strVal val="#ppt_h"/>
                                          </p:val>
                                        </p:tav>
                                      </p:tavLst>
                                    </p:anim>
                                  </p:childTnLst>
                                </p:cTn>
                              </p:par>
                            </p:childTnLst>
                          </p:cTn>
                        </p:par>
                        <p:par>
                          <p:cTn id="155" fill="hold">
                            <p:stCondLst>
                              <p:cond delay="11500"/>
                            </p:stCondLst>
                            <p:childTnLst>
                              <p:par>
                                <p:cTn id="156" presetID="17" presetClass="entr" presetSubtype="1" fill="hold" nodeType="afterEffect">
                                  <p:stCondLst>
                                    <p:cond delay="0"/>
                                  </p:stCondLst>
                                  <p:childTnLst>
                                    <p:set>
                                      <p:cBhvr>
                                        <p:cTn id="157" dur="1" fill="hold">
                                          <p:stCondLst>
                                            <p:cond delay="0"/>
                                          </p:stCondLst>
                                        </p:cTn>
                                        <p:tgtEl>
                                          <p:spTgt spid="18"/>
                                        </p:tgtEl>
                                        <p:attrNameLst>
                                          <p:attrName>style.visibility</p:attrName>
                                        </p:attrNameLst>
                                      </p:cBhvr>
                                      <p:to>
                                        <p:strVal val="visible"/>
                                      </p:to>
                                    </p:set>
                                    <p:anim calcmode="lin" valueType="num">
                                      <p:cBhvr>
                                        <p:cTn id="158" dur="500" fill="hold"/>
                                        <p:tgtEl>
                                          <p:spTgt spid="18"/>
                                        </p:tgtEl>
                                        <p:attrNameLst>
                                          <p:attrName>ppt_x</p:attrName>
                                        </p:attrNameLst>
                                      </p:cBhvr>
                                      <p:tavLst>
                                        <p:tav tm="0">
                                          <p:val>
                                            <p:strVal val="#ppt_x"/>
                                          </p:val>
                                        </p:tav>
                                        <p:tav tm="100000">
                                          <p:val>
                                            <p:strVal val="#ppt_x"/>
                                          </p:val>
                                        </p:tav>
                                      </p:tavLst>
                                    </p:anim>
                                    <p:anim calcmode="lin" valueType="num">
                                      <p:cBhvr>
                                        <p:cTn id="159" dur="500" fill="hold"/>
                                        <p:tgtEl>
                                          <p:spTgt spid="18"/>
                                        </p:tgtEl>
                                        <p:attrNameLst>
                                          <p:attrName>ppt_y</p:attrName>
                                        </p:attrNameLst>
                                      </p:cBhvr>
                                      <p:tavLst>
                                        <p:tav tm="0">
                                          <p:val>
                                            <p:strVal val="#ppt_y-#ppt_h/2"/>
                                          </p:val>
                                        </p:tav>
                                        <p:tav tm="100000">
                                          <p:val>
                                            <p:strVal val="#ppt_y"/>
                                          </p:val>
                                        </p:tav>
                                      </p:tavLst>
                                    </p:anim>
                                    <p:anim calcmode="lin" valueType="num">
                                      <p:cBhvr>
                                        <p:cTn id="160" dur="500" fill="hold"/>
                                        <p:tgtEl>
                                          <p:spTgt spid="18"/>
                                        </p:tgtEl>
                                        <p:attrNameLst>
                                          <p:attrName>ppt_w</p:attrName>
                                        </p:attrNameLst>
                                      </p:cBhvr>
                                      <p:tavLst>
                                        <p:tav tm="0">
                                          <p:val>
                                            <p:strVal val="#ppt_w"/>
                                          </p:val>
                                        </p:tav>
                                        <p:tav tm="100000">
                                          <p:val>
                                            <p:strVal val="#ppt_w"/>
                                          </p:val>
                                        </p:tav>
                                      </p:tavLst>
                                    </p:anim>
                                    <p:anim calcmode="lin" valueType="num">
                                      <p:cBhvr>
                                        <p:cTn id="161" dur="500" fill="hold"/>
                                        <p:tgtEl>
                                          <p:spTgt spid="18"/>
                                        </p:tgtEl>
                                        <p:attrNameLst>
                                          <p:attrName>ppt_h</p:attrName>
                                        </p:attrNameLst>
                                      </p:cBhvr>
                                      <p:tavLst>
                                        <p:tav tm="0">
                                          <p:val>
                                            <p:fltVal val="0"/>
                                          </p:val>
                                        </p:tav>
                                        <p:tav tm="100000">
                                          <p:val>
                                            <p:strVal val="#ppt_h"/>
                                          </p:val>
                                        </p:tav>
                                      </p:tavLst>
                                    </p:anim>
                                  </p:childTnLst>
                                </p:cTn>
                              </p:par>
                            </p:childTnLst>
                          </p:cTn>
                        </p:par>
                        <p:par>
                          <p:cTn id="162" fill="hold">
                            <p:stCondLst>
                              <p:cond delay="12000"/>
                            </p:stCondLst>
                            <p:childTnLst>
                              <p:par>
                                <p:cTn id="163" presetID="17" presetClass="entr" presetSubtype="1" fill="hold" nodeType="afterEffect">
                                  <p:stCondLst>
                                    <p:cond delay="0"/>
                                  </p:stCondLst>
                                  <p:childTnLst>
                                    <p:set>
                                      <p:cBhvr>
                                        <p:cTn id="164" dur="1" fill="hold">
                                          <p:stCondLst>
                                            <p:cond delay="0"/>
                                          </p:stCondLst>
                                        </p:cTn>
                                        <p:tgtEl>
                                          <p:spTgt spid="31"/>
                                        </p:tgtEl>
                                        <p:attrNameLst>
                                          <p:attrName>style.visibility</p:attrName>
                                        </p:attrNameLst>
                                      </p:cBhvr>
                                      <p:to>
                                        <p:strVal val="visible"/>
                                      </p:to>
                                    </p:set>
                                    <p:anim calcmode="lin" valueType="num">
                                      <p:cBhvr>
                                        <p:cTn id="165" dur="500" fill="hold"/>
                                        <p:tgtEl>
                                          <p:spTgt spid="31"/>
                                        </p:tgtEl>
                                        <p:attrNameLst>
                                          <p:attrName>ppt_x</p:attrName>
                                        </p:attrNameLst>
                                      </p:cBhvr>
                                      <p:tavLst>
                                        <p:tav tm="0">
                                          <p:val>
                                            <p:strVal val="#ppt_x"/>
                                          </p:val>
                                        </p:tav>
                                        <p:tav tm="100000">
                                          <p:val>
                                            <p:strVal val="#ppt_x"/>
                                          </p:val>
                                        </p:tav>
                                      </p:tavLst>
                                    </p:anim>
                                    <p:anim calcmode="lin" valueType="num">
                                      <p:cBhvr>
                                        <p:cTn id="166" dur="500" fill="hold"/>
                                        <p:tgtEl>
                                          <p:spTgt spid="31"/>
                                        </p:tgtEl>
                                        <p:attrNameLst>
                                          <p:attrName>ppt_y</p:attrName>
                                        </p:attrNameLst>
                                      </p:cBhvr>
                                      <p:tavLst>
                                        <p:tav tm="0">
                                          <p:val>
                                            <p:strVal val="#ppt_y-#ppt_h/2"/>
                                          </p:val>
                                        </p:tav>
                                        <p:tav tm="100000">
                                          <p:val>
                                            <p:strVal val="#ppt_y"/>
                                          </p:val>
                                        </p:tav>
                                      </p:tavLst>
                                    </p:anim>
                                    <p:anim calcmode="lin" valueType="num">
                                      <p:cBhvr>
                                        <p:cTn id="167" dur="500" fill="hold"/>
                                        <p:tgtEl>
                                          <p:spTgt spid="31"/>
                                        </p:tgtEl>
                                        <p:attrNameLst>
                                          <p:attrName>ppt_w</p:attrName>
                                        </p:attrNameLst>
                                      </p:cBhvr>
                                      <p:tavLst>
                                        <p:tav tm="0">
                                          <p:val>
                                            <p:strVal val="#ppt_w"/>
                                          </p:val>
                                        </p:tav>
                                        <p:tav tm="100000">
                                          <p:val>
                                            <p:strVal val="#ppt_w"/>
                                          </p:val>
                                        </p:tav>
                                      </p:tavLst>
                                    </p:anim>
                                    <p:anim calcmode="lin" valueType="num">
                                      <p:cBhvr>
                                        <p:cTn id="168" dur="500" fill="hold"/>
                                        <p:tgtEl>
                                          <p:spTgt spid="31"/>
                                        </p:tgtEl>
                                        <p:attrNameLst>
                                          <p:attrName>ppt_h</p:attrName>
                                        </p:attrNameLst>
                                      </p:cBhvr>
                                      <p:tavLst>
                                        <p:tav tm="0">
                                          <p:val>
                                            <p:fltVal val="0"/>
                                          </p:val>
                                        </p:tav>
                                        <p:tav tm="100000">
                                          <p:val>
                                            <p:strVal val="#ppt_h"/>
                                          </p:val>
                                        </p:tav>
                                      </p:tavLst>
                                    </p:anim>
                                  </p:childTnLst>
                                </p:cTn>
                              </p:par>
                            </p:childTnLst>
                          </p:cTn>
                        </p:par>
                      </p:childTnLst>
                    </p:cTn>
                  </p:par>
                  <p:par>
                    <p:cTn id="169" fill="hold">
                      <p:stCondLst>
                        <p:cond delay="indefinite"/>
                      </p:stCondLst>
                      <p:childTnLst>
                        <p:par>
                          <p:cTn id="170" fill="hold">
                            <p:stCondLst>
                              <p:cond delay="0"/>
                            </p:stCondLst>
                            <p:childTnLst>
                              <p:par>
                                <p:cTn id="171" presetID="10" presetClass="entr" presetSubtype="0" fill="hold" nodeType="clickEffect">
                                  <p:stCondLst>
                                    <p:cond delay="0"/>
                                  </p:stCondLst>
                                  <p:childTnLst>
                                    <p:set>
                                      <p:cBhvr>
                                        <p:cTn id="172" dur="1" fill="hold">
                                          <p:stCondLst>
                                            <p:cond delay="0"/>
                                          </p:stCondLst>
                                        </p:cTn>
                                        <p:tgtEl>
                                          <p:spTgt spid="33"/>
                                        </p:tgtEl>
                                        <p:attrNameLst>
                                          <p:attrName>style.visibility</p:attrName>
                                        </p:attrNameLst>
                                      </p:cBhvr>
                                      <p:to>
                                        <p:strVal val="visible"/>
                                      </p:to>
                                    </p:set>
                                    <p:animEffect transition="in" filter="fade">
                                      <p:cBhvr>
                                        <p:cTn id="173" dur="1000"/>
                                        <p:tgtEl>
                                          <p:spTgt spid="33"/>
                                        </p:tgtEl>
                                      </p:cBhvr>
                                    </p:animEffect>
                                  </p:childTnLst>
                                </p:cTn>
                              </p:par>
                            </p:childTnLst>
                          </p:cTn>
                        </p:par>
                      </p:childTnLst>
                    </p:cTn>
                  </p:par>
                  <p:par>
                    <p:cTn id="174" fill="hold">
                      <p:stCondLst>
                        <p:cond delay="indefinite"/>
                      </p:stCondLst>
                      <p:childTnLst>
                        <p:par>
                          <p:cTn id="175" fill="hold">
                            <p:stCondLst>
                              <p:cond delay="0"/>
                            </p:stCondLst>
                            <p:childTnLst>
                              <p:par>
                                <p:cTn id="176" presetID="10" presetClass="entr" presetSubtype="0" fill="hold" grpId="0" nodeType="clickEffect">
                                  <p:stCondLst>
                                    <p:cond delay="0"/>
                                  </p:stCondLst>
                                  <p:childTnLst>
                                    <p:set>
                                      <p:cBhvr>
                                        <p:cTn id="177" dur="1" fill="hold">
                                          <p:stCondLst>
                                            <p:cond delay="0"/>
                                          </p:stCondLst>
                                        </p:cTn>
                                        <p:tgtEl>
                                          <p:spTgt spid="38"/>
                                        </p:tgtEl>
                                        <p:attrNameLst>
                                          <p:attrName>style.visibility</p:attrName>
                                        </p:attrNameLst>
                                      </p:cBhvr>
                                      <p:to>
                                        <p:strVal val="visible"/>
                                      </p:to>
                                    </p:set>
                                    <p:animEffect transition="in" filter="fade">
                                      <p:cBhvr>
                                        <p:cTn id="178" dur="1000"/>
                                        <p:tgtEl>
                                          <p:spTgt spid="38"/>
                                        </p:tgtEl>
                                      </p:cBhvr>
                                    </p:animEffect>
                                  </p:childTnLst>
                                </p:cTn>
                              </p:par>
                            </p:childTnLst>
                          </p:cTn>
                        </p:par>
                      </p:childTnLst>
                    </p:cTn>
                  </p:par>
                  <p:par>
                    <p:cTn id="179" fill="hold">
                      <p:stCondLst>
                        <p:cond delay="indefinite"/>
                      </p:stCondLst>
                      <p:childTnLst>
                        <p:par>
                          <p:cTn id="180" fill="hold">
                            <p:stCondLst>
                              <p:cond delay="0"/>
                            </p:stCondLst>
                            <p:childTnLst>
                              <p:par>
                                <p:cTn id="181" presetID="10" presetClass="entr" presetSubtype="0" fill="hold" grpId="0" nodeType="clickEffect">
                                  <p:stCondLst>
                                    <p:cond delay="0"/>
                                  </p:stCondLst>
                                  <p:childTnLst>
                                    <p:set>
                                      <p:cBhvr>
                                        <p:cTn id="182" dur="1" fill="hold">
                                          <p:stCondLst>
                                            <p:cond delay="0"/>
                                          </p:stCondLst>
                                        </p:cTn>
                                        <p:tgtEl>
                                          <p:spTgt spid="39"/>
                                        </p:tgtEl>
                                        <p:attrNameLst>
                                          <p:attrName>style.visibility</p:attrName>
                                        </p:attrNameLst>
                                      </p:cBhvr>
                                      <p:to>
                                        <p:strVal val="visible"/>
                                      </p:to>
                                    </p:set>
                                    <p:animEffect transition="in" filter="fade">
                                      <p:cBhvr>
                                        <p:cTn id="183"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8" grpId="0" animBg="1"/>
      <p:bldP spid="3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5D9FBD0-274D-4747-A450-F8DEDABC19D4}" type="slidenum">
              <a:rPr lang="en-US" smtClean="0"/>
              <a:pPr/>
              <a:t>8</a:t>
            </a:fld>
            <a:endParaRPr lang="en-US" dirty="0"/>
          </a:p>
        </p:txBody>
      </p:sp>
      <p:sp>
        <p:nvSpPr>
          <p:cNvPr id="5" name="Title 3"/>
          <p:cNvSpPr>
            <a:spLocks noGrp="1"/>
          </p:cNvSpPr>
          <p:nvPr>
            <p:ph type="title"/>
          </p:nvPr>
        </p:nvSpPr>
        <p:spPr>
          <a:xfrm>
            <a:off x="283464" y="109728"/>
            <a:ext cx="8229600" cy="944628"/>
          </a:xfrm>
        </p:spPr>
        <p:txBody>
          <a:bodyPr>
            <a:normAutofit/>
          </a:bodyPr>
          <a:lstStyle/>
          <a:p>
            <a:r>
              <a:rPr lang="en-CA" sz="2800" dirty="0" smtClean="0"/>
              <a:t>Mine Life Cycle</a:t>
            </a:r>
            <a:endParaRPr lang="en-CA" sz="2800" dirty="0"/>
          </a:p>
        </p:txBody>
      </p:sp>
      <p:pic>
        <p:nvPicPr>
          <p:cNvPr id="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9600" y="1142999"/>
            <a:ext cx="7772400" cy="5015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7102483" y="5943600"/>
            <a:ext cx="1367682" cy="276999"/>
          </a:xfrm>
          <a:prstGeom prst="rect">
            <a:avLst/>
          </a:prstGeom>
          <a:noFill/>
        </p:spPr>
        <p:txBody>
          <a:bodyPr wrap="none" rtlCol="0">
            <a:spAutoFit/>
          </a:bodyPr>
          <a:lstStyle/>
          <a:p>
            <a:r>
              <a:rPr lang="en-CA" sz="1200" b="1" i="1" dirty="0" smtClean="0"/>
              <a:t>L.D. Smith - CIM</a:t>
            </a:r>
            <a:endParaRPr lang="en-CA" sz="1200" b="1" i="1" dirty="0"/>
          </a:p>
        </p:txBody>
      </p:sp>
    </p:spTree>
    <p:extLst>
      <p:ext uri="{BB962C8B-B14F-4D97-AF65-F5344CB8AC3E}">
        <p14:creationId xmlns:p14="http://schemas.microsoft.com/office/powerpoint/2010/main" val="14896015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83464" y="109728"/>
            <a:ext cx="8229600" cy="944628"/>
          </a:xfrm>
        </p:spPr>
        <p:txBody>
          <a:bodyPr>
            <a:normAutofit/>
          </a:bodyPr>
          <a:lstStyle/>
          <a:p>
            <a:r>
              <a:rPr lang="en-US" sz="2800" dirty="0" smtClean="0"/>
              <a:t>World’s top gold producing countries</a:t>
            </a:r>
            <a:endParaRPr lang="en-US" sz="2800" dirty="0"/>
          </a:p>
        </p:txBody>
      </p:sp>
      <p:sp>
        <p:nvSpPr>
          <p:cNvPr id="7" name="Slide Number Placeholder 3"/>
          <p:cNvSpPr txBox="1">
            <a:spLocks/>
          </p:cNvSpPr>
          <p:nvPr/>
        </p:nvSpPr>
        <p:spPr>
          <a:xfrm>
            <a:off x="8555262" y="6390129"/>
            <a:ext cx="436338" cy="338554"/>
          </a:xfrm>
          <a:prstGeom prst="rect">
            <a:avLst/>
          </a:prstGeom>
          <a:ln>
            <a:noFill/>
          </a:ln>
        </p:spPr>
        <p:txBody>
          <a:bodyPr vert="horz" wrap="none" lIns="91440" tIns="45720" rIns="91440" bIns="45720" rtlCol="0" anchor="ctr">
            <a:spAutoFit/>
          </a:bodyPr>
          <a:lstStyle>
            <a:defPPr>
              <a:defRPr lang="en-US"/>
            </a:defPPr>
            <a:lvl1pPr marL="0" algn="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D9FBD0-274D-4747-A450-F8DEDABC19D4}" type="slidenum">
              <a:rPr lang="en-US" smtClean="0"/>
              <a:pPr/>
              <a:t>9</a:t>
            </a:fld>
            <a:endParaRPr lang="en-US" dirty="0"/>
          </a:p>
        </p:txBody>
      </p:sp>
      <p:pic>
        <p:nvPicPr>
          <p:cNvPr id="8" name="Picture 2" descr="File:Top 5 Gold Producers.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066800"/>
            <a:ext cx="8610599" cy="512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138273"/>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a:themeElements>
    <a:clrScheme name="IAMGOLD_Corporate">
      <a:dk1>
        <a:srgbClr val="333333"/>
      </a:dk1>
      <a:lt1>
        <a:sysClr val="window" lastClr="FFFFFF"/>
      </a:lt1>
      <a:dk2>
        <a:srgbClr val="595959"/>
      </a:dk2>
      <a:lt2>
        <a:srgbClr val="EEECE1"/>
      </a:lt2>
      <a:accent1>
        <a:srgbClr val="452701"/>
      </a:accent1>
      <a:accent2>
        <a:srgbClr val="A39161"/>
      </a:accent2>
      <a:accent3>
        <a:srgbClr val="8F6025"/>
      </a:accent3>
      <a:accent4>
        <a:srgbClr val="1E1C11"/>
      </a:accent4>
      <a:accent5>
        <a:srgbClr val="DDB30A"/>
      </a:accent5>
      <a:accent6>
        <a:srgbClr val="B93901"/>
      </a:accent6>
      <a:hlink>
        <a:srgbClr val="0000FF"/>
      </a:hlink>
      <a:folHlink>
        <a:srgbClr val="800080"/>
      </a:folHlink>
    </a:clrScheme>
    <a:fontScheme name="IAMGOL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4217</TotalTime>
  <Words>2890</Words>
  <Application>Microsoft Office PowerPoint</Application>
  <PresentationFormat>On-screen Show (4:3)</PresentationFormat>
  <Paragraphs>415</Paragraphs>
  <Slides>44</Slides>
  <Notes>14</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blank</vt:lpstr>
      <vt:lpstr>IAMGOLD/Rosebel Gold Mines N.V.  32nd ICAC Conference 2014    </vt:lpstr>
      <vt:lpstr>IAMGOLD presentation ICAC Conference 2014</vt:lpstr>
      <vt:lpstr>Cautionary Statement on Forward-Looking Information</vt:lpstr>
      <vt:lpstr>PowerPoint Presentation</vt:lpstr>
      <vt:lpstr>   Open pit mine    vs.      Underground mine</vt:lpstr>
      <vt:lpstr>A mine starts with the discovery of an ore body </vt:lpstr>
      <vt:lpstr>PowerPoint Presentation</vt:lpstr>
      <vt:lpstr>Mine Life Cycle</vt:lpstr>
      <vt:lpstr>World’s top gold producing countries</vt:lpstr>
      <vt:lpstr>World’s top gold producing countries</vt:lpstr>
      <vt:lpstr>PowerPoint Presentation</vt:lpstr>
      <vt:lpstr>PowerPoint Presentation</vt:lpstr>
      <vt:lpstr>PowerPoint Presentation</vt:lpstr>
      <vt:lpstr>Pit design</vt:lpstr>
      <vt:lpstr>Rosebel Mine</vt:lpstr>
      <vt:lpstr>Mill - Process</vt:lpstr>
      <vt:lpstr>Highly knowledge intensive industry</vt:lpstr>
      <vt:lpstr>Risks associated with operating a mine</vt:lpstr>
      <vt:lpstr>PowerPoint Presentation</vt:lpstr>
      <vt:lpstr>About IAMGOLD</vt:lpstr>
      <vt:lpstr>IAMGOLD’s High Quality, Long-Life Assets</vt:lpstr>
      <vt:lpstr>Rosebel Gold Mines N.V.  </vt:lpstr>
      <vt:lpstr>From Start-up to Production: The Facts </vt:lpstr>
      <vt:lpstr>Rosebel: March 2014: 10 years Commercial Production</vt:lpstr>
      <vt:lpstr>10 Years in review - Production, Cash Costs &amp; Reserves </vt:lpstr>
      <vt:lpstr>Rosebel’s Workforce </vt:lpstr>
      <vt:lpstr>PowerPoint Presentation</vt:lpstr>
      <vt:lpstr>Rosebel’s total Economic Value to Suriname</vt:lpstr>
      <vt:lpstr>PowerPoint Presentation</vt:lpstr>
      <vt:lpstr>What does a CPA in Mining do?</vt:lpstr>
      <vt:lpstr>Accounting at a mine site</vt:lpstr>
      <vt:lpstr>Accounting at a mine site</vt:lpstr>
      <vt:lpstr>Accounting at a mine site</vt:lpstr>
      <vt:lpstr>Accounting at a mine site</vt:lpstr>
      <vt:lpstr>Accounting at a mine site</vt:lpstr>
      <vt:lpstr>Accounting at a mine site</vt:lpstr>
      <vt:lpstr>Accounting at a mine site</vt:lpstr>
      <vt:lpstr>Accounting at a mine site</vt:lpstr>
      <vt:lpstr>Accounting at a mine site</vt:lpstr>
      <vt:lpstr>Accounting at a mine site     </vt:lpstr>
      <vt:lpstr>THANK YOU </vt:lpstr>
      <vt:lpstr>Some key facts on gold</vt:lpstr>
      <vt:lpstr>Some key facts on gold</vt:lpstr>
      <vt:lpstr>Mining equipment</vt:lpstr>
    </vt:vector>
  </TitlesOfParts>
  <Company>IAMGOLD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Penelope Talbot-Kelly</dc:creator>
  <cp:lastModifiedBy>ICAC CEO</cp:lastModifiedBy>
  <cp:revision>396</cp:revision>
  <cp:lastPrinted>2014-05-06T15:48:20Z</cp:lastPrinted>
  <dcterms:created xsi:type="dcterms:W3CDTF">2014-02-13T18:24:53Z</dcterms:created>
  <dcterms:modified xsi:type="dcterms:W3CDTF">2014-06-16T18:30:55Z</dcterms:modified>
</cp:coreProperties>
</file>