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22" r:id="rId4"/>
    <p:sldMasterId id="2147484125" r:id="rId5"/>
  </p:sldMasterIdLst>
  <p:notesMasterIdLst>
    <p:notesMasterId r:id="rId18"/>
  </p:notesMasterIdLst>
  <p:handoutMasterIdLst>
    <p:handoutMasterId r:id="rId19"/>
  </p:handoutMasterIdLst>
  <p:sldIdLst>
    <p:sldId id="2141411207" r:id="rId6"/>
    <p:sldId id="2141411206" r:id="rId7"/>
    <p:sldId id="2141411015" r:id="rId8"/>
    <p:sldId id="2141411208" r:id="rId9"/>
    <p:sldId id="2141411209" r:id="rId10"/>
    <p:sldId id="2141411288" r:id="rId11"/>
    <p:sldId id="2141411289" r:id="rId12"/>
    <p:sldId id="2141411290" r:id="rId13"/>
    <p:sldId id="2141411291" r:id="rId14"/>
    <p:sldId id="2141411292" r:id="rId15"/>
    <p:sldId id="2141411287" r:id="rId16"/>
    <p:sldId id="2141411294" r:id="rId17"/>
  </p:sldIdLst>
  <p:sldSz cx="12198350" cy="6858000"/>
  <p:notesSz cx="6794500" cy="9906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 Titel &amp; Content" id="{FA3E3A1E-145F-49BC-BD12-4B93F0DF26D2}">
          <p14:sldIdLst>
            <p14:sldId id="2141411207"/>
            <p14:sldId id="2141411206"/>
            <p14:sldId id="2141411015"/>
            <p14:sldId id="2141411208"/>
            <p14:sldId id="2141411209"/>
            <p14:sldId id="2141411288"/>
            <p14:sldId id="2141411289"/>
            <p14:sldId id="2141411290"/>
            <p14:sldId id="2141411291"/>
            <p14:sldId id="2141411292"/>
            <p14:sldId id="2141411287"/>
            <p14:sldId id="214141129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9" name="Author" initials="A" lastIdx="0" clrIdx="1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00"/>
    <a:srgbClr val="FFE600"/>
    <a:srgbClr val="4B4B4B"/>
    <a:srgbClr val="FFFFFF"/>
    <a:srgbClr val="2E2E38"/>
    <a:srgbClr val="FF00FF"/>
    <a:srgbClr val="F6F6FA"/>
    <a:srgbClr val="000000"/>
    <a:srgbClr val="323232"/>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EE234-806D-4A44-A42E-B12188149159}" v="420" dt="2021-06-25T15:13:50.4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51" autoAdjust="0"/>
    <p:restoredTop sz="97406" autoAdjust="0"/>
  </p:normalViewPr>
  <p:slideViewPr>
    <p:cSldViewPr snapToGrid="0" snapToObjects="1" showGuides="1">
      <p:cViewPr varScale="1">
        <p:scale>
          <a:sx n="67" d="100"/>
          <a:sy n="67" d="100"/>
        </p:scale>
        <p:origin x="704" y="44"/>
      </p:cViewPr>
      <p:guideLst/>
    </p:cSldViewPr>
  </p:slideViewPr>
  <p:outlineViewPr>
    <p:cViewPr>
      <p:scale>
        <a:sx n="33" d="100"/>
        <a:sy n="33" d="100"/>
      </p:scale>
      <p:origin x="0" y="-7456"/>
    </p:cViewPr>
  </p:outlineViewPr>
  <p:notesTextViewPr>
    <p:cViewPr>
      <p:scale>
        <a:sx n="150" d="100"/>
        <a:sy n="150" d="100"/>
      </p:scale>
      <p:origin x="0" y="0"/>
    </p:cViewPr>
  </p:notesTextViewPr>
  <p:sorterViewPr>
    <p:cViewPr varScale="1">
      <p:scale>
        <a:sx n="1" d="1"/>
        <a:sy n="1" d="1"/>
      </p:scale>
      <p:origin x="0" y="-37708"/>
    </p:cViewPr>
  </p:sorterViewPr>
  <p:notesViewPr>
    <p:cSldViewPr snapToGrid="0" snapToObjects="1" showGuides="1">
      <p:cViewPr varScale="1">
        <p:scale>
          <a:sx n="110" d="100"/>
          <a:sy n="110" d="100"/>
        </p:scale>
        <p:origin x="4884" y="56"/>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North America </c:v>
                </c:pt>
              </c:strCache>
            </c:strRef>
          </c:tx>
          <c:spPr>
            <a:solidFill>
              <a:schemeClr val="accent1"/>
            </a:solidFill>
            <a:ln>
              <a:noFill/>
            </a:ln>
            <a:effectLst/>
          </c:spPr>
          <c:invertIfNegative val="0"/>
          <c:dPt>
            <c:idx val="0"/>
            <c:invertIfNegative val="0"/>
            <c:bubble3D val="0"/>
            <c:spPr>
              <a:solidFill>
                <a:srgbClr val="336699"/>
              </a:solidFill>
              <a:ln>
                <a:noFill/>
              </a:ln>
              <a:effectLst/>
            </c:spPr>
            <c:extLst>
              <c:ext xmlns:c16="http://schemas.microsoft.com/office/drawing/2014/chart" uri="{C3380CC4-5D6E-409C-BE32-E72D297353CC}">
                <c16:uniqueId val="{00000001-1955-46C7-8460-5468B484AFB0}"/>
              </c:ext>
            </c:extLst>
          </c:dPt>
          <c:dPt>
            <c:idx val="1"/>
            <c:invertIfNegative val="0"/>
            <c:bubble3D val="0"/>
            <c:spPr>
              <a:solidFill>
                <a:srgbClr val="24A19F"/>
              </a:solidFill>
              <a:ln>
                <a:noFill/>
              </a:ln>
              <a:effectLst/>
            </c:spPr>
            <c:extLst>
              <c:ext xmlns:c16="http://schemas.microsoft.com/office/drawing/2014/chart" uri="{C3380CC4-5D6E-409C-BE32-E72D297353CC}">
                <c16:uniqueId val="{00000003-1955-46C7-8460-5468B484AFB0}"/>
              </c:ext>
            </c:extLst>
          </c:dPt>
          <c:dPt>
            <c:idx val="2"/>
            <c:invertIfNegative val="0"/>
            <c:bubble3D val="0"/>
            <c:spPr>
              <a:solidFill>
                <a:srgbClr val="FFD200"/>
              </a:solidFill>
              <a:ln>
                <a:noFill/>
              </a:ln>
              <a:effectLst/>
            </c:spPr>
            <c:extLst>
              <c:ext xmlns:c16="http://schemas.microsoft.com/office/drawing/2014/chart" uri="{C3380CC4-5D6E-409C-BE32-E72D297353CC}">
                <c16:uniqueId val="{00000005-1955-46C7-8460-5468B484AFB0}"/>
              </c:ext>
            </c:extLst>
          </c:dPt>
          <c:dLbls>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NDCs submitted </c:v>
                </c:pt>
                <c:pt idx="1">
                  <c:v>NDcC's mentioning renewables </c:v>
                </c:pt>
                <c:pt idx="2">
                  <c:v>Number of NDCs with quantified renewable power targets </c:v>
                </c:pt>
              </c:strCache>
            </c:strRef>
          </c:cat>
          <c:val>
            <c:numRef>
              <c:f>Sheet1!$B$2:$B$4</c:f>
              <c:numCache>
                <c:formatCode>General</c:formatCode>
                <c:ptCount val="3"/>
                <c:pt idx="0">
                  <c:v>19</c:v>
                </c:pt>
                <c:pt idx="1">
                  <c:v>16</c:v>
                </c:pt>
                <c:pt idx="2">
                  <c:v>14</c:v>
                </c:pt>
              </c:numCache>
            </c:numRef>
          </c:val>
          <c:extLst>
            <c:ext xmlns:c16="http://schemas.microsoft.com/office/drawing/2014/chart" uri="{C3380CC4-5D6E-409C-BE32-E72D297353CC}">
              <c16:uniqueId val="{00000006-1955-46C7-8460-5468B484AFB0}"/>
            </c:ext>
          </c:extLst>
        </c:ser>
        <c:dLbls>
          <c:showLegendKey val="0"/>
          <c:showVal val="0"/>
          <c:showCatName val="0"/>
          <c:showSerName val="0"/>
          <c:showPercent val="0"/>
          <c:showBubbleSize val="0"/>
        </c:dLbls>
        <c:gapWidth val="0"/>
        <c:overlap val="100"/>
        <c:axId val="79601703"/>
        <c:axId val="79602031"/>
      </c:barChart>
      <c:catAx>
        <c:axId val="79601703"/>
        <c:scaling>
          <c:orientation val="minMax"/>
        </c:scaling>
        <c:delete val="1"/>
        <c:axPos val="b"/>
        <c:numFmt formatCode="General" sourceLinked="1"/>
        <c:majorTickMark val="none"/>
        <c:minorTickMark val="none"/>
        <c:tickLblPos val="nextTo"/>
        <c:crossAx val="79602031"/>
        <c:crosses val="autoZero"/>
        <c:auto val="1"/>
        <c:lblAlgn val="ctr"/>
        <c:lblOffset val="100"/>
        <c:noMultiLvlLbl val="0"/>
      </c:catAx>
      <c:valAx>
        <c:axId val="79602031"/>
        <c:scaling>
          <c:orientation val="minMax"/>
        </c:scaling>
        <c:delete val="1"/>
        <c:axPos val="l"/>
        <c:numFmt formatCode="General" sourceLinked="1"/>
        <c:majorTickMark val="none"/>
        <c:minorTickMark val="none"/>
        <c:tickLblPos val="nextTo"/>
        <c:crossAx val="79601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North America </c:v>
                </c:pt>
              </c:strCache>
            </c:strRef>
          </c:tx>
          <c:spPr>
            <a:solidFill>
              <a:schemeClr val="accent1"/>
            </a:solidFill>
            <a:ln>
              <a:noFill/>
            </a:ln>
            <a:effectLst/>
          </c:spPr>
          <c:invertIfNegative val="0"/>
          <c:dPt>
            <c:idx val="0"/>
            <c:invertIfNegative val="0"/>
            <c:bubble3D val="0"/>
            <c:spPr>
              <a:solidFill>
                <a:srgbClr val="336699"/>
              </a:solidFill>
              <a:ln>
                <a:noFill/>
              </a:ln>
              <a:effectLst/>
            </c:spPr>
            <c:extLst>
              <c:ext xmlns:c16="http://schemas.microsoft.com/office/drawing/2014/chart" uri="{C3380CC4-5D6E-409C-BE32-E72D297353CC}">
                <c16:uniqueId val="{00000001-9ED8-43D7-B185-0F047E8860C7}"/>
              </c:ext>
            </c:extLst>
          </c:dPt>
          <c:dPt>
            <c:idx val="1"/>
            <c:invertIfNegative val="0"/>
            <c:bubble3D val="0"/>
            <c:spPr>
              <a:solidFill>
                <a:srgbClr val="24A19F"/>
              </a:solidFill>
              <a:ln>
                <a:noFill/>
              </a:ln>
              <a:effectLst/>
            </c:spPr>
            <c:extLst>
              <c:ext xmlns:c16="http://schemas.microsoft.com/office/drawing/2014/chart" uri="{C3380CC4-5D6E-409C-BE32-E72D297353CC}">
                <c16:uniqueId val="{00000003-9ED8-43D7-B185-0F047E8860C7}"/>
              </c:ext>
            </c:extLst>
          </c:dPt>
          <c:dPt>
            <c:idx val="2"/>
            <c:invertIfNegative val="0"/>
            <c:bubble3D val="0"/>
            <c:spPr>
              <a:solidFill>
                <a:srgbClr val="FFD200"/>
              </a:solidFill>
              <a:ln>
                <a:noFill/>
              </a:ln>
              <a:effectLst/>
            </c:spPr>
            <c:extLst>
              <c:ext xmlns:c16="http://schemas.microsoft.com/office/drawing/2014/chart" uri="{C3380CC4-5D6E-409C-BE32-E72D297353CC}">
                <c16:uniqueId val="{00000005-9ED8-43D7-B185-0F047E8860C7}"/>
              </c:ext>
            </c:extLst>
          </c:dPt>
          <c:dLbls>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NDCs submitted </c:v>
                </c:pt>
                <c:pt idx="1">
                  <c:v>NDcC's mentioning renewables </c:v>
                </c:pt>
                <c:pt idx="2">
                  <c:v>Number of NDCs with quantified renewable power targets </c:v>
                </c:pt>
              </c:strCache>
            </c:strRef>
          </c:cat>
          <c:val>
            <c:numRef>
              <c:f>Sheet1!$B$2:$B$4</c:f>
              <c:numCache>
                <c:formatCode>General</c:formatCode>
                <c:ptCount val="3"/>
                <c:pt idx="0">
                  <c:v>32</c:v>
                </c:pt>
                <c:pt idx="1">
                  <c:v>28</c:v>
                </c:pt>
                <c:pt idx="2">
                  <c:v>26</c:v>
                </c:pt>
              </c:numCache>
            </c:numRef>
          </c:val>
          <c:extLst>
            <c:ext xmlns:c16="http://schemas.microsoft.com/office/drawing/2014/chart" uri="{C3380CC4-5D6E-409C-BE32-E72D297353CC}">
              <c16:uniqueId val="{00000006-9ED8-43D7-B185-0F047E8860C7}"/>
            </c:ext>
          </c:extLst>
        </c:ser>
        <c:dLbls>
          <c:showLegendKey val="0"/>
          <c:showVal val="0"/>
          <c:showCatName val="0"/>
          <c:showSerName val="0"/>
          <c:showPercent val="0"/>
          <c:showBubbleSize val="0"/>
        </c:dLbls>
        <c:gapWidth val="0"/>
        <c:overlap val="100"/>
        <c:axId val="79601703"/>
        <c:axId val="79602031"/>
      </c:barChart>
      <c:catAx>
        <c:axId val="79601703"/>
        <c:scaling>
          <c:orientation val="minMax"/>
        </c:scaling>
        <c:delete val="1"/>
        <c:axPos val="b"/>
        <c:numFmt formatCode="General" sourceLinked="1"/>
        <c:majorTickMark val="none"/>
        <c:minorTickMark val="none"/>
        <c:tickLblPos val="nextTo"/>
        <c:crossAx val="79602031"/>
        <c:crosses val="autoZero"/>
        <c:auto val="1"/>
        <c:lblAlgn val="ctr"/>
        <c:lblOffset val="100"/>
        <c:noMultiLvlLbl val="0"/>
      </c:catAx>
      <c:valAx>
        <c:axId val="79602031"/>
        <c:scaling>
          <c:orientation val="minMax"/>
        </c:scaling>
        <c:delete val="1"/>
        <c:axPos val="l"/>
        <c:numFmt formatCode="General" sourceLinked="1"/>
        <c:majorTickMark val="none"/>
        <c:minorTickMark val="none"/>
        <c:tickLblPos val="nextTo"/>
        <c:crossAx val="79601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Sub-Saharan Africa </c:v>
                </c:pt>
              </c:strCache>
            </c:strRef>
          </c:tx>
          <c:spPr>
            <a:solidFill>
              <a:schemeClr val="accent1"/>
            </a:solidFill>
            <a:ln>
              <a:noFill/>
            </a:ln>
            <a:effectLst/>
          </c:spPr>
          <c:invertIfNegative val="0"/>
          <c:dPt>
            <c:idx val="0"/>
            <c:invertIfNegative val="0"/>
            <c:bubble3D val="0"/>
            <c:spPr>
              <a:solidFill>
                <a:srgbClr val="336699"/>
              </a:solidFill>
              <a:ln>
                <a:noFill/>
              </a:ln>
              <a:effectLst/>
            </c:spPr>
            <c:extLst>
              <c:ext xmlns:c16="http://schemas.microsoft.com/office/drawing/2014/chart" uri="{C3380CC4-5D6E-409C-BE32-E72D297353CC}">
                <c16:uniqueId val="{00000001-902B-4634-84B4-B5188C0F9C4E}"/>
              </c:ext>
            </c:extLst>
          </c:dPt>
          <c:dPt>
            <c:idx val="1"/>
            <c:invertIfNegative val="0"/>
            <c:bubble3D val="0"/>
            <c:spPr>
              <a:solidFill>
                <a:srgbClr val="24A19F"/>
              </a:solidFill>
              <a:ln>
                <a:noFill/>
              </a:ln>
              <a:effectLst/>
            </c:spPr>
            <c:extLst>
              <c:ext xmlns:c16="http://schemas.microsoft.com/office/drawing/2014/chart" uri="{C3380CC4-5D6E-409C-BE32-E72D297353CC}">
                <c16:uniqueId val="{00000003-902B-4634-84B4-B5188C0F9C4E}"/>
              </c:ext>
            </c:extLst>
          </c:dPt>
          <c:dPt>
            <c:idx val="2"/>
            <c:invertIfNegative val="0"/>
            <c:bubble3D val="0"/>
            <c:spPr>
              <a:solidFill>
                <a:srgbClr val="FFD200"/>
              </a:solidFill>
              <a:ln>
                <a:noFill/>
              </a:ln>
              <a:effectLst/>
            </c:spPr>
            <c:extLst>
              <c:ext xmlns:c16="http://schemas.microsoft.com/office/drawing/2014/chart" uri="{C3380CC4-5D6E-409C-BE32-E72D297353CC}">
                <c16:uniqueId val="{00000005-902B-4634-84B4-B5188C0F9C4E}"/>
              </c:ext>
            </c:extLst>
          </c:dPt>
          <c:dLbls>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NDCs submitted </c:v>
                </c:pt>
                <c:pt idx="1">
                  <c:v>NDcC's mentioning renewables </c:v>
                </c:pt>
                <c:pt idx="2">
                  <c:v>Number of NDCs with quantified renewable power targets </c:v>
                </c:pt>
              </c:strCache>
            </c:strRef>
          </c:cat>
          <c:val>
            <c:numRef>
              <c:f>Sheet1!$B$2:$B$4</c:f>
              <c:numCache>
                <c:formatCode>General</c:formatCode>
                <c:ptCount val="3"/>
                <c:pt idx="0">
                  <c:v>45</c:v>
                </c:pt>
                <c:pt idx="1">
                  <c:v>44</c:v>
                </c:pt>
                <c:pt idx="2">
                  <c:v>38</c:v>
                </c:pt>
              </c:numCache>
            </c:numRef>
          </c:val>
          <c:extLst>
            <c:ext xmlns:c16="http://schemas.microsoft.com/office/drawing/2014/chart" uri="{C3380CC4-5D6E-409C-BE32-E72D297353CC}">
              <c16:uniqueId val="{00000006-902B-4634-84B4-B5188C0F9C4E}"/>
            </c:ext>
          </c:extLst>
        </c:ser>
        <c:dLbls>
          <c:showLegendKey val="0"/>
          <c:showVal val="0"/>
          <c:showCatName val="0"/>
          <c:showSerName val="0"/>
          <c:showPercent val="0"/>
          <c:showBubbleSize val="0"/>
        </c:dLbls>
        <c:gapWidth val="0"/>
        <c:overlap val="100"/>
        <c:axId val="79601703"/>
        <c:axId val="79602031"/>
      </c:barChart>
      <c:catAx>
        <c:axId val="79601703"/>
        <c:scaling>
          <c:orientation val="minMax"/>
        </c:scaling>
        <c:delete val="1"/>
        <c:axPos val="b"/>
        <c:numFmt formatCode="General" sourceLinked="1"/>
        <c:majorTickMark val="none"/>
        <c:minorTickMark val="none"/>
        <c:tickLblPos val="nextTo"/>
        <c:crossAx val="79602031"/>
        <c:crosses val="autoZero"/>
        <c:auto val="1"/>
        <c:lblAlgn val="ctr"/>
        <c:lblOffset val="100"/>
        <c:noMultiLvlLbl val="0"/>
      </c:catAx>
      <c:valAx>
        <c:axId val="79602031"/>
        <c:scaling>
          <c:orientation val="minMax"/>
        </c:scaling>
        <c:delete val="1"/>
        <c:axPos val="l"/>
        <c:numFmt formatCode="General" sourceLinked="1"/>
        <c:majorTickMark val="none"/>
        <c:minorTickMark val="none"/>
        <c:tickLblPos val="nextTo"/>
        <c:crossAx val="79601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Europe </c:v>
                </c:pt>
              </c:strCache>
            </c:strRef>
          </c:tx>
          <c:spPr>
            <a:solidFill>
              <a:schemeClr val="accent1"/>
            </a:solidFill>
            <a:ln>
              <a:noFill/>
            </a:ln>
            <a:effectLst/>
          </c:spPr>
          <c:invertIfNegative val="0"/>
          <c:dPt>
            <c:idx val="0"/>
            <c:invertIfNegative val="0"/>
            <c:bubble3D val="0"/>
            <c:spPr>
              <a:solidFill>
                <a:srgbClr val="336699"/>
              </a:solidFill>
              <a:ln>
                <a:noFill/>
              </a:ln>
              <a:effectLst/>
            </c:spPr>
            <c:extLst>
              <c:ext xmlns:c16="http://schemas.microsoft.com/office/drawing/2014/chart" uri="{C3380CC4-5D6E-409C-BE32-E72D297353CC}">
                <c16:uniqueId val="{00000001-8A77-49E7-B38B-663DE6FC86A1}"/>
              </c:ext>
            </c:extLst>
          </c:dPt>
          <c:dPt>
            <c:idx val="1"/>
            <c:invertIfNegative val="0"/>
            <c:bubble3D val="0"/>
            <c:spPr>
              <a:solidFill>
                <a:srgbClr val="24A19F"/>
              </a:solidFill>
              <a:ln>
                <a:noFill/>
              </a:ln>
              <a:effectLst/>
            </c:spPr>
            <c:extLst>
              <c:ext xmlns:c16="http://schemas.microsoft.com/office/drawing/2014/chart" uri="{C3380CC4-5D6E-409C-BE32-E72D297353CC}">
                <c16:uniqueId val="{00000003-8A77-49E7-B38B-663DE6FC86A1}"/>
              </c:ext>
            </c:extLst>
          </c:dPt>
          <c:dPt>
            <c:idx val="2"/>
            <c:invertIfNegative val="0"/>
            <c:bubble3D val="0"/>
            <c:spPr>
              <a:solidFill>
                <a:srgbClr val="FFD200"/>
              </a:solidFill>
              <a:ln>
                <a:noFill/>
              </a:ln>
              <a:effectLst/>
            </c:spPr>
            <c:extLst>
              <c:ext xmlns:c16="http://schemas.microsoft.com/office/drawing/2014/chart" uri="{C3380CC4-5D6E-409C-BE32-E72D297353CC}">
                <c16:uniqueId val="{00000005-8A77-49E7-B38B-663DE6FC86A1}"/>
              </c:ext>
            </c:extLst>
          </c:dPt>
          <c:dLbls>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NDCs submitted </c:v>
                </c:pt>
                <c:pt idx="1">
                  <c:v>NDcC's mentioning renewables </c:v>
                </c:pt>
                <c:pt idx="2">
                  <c:v>Number of NDCs with quantified renewable power targets </c:v>
                </c:pt>
              </c:strCache>
            </c:strRef>
          </c:cat>
          <c:val>
            <c:numRef>
              <c:f>Sheet1!$B$2:$B$4</c:f>
              <c:numCache>
                <c:formatCode>General</c:formatCode>
                <c:ptCount val="3"/>
                <c:pt idx="0">
                  <c:v>17</c:v>
                </c:pt>
                <c:pt idx="1">
                  <c:v>9</c:v>
                </c:pt>
                <c:pt idx="2">
                  <c:v>4</c:v>
                </c:pt>
              </c:numCache>
            </c:numRef>
          </c:val>
          <c:extLst>
            <c:ext xmlns:c16="http://schemas.microsoft.com/office/drawing/2014/chart" uri="{C3380CC4-5D6E-409C-BE32-E72D297353CC}">
              <c16:uniqueId val="{00000006-8A77-49E7-B38B-663DE6FC86A1}"/>
            </c:ext>
          </c:extLst>
        </c:ser>
        <c:dLbls>
          <c:showLegendKey val="0"/>
          <c:showVal val="0"/>
          <c:showCatName val="0"/>
          <c:showSerName val="0"/>
          <c:showPercent val="0"/>
          <c:showBubbleSize val="0"/>
        </c:dLbls>
        <c:gapWidth val="0"/>
        <c:overlap val="100"/>
        <c:axId val="79601703"/>
        <c:axId val="79602031"/>
      </c:barChart>
      <c:catAx>
        <c:axId val="79601703"/>
        <c:scaling>
          <c:orientation val="minMax"/>
        </c:scaling>
        <c:delete val="1"/>
        <c:axPos val="b"/>
        <c:numFmt formatCode="General" sourceLinked="1"/>
        <c:majorTickMark val="none"/>
        <c:minorTickMark val="none"/>
        <c:tickLblPos val="nextTo"/>
        <c:crossAx val="79602031"/>
        <c:crosses val="autoZero"/>
        <c:auto val="1"/>
        <c:lblAlgn val="ctr"/>
        <c:lblOffset val="100"/>
        <c:noMultiLvlLbl val="0"/>
      </c:catAx>
      <c:valAx>
        <c:axId val="79602031"/>
        <c:scaling>
          <c:orientation val="minMax"/>
        </c:scaling>
        <c:delete val="1"/>
        <c:axPos val="l"/>
        <c:numFmt formatCode="General" sourceLinked="1"/>
        <c:majorTickMark val="none"/>
        <c:minorTickMark val="none"/>
        <c:tickLblPos val="nextTo"/>
        <c:crossAx val="79601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Middle East and North Africa</c:v>
                </c:pt>
              </c:strCache>
            </c:strRef>
          </c:tx>
          <c:spPr>
            <a:solidFill>
              <a:schemeClr val="accent1"/>
            </a:solidFill>
            <a:ln>
              <a:noFill/>
            </a:ln>
            <a:effectLst/>
          </c:spPr>
          <c:invertIfNegative val="0"/>
          <c:dPt>
            <c:idx val="0"/>
            <c:invertIfNegative val="0"/>
            <c:bubble3D val="0"/>
            <c:spPr>
              <a:solidFill>
                <a:srgbClr val="336699"/>
              </a:solidFill>
              <a:ln>
                <a:noFill/>
              </a:ln>
              <a:effectLst/>
            </c:spPr>
            <c:extLst>
              <c:ext xmlns:c16="http://schemas.microsoft.com/office/drawing/2014/chart" uri="{C3380CC4-5D6E-409C-BE32-E72D297353CC}">
                <c16:uniqueId val="{00000001-454D-4CA3-B7C4-D300D8C9CD9F}"/>
              </c:ext>
            </c:extLst>
          </c:dPt>
          <c:dPt>
            <c:idx val="1"/>
            <c:invertIfNegative val="0"/>
            <c:bubble3D val="0"/>
            <c:spPr>
              <a:solidFill>
                <a:srgbClr val="24A19F"/>
              </a:solidFill>
              <a:ln>
                <a:noFill/>
              </a:ln>
              <a:effectLst/>
            </c:spPr>
            <c:extLst>
              <c:ext xmlns:c16="http://schemas.microsoft.com/office/drawing/2014/chart" uri="{C3380CC4-5D6E-409C-BE32-E72D297353CC}">
                <c16:uniqueId val="{00000003-454D-4CA3-B7C4-D300D8C9CD9F}"/>
              </c:ext>
            </c:extLst>
          </c:dPt>
          <c:dPt>
            <c:idx val="2"/>
            <c:invertIfNegative val="0"/>
            <c:bubble3D val="0"/>
            <c:spPr>
              <a:solidFill>
                <a:srgbClr val="FFD200"/>
              </a:solidFill>
              <a:ln>
                <a:noFill/>
              </a:ln>
              <a:effectLst/>
            </c:spPr>
            <c:extLst>
              <c:ext xmlns:c16="http://schemas.microsoft.com/office/drawing/2014/chart" uri="{C3380CC4-5D6E-409C-BE32-E72D297353CC}">
                <c16:uniqueId val="{00000005-454D-4CA3-B7C4-D300D8C9CD9F}"/>
              </c:ext>
            </c:extLst>
          </c:dPt>
          <c:dLbls>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NDCs submitted </c:v>
                </c:pt>
                <c:pt idx="1">
                  <c:v>NDcC's mentioning renewables </c:v>
                </c:pt>
                <c:pt idx="2">
                  <c:v>Number of NDCs with quantified renewable power targets </c:v>
                </c:pt>
              </c:strCache>
            </c:strRef>
          </c:cat>
          <c:val>
            <c:numRef>
              <c:f>Sheet1!$B$2:$B$4</c:f>
              <c:numCache>
                <c:formatCode>General</c:formatCode>
                <c:ptCount val="3"/>
                <c:pt idx="0">
                  <c:v>15</c:v>
                </c:pt>
                <c:pt idx="1">
                  <c:v>15</c:v>
                </c:pt>
                <c:pt idx="2">
                  <c:v>10</c:v>
                </c:pt>
              </c:numCache>
            </c:numRef>
          </c:val>
          <c:extLst>
            <c:ext xmlns:c16="http://schemas.microsoft.com/office/drawing/2014/chart" uri="{C3380CC4-5D6E-409C-BE32-E72D297353CC}">
              <c16:uniqueId val="{00000006-454D-4CA3-B7C4-D300D8C9CD9F}"/>
            </c:ext>
          </c:extLst>
        </c:ser>
        <c:dLbls>
          <c:showLegendKey val="0"/>
          <c:showVal val="0"/>
          <c:showCatName val="0"/>
          <c:showSerName val="0"/>
          <c:showPercent val="0"/>
          <c:showBubbleSize val="0"/>
        </c:dLbls>
        <c:gapWidth val="0"/>
        <c:overlap val="100"/>
        <c:axId val="79601703"/>
        <c:axId val="79602031"/>
      </c:barChart>
      <c:catAx>
        <c:axId val="79601703"/>
        <c:scaling>
          <c:orientation val="minMax"/>
        </c:scaling>
        <c:delete val="1"/>
        <c:axPos val="b"/>
        <c:numFmt formatCode="General" sourceLinked="1"/>
        <c:majorTickMark val="none"/>
        <c:minorTickMark val="none"/>
        <c:tickLblPos val="nextTo"/>
        <c:crossAx val="79602031"/>
        <c:crosses val="autoZero"/>
        <c:auto val="1"/>
        <c:lblAlgn val="ctr"/>
        <c:lblOffset val="100"/>
        <c:noMultiLvlLbl val="0"/>
      </c:catAx>
      <c:valAx>
        <c:axId val="79602031"/>
        <c:scaling>
          <c:orientation val="minMax"/>
        </c:scaling>
        <c:delete val="1"/>
        <c:axPos val="l"/>
        <c:numFmt formatCode="General" sourceLinked="1"/>
        <c:majorTickMark val="none"/>
        <c:minorTickMark val="none"/>
        <c:tickLblPos val="nextTo"/>
        <c:crossAx val="79601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Middle East and North Africa</c:v>
                </c:pt>
              </c:strCache>
            </c:strRef>
          </c:tx>
          <c:spPr>
            <a:solidFill>
              <a:schemeClr val="accent1"/>
            </a:solidFill>
            <a:ln>
              <a:noFill/>
            </a:ln>
            <a:effectLst/>
          </c:spPr>
          <c:invertIfNegative val="0"/>
          <c:dPt>
            <c:idx val="0"/>
            <c:invertIfNegative val="0"/>
            <c:bubble3D val="0"/>
            <c:spPr>
              <a:solidFill>
                <a:srgbClr val="336699"/>
              </a:solidFill>
              <a:ln>
                <a:noFill/>
              </a:ln>
              <a:effectLst/>
            </c:spPr>
            <c:extLst>
              <c:ext xmlns:c16="http://schemas.microsoft.com/office/drawing/2014/chart" uri="{C3380CC4-5D6E-409C-BE32-E72D297353CC}">
                <c16:uniqueId val="{00000001-943A-43C2-A644-3FAC9FAC7E37}"/>
              </c:ext>
            </c:extLst>
          </c:dPt>
          <c:dPt>
            <c:idx val="1"/>
            <c:invertIfNegative val="0"/>
            <c:bubble3D val="0"/>
            <c:spPr>
              <a:solidFill>
                <a:srgbClr val="24A19F"/>
              </a:solidFill>
              <a:ln>
                <a:noFill/>
              </a:ln>
              <a:effectLst/>
            </c:spPr>
            <c:extLst>
              <c:ext xmlns:c16="http://schemas.microsoft.com/office/drawing/2014/chart" uri="{C3380CC4-5D6E-409C-BE32-E72D297353CC}">
                <c16:uniqueId val="{00000003-943A-43C2-A644-3FAC9FAC7E37}"/>
              </c:ext>
            </c:extLst>
          </c:dPt>
          <c:dPt>
            <c:idx val="2"/>
            <c:invertIfNegative val="0"/>
            <c:bubble3D val="0"/>
            <c:spPr>
              <a:solidFill>
                <a:srgbClr val="FFD200"/>
              </a:solidFill>
              <a:ln>
                <a:noFill/>
              </a:ln>
              <a:effectLst/>
            </c:spPr>
            <c:extLst>
              <c:ext xmlns:c16="http://schemas.microsoft.com/office/drawing/2014/chart" uri="{C3380CC4-5D6E-409C-BE32-E72D297353CC}">
                <c16:uniqueId val="{00000005-943A-43C2-A644-3FAC9FAC7E37}"/>
              </c:ext>
            </c:extLst>
          </c:dPt>
          <c:dLbls>
            <c:spPr>
              <a:noFill/>
              <a:ln>
                <a:noFill/>
              </a:ln>
              <a:effectLst/>
            </c:spPr>
            <c:txPr>
              <a:bodyPr rot="0" spcFirstLastPara="1" vertOverflow="ellipsis" vert="horz" wrap="square" lIns="38100" tIns="19050" rIns="38100" bIns="19050" anchor="ctr" anchorCtr="1">
                <a:spAutoFit/>
              </a:bodyPr>
              <a:lstStyle/>
              <a:p>
                <a:pPr>
                  <a:defRPr sz="6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NDCs submitted </c:v>
                </c:pt>
                <c:pt idx="1">
                  <c:v>NDcC's mentioning renewables </c:v>
                </c:pt>
                <c:pt idx="2">
                  <c:v>Number of NDCs with quantified renewable power targets </c:v>
                </c:pt>
              </c:strCache>
            </c:strRef>
          </c:cat>
          <c:val>
            <c:numRef>
              <c:f>Sheet1!$B$2:$B$4</c:f>
              <c:numCache>
                <c:formatCode>General</c:formatCode>
                <c:ptCount val="3"/>
                <c:pt idx="0">
                  <c:v>28</c:v>
                </c:pt>
                <c:pt idx="1">
                  <c:v>28</c:v>
                </c:pt>
                <c:pt idx="2">
                  <c:v>13</c:v>
                </c:pt>
              </c:numCache>
            </c:numRef>
          </c:val>
          <c:extLst>
            <c:ext xmlns:c16="http://schemas.microsoft.com/office/drawing/2014/chart" uri="{C3380CC4-5D6E-409C-BE32-E72D297353CC}">
              <c16:uniqueId val="{00000006-943A-43C2-A644-3FAC9FAC7E37}"/>
            </c:ext>
          </c:extLst>
        </c:ser>
        <c:dLbls>
          <c:showLegendKey val="0"/>
          <c:showVal val="0"/>
          <c:showCatName val="0"/>
          <c:showSerName val="0"/>
          <c:showPercent val="0"/>
          <c:showBubbleSize val="0"/>
        </c:dLbls>
        <c:gapWidth val="0"/>
        <c:overlap val="100"/>
        <c:axId val="79601703"/>
        <c:axId val="79602031"/>
      </c:barChart>
      <c:catAx>
        <c:axId val="79601703"/>
        <c:scaling>
          <c:orientation val="minMax"/>
        </c:scaling>
        <c:delete val="1"/>
        <c:axPos val="b"/>
        <c:numFmt formatCode="General" sourceLinked="1"/>
        <c:majorTickMark val="none"/>
        <c:minorTickMark val="none"/>
        <c:tickLblPos val="nextTo"/>
        <c:crossAx val="79602031"/>
        <c:crosses val="autoZero"/>
        <c:auto val="1"/>
        <c:lblAlgn val="ctr"/>
        <c:lblOffset val="100"/>
        <c:noMultiLvlLbl val="0"/>
      </c:catAx>
      <c:valAx>
        <c:axId val="79602031"/>
        <c:scaling>
          <c:orientation val="minMax"/>
        </c:scaling>
        <c:delete val="1"/>
        <c:axPos val="l"/>
        <c:numFmt formatCode="General" sourceLinked="1"/>
        <c:majorTickMark val="none"/>
        <c:minorTickMark val="none"/>
        <c:tickLblPos val="nextTo"/>
        <c:crossAx val="79601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Global </c:v>
                </c:pt>
              </c:strCache>
            </c:strRef>
          </c:tx>
          <c:spPr>
            <a:solidFill>
              <a:schemeClr val="accent1"/>
            </a:solidFill>
            <a:ln>
              <a:noFill/>
            </a:ln>
            <a:effectLst/>
          </c:spPr>
          <c:invertIfNegative val="0"/>
          <c:dPt>
            <c:idx val="0"/>
            <c:invertIfNegative val="0"/>
            <c:bubble3D val="0"/>
            <c:spPr>
              <a:solidFill>
                <a:srgbClr val="336699"/>
              </a:solidFill>
              <a:ln>
                <a:noFill/>
              </a:ln>
              <a:effectLst/>
            </c:spPr>
            <c:extLst>
              <c:ext xmlns:c16="http://schemas.microsoft.com/office/drawing/2014/chart" uri="{C3380CC4-5D6E-409C-BE32-E72D297353CC}">
                <c16:uniqueId val="{00000001-0BB9-4824-9755-A0B51B14CD6B}"/>
              </c:ext>
            </c:extLst>
          </c:dPt>
          <c:dPt>
            <c:idx val="1"/>
            <c:invertIfNegative val="0"/>
            <c:bubble3D val="0"/>
            <c:spPr>
              <a:solidFill>
                <a:srgbClr val="24A19F"/>
              </a:solidFill>
              <a:ln>
                <a:noFill/>
              </a:ln>
              <a:effectLst/>
            </c:spPr>
            <c:extLst>
              <c:ext xmlns:c16="http://schemas.microsoft.com/office/drawing/2014/chart" uri="{C3380CC4-5D6E-409C-BE32-E72D297353CC}">
                <c16:uniqueId val="{00000003-0BB9-4824-9755-A0B51B14CD6B}"/>
              </c:ext>
            </c:extLst>
          </c:dPt>
          <c:dPt>
            <c:idx val="2"/>
            <c:invertIfNegative val="0"/>
            <c:bubble3D val="0"/>
            <c:spPr>
              <a:solidFill>
                <a:srgbClr val="FFD200"/>
              </a:solidFill>
              <a:ln>
                <a:noFill/>
              </a:ln>
              <a:effectLst/>
            </c:spPr>
            <c:extLst>
              <c:ext xmlns:c16="http://schemas.microsoft.com/office/drawing/2014/chart" uri="{C3380CC4-5D6E-409C-BE32-E72D297353CC}">
                <c16:uniqueId val="{00000005-0BB9-4824-9755-A0B51B14CD6B}"/>
              </c:ext>
            </c:extLst>
          </c:dPt>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NDCs submitted </c:v>
                </c:pt>
                <c:pt idx="1">
                  <c:v>NDcC's mentioning renewables </c:v>
                </c:pt>
                <c:pt idx="2">
                  <c:v>Number of NDCs with quantified renewable power targets </c:v>
                </c:pt>
              </c:strCache>
            </c:strRef>
          </c:cat>
          <c:val>
            <c:numRef>
              <c:f>Sheet1!$B$2:$B$4</c:f>
              <c:numCache>
                <c:formatCode>General</c:formatCode>
                <c:ptCount val="3"/>
                <c:pt idx="0">
                  <c:v>156</c:v>
                </c:pt>
                <c:pt idx="1">
                  <c:v>140</c:v>
                </c:pt>
                <c:pt idx="2">
                  <c:v>105</c:v>
                </c:pt>
              </c:numCache>
            </c:numRef>
          </c:val>
          <c:extLst>
            <c:ext xmlns:c16="http://schemas.microsoft.com/office/drawing/2014/chart" uri="{C3380CC4-5D6E-409C-BE32-E72D297353CC}">
              <c16:uniqueId val="{00000006-0BB9-4824-9755-A0B51B14CD6B}"/>
            </c:ext>
          </c:extLst>
        </c:ser>
        <c:dLbls>
          <c:showLegendKey val="0"/>
          <c:showVal val="0"/>
          <c:showCatName val="0"/>
          <c:showSerName val="0"/>
          <c:showPercent val="0"/>
          <c:showBubbleSize val="0"/>
        </c:dLbls>
        <c:gapWidth val="0"/>
        <c:overlap val="100"/>
        <c:axId val="79601703"/>
        <c:axId val="79602031"/>
      </c:barChart>
      <c:catAx>
        <c:axId val="79601703"/>
        <c:scaling>
          <c:orientation val="minMax"/>
        </c:scaling>
        <c:delete val="1"/>
        <c:axPos val="b"/>
        <c:numFmt formatCode="General" sourceLinked="1"/>
        <c:majorTickMark val="none"/>
        <c:minorTickMark val="none"/>
        <c:tickLblPos val="nextTo"/>
        <c:crossAx val="79602031"/>
        <c:crosses val="autoZero"/>
        <c:auto val="1"/>
        <c:lblAlgn val="ctr"/>
        <c:lblOffset val="100"/>
        <c:noMultiLvlLbl val="0"/>
      </c:catAx>
      <c:valAx>
        <c:axId val="79602031"/>
        <c:scaling>
          <c:orientation val="minMax"/>
        </c:scaling>
        <c:delete val="1"/>
        <c:axPos val="l"/>
        <c:numFmt formatCode="General" sourceLinked="1"/>
        <c:majorTickMark val="none"/>
        <c:minorTickMark val="none"/>
        <c:tickLblPos val="nextTo"/>
        <c:crossAx val="79601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124810951964789"/>
          <c:y val="3.8425029221497875E-2"/>
          <c:w val="0.52227664582359712"/>
          <c:h val="0.73950555832088938"/>
        </c:manualLayout>
      </c:layout>
      <c:barChart>
        <c:barDir val="bar"/>
        <c:grouping val="percentStacked"/>
        <c:varyColors val="0"/>
        <c:ser>
          <c:idx val="0"/>
          <c:order val="0"/>
          <c:tx>
            <c:strRef>
              <c:f>Sheet1!$B$1</c:f>
              <c:strCache>
                <c:ptCount val="1"/>
                <c:pt idx="0">
                  <c:v>Series 1</c:v>
                </c:pt>
              </c:strCache>
            </c:strRef>
          </c:tx>
          <c:spPr>
            <a:noFill/>
            <a:ln>
              <a:noFill/>
            </a:ln>
            <a:effectLst/>
          </c:spPr>
          <c:invertIfNegative val="0"/>
          <c:cat>
            <c:strRef>
              <c:f>Sheet1!$A$2:$A$14</c:f>
              <c:strCache>
                <c:ptCount val="13"/>
                <c:pt idx="0">
                  <c:v>Gas Peaking</c:v>
                </c:pt>
                <c:pt idx="1">
                  <c:v>Coal </c:v>
                </c:pt>
                <c:pt idx="2">
                  <c:v>Combined cycle</c:v>
                </c:pt>
                <c:pt idx="3">
                  <c:v>Nuclear</c:v>
                </c:pt>
                <c:pt idx="4">
                  <c:v>Geothermal</c:v>
                </c:pt>
                <c:pt idx="5">
                  <c:v>Battery storage</c:v>
                </c:pt>
                <c:pt idx="6">
                  <c:v>Onshore wind</c:v>
                </c:pt>
                <c:pt idx="7">
                  <c:v>Offshore wind</c:v>
                </c:pt>
                <c:pt idx="8">
                  <c:v>Solar Thermal Tower with Storage</c:v>
                </c:pt>
                <c:pt idx="9">
                  <c:v>Solar PV - Utility Scale</c:v>
                </c:pt>
                <c:pt idx="10">
                  <c:v>Solar PV - Community </c:v>
                </c:pt>
                <c:pt idx="11">
                  <c:v>Solar PV - Rooftop C&amp;I</c:v>
                </c:pt>
                <c:pt idx="12">
                  <c:v>Solar PV - Rooftop Residential </c:v>
                </c:pt>
              </c:strCache>
            </c:strRef>
          </c:cat>
          <c:val>
            <c:numRef>
              <c:f>Sheet1!$B$2:$B$14</c:f>
              <c:numCache>
                <c:formatCode>0%</c:formatCode>
                <c:ptCount val="13"/>
                <c:pt idx="0">
                  <c:v>0.55000000000000004</c:v>
                </c:pt>
                <c:pt idx="1">
                  <c:v>0.24</c:v>
                </c:pt>
                <c:pt idx="2">
                  <c:v>0.16</c:v>
                </c:pt>
                <c:pt idx="3">
                  <c:v>0.47</c:v>
                </c:pt>
                <c:pt idx="4" formatCode="0.00%">
                  <c:v>0.16</c:v>
                </c:pt>
                <c:pt idx="5" formatCode="0.00%">
                  <c:v>0.47</c:v>
                </c:pt>
                <c:pt idx="6" formatCode="0.00%">
                  <c:v>9.5000000000000001E-2</c:v>
                </c:pt>
                <c:pt idx="7" formatCode="0.00%">
                  <c:v>0.31</c:v>
                </c:pt>
                <c:pt idx="8">
                  <c:v>0.46</c:v>
                </c:pt>
                <c:pt idx="9" formatCode="0.00%">
                  <c:v>0.105</c:v>
                </c:pt>
                <c:pt idx="10">
                  <c:v>0.23</c:v>
                </c:pt>
                <c:pt idx="11">
                  <c:v>0.27</c:v>
                </c:pt>
                <c:pt idx="12" formatCode="0.00%">
                  <c:v>0.54500000000000004</c:v>
                </c:pt>
              </c:numCache>
            </c:numRef>
          </c:val>
          <c:extLst>
            <c:ext xmlns:c16="http://schemas.microsoft.com/office/drawing/2014/chart" uri="{C3380CC4-5D6E-409C-BE32-E72D297353CC}">
              <c16:uniqueId val="{00000000-E0A0-485B-8164-E080161132A3}"/>
            </c:ext>
          </c:extLst>
        </c:ser>
        <c:ser>
          <c:idx val="1"/>
          <c:order val="1"/>
          <c:tx>
            <c:strRef>
              <c:f>Sheet1!$C$1</c:f>
              <c:strCache>
                <c:ptCount val="1"/>
                <c:pt idx="0">
                  <c:v>Series 2</c:v>
                </c:pt>
              </c:strCache>
            </c:strRef>
          </c:tx>
          <c:spPr>
            <a:solidFill>
              <a:srgbClr val="FFD200"/>
            </a:solidFill>
            <a:ln>
              <a:noFill/>
            </a:ln>
            <a:effectLst/>
          </c:spPr>
          <c:invertIfNegative val="0"/>
          <c:dPt>
            <c:idx val="0"/>
            <c:invertIfNegative val="0"/>
            <c:bubble3D val="0"/>
            <c:spPr>
              <a:solidFill>
                <a:srgbClr val="CCCBCD"/>
              </a:solidFill>
              <a:ln>
                <a:noFill/>
              </a:ln>
              <a:effectLst/>
            </c:spPr>
            <c:extLst>
              <c:ext xmlns:c16="http://schemas.microsoft.com/office/drawing/2014/chart" uri="{C3380CC4-5D6E-409C-BE32-E72D297353CC}">
                <c16:uniqueId val="{00000002-E0A0-485B-8164-E080161132A3}"/>
              </c:ext>
            </c:extLst>
          </c:dPt>
          <c:dPt>
            <c:idx val="1"/>
            <c:invertIfNegative val="0"/>
            <c:bubble3D val="0"/>
            <c:spPr>
              <a:solidFill>
                <a:srgbClr val="CCCBCD"/>
              </a:solidFill>
              <a:ln>
                <a:noFill/>
              </a:ln>
              <a:effectLst/>
            </c:spPr>
            <c:extLst>
              <c:ext xmlns:c16="http://schemas.microsoft.com/office/drawing/2014/chart" uri="{C3380CC4-5D6E-409C-BE32-E72D297353CC}">
                <c16:uniqueId val="{00000004-E0A0-485B-8164-E080161132A3}"/>
              </c:ext>
            </c:extLst>
          </c:dPt>
          <c:dPt>
            <c:idx val="2"/>
            <c:invertIfNegative val="0"/>
            <c:bubble3D val="0"/>
            <c:spPr>
              <a:solidFill>
                <a:srgbClr val="CCCBCD"/>
              </a:solidFill>
              <a:ln>
                <a:noFill/>
              </a:ln>
              <a:effectLst/>
            </c:spPr>
            <c:extLst>
              <c:ext xmlns:c16="http://schemas.microsoft.com/office/drawing/2014/chart" uri="{C3380CC4-5D6E-409C-BE32-E72D297353CC}">
                <c16:uniqueId val="{00000006-E0A0-485B-8164-E080161132A3}"/>
              </c:ext>
            </c:extLst>
          </c:dPt>
          <c:dPt>
            <c:idx val="3"/>
            <c:invertIfNegative val="0"/>
            <c:bubble3D val="0"/>
            <c:spPr>
              <a:solidFill>
                <a:srgbClr val="CCCBCD"/>
              </a:solidFill>
              <a:ln>
                <a:noFill/>
              </a:ln>
              <a:effectLst/>
            </c:spPr>
            <c:extLst>
              <c:ext xmlns:c16="http://schemas.microsoft.com/office/drawing/2014/chart" uri="{C3380CC4-5D6E-409C-BE32-E72D297353CC}">
                <c16:uniqueId val="{00000008-E0A0-485B-8164-E080161132A3}"/>
              </c:ext>
            </c:extLst>
          </c:dPt>
          <c:dPt>
            <c:idx val="4"/>
            <c:invertIfNegative val="0"/>
            <c:bubble3D val="0"/>
            <c:spPr>
              <a:solidFill>
                <a:srgbClr val="91278F"/>
              </a:solidFill>
              <a:ln>
                <a:noFill/>
              </a:ln>
              <a:effectLst/>
            </c:spPr>
            <c:extLst>
              <c:ext xmlns:c16="http://schemas.microsoft.com/office/drawing/2014/chart" uri="{C3380CC4-5D6E-409C-BE32-E72D297353CC}">
                <c16:uniqueId val="{0000000A-E0A0-485B-8164-E080161132A3}"/>
              </c:ext>
            </c:extLst>
          </c:dPt>
          <c:dPt>
            <c:idx val="5"/>
            <c:invertIfNegative val="0"/>
            <c:bubble3D val="0"/>
            <c:spPr>
              <a:solidFill>
                <a:srgbClr val="2C973E"/>
              </a:solidFill>
              <a:ln>
                <a:noFill/>
              </a:ln>
              <a:effectLst/>
            </c:spPr>
            <c:extLst>
              <c:ext xmlns:c16="http://schemas.microsoft.com/office/drawing/2014/chart" uri="{C3380CC4-5D6E-409C-BE32-E72D297353CC}">
                <c16:uniqueId val="{0000000C-E0A0-485B-8164-E080161132A3}"/>
              </c:ext>
            </c:extLst>
          </c:dPt>
          <c:dPt>
            <c:idx val="6"/>
            <c:invertIfNegative val="0"/>
            <c:bubble3D val="0"/>
            <c:spPr>
              <a:solidFill>
                <a:srgbClr val="00A3AE"/>
              </a:solidFill>
              <a:ln>
                <a:noFill/>
              </a:ln>
              <a:effectLst/>
            </c:spPr>
            <c:extLst>
              <c:ext xmlns:c16="http://schemas.microsoft.com/office/drawing/2014/chart" uri="{C3380CC4-5D6E-409C-BE32-E72D297353CC}">
                <c16:uniqueId val="{0000000D-B8F1-497D-9501-49EBF451208A}"/>
              </c:ext>
            </c:extLst>
          </c:dPt>
          <c:dPt>
            <c:idx val="7"/>
            <c:invertIfNegative val="0"/>
            <c:bubble3D val="0"/>
            <c:spPr>
              <a:solidFill>
                <a:srgbClr val="00A3AE"/>
              </a:solidFill>
              <a:ln>
                <a:noFill/>
              </a:ln>
              <a:effectLst/>
            </c:spPr>
            <c:extLst>
              <c:ext xmlns:c16="http://schemas.microsoft.com/office/drawing/2014/chart" uri="{C3380CC4-5D6E-409C-BE32-E72D297353CC}">
                <c16:uniqueId val="{0000000C-B8F1-497D-9501-49EBF451208A}"/>
              </c:ext>
            </c:extLst>
          </c:dPt>
          <c:cat>
            <c:strRef>
              <c:f>Sheet1!$A$2:$A$14</c:f>
              <c:strCache>
                <c:ptCount val="13"/>
                <c:pt idx="0">
                  <c:v>Gas Peaking</c:v>
                </c:pt>
                <c:pt idx="1">
                  <c:v>Coal </c:v>
                </c:pt>
                <c:pt idx="2">
                  <c:v>Combined cycle</c:v>
                </c:pt>
                <c:pt idx="3">
                  <c:v>Nuclear</c:v>
                </c:pt>
                <c:pt idx="4">
                  <c:v>Geothermal</c:v>
                </c:pt>
                <c:pt idx="5">
                  <c:v>Battery storage</c:v>
                </c:pt>
                <c:pt idx="6">
                  <c:v>Onshore wind</c:v>
                </c:pt>
                <c:pt idx="7">
                  <c:v>Offshore wind</c:v>
                </c:pt>
                <c:pt idx="8">
                  <c:v>Solar Thermal Tower with Storage</c:v>
                </c:pt>
                <c:pt idx="9">
                  <c:v>Solar PV - Utility Scale</c:v>
                </c:pt>
                <c:pt idx="10">
                  <c:v>Solar PV - Community </c:v>
                </c:pt>
                <c:pt idx="11">
                  <c:v>Solar PV - Rooftop C&amp;I</c:v>
                </c:pt>
                <c:pt idx="12">
                  <c:v>Solar PV - Rooftop Residential </c:v>
                </c:pt>
              </c:strCache>
            </c:strRef>
          </c:cat>
          <c:val>
            <c:numRef>
              <c:f>Sheet1!$C$2:$C$14</c:f>
              <c:numCache>
                <c:formatCode>General</c:formatCode>
                <c:ptCount val="13"/>
                <c:pt idx="0" formatCode="0%">
                  <c:v>0.17</c:v>
                </c:pt>
                <c:pt idx="1">
                  <c:v>0.34</c:v>
                </c:pt>
                <c:pt idx="2">
                  <c:v>0.105</c:v>
                </c:pt>
                <c:pt idx="3">
                  <c:v>0.25</c:v>
                </c:pt>
                <c:pt idx="4">
                  <c:v>0.19</c:v>
                </c:pt>
                <c:pt idx="5">
                  <c:v>0.25</c:v>
                </c:pt>
                <c:pt idx="6">
                  <c:v>0.1</c:v>
                </c:pt>
                <c:pt idx="7">
                  <c:v>0.31</c:v>
                </c:pt>
                <c:pt idx="8">
                  <c:v>0.11</c:v>
                </c:pt>
                <c:pt idx="9">
                  <c:v>0.04</c:v>
                </c:pt>
                <c:pt idx="10">
                  <c:v>0.113</c:v>
                </c:pt>
                <c:pt idx="11">
                  <c:v>0.38</c:v>
                </c:pt>
                <c:pt idx="12">
                  <c:v>0.28000000000000003</c:v>
                </c:pt>
              </c:numCache>
            </c:numRef>
          </c:val>
          <c:extLst>
            <c:ext xmlns:c16="http://schemas.microsoft.com/office/drawing/2014/chart" uri="{C3380CC4-5D6E-409C-BE32-E72D297353CC}">
              <c16:uniqueId val="{0000000D-E0A0-485B-8164-E080161132A3}"/>
            </c:ext>
          </c:extLst>
        </c:ser>
        <c:ser>
          <c:idx val="2"/>
          <c:order val="2"/>
          <c:tx>
            <c:strRef>
              <c:f>Sheet1!$D$1</c:f>
              <c:strCache>
                <c:ptCount val="1"/>
                <c:pt idx="0">
                  <c:v>Series 3</c:v>
                </c:pt>
              </c:strCache>
            </c:strRef>
          </c:tx>
          <c:spPr>
            <a:noFill/>
            <a:ln>
              <a:noFill/>
            </a:ln>
            <a:effectLst/>
          </c:spPr>
          <c:invertIfNegative val="0"/>
          <c:cat>
            <c:strRef>
              <c:f>Sheet1!$A$2:$A$14</c:f>
              <c:strCache>
                <c:ptCount val="13"/>
                <c:pt idx="0">
                  <c:v>Gas Peaking</c:v>
                </c:pt>
                <c:pt idx="1">
                  <c:v>Coal </c:v>
                </c:pt>
                <c:pt idx="2">
                  <c:v>Combined cycle</c:v>
                </c:pt>
                <c:pt idx="3">
                  <c:v>Nuclear</c:v>
                </c:pt>
                <c:pt idx="4">
                  <c:v>Geothermal</c:v>
                </c:pt>
                <c:pt idx="5">
                  <c:v>Battery storage</c:v>
                </c:pt>
                <c:pt idx="6">
                  <c:v>Onshore wind</c:v>
                </c:pt>
                <c:pt idx="7">
                  <c:v>Offshore wind</c:v>
                </c:pt>
                <c:pt idx="8">
                  <c:v>Solar Thermal Tower with Storage</c:v>
                </c:pt>
                <c:pt idx="9">
                  <c:v>Solar PV - Utility Scale</c:v>
                </c:pt>
                <c:pt idx="10">
                  <c:v>Solar PV - Community </c:v>
                </c:pt>
                <c:pt idx="11">
                  <c:v>Solar PV - Rooftop C&amp;I</c:v>
                </c:pt>
                <c:pt idx="12">
                  <c:v>Solar PV - Rooftop Residential </c:v>
                </c:pt>
              </c:strCache>
            </c:strRef>
          </c:cat>
          <c:val>
            <c:numRef>
              <c:f>Sheet1!$D$2:$D$14</c:f>
              <c:numCache>
                <c:formatCode>0%</c:formatCode>
                <c:ptCount val="13"/>
                <c:pt idx="0">
                  <c:v>0.28000000000000003</c:v>
                </c:pt>
                <c:pt idx="1">
                  <c:v>0.42</c:v>
                </c:pt>
                <c:pt idx="2" formatCode="0.00%">
                  <c:v>0.73499999999999999</c:v>
                </c:pt>
                <c:pt idx="3">
                  <c:v>0.28000000000000003</c:v>
                </c:pt>
                <c:pt idx="4" formatCode="0.00%">
                  <c:v>0.41499999999999998</c:v>
                </c:pt>
                <c:pt idx="5" formatCode="0.00%">
                  <c:v>0.26</c:v>
                </c:pt>
                <c:pt idx="6" formatCode="0.00%">
                  <c:v>0.80500000000000005</c:v>
                </c:pt>
                <c:pt idx="7" formatCode="0.00%">
                  <c:v>0.44</c:v>
                </c:pt>
                <c:pt idx="8">
                  <c:v>0.43</c:v>
                </c:pt>
                <c:pt idx="9" formatCode="0.00%">
                  <c:v>0.86199999999999999</c:v>
                </c:pt>
                <c:pt idx="10" formatCode="0.00%">
                  <c:v>0.65700000000000003</c:v>
                </c:pt>
                <c:pt idx="11">
                  <c:v>0.35</c:v>
                </c:pt>
                <c:pt idx="12" formatCode="0.00%">
                  <c:v>0.17499999999999999</c:v>
                </c:pt>
              </c:numCache>
            </c:numRef>
          </c:val>
          <c:extLst>
            <c:ext xmlns:c16="http://schemas.microsoft.com/office/drawing/2014/chart" uri="{C3380CC4-5D6E-409C-BE32-E72D297353CC}">
              <c16:uniqueId val="{0000000E-E0A0-485B-8164-E080161132A3}"/>
            </c:ext>
          </c:extLst>
        </c:ser>
        <c:dLbls>
          <c:showLegendKey val="0"/>
          <c:showVal val="0"/>
          <c:showCatName val="0"/>
          <c:showSerName val="0"/>
          <c:showPercent val="0"/>
          <c:showBubbleSize val="0"/>
        </c:dLbls>
        <c:gapWidth val="93"/>
        <c:overlap val="100"/>
        <c:axId val="1747074288"/>
        <c:axId val="1747075600"/>
      </c:barChart>
      <c:catAx>
        <c:axId val="1747074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EYInterstate Light" panose="02000506000000020004" pitchFamily="2" charset="0"/>
                <a:ea typeface="+mn-ea"/>
                <a:cs typeface="+mn-cs"/>
              </a:defRPr>
            </a:pPr>
            <a:endParaRPr lang="en-US"/>
          </a:p>
        </c:txPr>
        <c:crossAx val="1747075600"/>
        <c:crosses val="autoZero"/>
        <c:auto val="1"/>
        <c:lblAlgn val="ctr"/>
        <c:lblOffset val="100"/>
        <c:noMultiLvlLbl val="0"/>
      </c:catAx>
      <c:valAx>
        <c:axId val="1747075600"/>
        <c:scaling>
          <c:orientation val="minMax"/>
        </c:scaling>
        <c:delete val="1"/>
        <c:axPos val="b"/>
        <c:numFmt formatCode="0%" sourceLinked="1"/>
        <c:majorTickMark val="none"/>
        <c:minorTickMark val="none"/>
        <c:tickLblPos val="nextTo"/>
        <c:crossAx val="1747074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EYInterstate Light" panose="02000506000000020004" pitchFamily="2"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D8E409-9770-42FD-AC7E-8936BC72CEFC}"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de-DE"/>
        </a:p>
      </dgm:t>
    </dgm:pt>
    <dgm:pt modelId="{3CEABD2D-59B5-4E9B-9BC8-505A7BBBBDA4}">
      <dgm:prSet phldrT="[Text]"/>
      <dgm:spPr>
        <a:solidFill>
          <a:schemeClr val="bg2"/>
        </a:solidFill>
        <a:ln>
          <a:noFill/>
        </a:ln>
      </dgm:spPr>
      <dgm:t>
        <a:bodyPr/>
        <a:lstStyle/>
        <a:p>
          <a:endParaRPr lang="de-DE" dirty="0"/>
        </a:p>
      </dgm:t>
    </dgm:pt>
    <dgm:pt modelId="{BE533039-3D51-4C91-BAFF-07E4954E5387}" type="parTrans" cxnId="{95C746C3-F921-4A42-B2DB-07BEE3D509D4}">
      <dgm:prSet/>
      <dgm:spPr/>
      <dgm:t>
        <a:bodyPr/>
        <a:lstStyle/>
        <a:p>
          <a:endParaRPr lang="de-DE"/>
        </a:p>
      </dgm:t>
    </dgm:pt>
    <dgm:pt modelId="{8B727E8B-7627-4368-AD3A-46CF3C294F3B}" type="sibTrans" cxnId="{95C746C3-F921-4A42-B2DB-07BEE3D509D4}">
      <dgm:prSet/>
      <dgm:spPr/>
      <dgm:t>
        <a:bodyPr/>
        <a:lstStyle/>
        <a:p>
          <a:endParaRPr lang="de-DE"/>
        </a:p>
      </dgm:t>
    </dgm:pt>
    <dgm:pt modelId="{84915F41-272A-426A-90D2-0DF79881B9B8}">
      <dgm:prSet phldrT="[Text]"/>
      <dgm:spPr>
        <a:solidFill>
          <a:schemeClr val="bg1">
            <a:lumMod val="40000"/>
            <a:lumOff val="60000"/>
          </a:schemeClr>
        </a:solidFill>
        <a:ln>
          <a:noFill/>
        </a:ln>
      </dgm:spPr>
      <dgm:t>
        <a:bodyPr/>
        <a:lstStyle/>
        <a:p>
          <a:r>
            <a:rPr lang="de-DE" dirty="0"/>
            <a:t> </a:t>
          </a:r>
        </a:p>
      </dgm:t>
    </dgm:pt>
    <dgm:pt modelId="{18ACC4AD-1D60-47AA-AE2F-91393806A5AC}" type="parTrans" cxnId="{B3668B73-00F9-4178-ABED-3B9957314018}">
      <dgm:prSet/>
      <dgm:spPr/>
      <dgm:t>
        <a:bodyPr/>
        <a:lstStyle/>
        <a:p>
          <a:endParaRPr lang="de-DE"/>
        </a:p>
      </dgm:t>
    </dgm:pt>
    <dgm:pt modelId="{60440195-42F2-4365-AE9D-8CD1370FDF28}" type="sibTrans" cxnId="{B3668B73-00F9-4178-ABED-3B9957314018}">
      <dgm:prSet/>
      <dgm:spPr/>
      <dgm:t>
        <a:bodyPr/>
        <a:lstStyle/>
        <a:p>
          <a:endParaRPr lang="de-DE"/>
        </a:p>
      </dgm:t>
    </dgm:pt>
    <dgm:pt modelId="{E57D92D9-A6BE-47A3-B1DA-6CC2F6D4E442}">
      <dgm:prSet phldrT="[Text]"/>
      <dgm:spPr>
        <a:solidFill>
          <a:schemeClr val="bg2">
            <a:lumMod val="20000"/>
            <a:lumOff val="80000"/>
          </a:schemeClr>
        </a:solidFill>
        <a:ln>
          <a:noFill/>
        </a:ln>
      </dgm:spPr>
      <dgm:t>
        <a:bodyPr/>
        <a:lstStyle/>
        <a:p>
          <a:r>
            <a:rPr lang="de-DE" dirty="0"/>
            <a:t> </a:t>
          </a:r>
        </a:p>
      </dgm:t>
    </dgm:pt>
    <dgm:pt modelId="{54136F90-568F-412F-91A3-487DD65936F3}" type="parTrans" cxnId="{379FCB41-679A-4CAC-9DB3-F0B7021F3BD3}">
      <dgm:prSet/>
      <dgm:spPr/>
      <dgm:t>
        <a:bodyPr/>
        <a:lstStyle/>
        <a:p>
          <a:endParaRPr lang="de-DE"/>
        </a:p>
      </dgm:t>
    </dgm:pt>
    <dgm:pt modelId="{B55CBA24-8D6B-4754-B3A1-3807BBA0A19F}" type="sibTrans" cxnId="{379FCB41-679A-4CAC-9DB3-F0B7021F3BD3}">
      <dgm:prSet/>
      <dgm:spPr/>
      <dgm:t>
        <a:bodyPr/>
        <a:lstStyle/>
        <a:p>
          <a:endParaRPr lang="de-DE"/>
        </a:p>
      </dgm:t>
    </dgm:pt>
    <dgm:pt modelId="{4071F3B1-4853-421D-B6A2-161B7F8B75AD}">
      <dgm:prSet phldrT="[Text]"/>
      <dgm:spPr>
        <a:solidFill>
          <a:schemeClr val="tx2">
            <a:lumMod val="95000"/>
          </a:schemeClr>
        </a:solidFill>
        <a:ln>
          <a:noFill/>
        </a:ln>
      </dgm:spPr>
      <dgm:t>
        <a:bodyPr/>
        <a:lstStyle/>
        <a:p>
          <a:r>
            <a:rPr lang="de-DE" dirty="0"/>
            <a:t> </a:t>
          </a:r>
        </a:p>
      </dgm:t>
    </dgm:pt>
    <dgm:pt modelId="{DE50BE6A-1966-4A37-93CD-9A75D1C126DE}" type="parTrans" cxnId="{94AA06E5-42D5-49C5-9358-D2FAA10338DF}">
      <dgm:prSet/>
      <dgm:spPr/>
      <dgm:t>
        <a:bodyPr/>
        <a:lstStyle/>
        <a:p>
          <a:endParaRPr lang="de-DE"/>
        </a:p>
      </dgm:t>
    </dgm:pt>
    <dgm:pt modelId="{46D5A118-BD9E-43D0-A262-25D591C50D42}" type="sibTrans" cxnId="{94AA06E5-42D5-49C5-9358-D2FAA10338DF}">
      <dgm:prSet/>
      <dgm:spPr/>
      <dgm:t>
        <a:bodyPr/>
        <a:lstStyle/>
        <a:p>
          <a:endParaRPr lang="de-DE"/>
        </a:p>
      </dgm:t>
    </dgm:pt>
    <dgm:pt modelId="{515EC2E6-CA5E-42F0-B228-8B3CF0FB04F3}" type="pres">
      <dgm:prSet presAssocID="{35D8E409-9770-42FD-AC7E-8936BC72CEFC}" presName="Name0" presStyleCnt="0">
        <dgm:presLayoutVars>
          <dgm:chMax val="7"/>
          <dgm:resizeHandles val="exact"/>
        </dgm:presLayoutVars>
      </dgm:prSet>
      <dgm:spPr/>
    </dgm:pt>
    <dgm:pt modelId="{B7A60072-9AC2-46CC-82B5-0B9BCCADE969}" type="pres">
      <dgm:prSet presAssocID="{35D8E409-9770-42FD-AC7E-8936BC72CEFC}" presName="comp1" presStyleCnt="0"/>
      <dgm:spPr/>
    </dgm:pt>
    <dgm:pt modelId="{0C86BDD3-10AE-405F-8C12-1E38C49AC730}" type="pres">
      <dgm:prSet presAssocID="{35D8E409-9770-42FD-AC7E-8936BC72CEFC}" presName="circle1" presStyleLbl="node1" presStyleIdx="0" presStyleCnt="4"/>
      <dgm:spPr/>
    </dgm:pt>
    <dgm:pt modelId="{52B604E7-8669-4798-AB67-A173A4B0A913}" type="pres">
      <dgm:prSet presAssocID="{35D8E409-9770-42FD-AC7E-8936BC72CEFC}" presName="c1text" presStyleLbl="node1" presStyleIdx="0" presStyleCnt="4">
        <dgm:presLayoutVars>
          <dgm:bulletEnabled val="1"/>
        </dgm:presLayoutVars>
      </dgm:prSet>
      <dgm:spPr/>
    </dgm:pt>
    <dgm:pt modelId="{92A76B02-9D0B-48DE-A897-73C0A8FD78C1}" type="pres">
      <dgm:prSet presAssocID="{35D8E409-9770-42FD-AC7E-8936BC72CEFC}" presName="comp2" presStyleCnt="0"/>
      <dgm:spPr/>
    </dgm:pt>
    <dgm:pt modelId="{FCBC2448-05DD-45C5-9C12-39813400FAE0}" type="pres">
      <dgm:prSet presAssocID="{35D8E409-9770-42FD-AC7E-8936BC72CEFC}" presName="circle2" presStyleLbl="node1" presStyleIdx="1" presStyleCnt="4"/>
      <dgm:spPr/>
    </dgm:pt>
    <dgm:pt modelId="{4001BB18-7251-4A4F-A03B-379EA2639A39}" type="pres">
      <dgm:prSet presAssocID="{35D8E409-9770-42FD-AC7E-8936BC72CEFC}" presName="c2text" presStyleLbl="node1" presStyleIdx="1" presStyleCnt="4">
        <dgm:presLayoutVars>
          <dgm:bulletEnabled val="1"/>
        </dgm:presLayoutVars>
      </dgm:prSet>
      <dgm:spPr/>
    </dgm:pt>
    <dgm:pt modelId="{E7F6BC6A-C5A5-41C0-86EE-0193BC101874}" type="pres">
      <dgm:prSet presAssocID="{35D8E409-9770-42FD-AC7E-8936BC72CEFC}" presName="comp3" presStyleCnt="0"/>
      <dgm:spPr/>
    </dgm:pt>
    <dgm:pt modelId="{12CFA908-4B10-4B0E-9766-418E943F12ED}" type="pres">
      <dgm:prSet presAssocID="{35D8E409-9770-42FD-AC7E-8936BC72CEFC}" presName="circle3" presStyleLbl="node1" presStyleIdx="2" presStyleCnt="4"/>
      <dgm:spPr/>
    </dgm:pt>
    <dgm:pt modelId="{18FDCB42-24C8-45B5-B6D1-399F594572AD}" type="pres">
      <dgm:prSet presAssocID="{35D8E409-9770-42FD-AC7E-8936BC72CEFC}" presName="c3text" presStyleLbl="node1" presStyleIdx="2" presStyleCnt="4">
        <dgm:presLayoutVars>
          <dgm:bulletEnabled val="1"/>
        </dgm:presLayoutVars>
      </dgm:prSet>
      <dgm:spPr/>
    </dgm:pt>
    <dgm:pt modelId="{7F025CD0-A43A-448E-85AB-E37F09345B52}" type="pres">
      <dgm:prSet presAssocID="{35D8E409-9770-42FD-AC7E-8936BC72CEFC}" presName="comp4" presStyleCnt="0"/>
      <dgm:spPr/>
    </dgm:pt>
    <dgm:pt modelId="{A493D855-B4F5-4C44-85E9-E3829F413C85}" type="pres">
      <dgm:prSet presAssocID="{35D8E409-9770-42FD-AC7E-8936BC72CEFC}" presName="circle4" presStyleLbl="node1" presStyleIdx="3" presStyleCnt="4"/>
      <dgm:spPr/>
    </dgm:pt>
    <dgm:pt modelId="{D2DCA827-EED5-4CC4-8F18-AA0AC5F504C1}" type="pres">
      <dgm:prSet presAssocID="{35D8E409-9770-42FD-AC7E-8936BC72CEFC}" presName="c4text" presStyleLbl="node1" presStyleIdx="3" presStyleCnt="4">
        <dgm:presLayoutVars>
          <dgm:bulletEnabled val="1"/>
        </dgm:presLayoutVars>
      </dgm:prSet>
      <dgm:spPr/>
    </dgm:pt>
  </dgm:ptLst>
  <dgm:cxnLst>
    <dgm:cxn modelId="{D28D1422-1BE3-4AF8-B824-40D1DDB32DE0}" type="presOf" srcId="{35D8E409-9770-42FD-AC7E-8936BC72CEFC}" destId="{515EC2E6-CA5E-42F0-B228-8B3CF0FB04F3}" srcOrd="0" destOrd="0" presId="urn:microsoft.com/office/officeart/2005/8/layout/venn2"/>
    <dgm:cxn modelId="{8A3B322E-9146-40A5-967E-9E34CF244820}" type="presOf" srcId="{E57D92D9-A6BE-47A3-B1DA-6CC2F6D4E442}" destId="{12CFA908-4B10-4B0E-9766-418E943F12ED}" srcOrd="0" destOrd="0" presId="urn:microsoft.com/office/officeart/2005/8/layout/venn2"/>
    <dgm:cxn modelId="{36EABF39-D374-4316-ADCB-AAF2C83F4150}" type="presOf" srcId="{84915F41-272A-426A-90D2-0DF79881B9B8}" destId="{FCBC2448-05DD-45C5-9C12-39813400FAE0}" srcOrd="0" destOrd="0" presId="urn:microsoft.com/office/officeart/2005/8/layout/venn2"/>
    <dgm:cxn modelId="{8BF0D43E-3BE1-4EF1-8D84-C1AD21AA7520}" type="presOf" srcId="{E57D92D9-A6BE-47A3-B1DA-6CC2F6D4E442}" destId="{18FDCB42-24C8-45B5-B6D1-399F594572AD}" srcOrd="1" destOrd="0" presId="urn:microsoft.com/office/officeart/2005/8/layout/venn2"/>
    <dgm:cxn modelId="{379FCB41-679A-4CAC-9DB3-F0B7021F3BD3}" srcId="{35D8E409-9770-42FD-AC7E-8936BC72CEFC}" destId="{E57D92D9-A6BE-47A3-B1DA-6CC2F6D4E442}" srcOrd="2" destOrd="0" parTransId="{54136F90-568F-412F-91A3-487DD65936F3}" sibTransId="{B55CBA24-8D6B-4754-B3A1-3807BBA0A19F}"/>
    <dgm:cxn modelId="{B3668B73-00F9-4178-ABED-3B9957314018}" srcId="{35D8E409-9770-42FD-AC7E-8936BC72CEFC}" destId="{84915F41-272A-426A-90D2-0DF79881B9B8}" srcOrd="1" destOrd="0" parTransId="{18ACC4AD-1D60-47AA-AE2F-91393806A5AC}" sibTransId="{60440195-42F2-4365-AE9D-8CD1370FDF28}"/>
    <dgm:cxn modelId="{BE029E8E-0F78-4F09-8B10-46E8D6FE1275}" type="presOf" srcId="{3CEABD2D-59B5-4E9B-9BC8-505A7BBBBDA4}" destId="{0C86BDD3-10AE-405F-8C12-1E38C49AC730}" srcOrd="0" destOrd="0" presId="urn:microsoft.com/office/officeart/2005/8/layout/venn2"/>
    <dgm:cxn modelId="{C143D992-E1AC-4B2A-B5FC-5F52B0C3FDD8}" type="presOf" srcId="{84915F41-272A-426A-90D2-0DF79881B9B8}" destId="{4001BB18-7251-4A4F-A03B-379EA2639A39}" srcOrd="1" destOrd="0" presId="urn:microsoft.com/office/officeart/2005/8/layout/venn2"/>
    <dgm:cxn modelId="{9D33B6B0-2575-498B-A45E-14736C6C41E0}" type="presOf" srcId="{3CEABD2D-59B5-4E9B-9BC8-505A7BBBBDA4}" destId="{52B604E7-8669-4798-AB67-A173A4B0A913}" srcOrd="1" destOrd="0" presId="urn:microsoft.com/office/officeart/2005/8/layout/venn2"/>
    <dgm:cxn modelId="{C6088CB5-B7A8-4EB1-BB17-6446E02F6F07}" type="presOf" srcId="{4071F3B1-4853-421D-B6A2-161B7F8B75AD}" destId="{D2DCA827-EED5-4CC4-8F18-AA0AC5F504C1}" srcOrd="1" destOrd="0" presId="urn:microsoft.com/office/officeart/2005/8/layout/venn2"/>
    <dgm:cxn modelId="{95C746C3-F921-4A42-B2DB-07BEE3D509D4}" srcId="{35D8E409-9770-42FD-AC7E-8936BC72CEFC}" destId="{3CEABD2D-59B5-4E9B-9BC8-505A7BBBBDA4}" srcOrd="0" destOrd="0" parTransId="{BE533039-3D51-4C91-BAFF-07E4954E5387}" sibTransId="{8B727E8B-7627-4368-AD3A-46CF3C294F3B}"/>
    <dgm:cxn modelId="{94AA06E5-42D5-49C5-9358-D2FAA10338DF}" srcId="{35D8E409-9770-42FD-AC7E-8936BC72CEFC}" destId="{4071F3B1-4853-421D-B6A2-161B7F8B75AD}" srcOrd="3" destOrd="0" parTransId="{DE50BE6A-1966-4A37-93CD-9A75D1C126DE}" sibTransId="{46D5A118-BD9E-43D0-A262-25D591C50D42}"/>
    <dgm:cxn modelId="{B4D921F6-DBE6-4179-8C39-BFD9891321AC}" type="presOf" srcId="{4071F3B1-4853-421D-B6A2-161B7F8B75AD}" destId="{A493D855-B4F5-4C44-85E9-E3829F413C85}" srcOrd="0" destOrd="0" presId="urn:microsoft.com/office/officeart/2005/8/layout/venn2"/>
    <dgm:cxn modelId="{FD14DA8C-927C-48A4-A986-46B9E725B170}" type="presParOf" srcId="{515EC2E6-CA5E-42F0-B228-8B3CF0FB04F3}" destId="{B7A60072-9AC2-46CC-82B5-0B9BCCADE969}" srcOrd="0" destOrd="0" presId="urn:microsoft.com/office/officeart/2005/8/layout/venn2"/>
    <dgm:cxn modelId="{266F7327-6FC1-4F57-AA8D-501E8DF6EDDE}" type="presParOf" srcId="{B7A60072-9AC2-46CC-82B5-0B9BCCADE969}" destId="{0C86BDD3-10AE-405F-8C12-1E38C49AC730}" srcOrd="0" destOrd="0" presId="urn:microsoft.com/office/officeart/2005/8/layout/venn2"/>
    <dgm:cxn modelId="{91FF015E-E477-4B48-97E5-7BF784CAE775}" type="presParOf" srcId="{B7A60072-9AC2-46CC-82B5-0B9BCCADE969}" destId="{52B604E7-8669-4798-AB67-A173A4B0A913}" srcOrd="1" destOrd="0" presId="urn:microsoft.com/office/officeart/2005/8/layout/venn2"/>
    <dgm:cxn modelId="{B2B31217-4D29-4E6D-A4D9-CD8CE706988E}" type="presParOf" srcId="{515EC2E6-CA5E-42F0-B228-8B3CF0FB04F3}" destId="{92A76B02-9D0B-48DE-A897-73C0A8FD78C1}" srcOrd="1" destOrd="0" presId="urn:microsoft.com/office/officeart/2005/8/layout/venn2"/>
    <dgm:cxn modelId="{EF505B72-276D-4252-ACB5-8ADD4CCE40FB}" type="presParOf" srcId="{92A76B02-9D0B-48DE-A897-73C0A8FD78C1}" destId="{FCBC2448-05DD-45C5-9C12-39813400FAE0}" srcOrd="0" destOrd="0" presId="urn:microsoft.com/office/officeart/2005/8/layout/venn2"/>
    <dgm:cxn modelId="{302DF1AE-B6C0-4660-8A7F-DD9426D83191}" type="presParOf" srcId="{92A76B02-9D0B-48DE-A897-73C0A8FD78C1}" destId="{4001BB18-7251-4A4F-A03B-379EA2639A39}" srcOrd="1" destOrd="0" presId="urn:microsoft.com/office/officeart/2005/8/layout/venn2"/>
    <dgm:cxn modelId="{3D6712DE-2140-4FD5-9EF1-543A19F652B9}" type="presParOf" srcId="{515EC2E6-CA5E-42F0-B228-8B3CF0FB04F3}" destId="{E7F6BC6A-C5A5-41C0-86EE-0193BC101874}" srcOrd="2" destOrd="0" presId="urn:microsoft.com/office/officeart/2005/8/layout/venn2"/>
    <dgm:cxn modelId="{70200014-7700-4F8A-87F5-FBBA9EE7D1C7}" type="presParOf" srcId="{E7F6BC6A-C5A5-41C0-86EE-0193BC101874}" destId="{12CFA908-4B10-4B0E-9766-418E943F12ED}" srcOrd="0" destOrd="0" presId="urn:microsoft.com/office/officeart/2005/8/layout/venn2"/>
    <dgm:cxn modelId="{D97D922D-BEA7-4D66-A9AE-AAEEFFE13434}" type="presParOf" srcId="{E7F6BC6A-C5A5-41C0-86EE-0193BC101874}" destId="{18FDCB42-24C8-45B5-B6D1-399F594572AD}" srcOrd="1" destOrd="0" presId="urn:microsoft.com/office/officeart/2005/8/layout/venn2"/>
    <dgm:cxn modelId="{055EAE0A-DEAB-4020-913E-F984134755D3}" type="presParOf" srcId="{515EC2E6-CA5E-42F0-B228-8B3CF0FB04F3}" destId="{7F025CD0-A43A-448E-85AB-E37F09345B52}" srcOrd="3" destOrd="0" presId="urn:microsoft.com/office/officeart/2005/8/layout/venn2"/>
    <dgm:cxn modelId="{3057AE66-1B9F-42CC-9382-9A3E763CD986}" type="presParOf" srcId="{7F025CD0-A43A-448E-85AB-E37F09345B52}" destId="{A493D855-B4F5-4C44-85E9-E3829F413C85}" srcOrd="0" destOrd="0" presId="urn:microsoft.com/office/officeart/2005/8/layout/venn2"/>
    <dgm:cxn modelId="{C02E34BC-FD70-4202-8ECB-4A9ABDD2A69F}" type="presParOf" srcId="{7F025CD0-A43A-448E-85AB-E37F09345B52}" destId="{D2DCA827-EED5-4CC4-8F18-AA0AC5F504C1}" srcOrd="1" destOrd="0" presId="urn:microsoft.com/office/officeart/2005/8/layout/venn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6BDD3-10AE-405F-8C12-1E38C49AC730}">
      <dsp:nvSpPr>
        <dsp:cNvPr id="0" name=""/>
        <dsp:cNvSpPr/>
      </dsp:nvSpPr>
      <dsp:spPr>
        <a:xfrm>
          <a:off x="256641" y="0"/>
          <a:ext cx="2958262" cy="2958262"/>
        </a:xfrm>
        <a:prstGeom prst="ellipse">
          <a:avLst/>
        </a:prstGeom>
        <a:solidFill>
          <a:schemeClr val="bg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de-DE" sz="1400" kern="1200" dirty="0"/>
        </a:p>
      </dsp:txBody>
      <dsp:txXfrm>
        <a:off x="1322207" y="147913"/>
        <a:ext cx="827130" cy="443739"/>
      </dsp:txXfrm>
    </dsp:sp>
    <dsp:sp modelId="{FCBC2448-05DD-45C5-9C12-39813400FAE0}">
      <dsp:nvSpPr>
        <dsp:cNvPr id="0" name=""/>
        <dsp:cNvSpPr/>
      </dsp:nvSpPr>
      <dsp:spPr>
        <a:xfrm>
          <a:off x="552467" y="591652"/>
          <a:ext cx="2366609" cy="2366609"/>
        </a:xfrm>
        <a:prstGeom prst="ellipse">
          <a:avLst/>
        </a:prstGeom>
        <a:solidFill>
          <a:schemeClr val="bg1">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DE" sz="1400" kern="1200" dirty="0"/>
            <a:t> </a:t>
          </a:r>
        </a:p>
      </dsp:txBody>
      <dsp:txXfrm>
        <a:off x="1322207" y="733648"/>
        <a:ext cx="827130" cy="425989"/>
      </dsp:txXfrm>
    </dsp:sp>
    <dsp:sp modelId="{12CFA908-4B10-4B0E-9766-418E943F12ED}">
      <dsp:nvSpPr>
        <dsp:cNvPr id="0" name=""/>
        <dsp:cNvSpPr/>
      </dsp:nvSpPr>
      <dsp:spPr>
        <a:xfrm>
          <a:off x="848293" y="1183304"/>
          <a:ext cx="1774957" cy="1774957"/>
        </a:xfrm>
        <a:prstGeom prst="ellipse">
          <a:avLst/>
        </a:prstGeom>
        <a:solidFill>
          <a:schemeClr val="bg2">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DE" sz="1400" kern="1200" dirty="0"/>
            <a:t> </a:t>
          </a:r>
        </a:p>
      </dsp:txBody>
      <dsp:txXfrm>
        <a:off x="1322207" y="1316426"/>
        <a:ext cx="827130" cy="399365"/>
      </dsp:txXfrm>
    </dsp:sp>
    <dsp:sp modelId="{A493D855-B4F5-4C44-85E9-E3829F413C85}">
      <dsp:nvSpPr>
        <dsp:cNvPr id="0" name=""/>
        <dsp:cNvSpPr/>
      </dsp:nvSpPr>
      <dsp:spPr>
        <a:xfrm>
          <a:off x="1144120" y="1774957"/>
          <a:ext cx="1183304" cy="1183304"/>
        </a:xfrm>
        <a:prstGeom prst="ellipse">
          <a:avLst/>
        </a:prstGeom>
        <a:solidFill>
          <a:schemeClr val="tx2">
            <a:lumMod val="95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e-DE" sz="1400" kern="1200" dirty="0"/>
            <a:t> </a:t>
          </a:r>
        </a:p>
      </dsp:txBody>
      <dsp:txXfrm>
        <a:off x="1317411" y="2070783"/>
        <a:ext cx="836722" cy="59165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0.47514</cdr:x>
      <cdr:y>0.0281</cdr:y>
    </cdr:from>
    <cdr:to>
      <cdr:x>0.94551</cdr:x>
      <cdr:y>0.75551</cdr:y>
    </cdr:to>
    <cdr:grpSp>
      <cdr:nvGrpSpPr>
        <cdr:cNvPr id="27" name="Group 26">
          <a:extLst xmlns:a="http://schemas.openxmlformats.org/drawingml/2006/main">
            <a:ext uri="{FF2B5EF4-FFF2-40B4-BE49-F238E27FC236}">
              <a16:creationId xmlns:a16="http://schemas.microsoft.com/office/drawing/2014/main" id="{7E1B815F-7D5A-4252-B81C-3034C8805802}"/>
            </a:ext>
          </a:extLst>
        </cdr:cNvPr>
        <cdr:cNvGrpSpPr/>
      </cdr:nvGrpSpPr>
      <cdr:grpSpPr>
        <a:xfrm xmlns:a="http://schemas.openxmlformats.org/drawingml/2006/main">
          <a:off x="7616828" y="134500"/>
          <a:ext cx="7540362" cy="3481737"/>
          <a:chOff x="4009678" y="246379"/>
          <a:chExt cx="3836973" cy="3455872"/>
        </a:xfrm>
      </cdr:grpSpPr>
      <cdr:sp macro="" textlink="">
        <cdr:nvSpPr>
          <cdr:cNvPr id="2" name="TextBox 1">
            <a:extLst xmlns:a="http://schemas.openxmlformats.org/drawingml/2006/main">
              <a:ext uri="{FF2B5EF4-FFF2-40B4-BE49-F238E27FC236}">
                <a16:creationId xmlns:a16="http://schemas.microsoft.com/office/drawing/2014/main" id="{9684CBAD-E39A-4D79-BE73-80E352DA5522}"/>
              </a:ext>
            </a:extLst>
          </cdr:cNvPr>
          <cdr:cNvSpPr txBox="1"/>
        </cdr:nvSpPr>
        <cdr:spPr>
          <a:xfrm xmlns:a="http://schemas.openxmlformats.org/drawingml/2006/main">
            <a:off x="4009678" y="1939429"/>
            <a:ext cx="484486" cy="153509"/>
          </a:xfrm>
          <a:prstGeom xmlns:a="http://schemas.openxmlformats.org/drawingml/2006/main" prst="rect">
            <a:avLst/>
          </a:prstGeom>
          <a:noFill xmlns:a="http://schemas.openxmlformats.org/drawingml/2006/main"/>
        </cdr:spPr>
        <cdr:txBody>
          <a:bodyPr xmlns:a="http://schemas.openxmlformats.org/drawingml/2006/main" vertOverflow="clip" wrap="square" lIns="0" tIns="36576" rIns="0" bIns="0" rtlCol="0">
            <a:spAutoFit/>
          </a:bodyPr>
          <a:lstStyle xmlns:a="http://schemas.openxmlformats.org/drawingml/2006/main"/>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$26</a:t>
            </a:r>
            <a:endParaRPr lang="en-GB" sz="900" dirty="0" err="1">
              <a:solidFill>
                <a:schemeClr val="bg1"/>
              </a:solidFill>
              <a:latin typeface="EYInterstate Light" panose="02000506000000020004" pitchFamily="2" charset="0"/>
            </a:endParaRPr>
          </a:p>
        </cdr:txBody>
      </cdr:sp>
      <cdr:sp macro="" textlink="">
        <cdr:nvSpPr>
          <cdr:cNvPr id="3" name="TextBox 1">
            <a:extLst xmlns:a="http://schemas.openxmlformats.org/drawingml/2006/main">
              <a:ext uri="{FF2B5EF4-FFF2-40B4-BE49-F238E27FC236}">
                <a16:creationId xmlns:a16="http://schemas.microsoft.com/office/drawing/2014/main" id="{E87372F1-05CE-499E-B63E-59C90267164D}"/>
              </a:ext>
            </a:extLst>
          </cdr:cNvPr>
          <cdr:cNvSpPr txBox="1"/>
        </cdr:nvSpPr>
        <cdr:spPr>
          <a:xfrm xmlns:a="http://schemas.openxmlformats.org/drawingml/2006/main">
            <a:off x="4615630" y="1939380"/>
            <a:ext cx="484486" cy="153509"/>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$54</a:t>
            </a:r>
            <a:endParaRPr lang="en-GB" sz="900" dirty="0" err="1">
              <a:solidFill>
                <a:schemeClr val="bg1"/>
              </a:solidFill>
              <a:latin typeface="EYInterstate Light" panose="02000506000000020004" pitchFamily="2" charset="0"/>
            </a:endParaRPr>
          </a:p>
        </cdr:txBody>
      </cdr:sp>
      <cdr:sp macro="" textlink="">
        <cdr:nvSpPr>
          <cdr:cNvPr id="4" name="TextBox 1">
            <a:extLst xmlns:a="http://schemas.openxmlformats.org/drawingml/2006/main">
              <a:ext uri="{FF2B5EF4-FFF2-40B4-BE49-F238E27FC236}">
                <a16:creationId xmlns:a16="http://schemas.microsoft.com/office/drawing/2014/main" id="{B3E800B8-FCF1-44C1-9BF1-B72DBF50BAC9}"/>
              </a:ext>
            </a:extLst>
          </cdr:cNvPr>
          <cdr:cNvSpPr txBox="1"/>
        </cdr:nvSpPr>
        <cdr:spPr>
          <a:xfrm xmlns:a="http://schemas.openxmlformats.org/drawingml/2006/main">
            <a:off x="4508956" y="2442185"/>
            <a:ext cx="265485" cy="153509"/>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$59</a:t>
            </a:r>
            <a:endParaRPr lang="en-GB" sz="900" dirty="0" err="1">
              <a:solidFill>
                <a:schemeClr val="bg1"/>
              </a:solidFill>
              <a:latin typeface="EYInterstate Light" panose="02000506000000020004" pitchFamily="2" charset="0"/>
            </a:endParaRPr>
          </a:p>
        </cdr:txBody>
      </cdr:sp>
      <cdr:sp macro="" textlink="">
        <cdr:nvSpPr>
          <cdr:cNvPr id="5" name="TextBox 1">
            <a:extLst xmlns:a="http://schemas.openxmlformats.org/drawingml/2006/main">
              <a:ext uri="{FF2B5EF4-FFF2-40B4-BE49-F238E27FC236}">
                <a16:creationId xmlns:a16="http://schemas.microsoft.com/office/drawing/2014/main" id="{2C476E3A-805B-44DB-A7A6-5AB8ECEBEE51}"/>
              </a:ext>
            </a:extLst>
          </cdr:cNvPr>
          <cdr:cNvSpPr txBox="1"/>
        </cdr:nvSpPr>
        <cdr:spPr>
          <a:xfrm xmlns:a="http://schemas.openxmlformats.org/drawingml/2006/main">
            <a:off x="5753342" y="2449607"/>
            <a:ext cx="484486" cy="153509"/>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$101</a:t>
            </a:r>
            <a:endParaRPr lang="en-GB" sz="900" dirty="0" err="1">
              <a:solidFill>
                <a:schemeClr val="bg1"/>
              </a:solidFill>
              <a:latin typeface="EYInterstate Light" panose="02000506000000020004" pitchFamily="2" charset="0"/>
            </a:endParaRPr>
          </a:p>
        </cdr:txBody>
      </cdr:sp>
      <cdr:sp macro="" textlink="">
        <cdr:nvSpPr>
          <cdr:cNvPr id="6" name="TextBox 1">
            <a:extLst xmlns:a="http://schemas.openxmlformats.org/drawingml/2006/main">
              <a:ext uri="{FF2B5EF4-FFF2-40B4-BE49-F238E27FC236}">
                <a16:creationId xmlns:a16="http://schemas.microsoft.com/office/drawing/2014/main" id="{9E1BD075-9470-4973-BA25-818E401DC453}"/>
              </a:ext>
            </a:extLst>
          </cdr:cNvPr>
          <cdr:cNvSpPr txBox="1"/>
        </cdr:nvSpPr>
        <cdr:spPr>
          <a:xfrm xmlns:a="http://schemas.openxmlformats.org/drawingml/2006/main">
            <a:off x="5628771" y="2757327"/>
            <a:ext cx="484486" cy="153509"/>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$129</a:t>
            </a:r>
            <a:endParaRPr lang="en-GB" sz="900" dirty="0" err="1">
              <a:solidFill>
                <a:schemeClr val="bg1"/>
              </a:solidFill>
              <a:latin typeface="EYInterstate Light" panose="02000506000000020004" pitchFamily="2" charset="0"/>
            </a:endParaRPr>
          </a:p>
        </cdr:txBody>
      </cdr:sp>
      <cdr:sp macro="" textlink="">
        <cdr:nvSpPr>
          <cdr:cNvPr id="7" name="TextBox 1">
            <a:extLst xmlns:a="http://schemas.openxmlformats.org/drawingml/2006/main">
              <a:ext uri="{FF2B5EF4-FFF2-40B4-BE49-F238E27FC236}">
                <a16:creationId xmlns:a16="http://schemas.microsoft.com/office/drawing/2014/main" id="{3ABAC045-E684-40D0-9437-418FDA343C88}"/>
              </a:ext>
            </a:extLst>
          </cdr:cNvPr>
          <cdr:cNvSpPr txBox="1"/>
        </cdr:nvSpPr>
        <cdr:spPr>
          <a:xfrm xmlns:a="http://schemas.openxmlformats.org/drawingml/2006/main">
            <a:off x="6895618" y="2724153"/>
            <a:ext cx="484569" cy="153509"/>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$198</a:t>
            </a:r>
            <a:endParaRPr lang="en-GB" sz="900" dirty="0" err="1">
              <a:solidFill>
                <a:schemeClr val="bg1"/>
              </a:solidFill>
              <a:latin typeface="EYInterstate Light" panose="02000506000000020004" pitchFamily="2" charset="0"/>
            </a:endParaRPr>
          </a:p>
        </cdr:txBody>
      </cdr:sp>
      <cdr:sp macro="" textlink="">
        <cdr:nvSpPr>
          <cdr:cNvPr id="8" name="TextBox 1">
            <a:extLst xmlns:a="http://schemas.openxmlformats.org/drawingml/2006/main">
              <a:ext uri="{FF2B5EF4-FFF2-40B4-BE49-F238E27FC236}">
                <a16:creationId xmlns:a16="http://schemas.microsoft.com/office/drawing/2014/main" id="{D8052329-EC12-499D-8C0C-0A4C30113A48}"/>
              </a:ext>
            </a:extLst>
          </cdr:cNvPr>
          <cdr:cNvSpPr txBox="1"/>
        </cdr:nvSpPr>
        <cdr:spPr>
          <a:xfrm xmlns:a="http://schemas.openxmlformats.org/drawingml/2006/main">
            <a:off x="4931692" y="3000927"/>
            <a:ext cx="484486" cy="153509"/>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$73</a:t>
            </a:r>
            <a:endParaRPr lang="en-GB" sz="900" dirty="0" err="1">
              <a:solidFill>
                <a:schemeClr val="bg1"/>
              </a:solidFill>
              <a:latin typeface="EYInterstate Light" panose="02000506000000020004" pitchFamily="2" charset="0"/>
            </a:endParaRPr>
          </a:p>
        </cdr:txBody>
      </cdr:sp>
      <cdr:sp macro="" textlink="">
        <cdr:nvSpPr>
          <cdr:cNvPr id="9" name="TextBox 1">
            <a:extLst xmlns:a="http://schemas.openxmlformats.org/drawingml/2006/main">
              <a:ext uri="{FF2B5EF4-FFF2-40B4-BE49-F238E27FC236}">
                <a16:creationId xmlns:a16="http://schemas.microsoft.com/office/drawing/2014/main" id="{B50F195D-994B-40DB-BCFE-A65825FA9C37}"/>
              </a:ext>
            </a:extLst>
          </cdr:cNvPr>
          <cdr:cNvSpPr txBox="1"/>
        </cdr:nvSpPr>
        <cdr:spPr>
          <a:xfrm xmlns:a="http://schemas.openxmlformats.org/drawingml/2006/main">
            <a:off x="4258589" y="3008304"/>
            <a:ext cx="484569" cy="153509"/>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$44</a:t>
            </a:r>
            <a:endParaRPr lang="en-GB" sz="900" dirty="0" err="1">
              <a:solidFill>
                <a:schemeClr val="bg1"/>
              </a:solidFill>
              <a:latin typeface="EYInterstate Light" panose="02000506000000020004" pitchFamily="2" charset="0"/>
            </a:endParaRPr>
          </a:p>
        </cdr:txBody>
      </cdr:sp>
      <cdr:sp macro="" textlink="">
        <cdr:nvSpPr>
          <cdr:cNvPr id="11" name="TextBox 1">
            <a:extLst xmlns:a="http://schemas.openxmlformats.org/drawingml/2006/main">
              <a:ext uri="{FF2B5EF4-FFF2-40B4-BE49-F238E27FC236}">
                <a16:creationId xmlns:a16="http://schemas.microsoft.com/office/drawing/2014/main" id="{365C2472-75B9-4618-903A-7CAC3B986703}"/>
              </a:ext>
            </a:extLst>
          </cdr:cNvPr>
          <cdr:cNvSpPr txBox="1"/>
        </cdr:nvSpPr>
        <cdr:spPr>
          <a:xfrm xmlns:a="http://schemas.openxmlformats.org/drawingml/2006/main">
            <a:off x="6264680" y="3213003"/>
            <a:ext cx="484486" cy="153509"/>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$159</a:t>
            </a:r>
            <a:endParaRPr lang="en-GB" sz="900" dirty="0" err="1">
              <a:solidFill>
                <a:schemeClr val="bg1"/>
              </a:solidFill>
              <a:latin typeface="EYInterstate Light" panose="02000506000000020004" pitchFamily="2" charset="0"/>
            </a:endParaRPr>
          </a:p>
        </cdr:txBody>
      </cdr:sp>
      <cdr:sp macro="" textlink="">
        <cdr:nvSpPr>
          <cdr:cNvPr id="12" name="TextBox 1">
            <a:extLst xmlns:a="http://schemas.openxmlformats.org/drawingml/2006/main">
              <a:ext uri="{FF2B5EF4-FFF2-40B4-BE49-F238E27FC236}">
                <a16:creationId xmlns:a16="http://schemas.microsoft.com/office/drawing/2014/main" id="{1046F1FA-945A-4C4E-8011-6F2AB9ED7887}"/>
              </a:ext>
            </a:extLst>
          </cdr:cNvPr>
          <cdr:cNvSpPr txBox="1"/>
        </cdr:nvSpPr>
        <cdr:spPr>
          <a:xfrm xmlns:a="http://schemas.openxmlformats.org/drawingml/2006/main">
            <a:off x="5955464" y="3548742"/>
            <a:ext cx="484486" cy="153509"/>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$151</a:t>
            </a:r>
            <a:endParaRPr lang="en-GB" sz="900" dirty="0" err="1">
              <a:solidFill>
                <a:schemeClr val="bg1"/>
              </a:solidFill>
              <a:latin typeface="EYInterstate Light" panose="02000506000000020004" pitchFamily="2" charset="0"/>
            </a:endParaRPr>
          </a:p>
        </cdr:txBody>
      </cdr:sp>
      <cdr:sp macro="" textlink="">
        <cdr:nvSpPr>
          <cdr:cNvPr id="13" name="TextBox 1">
            <a:extLst xmlns:a="http://schemas.openxmlformats.org/drawingml/2006/main">
              <a:ext uri="{FF2B5EF4-FFF2-40B4-BE49-F238E27FC236}">
                <a16:creationId xmlns:a16="http://schemas.microsoft.com/office/drawing/2014/main" id="{CDA2ADE6-C310-411E-A60A-29105828B930}"/>
              </a:ext>
            </a:extLst>
          </cdr:cNvPr>
          <cdr:cNvSpPr txBox="1"/>
        </cdr:nvSpPr>
        <cdr:spPr>
          <a:xfrm xmlns:a="http://schemas.openxmlformats.org/drawingml/2006/main">
            <a:off x="6885756" y="3534232"/>
            <a:ext cx="484486" cy="153509"/>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$198</a:t>
            </a:r>
            <a:endParaRPr lang="en-GB" sz="900" dirty="0" err="1">
              <a:solidFill>
                <a:schemeClr val="bg1"/>
              </a:solidFill>
              <a:latin typeface="EYInterstate Light" panose="02000506000000020004" pitchFamily="2" charset="0"/>
            </a:endParaRPr>
          </a:p>
        </cdr:txBody>
      </cdr:sp>
      <cdr:sp macro="" textlink="">
        <cdr:nvSpPr>
          <cdr:cNvPr id="15" name="TextBox 1">
            <a:extLst xmlns:a="http://schemas.openxmlformats.org/drawingml/2006/main">
              <a:ext uri="{FF2B5EF4-FFF2-40B4-BE49-F238E27FC236}">
                <a16:creationId xmlns:a16="http://schemas.microsoft.com/office/drawing/2014/main" id="{51FC08BD-BA70-4FB8-91DF-5D90B672AC29}"/>
              </a:ext>
            </a:extLst>
          </cdr:cNvPr>
          <cdr:cNvSpPr txBox="1"/>
        </cdr:nvSpPr>
        <cdr:spPr>
          <a:xfrm xmlns:a="http://schemas.openxmlformats.org/drawingml/2006/main">
            <a:off x="6231185" y="1339702"/>
            <a:ext cx="484486" cy="153509"/>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$156</a:t>
            </a:r>
            <a:endParaRPr lang="en-GB" sz="900" dirty="0" err="1">
              <a:solidFill>
                <a:schemeClr val="bg1"/>
              </a:solidFill>
              <a:latin typeface="EYInterstate Light" panose="02000506000000020004" pitchFamily="2" charset="0"/>
            </a:endParaRPr>
          </a:p>
        </cdr:txBody>
      </cdr:sp>
      <cdr:sp macro="" textlink="">
        <cdr:nvSpPr>
          <cdr:cNvPr id="18" name="TextBox 1">
            <a:extLst xmlns:a="http://schemas.openxmlformats.org/drawingml/2006/main">
              <a:ext uri="{FF2B5EF4-FFF2-40B4-BE49-F238E27FC236}">
                <a16:creationId xmlns:a16="http://schemas.microsoft.com/office/drawing/2014/main" id="{12F277C7-1D33-4B20-A029-32BF573BC203}"/>
              </a:ext>
            </a:extLst>
          </cdr:cNvPr>
          <cdr:cNvSpPr txBox="1"/>
        </cdr:nvSpPr>
        <cdr:spPr>
          <a:xfrm xmlns:a="http://schemas.openxmlformats.org/drawingml/2006/main">
            <a:off x="4028015" y="1085549"/>
            <a:ext cx="242805" cy="153509"/>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$29</a:t>
            </a:r>
            <a:endParaRPr lang="en-GB" sz="900" dirty="0" err="1">
              <a:solidFill>
                <a:schemeClr val="bg1"/>
              </a:solidFill>
              <a:latin typeface="EYInterstate Light" panose="02000506000000020004" pitchFamily="2" charset="0"/>
            </a:endParaRPr>
          </a:p>
        </cdr:txBody>
      </cdr:sp>
      <cdr:sp macro="" textlink="">
        <cdr:nvSpPr>
          <cdr:cNvPr id="19" name="TextBox 1">
            <a:extLst xmlns:a="http://schemas.openxmlformats.org/drawingml/2006/main">
              <a:ext uri="{FF2B5EF4-FFF2-40B4-BE49-F238E27FC236}">
                <a16:creationId xmlns:a16="http://schemas.microsoft.com/office/drawing/2014/main" id="{FA609970-8B4A-4BF3-A40D-4C4E49FE398B}"/>
              </a:ext>
            </a:extLst>
          </cdr:cNvPr>
          <cdr:cNvSpPr txBox="1"/>
        </cdr:nvSpPr>
        <cdr:spPr>
          <a:xfrm xmlns:a="http://schemas.openxmlformats.org/drawingml/2006/main">
            <a:off x="4410359" y="1098897"/>
            <a:ext cx="484486" cy="153509"/>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$42</a:t>
            </a:r>
            <a:endParaRPr lang="en-GB" sz="900" dirty="0" err="1">
              <a:solidFill>
                <a:schemeClr val="bg1"/>
              </a:solidFill>
              <a:latin typeface="EYInterstate Light" panose="02000506000000020004" pitchFamily="2" charset="0"/>
            </a:endParaRPr>
          </a:p>
        </cdr:txBody>
      </cdr:sp>
      <cdr:sp macro="" textlink="">
        <cdr:nvSpPr>
          <cdr:cNvPr id="20" name="TextBox 1">
            <a:extLst xmlns:a="http://schemas.openxmlformats.org/drawingml/2006/main">
              <a:ext uri="{FF2B5EF4-FFF2-40B4-BE49-F238E27FC236}">
                <a16:creationId xmlns:a16="http://schemas.microsoft.com/office/drawing/2014/main" id="{069B9BE9-16B0-41D6-946F-3EA66C4CFB56}"/>
              </a:ext>
            </a:extLst>
          </cdr:cNvPr>
          <cdr:cNvSpPr txBox="1"/>
        </cdr:nvSpPr>
        <cdr:spPr>
          <a:xfrm xmlns:a="http://schemas.openxmlformats.org/drawingml/2006/main">
            <a:off x="4592093" y="793048"/>
            <a:ext cx="256115" cy="153509"/>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$63</a:t>
            </a:r>
            <a:endParaRPr lang="en-GB" sz="900" dirty="0" err="1">
              <a:solidFill>
                <a:schemeClr val="bg1"/>
              </a:solidFill>
              <a:latin typeface="EYInterstate Light" panose="02000506000000020004" pitchFamily="2" charset="0"/>
            </a:endParaRPr>
          </a:p>
        </cdr:txBody>
      </cdr:sp>
      <cdr:sp macro="" textlink="">
        <cdr:nvSpPr>
          <cdr:cNvPr id="21" name="TextBox 1">
            <a:extLst xmlns:a="http://schemas.openxmlformats.org/drawingml/2006/main">
              <a:ext uri="{FF2B5EF4-FFF2-40B4-BE49-F238E27FC236}">
                <a16:creationId xmlns:a16="http://schemas.microsoft.com/office/drawing/2014/main" id="{F94F33E2-62D4-4F65-8738-B5FAC068399A}"/>
              </a:ext>
            </a:extLst>
          </cdr:cNvPr>
          <cdr:cNvSpPr txBox="1"/>
        </cdr:nvSpPr>
        <cdr:spPr>
          <a:xfrm xmlns:a="http://schemas.openxmlformats.org/drawingml/2006/main">
            <a:off x="5302484" y="793048"/>
            <a:ext cx="484487" cy="153509"/>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$94</a:t>
            </a:r>
            <a:endParaRPr lang="en-GB" sz="900" dirty="0" err="1">
              <a:solidFill>
                <a:schemeClr val="bg1"/>
              </a:solidFill>
              <a:latin typeface="EYInterstate Light" panose="02000506000000020004" pitchFamily="2" charset="0"/>
            </a:endParaRPr>
          </a:p>
        </cdr:txBody>
      </cdr:sp>
      <cdr:sp macro="" textlink="">
        <cdr:nvSpPr>
          <cdr:cNvPr id="22" name="TextBox 1">
            <a:extLst xmlns:a="http://schemas.openxmlformats.org/drawingml/2006/main">
              <a:ext uri="{FF2B5EF4-FFF2-40B4-BE49-F238E27FC236}">
                <a16:creationId xmlns:a16="http://schemas.microsoft.com/office/drawing/2014/main" id="{DFB49D92-1A33-4522-A1DE-11AC0B983E6F}"/>
              </a:ext>
            </a:extLst>
          </cdr:cNvPr>
          <cdr:cNvSpPr txBox="1"/>
        </cdr:nvSpPr>
        <cdr:spPr>
          <a:xfrm xmlns:a="http://schemas.openxmlformats.org/drawingml/2006/main">
            <a:off x="4760673" y="519274"/>
            <a:ext cx="484569" cy="153509"/>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$74</a:t>
            </a:r>
            <a:endParaRPr lang="en-GB" sz="900" dirty="0" err="1">
              <a:solidFill>
                <a:schemeClr val="bg1"/>
              </a:solidFill>
              <a:latin typeface="EYInterstate Light" panose="02000506000000020004" pitchFamily="2" charset="0"/>
            </a:endParaRPr>
          </a:p>
        </cdr:txBody>
      </cdr:sp>
      <cdr:sp macro="" textlink="">
        <cdr:nvSpPr>
          <cdr:cNvPr id="23" name="TextBox 1">
            <a:extLst xmlns:a="http://schemas.openxmlformats.org/drawingml/2006/main">
              <a:ext uri="{FF2B5EF4-FFF2-40B4-BE49-F238E27FC236}">
                <a16:creationId xmlns:a16="http://schemas.microsoft.com/office/drawing/2014/main" id="{CD1858FD-4871-405B-9557-430721F4FD29}"/>
              </a:ext>
            </a:extLst>
          </cdr:cNvPr>
          <cdr:cNvSpPr txBox="1"/>
        </cdr:nvSpPr>
        <cdr:spPr>
          <a:xfrm xmlns:a="http://schemas.openxmlformats.org/drawingml/2006/main">
            <a:off x="6610018" y="508704"/>
            <a:ext cx="484486" cy="153509"/>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$179</a:t>
            </a:r>
            <a:endParaRPr lang="en-GB" sz="900" dirty="0" err="1">
              <a:solidFill>
                <a:schemeClr val="bg1"/>
              </a:solidFill>
              <a:latin typeface="EYInterstate Light" panose="02000506000000020004" pitchFamily="2" charset="0"/>
            </a:endParaRPr>
          </a:p>
        </cdr:txBody>
      </cdr:sp>
      <cdr:sp macro="" textlink="">
        <cdr:nvSpPr>
          <cdr:cNvPr id="24" name="TextBox 1">
            <a:extLst xmlns:a="http://schemas.openxmlformats.org/drawingml/2006/main">
              <a:ext uri="{FF2B5EF4-FFF2-40B4-BE49-F238E27FC236}">
                <a16:creationId xmlns:a16="http://schemas.microsoft.com/office/drawing/2014/main" id="{99FDF6A5-A275-4E82-93A9-2C1597BD64F4}"/>
              </a:ext>
            </a:extLst>
          </cdr:cNvPr>
          <cdr:cNvSpPr txBox="1"/>
        </cdr:nvSpPr>
        <cdr:spPr>
          <a:xfrm xmlns:a="http://schemas.openxmlformats.org/drawingml/2006/main">
            <a:off x="7362165" y="246379"/>
            <a:ext cx="484486" cy="153509"/>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$227</a:t>
            </a:r>
            <a:endParaRPr lang="en-GB" sz="900" dirty="0" err="1">
              <a:solidFill>
                <a:schemeClr val="bg1"/>
              </a:solidFill>
              <a:latin typeface="EYInterstate Light" panose="02000506000000020004" pitchFamily="2" charset="0"/>
            </a:endParaRPr>
          </a:p>
        </cdr:txBody>
      </cdr:sp>
      <cdr:sp macro="" textlink="">
        <cdr:nvSpPr>
          <cdr:cNvPr id="25" name="TextBox 1">
            <a:extLst xmlns:a="http://schemas.openxmlformats.org/drawingml/2006/main">
              <a:ext uri="{FF2B5EF4-FFF2-40B4-BE49-F238E27FC236}">
                <a16:creationId xmlns:a16="http://schemas.microsoft.com/office/drawing/2014/main" id="{0D0E9573-A407-4863-8A87-530DD0711DC1}"/>
              </a:ext>
            </a:extLst>
          </cdr:cNvPr>
          <cdr:cNvSpPr txBox="1"/>
        </cdr:nvSpPr>
        <cdr:spPr>
          <a:xfrm xmlns:a="http://schemas.openxmlformats.org/drawingml/2006/main">
            <a:off x="5950642" y="247895"/>
            <a:ext cx="333836" cy="153509"/>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$150</a:t>
            </a:r>
            <a:endParaRPr lang="en-GB" sz="900" dirty="0" err="1">
              <a:solidFill>
                <a:schemeClr val="bg1"/>
              </a:solidFill>
              <a:latin typeface="EYInterstate Light" panose="02000506000000020004" pitchFamily="2" charset="0"/>
            </a:endParaRPr>
          </a:p>
        </cdr:txBody>
      </cdr:sp>
      <cdr:sp macro="" textlink="">
        <cdr:nvSpPr>
          <cdr:cNvPr id="26" name="TextBox 1">
            <a:extLst xmlns:a="http://schemas.openxmlformats.org/drawingml/2006/main">
              <a:ext uri="{FF2B5EF4-FFF2-40B4-BE49-F238E27FC236}">
                <a16:creationId xmlns:a16="http://schemas.microsoft.com/office/drawing/2014/main" id="{8EB5F4AA-97E6-4D6D-AF81-4831BA4D6E24}"/>
              </a:ext>
            </a:extLst>
          </cdr:cNvPr>
          <cdr:cNvSpPr txBox="1"/>
        </cdr:nvSpPr>
        <cdr:spPr>
          <a:xfrm xmlns:a="http://schemas.openxmlformats.org/drawingml/2006/main">
            <a:off x="5545181" y="1344560"/>
            <a:ext cx="484486" cy="153509"/>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$126</a:t>
            </a:r>
            <a:endParaRPr lang="en-GB" sz="900" dirty="0" err="1">
              <a:solidFill>
                <a:schemeClr val="bg1"/>
              </a:solidFill>
              <a:latin typeface="EYInterstate Light" panose="02000506000000020004" pitchFamily="2" charset="0"/>
            </a:endParaRPr>
          </a:p>
        </cdr:txBody>
      </cdr:sp>
      <cdr:sp macro="" textlink="">
        <cdr:nvSpPr>
          <cdr:cNvPr id="29" name="TextBox 1">
            <a:extLst xmlns:a="http://schemas.openxmlformats.org/drawingml/2006/main">
              <a:ext uri="{FF2B5EF4-FFF2-40B4-BE49-F238E27FC236}">
                <a16:creationId xmlns:a16="http://schemas.microsoft.com/office/drawing/2014/main" id="{1CC5EED3-26DE-4038-8D2A-33178DA6AE46}"/>
              </a:ext>
            </a:extLst>
          </cdr:cNvPr>
          <cdr:cNvSpPr txBox="1"/>
        </cdr:nvSpPr>
        <cdr:spPr>
          <a:xfrm xmlns:a="http://schemas.openxmlformats.org/drawingml/2006/main">
            <a:off x="4855272" y="1618441"/>
            <a:ext cx="484486" cy="158301"/>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$80</a:t>
            </a:r>
            <a:endParaRPr lang="en-GB" sz="900" dirty="0" err="1">
              <a:solidFill>
                <a:schemeClr val="bg1"/>
              </a:solidFill>
              <a:latin typeface="EYInterstate Light" panose="02000506000000020004" pitchFamily="2" charset="0"/>
            </a:endParaRPr>
          </a:p>
        </cdr:txBody>
      </cdr:sp>
      <cdr:sp macro="" textlink="">
        <cdr:nvSpPr>
          <cdr:cNvPr id="30" name="TextBox 1">
            <a:extLst xmlns:a="http://schemas.openxmlformats.org/drawingml/2006/main">
              <a:ext uri="{FF2B5EF4-FFF2-40B4-BE49-F238E27FC236}">
                <a16:creationId xmlns:a16="http://schemas.microsoft.com/office/drawing/2014/main" id="{33B4592F-59EA-4C2A-AA7B-C176E22653C9}"/>
              </a:ext>
            </a:extLst>
          </cdr:cNvPr>
          <cdr:cNvSpPr txBox="1"/>
        </cdr:nvSpPr>
        <cdr:spPr>
          <a:xfrm xmlns:a="http://schemas.openxmlformats.org/drawingml/2006/main">
            <a:off x="6304970" y="1618441"/>
            <a:ext cx="484486" cy="158301"/>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$160</a:t>
            </a:r>
            <a:endParaRPr lang="en-GB" sz="900" dirty="0" err="1">
              <a:solidFill>
                <a:schemeClr val="bg1"/>
              </a:solidFill>
              <a:latin typeface="EYInterstate Light" panose="02000506000000020004" pitchFamily="2" charset="0"/>
            </a:endParaRPr>
          </a:p>
        </cdr:txBody>
      </cdr:sp>
      <cdr:sp macro="" textlink="">
        <cdr:nvSpPr>
          <cdr:cNvPr id="31" name="TextBox 1">
            <a:extLst xmlns:a="http://schemas.openxmlformats.org/drawingml/2006/main">
              <a:ext uri="{FF2B5EF4-FFF2-40B4-BE49-F238E27FC236}">
                <a16:creationId xmlns:a16="http://schemas.microsoft.com/office/drawing/2014/main" id="{3682781E-760C-4856-8659-5B592FA21ABA}"/>
              </a:ext>
            </a:extLst>
          </cdr:cNvPr>
          <cdr:cNvSpPr txBox="1"/>
        </cdr:nvSpPr>
        <cdr:spPr>
          <a:xfrm xmlns:a="http://schemas.openxmlformats.org/drawingml/2006/main">
            <a:off x="5633074" y="2180963"/>
            <a:ext cx="484486" cy="158301"/>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$132</a:t>
            </a:r>
            <a:endParaRPr lang="en-GB" sz="900" dirty="0" err="1">
              <a:solidFill>
                <a:schemeClr val="bg1"/>
              </a:solidFill>
              <a:latin typeface="EYInterstate Light" panose="02000506000000020004" pitchFamily="2" charset="0"/>
            </a:endParaRPr>
          </a:p>
        </cdr:txBody>
      </cdr:sp>
      <cdr:sp macro="" textlink="">
        <cdr:nvSpPr>
          <cdr:cNvPr id="32" name="TextBox 1">
            <a:extLst xmlns:a="http://schemas.openxmlformats.org/drawingml/2006/main">
              <a:ext uri="{FF2B5EF4-FFF2-40B4-BE49-F238E27FC236}">
                <a16:creationId xmlns:a16="http://schemas.microsoft.com/office/drawing/2014/main" id="{517EBCE8-FAD2-4C79-9C95-FE3DA2BCFBE8}"/>
              </a:ext>
            </a:extLst>
          </cdr:cNvPr>
          <cdr:cNvSpPr txBox="1"/>
        </cdr:nvSpPr>
        <cdr:spPr>
          <a:xfrm xmlns:a="http://schemas.openxmlformats.org/drawingml/2006/main">
            <a:off x="6959923" y="2180775"/>
            <a:ext cx="484486" cy="158301"/>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latin typeface="EYInterstate Light" panose="02000506000000020004" pitchFamily="2" charset="0"/>
              </a:rPr>
              <a:t>$207</a:t>
            </a:r>
            <a:endParaRPr lang="en-GB" sz="900" dirty="0" err="1">
              <a:solidFill>
                <a:schemeClr val="bg1"/>
              </a:solidFill>
              <a:latin typeface="EYInterstate Light" panose="02000506000000020004" pitchFamily="2" charset="0"/>
            </a:endParaRPr>
          </a:p>
        </cdr:txBody>
      </cdr:sp>
    </cdr:grpSp>
  </cdr:relSizeAnchor>
  <cdr:relSizeAnchor xmlns:cdr="http://schemas.openxmlformats.org/drawingml/2006/chartDrawing">
    <cdr:from>
      <cdr:x>0.55618</cdr:x>
      <cdr:y>0.65701</cdr:y>
    </cdr:from>
    <cdr:to>
      <cdr:x>0.61456</cdr:x>
      <cdr:y>0.69374</cdr:y>
    </cdr:to>
    <cdr:sp macro="" textlink="">
      <cdr:nvSpPr>
        <cdr:cNvPr id="28" name="TextBox 1">
          <a:extLst xmlns:a="http://schemas.openxmlformats.org/drawingml/2006/main">
            <a:ext uri="{FF2B5EF4-FFF2-40B4-BE49-F238E27FC236}">
              <a16:creationId xmlns:a16="http://schemas.microsoft.com/office/drawing/2014/main" id="{7ADDA93D-F009-4547-A665-C40EC11CED03}"/>
            </a:ext>
          </a:extLst>
        </cdr:cNvPr>
        <cdr:cNvSpPr txBox="1"/>
      </cdr:nvSpPr>
      <cdr:spPr>
        <a:xfrm xmlns:a="http://schemas.openxmlformats.org/drawingml/2006/main">
          <a:off x="7441287" y="2767106"/>
          <a:ext cx="781084" cy="154658"/>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fr-FR" sz="900" dirty="0">
              <a:solidFill>
                <a:schemeClr val="bg1"/>
              </a:solidFill>
            </a:rPr>
            <a:t>$65</a:t>
          </a:r>
          <a:endParaRPr lang="en-GB" sz="900" dirty="0" err="1">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2492" tIns="46246" rIns="92492" bIns="46246" rtlCol="0"/>
          <a:lstStyle>
            <a:lvl1pPr algn="l">
              <a:defRPr sz="1200"/>
            </a:lvl1pPr>
          </a:lstStyle>
          <a:p>
            <a:endParaRPr lang="en-GB" dirty="0">
              <a:latin typeface="EYInterstate Light" panose="02000506000000020004" pitchFamily="2" charset="0"/>
            </a:endParaRPr>
          </a:p>
        </p:txBody>
      </p:sp>
      <p:sp>
        <p:nvSpPr>
          <p:cNvPr id="3" name="Date Placeholder 2"/>
          <p:cNvSpPr>
            <a:spLocks noGrp="1"/>
          </p:cNvSpPr>
          <p:nvPr>
            <p:ph type="dt" sz="quarter" idx="1"/>
          </p:nvPr>
        </p:nvSpPr>
        <p:spPr>
          <a:xfrm>
            <a:off x="3848645" y="0"/>
            <a:ext cx="2944283" cy="495300"/>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EYInterstate Light" panose="02000506000000020004" pitchFamily="2" charset="0"/>
              </a:rPr>
              <a:pPr/>
              <a:t>25/06/2021</a:t>
            </a:fld>
            <a:endParaRPr lang="en-GB" dirty="0">
              <a:latin typeface="EYInterstate Light" panose="02000506000000020004" pitchFamily="2" charset="0"/>
            </a:endParaRPr>
          </a:p>
        </p:txBody>
      </p:sp>
      <p:sp>
        <p:nvSpPr>
          <p:cNvPr id="4" name="Footer Placeholder 3"/>
          <p:cNvSpPr>
            <a:spLocks noGrp="1"/>
          </p:cNvSpPr>
          <p:nvPr>
            <p:ph type="ftr" sz="quarter" idx="2"/>
          </p:nvPr>
        </p:nvSpPr>
        <p:spPr>
          <a:xfrm>
            <a:off x="1" y="9408981"/>
            <a:ext cx="2944283" cy="495300"/>
          </a:xfrm>
          <a:prstGeom prst="rect">
            <a:avLst/>
          </a:prstGeom>
        </p:spPr>
        <p:txBody>
          <a:bodyPr vert="horz" lIns="92492" tIns="46246" rIns="92492" bIns="46246" rtlCol="0" anchor="b"/>
          <a:lstStyle>
            <a:lvl1pPr algn="l">
              <a:defRPr sz="1200"/>
            </a:lvl1pPr>
          </a:lstStyle>
          <a:p>
            <a:endParaRPr lang="en-GB" dirty="0">
              <a:latin typeface="EYInterstate Light" panose="02000506000000020004" pitchFamily="2" charset="0"/>
            </a:endParaRPr>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EYInterstate Light" panose="02000506000000020004" pitchFamily="2" charset="0"/>
              </a:rPr>
              <a:pPr/>
              <a:t>‹#›</a:t>
            </a:fld>
            <a:endParaRPr lang="en-GB" dirty="0">
              <a:latin typeface="EYInterstate Light" panose="02000506000000020004" pitchFamily="2"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2492" tIns="46246" rIns="92492" bIns="46246" rtlCol="0"/>
          <a:lstStyle>
            <a:lvl1pPr algn="l">
              <a:defRPr sz="1200">
                <a:latin typeface="EYInterstate Light" panose="02000506000000020004" pitchFamily="2" charset="0"/>
              </a:defRPr>
            </a:lvl1pPr>
          </a:lstStyle>
          <a:p>
            <a:endParaRPr lang="en-GB" dirty="0"/>
          </a:p>
        </p:txBody>
      </p:sp>
      <p:sp>
        <p:nvSpPr>
          <p:cNvPr id="3" name="Date Placeholder 2"/>
          <p:cNvSpPr>
            <a:spLocks noGrp="1"/>
          </p:cNvSpPr>
          <p:nvPr>
            <p:ph type="dt" idx="1"/>
          </p:nvPr>
        </p:nvSpPr>
        <p:spPr>
          <a:xfrm>
            <a:off x="3848645" y="0"/>
            <a:ext cx="2944283" cy="495300"/>
          </a:xfrm>
          <a:prstGeom prst="rect">
            <a:avLst/>
          </a:prstGeom>
        </p:spPr>
        <p:txBody>
          <a:bodyPr vert="horz" lIns="92492" tIns="46246" rIns="92492" bIns="46246" rtlCol="0"/>
          <a:lstStyle>
            <a:lvl1pPr algn="r">
              <a:defRPr sz="1200">
                <a:latin typeface="EYInterstate Light" panose="02000506000000020004" pitchFamily="2" charset="0"/>
              </a:defRPr>
            </a:lvl1pPr>
          </a:lstStyle>
          <a:p>
            <a:fld id="{8045EBA9-A28D-4849-BFEA-AA04F6A21B63}" type="datetimeFigureOut">
              <a:rPr lang="en-GB" smtClean="0"/>
              <a:pPr/>
              <a:t>25/06/2021</a:t>
            </a:fld>
            <a:endParaRPr lang="en-GB" dirty="0"/>
          </a:p>
        </p:txBody>
      </p:sp>
      <p:sp>
        <p:nvSpPr>
          <p:cNvPr id="4" name="Slide Image Placeholder 3"/>
          <p:cNvSpPr>
            <a:spLocks noGrp="1" noRot="1" noChangeAspect="1"/>
          </p:cNvSpPr>
          <p:nvPr>
            <p:ph type="sldImg" idx="2"/>
          </p:nvPr>
        </p:nvSpPr>
        <p:spPr>
          <a:xfrm>
            <a:off x="93663" y="742950"/>
            <a:ext cx="6607175" cy="3714750"/>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79450" y="4705351"/>
            <a:ext cx="5435600" cy="4457700"/>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408981"/>
            <a:ext cx="2944283" cy="495300"/>
          </a:xfrm>
          <a:prstGeom prst="rect">
            <a:avLst/>
          </a:prstGeom>
        </p:spPr>
        <p:txBody>
          <a:bodyPr vert="horz" lIns="92492" tIns="46246" rIns="92492" bIns="46246" rtlCol="0" anchor="b"/>
          <a:lstStyle>
            <a:lvl1pPr algn="l">
              <a:defRPr sz="1200">
                <a:latin typeface="EYInterstate Light" panose="02000506000000020004" pitchFamily="2" charset="0"/>
              </a:defRPr>
            </a:lvl1pPr>
          </a:lstStyle>
          <a:p>
            <a:endParaRPr lang="en-GB" dirty="0"/>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2492" tIns="46246" rIns="92492" bIns="46246" rtlCol="0" anchor="b"/>
          <a:lstStyle>
            <a:lvl1pPr algn="r">
              <a:defRPr sz="1200">
                <a:latin typeface="EYInterstate Light" panose="02000506000000020004" pitchFamily="2"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EYInterstate Light" panose="02000506000000020004" pitchFamily="2" charset="0"/>
        <a:ea typeface="+mn-ea"/>
        <a:cs typeface="+mn-cs"/>
      </a:defRPr>
    </a:lvl1pPr>
    <a:lvl2pPr marL="457200" algn="l" defTabSz="914400" rtl="0" eaLnBrk="1" latinLnBrk="0" hangingPunct="1">
      <a:defRPr sz="1200" kern="1200">
        <a:solidFill>
          <a:schemeClr val="tx1"/>
        </a:solidFill>
        <a:latin typeface="EYInterstate Light" panose="02000506000000020004" pitchFamily="2" charset="0"/>
        <a:ea typeface="+mn-ea"/>
        <a:cs typeface="+mn-cs"/>
      </a:defRPr>
    </a:lvl2pPr>
    <a:lvl3pPr marL="914400" algn="l" defTabSz="914400" rtl="0" eaLnBrk="1" latinLnBrk="0" hangingPunct="1">
      <a:defRPr sz="1200" kern="1200">
        <a:solidFill>
          <a:schemeClr val="tx1"/>
        </a:solidFill>
        <a:latin typeface="EYInterstate Light" panose="02000506000000020004" pitchFamily="2" charset="0"/>
        <a:ea typeface="+mn-ea"/>
        <a:cs typeface="+mn-cs"/>
      </a:defRPr>
    </a:lvl3pPr>
    <a:lvl4pPr marL="1371600" algn="l" defTabSz="914400" rtl="0" eaLnBrk="1" latinLnBrk="0" hangingPunct="1">
      <a:defRPr sz="1200" kern="1200">
        <a:solidFill>
          <a:schemeClr val="tx1"/>
        </a:solidFill>
        <a:latin typeface="EYInterstate Light" panose="02000506000000020004" pitchFamily="2" charset="0"/>
        <a:ea typeface="+mn-ea"/>
        <a:cs typeface="+mn-cs"/>
      </a:defRPr>
    </a:lvl4pPr>
    <a:lvl5pPr marL="1828800" algn="l" defTabSz="914400" rtl="0" eaLnBrk="1" latinLnBrk="0" hangingPunct="1">
      <a:defRPr sz="1200" kern="1200">
        <a:solidFill>
          <a:schemeClr val="tx1"/>
        </a:solidFill>
        <a:latin typeface="EYInterstate Light" panose="02000506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075932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EY in CBT Slide #5</a:t>
            </a:r>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11</a:t>
            </a:fld>
            <a:endParaRPr lang="en-GB" dirty="0"/>
          </a:p>
        </p:txBody>
      </p:sp>
    </p:spTree>
    <p:extLst>
      <p:ext uri="{BB962C8B-B14F-4D97-AF65-F5344CB8AC3E}">
        <p14:creationId xmlns:p14="http://schemas.microsoft.com/office/powerpoint/2010/main" val="3504492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EY in CBT Slide #5</a:t>
            </a:r>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12</a:t>
            </a:fld>
            <a:endParaRPr lang="en-GB" dirty="0"/>
          </a:p>
        </p:txBody>
      </p:sp>
    </p:spTree>
    <p:extLst>
      <p:ext uri="{BB962C8B-B14F-4D97-AF65-F5344CB8AC3E}">
        <p14:creationId xmlns:p14="http://schemas.microsoft.com/office/powerpoint/2010/main" val="347592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EY</a:t>
            </a:r>
            <a:r>
              <a:rPr lang="en-US" baseline="0" dirty="0"/>
              <a:t> in CBT slide #6</a:t>
            </a:r>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251593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EY</a:t>
            </a:r>
            <a:r>
              <a:rPr lang="en-US" baseline="0" dirty="0"/>
              <a:t> in CBT slide #6</a:t>
            </a:r>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651381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EY</a:t>
            </a:r>
            <a:r>
              <a:rPr lang="en-US" baseline="0" dirty="0"/>
              <a:t> in CBT slide #6</a:t>
            </a:r>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19988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EY</a:t>
            </a:r>
            <a:r>
              <a:rPr lang="en-US" baseline="0" dirty="0"/>
              <a:t> in CBT slide #6</a:t>
            </a:r>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855542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EY</a:t>
            </a:r>
            <a:r>
              <a:rPr lang="en-US" baseline="0" dirty="0"/>
              <a:t> in CBT slide #6</a:t>
            </a:r>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389818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EY</a:t>
            </a:r>
            <a:r>
              <a:rPr lang="en-US" baseline="0" dirty="0"/>
              <a:t> in CBT slide #6</a:t>
            </a:r>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262289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EY</a:t>
            </a:r>
            <a:r>
              <a:rPr lang="en-US" baseline="0" dirty="0"/>
              <a:t> in CBT slide #6</a:t>
            </a:r>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666634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EY in CBT Slide #5</a:t>
            </a:r>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EYInterstate Light" panose="02000506000000020004"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EYInterstate Light" panose="02000506000000020004" pitchFamily="2" charset="0"/>
              <a:ea typeface="+mn-ea"/>
              <a:cs typeface="+mn-cs"/>
            </a:endParaRPr>
          </a:p>
        </p:txBody>
      </p:sp>
    </p:spTree>
    <p:extLst>
      <p:ext uri="{BB962C8B-B14F-4D97-AF65-F5344CB8AC3E}">
        <p14:creationId xmlns:p14="http://schemas.microsoft.com/office/powerpoint/2010/main" val="2932131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emf"/><Relationship Id="rId2" Type="http://schemas.openxmlformats.org/officeDocument/2006/relationships/tags" Target="../tags/tag1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image" Target="../media/image2.jpg"/><Relationship Id="rId4" Type="http://schemas.openxmlformats.org/officeDocument/2006/relationships/slideMaster" Target="../slideMasters/slideMaster1.xml"/><Relationship Id="rId9" Type="http://schemas.microsoft.com/office/2007/relationships/hdphoto" Target="../media/hdphoto1.wdp"/></Relationships>
</file>

<file path=ppt/slideLayouts/_rels/slideLayout20.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slide" Target="../slides/slide3.xml"/><Relationship Id="rId4" Type="http://schemas.openxmlformats.org/officeDocument/2006/relationships/image" Target="../media/image11.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slide" Target="../slides/slide3.xml"/><Relationship Id="rId4" Type="http://schemas.openxmlformats.org/officeDocument/2006/relationships/image" Target="../media/image13.svg"/></Relationships>
</file>

<file path=ppt/slideLayouts/_rels/slideLayout2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3.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4.vml"/><Relationship Id="rId6" Type="http://schemas.openxmlformats.org/officeDocument/2006/relationships/image" Target="../media/image4.jp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Cover">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39FA9466-2A68-421F-8F8A-20859C59E53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76" y="-1"/>
            <a:ext cx="12195174" cy="6861941"/>
          </a:xfrm>
          <a:prstGeom prst="rect">
            <a:avLst/>
          </a:prstGeom>
        </p:spPr>
      </p:pic>
      <p:graphicFrame>
        <p:nvGraphicFramePr>
          <p:cNvPr id="11" name="Objekt 10" hidden="1">
            <a:extLst>
              <a:ext uri="{FF2B5EF4-FFF2-40B4-BE49-F238E27FC236}">
                <a16:creationId xmlns:a16="http://schemas.microsoft.com/office/drawing/2014/main" id="{576DE017-86A7-4C6D-BB8C-59DE6F188C12}"/>
              </a:ext>
            </a:extLst>
          </p:cNvPr>
          <p:cNvGraphicFramePr>
            <a:graphicFrameLocks noChangeAspect="1"/>
          </p:cNvGraphicFramePr>
          <p:nvPr userDrawn="1">
            <p:custDataLst>
              <p:tags r:id="rId2"/>
            </p:custDataLst>
            <p:extLst>
              <p:ext uri="{D42A27DB-BD31-4B8C-83A1-F6EECF244321}">
                <p14:modId xmlns:p14="http://schemas.microsoft.com/office/powerpoint/2010/main" val="1968856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Folie" r:id="rId6" imgW="352" imgH="318" progId="TCLayout.ActiveDocument.1">
                  <p:embed/>
                </p:oleObj>
              </mc:Choice>
              <mc:Fallback>
                <p:oleObj name="think-cell Folie" r:id="rId6" imgW="352" imgH="318" progId="TCLayout.ActiveDocument.1">
                  <p:embed/>
                  <p:pic>
                    <p:nvPicPr>
                      <p:cNvPr id="11" name="Objekt 10" hidden="1">
                        <a:extLst>
                          <a:ext uri="{FF2B5EF4-FFF2-40B4-BE49-F238E27FC236}">
                            <a16:creationId xmlns:a16="http://schemas.microsoft.com/office/drawing/2014/main" id="{576DE017-86A7-4C6D-BB8C-59DE6F188C1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hteck 9" hidden="1">
            <a:extLst>
              <a:ext uri="{FF2B5EF4-FFF2-40B4-BE49-F238E27FC236}">
                <a16:creationId xmlns:a16="http://schemas.microsoft.com/office/drawing/2014/main" id="{5D5E9AE9-AEC6-45A6-BB0F-E145C7CB6D04}"/>
              </a:ext>
            </a:extLst>
          </p:cNvPr>
          <p:cNvSpPr/>
          <p:nvPr userDrawn="1">
            <p:custDataLst>
              <p:tags r:id="rId3"/>
            </p:custDataLst>
          </p:nvPr>
        </p:nvSpPr>
        <p:spPr>
          <a:xfrm>
            <a:off x="0" y="0"/>
            <a:ext cx="158750" cy="158750"/>
          </a:xfrm>
          <a:prstGeom prst="rect">
            <a:avLst/>
          </a:prstGeom>
          <a:solidFill>
            <a:srgbClr val="D2D2DA"/>
          </a:solidFill>
          <a:ln w="12700" cap="sq" cmpd="sng" algn="ctr">
            <a:noFill/>
            <a:prstDash val="solid"/>
            <a:miter lim="800000"/>
            <a:tailEnd type="none"/>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pPr>
            <a:endParaRPr kumimoji="0" lang="en-US" sz="3000" b="0" i="0" u="none" strike="noStrike" kern="0" cap="none" spc="0" normalizeH="0" baseline="0" noProof="0" dirty="0">
              <a:ln>
                <a:noFill/>
              </a:ln>
              <a:solidFill>
                <a:srgbClr val="2E2E38"/>
              </a:solidFill>
              <a:effectLst/>
              <a:uLnTx/>
              <a:uFillTx/>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Freeform 56">
            <a:extLst>
              <a:ext uri="{FF2B5EF4-FFF2-40B4-BE49-F238E27FC236}">
                <a16:creationId xmlns:a16="http://schemas.microsoft.com/office/drawing/2014/main" id="{13A7AC18-CF42-4EC5-8D40-441EAE30A06C}"/>
              </a:ext>
            </a:extLst>
          </p:cNvPr>
          <p:cNvSpPr/>
          <p:nvPr userDrawn="1"/>
        </p:nvSpPr>
        <p:spPr>
          <a:xfrm>
            <a:off x="622940"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5" name="Group 4">
            <a:extLst>
              <a:ext uri="{FF2B5EF4-FFF2-40B4-BE49-F238E27FC236}">
                <a16:creationId xmlns:a16="http://schemas.microsoft.com/office/drawing/2014/main" id="{C8422AE9-8257-41A9-AB41-1F10585C886F}"/>
              </a:ext>
            </a:extLst>
          </p:cNvPr>
          <p:cNvGrpSpPr>
            <a:grpSpLocks noChangeAspect="1"/>
          </p:cNvGrpSpPr>
          <p:nvPr userDrawn="1"/>
        </p:nvGrpSpPr>
        <p:grpSpPr bwMode="invGray">
          <a:xfrm>
            <a:off x="10364788" y="4960938"/>
            <a:ext cx="1225550" cy="1435100"/>
            <a:chOff x="6529" y="3125"/>
            <a:chExt cx="772" cy="904"/>
          </a:xfrm>
        </p:grpSpPr>
        <p:sp>
          <p:nvSpPr>
            <p:cNvPr id="6" name="Freeform 5">
              <a:extLst>
                <a:ext uri="{FF2B5EF4-FFF2-40B4-BE49-F238E27FC236}">
                  <a16:creationId xmlns:a16="http://schemas.microsoft.com/office/drawing/2014/main" id="{D19659BD-653C-4300-9060-420AFAE39587}"/>
                </a:ext>
              </a:extLst>
            </p:cNvPr>
            <p:cNvSpPr>
              <a:spLocks/>
            </p:cNvSpPr>
            <p:nvPr userDrawn="1"/>
          </p:nvSpPr>
          <p:spPr bwMode="invGray">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 name="Freeform 6">
              <a:extLst>
                <a:ext uri="{FF2B5EF4-FFF2-40B4-BE49-F238E27FC236}">
                  <a16:creationId xmlns:a16="http://schemas.microsoft.com/office/drawing/2014/main" id="{A4669336-72A1-4233-827A-C41AB4C1CC04}"/>
                </a:ext>
              </a:extLst>
            </p:cNvPr>
            <p:cNvSpPr>
              <a:spLocks noEditPoints="1"/>
            </p:cNvSpPr>
            <p:nvPr userDrawn="1"/>
          </p:nvSpPr>
          <p:spPr bwMode="invGray">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3" name="Title 1"/>
          <p:cNvSpPr>
            <a:spLocks noGrp="1"/>
          </p:cNvSpPr>
          <p:nvPr>
            <p:ph type="ctrTitle" hasCustomPrompt="1"/>
          </p:nvPr>
        </p:nvSpPr>
        <p:spPr>
          <a:xfrm>
            <a:off x="900329"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noProof="0" dirty="0"/>
              <a:t>Click to edit Master title style</a:t>
            </a:r>
          </a:p>
        </p:txBody>
      </p:sp>
      <p:sp>
        <p:nvSpPr>
          <p:cNvPr id="4" name="Subtitle 2"/>
          <p:cNvSpPr>
            <a:spLocks noGrp="1"/>
          </p:cNvSpPr>
          <p:nvPr>
            <p:ph type="subTitle" idx="1" hasCustomPrompt="1"/>
          </p:nvPr>
        </p:nvSpPr>
        <p:spPr>
          <a:xfrm>
            <a:off x="900329" y="3046158"/>
            <a:ext cx="4328932" cy="1046323"/>
          </a:xfrm>
          <a:prstGeom prst="rect">
            <a:avLst/>
          </a:prstGeom>
        </p:spPr>
        <p:txBody>
          <a:bodyPr>
            <a:noAutofit/>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spTree>
    <p:extLst>
      <p:ext uri="{BB962C8B-B14F-4D97-AF65-F5344CB8AC3E}">
        <p14:creationId xmlns:p14="http://schemas.microsoft.com/office/powerpoint/2010/main" val="275938296"/>
      </p:ext>
    </p:extLst>
  </p:cSld>
  <p:clrMapOvr>
    <a:masterClrMapping/>
  </p:clrMapOvr>
  <p:extLst>
    <p:ext uri="{DCECCB84-F9BA-43D5-87BE-67443E8EF086}">
      <p15:sldGuideLst xmlns:p15="http://schemas.microsoft.com/office/powerpoint/2012/main">
        <p15:guide id="1" orient="horz" pos="1230">
          <p15:clr>
            <a:srgbClr val="FBAE40"/>
          </p15:clr>
        </p15:guide>
        <p15:guide id="2" pos="5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Approved question tall">
    <p:spTree>
      <p:nvGrpSpPr>
        <p:cNvPr id="1" name=""/>
        <p:cNvGrpSpPr/>
        <p:nvPr/>
      </p:nvGrpSpPr>
      <p:grpSpPr>
        <a:xfrm>
          <a:off x="0" y="0"/>
          <a:ext cx="0" cy="0"/>
          <a:chOff x="0" y="0"/>
          <a:chExt cx="0" cy="0"/>
        </a:xfrm>
      </p:grpSpPr>
      <p:sp>
        <p:nvSpPr>
          <p:cNvPr id="35" name="Rectangle 15">
            <a:extLst>
              <a:ext uri="{FF2B5EF4-FFF2-40B4-BE49-F238E27FC236}">
                <a16:creationId xmlns:a16="http://schemas.microsoft.com/office/drawing/2014/main" id="{B1A823ED-6467-4B00-BA3E-D471CF741765}"/>
              </a:ext>
            </a:extLst>
          </p:cNvPr>
          <p:cNvSpPr/>
          <p:nvPr userDrawn="1"/>
        </p:nvSpPr>
        <p:spPr>
          <a:xfrm>
            <a:off x="599096" y="570917"/>
            <a:ext cx="4331388" cy="3717607"/>
          </a:xfrm>
          <a:custGeom>
            <a:avLst/>
            <a:gdLst/>
            <a:ahLst/>
            <a:cxnLst/>
            <a:rect l="l" t="t" r="r" b="b"/>
            <a:pathLst>
              <a:path w="5265741" h="4380212">
                <a:moveTo>
                  <a:pt x="5265741" y="0"/>
                </a:moveTo>
                <a:lnTo>
                  <a:pt x="5265741" y="4380212"/>
                </a:lnTo>
                <a:lnTo>
                  <a:pt x="0" y="4380212"/>
                </a:lnTo>
                <a:lnTo>
                  <a:pt x="0" y="928492"/>
                </a:lnTo>
                <a:close/>
              </a:path>
            </a:pathLst>
          </a:custGeom>
          <a:gradFill flip="none" rotWithShape="1">
            <a:gsLst>
              <a:gs pos="3000">
                <a:srgbClr val="333333">
                  <a:alpha val="0"/>
                </a:srgbClr>
              </a:gs>
              <a:gs pos="56000">
                <a:srgbClr val="333333">
                  <a:alpha val="38000"/>
                </a:srgbClr>
              </a:gs>
              <a:gs pos="83000">
                <a:srgbClr val="333333">
                  <a:alpha val="23000"/>
                </a:srgbClr>
              </a:gs>
            </a:gsLst>
            <a:lin ang="16200000" scaled="1"/>
            <a:tileRect/>
          </a:gradFill>
          <a:ln w="9525">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a:solidFill>
                <a:srgbClr val="000000"/>
              </a:solidFill>
            </a:endParaRPr>
          </a:p>
        </p:txBody>
      </p:sp>
      <p:pic>
        <p:nvPicPr>
          <p:cNvPr id="3" name="Picture 2">
            <a:extLst>
              <a:ext uri="{FF2B5EF4-FFF2-40B4-BE49-F238E27FC236}">
                <a16:creationId xmlns:a16="http://schemas.microsoft.com/office/drawing/2014/main" id="{C11575D9-B025-4E55-9FCD-9DE555FB57D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544" y="9881"/>
            <a:ext cx="12198894" cy="6848119"/>
          </a:xfrm>
          <a:prstGeom prst="rect">
            <a:avLst/>
          </a:prstGeom>
        </p:spPr>
      </p:pic>
      <p:sp>
        <p:nvSpPr>
          <p:cNvPr id="40" name="Rectangle 39">
            <a:extLst>
              <a:ext uri="{FF2B5EF4-FFF2-40B4-BE49-F238E27FC236}">
                <a16:creationId xmlns:a16="http://schemas.microsoft.com/office/drawing/2014/main" id="{2F7E6A5C-9480-4457-A0F9-1A03FDBD605B}"/>
              </a:ext>
            </a:extLst>
          </p:cNvPr>
          <p:cNvSpPr/>
          <p:nvPr userDrawn="1"/>
        </p:nvSpPr>
        <p:spPr>
          <a:xfrm>
            <a:off x="0" y="9881"/>
            <a:ext cx="12198350" cy="6858000"/>
          </a:xfrm>
          <a:prstGeom prst="rect">
            <a:avLst/>
          </a:prstGeom>
          <a:gradFill flip="none" rotWithShape="1">
            <a:gsLst>
              <a:gs pos="0">
                <a:srgbClr val="404040">
                  <a:alpha val="0"/>
                </a:srgbClr>
              </a:gs>
              <a:gs pos="100000">
                <a:srgbClr val="404040"/>
              </a:gs>
            </a:gsLst>
            <a:path path="circle">
              <a:fillToRect l="100000" t="100000"/>
            </a:path>
            <a:tileRect r="-100000" b="-10000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sp>
        <p:nvSpPr>
          <p:cNvPr id="5" name="Rectangle 4"/>
          <p:cNvSpPr/>
          <p:nvPr userDrawn="1"/>
        </p:nvSpPr>
        <p:spPr>
          <a:xfrm>
            <a:off x="0" y="4590879"/>
            <a:ext cx="12198350" cy="2277002"/>
          </a:xfrm>
          <a:prstGeom prst="rect">
            <a:avLst/>
          </a:prstGeom>
          <a:gradFill flip="none" rotWithShape="1">
            <a:gsLst>
              <a:gs pos="2000">
                <a:srgbClr val="404040">
                  <a:alpha val="0"/>
                </a:srgbClr>
              </a:gs>
              <a:gs pos="26000">
                <a:srgbClr val="404040">
                  <a:alpha val="19000"/>
                </a:srgbClr>
              </a:gs>
              <a:gs pos="100000">
                <a:srgbClr val="404040">
                  <a:alpha val="61000"/>
                </a:srgb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a:solidFill>
                <a:schemeClr val="tx1"/>
              </a:solidFill>
            </a:endParaRPr>
          </a:p>
        </p:txBody>
      </p:sp>
      <p:pic>
        <p:nvPicPr>
          <p:cNvPr id="9" name="Picture 8"/>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10579608" y="5340096"/>
            <a:ext cx="987552" cy="1156968"/>
          </a:xfrm>
          <a:prstGeom prst="rect">
            <a:avLst/>
          </a:prstGeom>
        </p:spPr>
      </p:pic>
      <p:sp>
        <p:nvSpPr>
          <p:cNvPr id="12" name="Rectangle 48"/>
          <p:cNvSpPr>
            <a:spLocks noChangeArrowheads="1"/>
          </p:cNvSpPr>
          <p:nvPr userDrawn="1"/>
        </p:nvSpPr>
        <p:spPr bwMode="auto">
          <a:xfrm>
            <a:off x="5938091" y="3828125"/>
            <a:ext cx="459051" cy="459051"/>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IN"/>
          </a:p>
        </p:txBody>
      </p:sp>
      <p:sp>
        <p:nvSpPr>
          <p:cNvPr id="13" name="Rectangle 49"/>
          <p:cNvSpPr>
            <a:spLocks noChangeArrowheads="1"/>
          </p:cNvSpPr>
          <p:nvPr userDrawn="1"/>
        </p:nvSpPr>
        <p:spPr bwMode="auto">
          <a:xfrm>
            <a:off x="5083550" y="3828125"/>
            <a:ext cx="459051" cy="459051"/>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IN"/>
          </a:p>
        </p:txBody>
      </p:sp>
      <p:sp>
        <p:nvSpPr>
          <p:cNvPr id="14" name="Rectangle 51"/>
          <p:cNvSpPr>
            <a:spLocks noChangeArrowheads="1"/>
          </p:cNvSpPr>
          <p:nvPr userDrawn="1"/>
        </p:nvSpPr>
        <p:spPr bwMode="auto">
          <a:xfrm>
            <a:off x="6789099" y="3828125"/>
            <a:ext cx="459051" cy="459051"/>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IN"/>
          </a:p>
        </p:txBody>
      </p:sp>
      <p:sp>
        <p:nvSpPr>
          <p:cNvPr id="15" name="Rectangle 15"/>
          <p:cNvSpPr/>
          <p:nvPr userDrawn="1"/>
        </p:nvSpPr>
        <p:spPr>
          <a:xfrm>
            <a:off x="563560" y="647701"/>
            <a:ext cx="4331388" cy="3488424"/>
          </a:xfrm>
          <a:custGeom>
            <a:avLst/>
            <a:gdLst/>
            <a:ahLst/>
            <a:cxnLst/>
            <a:rect l="l" t="t" r="r" b="b"/>
            <a:pathLst>
              <a:path w="5265741" h="4380212">
                <a:moveTo>
                  <a:pt x="5265741" y="0"/>
                </a:moveTo>
                <a:lnTo>
                  <a:pt x="5265741" y="4380212"/>
                </a:lnTo>
                <a:lnTo>
                  <a:pt x="0" y="4380212"/>
                </a:lnTo>
                <a:lnTo>
                  <a:pt x="0" y="928492"/>
                </a:lnTo>
                <a:close/>
              </a:path>
            </a:pathLst>
          </a:custGeom>
          <a:gradFill flip="none" rotWithShape="1">
            <a:gsLst>
              <a:gs pos="3000">
                <a:srgbClr val="333333">
                  <a:alpha val="15000"/>
                </a:srgbClr>
              </a:gs>
              <a:gs pos="51000">
                <a:srgbClr val="333333">
                  <a:alpha val="66000"/>
                </a:srgbClr>
              </a:gs>
              <a:gs pos="90000">
                <a:srgbClr val="333333">
                  <a:alpha val="23000"/>
                </a:srgbClr>
              </a:gs>
            </a:gsLst>
            <a:lin ang="16200000" scaled="1"/>
            <a:tileRect/>
          </a:gradFill>
          <a:ln w="9525">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a:solidFill>
                <a:srgbClr val="000000"/>
              </a:solidFill>
            </a:endParaRPr>
          </a:p>
        </p:txBody>
      </p:sp>
      <p:sp>
        <p:nvSpPr>
          <p:cNvPr id="18" name="Rectangle 17"/>
          <p:cNvSpPr>
            <a:spLocks noChangeArrowheads="1"/>
          </p:cNvSpPr>
          <p:nvPr userDrawn="1"/>
        </p:nvSpPr>
        <p:spPr bwMode="auto">
          <a:xfrm>
            <a:off x="847057" y="4085619"/>
            <a:ext cx="198328" cy="202295"/>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IN"/>
          </a:p>
        </p:txBody>
      </p:sp>
      <p:sp>
        <p:nvSpPr>
          <p:cNvPr id="19" name="Rectangle 18"/>
          <p:cNvSpPr>
            <a:spLocks noChangeArrowheads="1"/>
          </p:cNvSpPr>
          <p:nvPr userDrawn="1"/>
        </p:nvSpPr>
        <p:spPr bwMode="auto">
          <a:xfrm>
            <a:off x="1190410" y="4085619"/>
            <a:ext cx="198328" cy="202295"/>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IN"/>
          </a:p>
        </p:txBody>
      </p:sp>
      <p:sp>
        <p:nvSpPr>
          <p:cNvPr id="21" name="Freeform 20"/>
          <p:cNvSpPr>
            <a:spLocks/>
          </p:cNvSpPr>
          <p:nvPr userDrawn="1"/>
        </p:nvSpPr>
        <p:spPr bwMode="auto">
          <a:xfrm>
            <a:off x="499738" y="505876"/>
            <a:ext cx="4481601" cy="996928"/>
          </a:xfrm>
          <a:custGeom>
            <a:avLst/>
            <a:gdLst>
              <a:gd name="connsiteX0" fmla="*/ 4481601 w 4481601"/>
              <a:gd name="connsiteY0" fmla="*/ 0 h 956288"/>
              <a:gd name="connsiteX1" fmla="*/ 4481601 w 4481601"/>
              <a:gd name="connsiteY1" fmla="*/ 165100 h 956288"/>
              <a:gd name="connsiteX2" fmla="*/ 161925 w 4481601"/>
              <a:gd name="connsiteY2" fmla="*/ 927713 h 956288"/>
              <a:gd name="connsiteX3" fmla="*/ 0 w 4481601"/>
              <a:gd name="connsiteY3" fmla="*/ 956288 h 956288"/>
              <a:gd name="connsiteX4" fmla="*/ 0 w 4481601"/>
              <a:gd name="connsiteY4" fmla="*/ 791188 h 956288"/>
              <a:gd name="connsiteX5" fmla="*/ 161925 w 4481601"/>
              <a:gd name="connsiteY5" fmla="*/ 762613 h 956288"/>
              <a:gd name="connsiteX0" fmla="*/ 4481601 w 4481601"/>
              <a:gd name="connsiteY0" fmla="*/ 0 h 993753"/>
              <a:gd name="connsiteX1" fmla="*/ 4481601 w 4481601"/>
              <a:gd name="connsiteY1" fmla="*/ 165100 h 993753"/>
              <a:gd name="connsiteX2" fmla="*/ 182245 w 4481601"/>
              <a:gd name="connsiteY2" fmla="*/ 993753 h 993753"/>
              <a:gd name="connsiteX3" fmla="*/ 0 w 4481601"/>
              <a:gd name="connsiteY3" fmla="*/ 956288 h 993753"/>
              <a:gd name="connsiteX4" fmla="*/ 0 w 4481601"/>
              <a:gd name="connsiteY4" fmla="*/ 791188 h 993753"/>
              <a:gd name="connsiteX5" fmla="*/ 161925 w 4481601"/>
              <a:gd name="connsiteY5" fmla="*/ 762613 h 993753"/>
              <a:gd name="connsiteX6" fmla="*/ 4481601 w 4481601"/>
              <a:gd name="connsiteY6" fmla="*/ 0 h 993753"/>
              <a:gd name="connsiteX0" fmla="*/ 4481601 w 4481601"/>
              <a:gd name="connsiteY0" fmla="*/ 0 h 993753"/>
              <a:gd name="connsiteX1" fmla="*/ 4476521 w 4481601"/>
              <a:gd name="connsiteY1" fmla="*/ 200660 h 993753"/>
              <a:gd name="connsiteX2" fmla="*/ 182245 w 4481601"/>
              <a:gd name="connsiteY2" fmla="*/ 993753 h 993753"/>
              <a:gd name="connsiteX3" fmla="*/ 0 w 4481601"/>
              <a:gd name="connsiteY3" fmla="*/ 956288 h 993753"/>
              <a:gd name="connsiteX4" fmla="*/ 0 w 4481601"/>
              <a:gd name="connsiteY4" fmla="*/ 791188 h 993753"/>
              <a:gd name="connsiteX5" fmla="*/ 161925 w 4481601"/>
              <a:gd name="connsiteY5" fmla="*/ 762613 h 993753"/>
              <a:gd name="connsiteX6" fmla="*/ 4481601 w 4481601"/>
              <a:gd name="connsiteY6" fmla="*/ 0 h 993753"/>
              <a:gd name="connsiteX0" fmla="*/ 4481601 w 4481601"/>
              <a:gd name="connsiteY0" fmla="*/ 0 h 988673"/>
              <a:gd name="connsiteX1" fmla="*/ 4476521 w 4481601"/>
              <a:gd name="connsiteY1" fmla="*/ 200660 h 988673"/>
              <a:gd name="connsiteX2" fmla="*/ 182245 w 4481601"/>
              <a:gd name="connsiteY2" fmla="*/ 988673 h 988673"/>
              <a:gd name="connsiteX3" fmla="*/ 0 w 4481601"/>
              <a:gd name="connsiteY3" fmla="*/ 956288 h 988673"/>
              <a:gd name="connsiteX4" fmla="*/ 0 w 4481601"/>
              <a:gd name="connsiteY4" fmla="*/ 791188 h 988673"/>
              <a:gd name="connsiteX5" fmla="*/ 161925 w 4481601"/>
              <a:gd name="connsiteY5" fmla="*/ 762613 h 988673"/>
              <a:gd name="connsiteX6" fmla="*/ 4481601 w 4481601"/>
              <a:gd name="connsiteY6" fmla="*/ 0 h 988673"/>
              <a:gd name="connsiteX0" fmla="*/ 4481601 w 4481601"/>
              <a:gd name="connsiteY0" fmla="*/ 0 h 956288"/>
              <a:gd name="connsiteX1" fmla="*/ 4476521 w 4481601"/>
              <a:gd name="connsiteY1" fmla="*/ 200660 h 956288"/>
              <a:gd name="connsiteX2" fmla="*/ 0 w 4481601"/>
              <a:gd name="connsiteY2" fmla="*/ 956288 h 956288"/>
              <a:gd name="connsiteX3" fmla="*/ 0 w 4481601"/>
              <a:gd name="connsiteY3" fmla="*/ 791188 h 956288"/>
              <a:gd name="connsiteX4" fmla="*/ 161925 w 4481601"/>
              <a:gd name="connsiteY4" fmla="*/ 762613 h 956288"/>
              <a:gd name="connsiteX5" fmla="*/ 4481601 w 4481601"/>
              <a:gd name="connsiteY5" fmla="*/ 0 h 956288"/>
              <a:gd name="connsiteX0" fmla="*/ 4481601 w 4481601"/>
              <a:gd name="connsiteY0" fmla="*/ 0 h 996928"/>
              <a:gd name="connsiteX1" fmla="*/ 4476521 w 4481601"/>
              <a:gd name="connsiteY1" fmla="*/ 200660 h 996928"/>
              <a:gd name="connsiteX2" fmla="*/ 5080 w 4481601"/>
              <a:gd name="connsiteY2" fmla="*/ 996928 h 996928"/>
              <a:gd name="connsiteX3" fmla="*/ 0 w 4481601"/>
              <a:gd name="connsiteY3" fmla="*/ 791188 h 996928"/>
              <a:gd name="connsiteX4" fmla="*/ 161925 w 4481601"/>
              <a:gd name="connsiteY4" fmla="*/ 762613 h 996928"/>
              <a:gd name="connsiteX5" fmla="*/ 4481601 w 4481601"/>
              <a:gd name="connsiteY5" fmla="*/ 0 h 9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1601" h="996928">
                <a:moveTo>
                  <a:pt x="4481601" y="0"/>
                </a:moveTo>
                <a:lnTo>
                  <a:pt x="4476521" y="200660"/>
                </a:lnTo>
                <a:lnTo>
                  <a:pt x="5080" y="996928"/>
                </a:lnTo>
                <a:lnTo>
                  <a:pt x="0" y="791188"/>
                </a:lnTo>
                <a:lnTo>
                  <a:pt x="161925" y="762613"/>
                </a:lnTo>
                <a:lnTo>
                  <a:pt x="4481601"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a:p>
        </p:txBody>
      </p:sp>
      <p:sp>
        <p:nvSpPr>
          <p:cNvPr id="22" name="Freeform 21"/>
          <p:cNvSpPr>
            <a:spLocks/>
          </p:cNvSpPr>
          <p:nvPr userDrawn="1"/>
        </p:nvSpPr>
        <p:spPr bwMode="auto">
          <a:xfrm>
            <a:off x="4779044" y="540720"/>
            <a:ext cx="202295" cy="3747193"/>
          </a:xfrm>
          <a:custGeom>
            <a:avLst/>
            <a:gdLst>
              <a:gd name="connsiteX0" fmla="*/ 161925 w 161925"/>
              <a:gd name="connsiteY0" fmla="*/ 0 h 3748985"/>
              <a:gd name="connsiteX1" fmla="*/ 161925 w 161925"/>
              <a:gd name="connsiteY1" fmla="*/ 3748985 h 3748985"/>
              <a:gd name="connsiteX2" fmla="*/ 0 w 161925"/>
              <a:gd name="connsiteY2" fmla="*/ 3748985 h 3748985"/>
              <a:gd name="connsiteX3" fmla="*/ 0 w 161925"/>
              <a:gd name="connsiteY3" fmla="*/ 28754 h 3748985"/>
            </a:gdLst>
            <a:ahLst/>
            <a:cxnLst>
              <a:cxn ang="0">
                <a:pos x="connsiteX0" y="connsiteY0"/>
              </a:cxn>
              <a:cxn ang="0">
                <a:pos x="connsiteX1" y="connsiteY1"/>
              </a:cxn>
              <a:cxn ang="0">
                <a:pos x="connsiteX2" y="connsiteY2"/>
              </a:cxn>
              <a:cxn ang="0">
                <a:pos x="connsiteX3" y="connsiteY3"/>
              </a:cxn>
            </a:cxnLst>
            <a:rect l="l" t="t" r="r" b="b"/>
            <a:pathLst>
              <a:path w="161925" h="3748985">
                <a:moveTo>
                  <a:pt x="161925" y="0"/>
                </a:moveTo>
                <a:lnTo>
                  <a:pt x="161925" y="3748985"/>
                </a:lnTo>
                <a:lnTo>
                  <a:pt x="0" y="3748985"/>
                </a:lnTo>
                <a:lnTo>
                  <a:pt x="0" y="2875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a:p>
        </p:txBody>
      </p:sp>
      <p:sp>
        <p:nvSpPr>
          <p:cNvPr id="23" name="Rectangle 22"/>
          <p:cNvSpPr>
            <a:spLocks noChangeArrowheads="1"/>
          </p:cNvSpPr>
          <p:nvPr userDrawn="1"/>
        </p:nvSpPr>
        <p:spPr bwMode="auto">
          <a:xfrm>
            <a:off x="499738" y="4085619"/>
            <a:ext cx="202295" cy="202295"/>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IN"/>
          </a:p>
        </p:txBody>
      </p:sp>
      <p:sp>
        <p:nvSpPr>
          <p:cNvPr id="24" name="Freeform 23"/>
          <p:cNvSpPr>
            <a:spLocks/>
          </p:cNvSpPr>
          <p:nvPr userDrawn="1"/>
        </p:nvSpPr>
        <p:spPr bwMode="auto">
          <a:xfrm>
            <a:off x="499738" y="1306031"/>
            <a:ext cx="202295" cy="2686608"/>
          </a:xfrm>
          <a:custGeom>
            <a:avLst/>
            <a:gdLst>
              <a:gd name="connsiteX0" fmla="*/ 161925 w 161925"/>
              <a:gd name="connsiteY0" fmla="*/ 0 h 2686608"/>
              <a:gd name="connsiteX1" fmla="*/ 161925 w 161925"/>
              <a:gd name="connsiteY1" fmla="*/ 131229 h 2686608"/>
              <a:gd name="connsiteX2" fmla="*/ 161925 w 161925"/>
              <a:gd name="connsiteY2" fmla="*/ 2686608 h 2686608"/>
              <a:gd name="connsiteX3" fmla="*/ 0 w 161925"/>
              <a:gd name="connsiteY3" fmla="*/ 2686608 h 2686608"/>
              <a:gd name="connsiteX4" fmla="*/ 0 w 161925"/>
              <a:gd name="connsiteY4" fmla="*/ 160101 h 2686608"/>
              <a:gd name="connsiteX5" fmla="*/ 0 w 161925"/>
              <a:gd name="connsiteY5" fmla="*/ 28872 h 268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2686608">
                <a:moveTo>
                  <a:pt x="161925" y="0"/>
                </a:moveTo>
                <a:lnTo>
                  <a:pt x="161925" y="131229"/>
                </a:lnTo>
                <a:lnTo>
                  <a:pt x="161925" y="2686608"/>
                </a:lnTo>
                <a:lnTo>
                  <a:pt x="0" y="2686608"/>
                </a:lnTo>
                <a:lnTo>
                  <a:pt x="0" y="160101"/>
                </a:lnTo>
                <a:lnTo>
                  <a:pt x="0" y="28872"/>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noAutofit/>
          </a:bodyPr>
          <a:lstStyle/>
          <a:p>
            <a:endParaRPr lang="en-IN"/>
          </a:p>
        </p:txBody>
      </p:sp>
      <p:sp>
        <p:nvSpPr>
          <p:cNvPr id="25" name="Rectangle 24"/>
          <p:cNvSpPr>
            <a:spLocks noChangeArrowheads="1"/>
          </p:cNvSpPr>
          <p:nvPr userDrawn="1"/>
        </p:nvSpPr>
        <p:spPr bwMode="auto">
          <a:xfrm>
            <a:off x="1504436" y="4085619"/>
            <a:ext cx="3476903" cy="202295"/>
          </a:xfrm>
          <a:prstGeom prst="rect">
            <a:avLst/>
          </a:prstGeom>
          <a:solidFill>
            <a:schemeClr val="bg2"/>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6" name="Title 3"/>
          <p:cNvSpPr txBox="1">
            <a:spLocks/>
          </p:cNvSpPr>
          <p:nvPr userDrawn="1"/>
        </p:nvSpPr>
        <p:spPr>
          <a:xfrm>
            <a:off x="1003133" y="1847258"/>
            <a:ext cx="3744000" cy="738664"/>
          </a:xfrm>
          <a:prstGeom prst="rect">
            <a:avLst/>
          </a:prstGeom>
        </p:spPr>
        <p:txBody>
          <a:bodyPr wrap="square" lIns="0" tIns="0" rIns="0" bIns="0">
            <a:spAutoFit/>
          </a:bodyPr>
          <a:lst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a:lstStyle>
          <a:p>
            <a:pPr>
              <a:lnSpc>
                <a:spcPct val="100000"/>
              </a:lnSpc>
            </a:pPr>
            <a:r>
              <a:rPr lang="en-IN" sz="2400" dirty="0">
                <a:solidFill>
                  <a:schemeClr val="bg1"/>
                </a:solidFill>
              </a:rPr>
              <a:t>How</a:t>
            </a:r>
            <a:r>
              <a:rPr lang="en-IN" sz="2400" baseline="0" dirty="0">
                <a:solidFill>
                  <a:schemeClr val="bg1"/>
                </a:solidFill>
              </a:rPr>
              <a:t> does ESG impact your future value?</a:t>
            </a:r>
            <a:endParaRPr lang="en-IN" sz="2400" dirty="0">
              <a:solidFill>
                <a:schemeClr val="bg1"/>
              </a:solidFill>
            </a:endParaRPr>
          </a:p>
        </p:txBody>
      </p:sp>
      <p:grpSp>
        <p:nvGrpSpPr>
          <p:cNvPr id="4" name="Group 3">
            <a:extLst>
              <a:ext uri="{FF2B5EF4-FFF2-40B4-BE49-F238E27FC236}">
                <a16:creationId xmlns:a16="http://schemas.microsoft.com/office/drawing/2014/main" id="{C3A93D95-1851-4AD1-A245-496F8515635E}"/>
              </a:ext>
            </a:extLst>
          </p:cNvPr>
          <p:cNvGrpSpPr/>
          <p:nvPr userDrawn="1"/>
        </p:nvGrpSpPr>
        <p:grpSpPr>
          <a:xfrm>
            <a:off x="2548936" y="6187801"/>
            <a:ext cx="1960306" cy="215444"/>
            <a:chOff x="2391963" y="6187801"/>
            <a:chExt cx="1960306" cy="215444"/>
          </a:xfrm>
        </p:grpSpPr>
        <p:sp>
          <p:nvSpPr>
            <p:cNvPr id="20" name="Rectangle 8"/>
            <p:cNvSpPr>
              <a:spLocks noChangeArrowheads="1"/>
            </p:cNvSpPr>
            <p:nvPr userDrawn="1"/>
          </p:nvSpPr>
          <p:spPr bwMode="auto">
            <a:xfrm>
              <a:off x="2523499" y="6187801"/>
              <a:ext cx="18287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altLang="en-US" sz="1400" b="0" i="0" u="none" strike="noStrike" cap="none" normalizeH="0" baseline="0" dirty="0">
                  <a:ln>
                    <a:noFill/>
                  </a:ln>
                  <a:solidFill>
                    <a:schemeClr val="bg1"/>
                  </a:solidFill>
                  <a:effectLst/>
                  <a:latin typeface="+mj-lt"/>
                  <a:cs typeface="Arial" pitchFamily="34" charset="0"/>
                </a:rPr>
                <a:t>The better the answer. </a:t>
              </a:r>
              <a:endParaRPr kumimoji="0" lang="en-US" altLang="en-US" sz="1800" b="0" i="0" u="none" strike="noStrike" cap="none" normalizeH="0" baseline="0" dirty="0">
                <a:ln>
                  <a:noFill/>
                </a:ln>
                <a:solidFill>
                  <a:schemeClr val="bg1"/>
                </a:solidFill>
                <a:effectLst/>
                <a:latin typeface="+mj-lt"/>
                <a:cs typeface="Arial" pitchFamily="34" charset="0"/>
              </a:endParaRPr>
            </a:p>
          </p:txBody>
        </p:sp>
        <p:sp>
          <p:nvSpPr>
            <p:cNvPr id="28" name="Rectangle 5"/>
            <p:cNvSpPr>
              <a:spLocks noChangeArrowheads="1"/>
            </p:cNvSpPr>
            <p:nvPr userDrawn="1"/>
          </p:nvSpPr>
          <p:spPr bwMode="auto">
            <a:xfrm>
              <a:off x="2391963" y="6235065"/>
              <a:ext cx="98425" cy="12192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IN"/>
            </a:p>
          </p:txBody>
        </p:sp>
      </p:grpSp>
      <p:sp>
        <p:nvSpPr>
          <p:cNvPr id="30" name="Rectangle 29"/>
          <p:cNvSpPr>
            <a:spLocks noChangeArrowheads="1"/>
          </p:cNvSpPr>
          <p:nvPr userDrawn="1"/>
        </p:nvSpPr>
        <p:spPr bwMode="auto">
          <a:xfrm>
            <a:off x="498475" y="6027463"/>
            <a:ext cx="98425" cy="100013"/>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IN"/>
          </a:p>
        </p:txBody>
      </p:sp>
      <p:sp>
        <p:nvSpPr>
          <p:cNvPr id="31" name="Rectangle 30"/>
          <p:cNvSpPr>
            <a:spLocks noChangeArrowheads="1"/>
          </p:cNvSpPr>
          <p:nvPr userDrawn="1"/>
        </p:nvSpPr>
        <p:spPr bwMode="auto">
          <a:xfrm>
            <a:off x="671513" y="6027463"/>
            <a:ext cx="98425" cy="100013"/>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IN"/>
          </a:p>
        </p:txBody>
      </p:sp>
      <p:sp>
        <p:nvSpPr>
          <p:cNvPr id="32" name="Rectangle 31"/>
          <p:cNvSpPr>
            <a:spLocks noChangeArrowheads="1"/>
          </p:cNvSpPr>
          <p:nvPr userDrawn="1"/>
        </p:nvSpPr>
        <p:spPr bwMode="auto">
          <a:xfrm>
            <a:off x="844550" y="6027463"/>
            <a:ext cx="98425" cy="100013"/>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IN"/>
          </a:p>
        </p:txBody>
      </p:sp>
      <p:grpSp>
        <p:nvGrpSpPr>
          <p:cNvPr id="6" name="Group 5">
            <a:extLst>
              <a:ext uri="{FF2B5EF4-FFF2-40B4-BE49-F238E27FC236}">
                <a16:creationId xmlns:a16="http://schemas.microsoft.com/office/drawing/2014/main" id="{96B79EEB-8FA6-4814-AFE3-D7CF293FE687}"/>
              </a:ext>
            </a:extLst>
          </p:cNvPr>
          <p:cNvGrpSpPr/>
          <p:nvPr userDrawn="1"/>
        </p:nvGrpSpPr>
        <p:grpSpPr>
          <a:xfrm>
            <a:off x="487363" y="6187801"/>
            <a:ext cx="2048163" cy="215444"/>
            <a:chOff x="487363" y="6187801"/>
            <a:chExt cx="2048163" cy="215444"/>
          </a:xfrm>
        </p:grpSpPr>
        <p:sp>
          <p:nvSpPr>
            <p:cNvPr id="27" name="Rectangle 5"/>
            <p:cNvSpPr>
              <a:spLocks noChangeArrowheads="1"/>
            </p:cNvSpPr>
            <p:nvPr userDrawn="1"/>
          </p:nvSpPr>
          <p:spPr bwMode="auto">
            <a:xfrm>
              <a:off x="487363" y="6235065"/>
              <a:ext cx="98425" cy="12192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IN"/>
            </a:p>
          </p:txBody>
        </p:sp>
        <p:sp>
          <p:nvSpPr>
            <p:cNvPr id="33" name="Rectangle 32"/>
            <p:cNvSpPr>
              <a:spLocks noChangeArrowheads="1"/>
            </p:cNvSpPr>
            <p:nvPr userDrawn="1"/>
          </p:nvSpPr>
          <p:spPr bwMode="auto">
            <a:xfrm>
              <a:off x="597495" y="6187801"/>
              <a:ext cx="19380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altLang="en-US" sz="1400" b="0" i="0" u="none" strike="noStrike" cap="none" normalizeH="0" baseline="0" dirty="0">
                  <a:ln>
                    <a:noFill/>
                  </a:ln>
                  <a:solidFill>
                    <a:schemeClr val="bg1"/>
                  </a:solidFill>
                  <a:effectLst/>
                  <a:latin typeface="+mn-lt"/>
                  <a:cs typeface="Arial" pitchFamily="34" charset="0"/>
                </a:rPr>
                <a:t>The better the question. </a:t>
              </a:r>
              <a:endParaRPr kumimoji="0" lang="en-US" altLang="en-US" sz="1800" b="0" i="0" u="none" strike="noStrike" cap="none" normalizeH="0" baseline="0" dirty="0">
                <a:ln>
                  <a:noFill/>
                </a:ln>
                <a:solidFill>
                  <a:schemeClr val="bg1"/>
                </a:solidFill>
                <a:effectLst/>
                <a:latin typeface="+mn-lt"/>
                <a:cs typeface="Arial" pitchFamily="34" charset="0"/>
              </a:endParaRPr>
            </a:p>
          </p:txBody>
        </p:sp>
      </p:grpSp>
      <p:grpSp>
        <p:nvGrpSpPr>
          <p:cNvPr id="2" name="Group 1">
            <a:extLst>
              <a:ext uri="{FF2B5EF4-FFF2-40B4-BE49-F238E27FC236}">
                <a16:creationId xmlns:a16="http://schemas.microsoft.com/office/drawing/2014/main" id="{D5EE246B-4692-4D22-9401-04F534683250}"/>
              </a:ext>
            </a:extLst>
          </p:cNvPr>
          <p:cNvGrpSpPr/>
          <p:nvPr userDrawn="1"/>
        </p:nvGrpSpPr>
        <p:grpSpPr>
          <a:xfrm>
            <a:off x="4522652" y="6187801"/>
            <a:ext cx="2287660" cy="215444"/>
            <a:chOff x="4188698" y="6187801"/>
            <a:chExt cx="2287660" cy="215444"/>
          </a:xfrm>
        </p:grpSpPr>
        <p:sp>
          <p:nvSpPr>
            <p:cNvPr id="29" name="Rectangle 5"/>
            <p:cNvSpPr>
              <a:spLocks noChangeArrowheads="1"/>
            </p:cNvSpPr>
            <p:nvPr userDrawn="1"/>
          </p:nvSpPr>
          <p:spPr bwMode="auto">
            <a:xfrm>
              <a:off x="4188698" y="6235065"/>
              <a:ext cx="98425" cy="12192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IN"/>
            </a:p>
          </p:txBody>
        </p:sp>
        <p:sp>
          <p:nvSpPr>
            <p:cNvPr id="34" name="Rectangle 8"/>
            <p:cNvSpPr>
              <a:spLocks noChangeArrowheads="1"/>
            </p:cNvSpPr>
            <p:nvPr userDrawn="1"/>
          </p:nvSpPr>
          <p:spPr bwMode="auto">
            <a:xfrm>
              <a:off x="4318716" y="6187801"/>
              <a:ext cx="21576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N" altLang="en-US" sz="1400" b="0" i="0" u="none" strike="noStrike" cap="none" normalizeH="0" baseline="0" dirty="0">
                  <a:ln>
                    <a:noFill/>
                  </a:ln>
                  <a:solidFill>
                    <a:schemeClr val="bg1"/>
                  </a:solidFill>
                  <a:effectLst/>
                  <a:latin typeface="+mj-lt"/>
                  <a:cs typeface="Arial" pitchFamily="34" charset="0"/>
                </a:rPr>
                <a:t>The better the world works.</a:t>
              </a:r>
              <a:endParaRPr kumimoji="0" lang="en-US" altLang="en-US" sz="1800" b="0" i="0" u="none" strike="noStrike" cap="none" normalizeH="0" baseline="0" dirty="0">
                <a:ln>
                  <a:noFill/>
                </a:ln>
                <a:solidFill>
                  <a:schemeClr val="bg1"/>
                </a:solidFill>
                <a:effectLst/>
                <a:latin typeface="+mj-lt"/>
                <a:cs typeface="Arial" pitchFamily="34" charset="0"/>
              </a:endParaRPr>
            </a:p>
          </p:txBody>
        </p:sp>
      </p:grpSp>
      <p:sp>
        <p:nvSpPr>
          <p:cNvPr id="42" name="Rectangle 41">
            <a:extLst>
              <a:ext uri="{FF2B5EF4-FFF2-40B4-BE49-F238E27FC236}">
                <a16:creationId xmlns:a16="http://schemas.microsoft.com/office/drawing/2014/main" id="{1F311C1A-2452-44E0-BB39-0FE5BDF161B6}"/>
              </a:ext>
            </a:extLst>
          </p:cNvPr>
          <p:cNvSpPr/>
          <p:nvPr userDrawn="1"/>
        </p:nvSpPr>
        <p:spPr bwMode="gray">
          <a:xfrm>
            <a:off x="6065520" y="1386520"/>
            <a:ext cx="5059267" cy="538329"/>
          </a:xfrm>
          <a:prstGeom prst="rect">
            <a:avLst/>
          </a:prstGeom>
        </p:spPr>
        <p:txBody>
          <a:bodyPr wrap="square">
            <a:noAutofit/>
          </a:bodyPr>
          <a:lstStyle/>
          <a:p>
            <a:pPr algn="r">
              <a:spcBef>
                <a:spcPct val="0"/>
              </a:spcBef>
              <a:spcAft>
                <a:spcPts val="600"/>
              </a:spcAft>
              <a:defRPr/>
            </a:pPr>
            <a:r>
              <a:rPr lang="en-IN" sz="1800" b="1" dirty="0">
                <a:solidFill>
                  <a:schemeClr val="bg1"/>
                </a:solidFill>
                <a:cs typeface="Arial" pitchFamily="34" charset="0"/>
              </a:rPr>
              <a:t>ICAC Conference</a:t>
            </a:r>
          </a:p>
          <a:p>
            <a:pPr algn="r">
              <a:spcBef>
                <a:spcPct val="0"/>
              </a:spcBef>
              <a:spcAft>
                <a:spcPts val="600"/>
              </a:spcAft>
              <a:defRPr/>
            </a:pPr>
            <a:r>
              <a:rPr lang="en-IN" sz="1600" b="0" kern="1200" dirty="0">
                <a:solidFill>
                  <a:schemeClr val="bg1"/>
                </a:solidFill>
                <a:latin typeface="+mn-lt"/>
                <a:ea typeface="+mn-ea"/>
                <a:cs typeface="Arial" panose="020B0604020202020204" pitchFamily="34" charset="0"/>
              </a:rPr>
              <a:t>June 2021 </a:t>
            </a:r>
          </a:p>
        </p:txBody>
      </p:sp>
    </p:spTree>
    <p:extLst>
      <p:ext uri="{BB962C8B-B14F-4D97-AF65-F5344CB8AC3E}">
        <p14:creationId xmlns:p14="http://schemas.microsoft.com/office/powerpoint/2010/main" val="158076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0"/>
                                        <p:tgtEl>
                                          <p:spTgt spid="40"/>
                                        </p:tgtEl>
                                      </p:cBhvr>
                                    </p:animEffect>
                                    <p:set>
                                      <p:cBhvr>
                                        <p:cTn id="7" dur="1" fill="hold">
                                          <p:stCondLst>
                                            <p:cond delay="999"/>
                                          </p:stCondLst>
                                        </p:cTn>
                                        <p:tgtEl>
                                          <p:spTgt spid="4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50"/>
                                        <p:tgtEl>
                                          <p:spTgt spid="13"/>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par>
                                <p:cTn id="17" presetID="63" presetClass="path" presetSubtype="0" decel="14000" fill="hold" grpId="1" nodeType="withEffect">
                                  <p:stCondLst>
                                    <p:cond delay="750"/>
                                  </p:stCondLst>
                                  <p:childTnLst>
                                    <p:animMotion origin="layout" path="M -4.38313E-6 0 L 0.07002 0 " pathEditMode="relative" rAng="0" ptsTypes="AA">
                                      <p:cBhvr>
                                        <p:cTn id="18" dur="500" fill="hold"/>
                                        <p:tgtEl>
                                          <p:spTgt spid="13"/>
                                        </p:tgtEl>
                                        <p:attrNameLst>
                                          <p:attrName>ppt_x</p:attrName>
                                          <p:attrName>ppt_y</p:attrName>
                                        </p:attrNameLst>
                                      </p:cBhvr>
                                      <p:rCtr x="3501" y="0"/>
                                    </p:animMotion>
                                  </p:childTnLst>
                                </p:cTn>
                              </p:par>
                              <p:par>
                                <p:cTn id="19" presetID="35" presetClass="path" presetSubtype="0" decel="14000" fill="hold" grpId="1" nodeType="withEffect">
                                  <p:stCondLst>
                                    <p:cond delay="750"/>
                                  </p:stCondLst>
                                  <p:childTnLst>
                                    <p:animMotion origin="layout" path="M 4.52369E-6 0 L -0.06989 0 " pathEditMode="relative" rAng="0" ptsTypes="AA">
                                      <p:cBhvr>
                                        <p:cTn id="20" dur="500" fill="hold"/>
                                        <p:tgtEl>
                                          <p:spTgt spid="14"/>
                                        </p:tgtEl>
                                        <p:attrNameLst>
                                          <p:attrName>ppt_x</p:attrName>
                                          <p:attrName>ppt_y</p:attrName>
                                        </p:attrNameLst>
                                      </p:cBhvr>
                                      <p:rCtr x="-3501" y="0"/>
                                    </p:animMotion>
                                  </p:childTnLst>
                                </p:cTn>
                              </p:par>
                              <p:par>
                                <p:cTn id="21" presetID="10" presetClass="exit" presetSubtype="0" fill="hold" grpId="2" nodeType="withEffect">
                                  <p:stCondLst>
                                    <p:cond delay="75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0" presetClass="exit" presetSubtype="0" fill="hold" grpId="1" nodeType="withEffect">
                                  <p:stCondLst>
                                    <p:cond delay="75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10" presetClass="exit" presetSubtype="0" fill="hold" grpId="2" nodeType="withEffect">
                                  <p:stCondLst>
                                    <p:cond delay="75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par>
                                <p:cTn id="30" presetID="10" presetClass="entr" presetSubtype="0" fill="hold" grpId="0" nodeType="withEffect">
                                  <p:stCondLst>
                                    <p:cond delay="175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50"/>
                                        <p:tgtEl>
                                          <p:spTgt spid="23"/>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50"/>
                                        <p:tgtEl>
                                          <p:spTgt spid="18"/>
                                        </p:tgtEl>
                                      </p:cBhvr>
                                    </p:animEffect>
                                  </p:childTnLst>
                                </p:cTn>
                              </p:par>
                              <p:par>
                                <p:cTn id="36" presetID="10" presetClass="entr" presetSubtype="0" fill="hold" grpId="0" nodeType="withEffect">
                                  <p:stCondLst>
                                    <p:cond delay="225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50"/>
                                        <p:tgtEl>
                                          <p:spTgt spid="19"/>
                                        </p:tgtEl>
                                      </p:cBhvr>
                                    </p:animEffect>
                                  </p:childTnLst>
                                </p:cTn>
                              </p:par>
                              <p:par>
                                <p:cTn id="39" presetID="22" presetClass="entr" presetSubtype="8" fill="hold" grpId="0" nodeType="withEffect">
                                  <p:stCondLst>
                                    <p:cond delay="250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150"/>
                                        <p:tgtEl>
                                          <p:spTgt spid="25"/>
                                        </p:tgtEl>
                                      </p:cBhvr>
                                    </p:animEffect>
                                  </p:childTnLst>
                                </p:cTn>
                              </p:par>
                              <p:par>
                                <p:cTn id="42" presetID="22" presetClass="entr" presetSubtype="4" fill="hold" grpId="0" nodeType="withEffect">
                                  <p:stCondLst>
                                    <p:cond delay="275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150"/>
                                        <p:tgtEl>
                                          <p:spTgt spid="22"/>
                                        </p:tgtEl>
                                      </p:cBhvr>
                                    </p:animEffect>
                                  </p:childTnLst>
                                </p:cTn>
                              </p:par>
                              <p:par>
                                <p:cTn id="45" presetID="22" presetClass="entr" presetSubtype="2" fill="hold" grpId="0" nodeType="withEffect">
                                  <p:stCondLst>
                                    <p:cond delay="3000"/>
                                  </p:stCondLst>
                                  <p:childTnLst>
                                    <p:set>
                                      <p:cBhvr>
                                        <p:cTn id="46" dur="1" fill="hold">
                                          <p:stCondLst>
                                            <p:cond delay="0"/>
                                          </p:stCondLst>
                                        </p:cTn>
                                        <p:tgtEl>
                                          <p:spTgt spid="21"/>
                                        </p:tgtEl>
                                        <p:attrNameLst>
                                          <p:attrName>style.visibility</p:attrName>
                                        </p:attrNameLst>
                                      </p:cBhvr>
                                      <p:to>
                                        <p:strVal val="visible"/>
                                      </p:to>
                                    </p:set>
                                    <p:animEffect transition="in" filter="wipe(right)">
                                      <p:cBhvr>
                                        <p:cTn id="47" dur="150"/>
                                        <p:tgtEl>
                                          <p:spTgt spid="21"/>
                                        </p:tgtEl>
                                      </p:cBhvr>
                                    </p:animEffect>
                                  </p:childTnLst>
                                </p:cTn>
                              </p:par>
                              <p:par>
                                <p:cTn id="48" presetID="22" presetClass="entr" presetSubtype="1" fill="hold" grpId="0" nodeType="withEffect">
                                  <p:stCondLst>
                                    <p:cond delay="325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150"/>
                                        <p:tgtEl>
                                          <p:spTgt spid="24"/>
                                        </p:tgtEl>
                                      </p:cBhvr>
                                    </p:animEffect>
                                  </p:childTnLst>
                                </p:cTn>
                              </p:par>
                              <p:par>
                                <p:cTn id="51" presetID="10" presetClass="entr" presetSubtype="0" fill="hold" grpId="0" nodeType="withEffect">
                                  <p:stCondLst>
                                    <p:cond delay="350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400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22" presetClass="entr" presetSubtype="8" fill="hold" grpId="0" nodeType="withEffect">
                                  <p:stCondLst>
                                    <p:cond delay="475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250"/>
                                        <p:tgtEl>
                                          <p:spTgt spid="32"/>
                                        </p:tgtEl>
                                      </p:cBhvr>
                                    </p:animEffect>
                                  </p:childTnLst>
                                </p:cTn>
                              </p:par>
                              <p:par>
                                <p:cTn id="60" presetID="22" presetClass="entr" presetSubtype="8" fill="hold" grpId="0" nodeType="withEffect">
                                  <p:stCondLst>
                                    <p:cond delay="550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250"/>
                                        <p:tgtEl>
                                          <p:spTgt spid="31"/>
                                        </p:tgtEl>
                                      </p:cBhvr>
                                    </p:animEffect>
                                  </p:childTnLst>
                                </p:cTn>
                              </p:par>
                              <p:par>
                                <p:cTn id="63" presetID="22" presetClass="entr" presetSubtype="8" fill="hold" grpId="0" nodeType="withEffect">
                                  <p:stCondLst>
                                    <p:cond delay="650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250"/>
                                        <p:tgtEl>
                                          <p:spTgt spid="30"/>
                                        </p:tgtEl>
                                      </p:cBhvr>
                                    </p:animEffect>
                                  </p:childTnLst>
                                </p:cTn>
                              </p:par>
                              <p:par>
                                <p:cTn id="66" presetID="10" presetClass="entr" presetSubtype="0" fill="hold" grpId="0" nodeType="withEffect">
                                  <p:stCondLst>
                                    <p:cond delay="350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animBg="1"/>
      <p:bldP spid="12" grpId="0" animBg="1"/>
      <p:bldP spid="12" grpId="1" animBg="1"/>
      <p:bldP spid="13" grpId="0" animBg="1"/>
      <p:bldP spid="13" grpId="1" animBg="1"/>
      <p:bldP spid="13" grpId="2" animBg="1"/>
      <p:bldP spid="14" grpId="0" animBg="1"/>
      <p:bldP spid="14" grpId="1" animBg="1"/>
      <p:bldP spid="14" grpId="2" animBg="1"/>
      <p:bldP spid="15" grpId="0" animBg="1"/>
      <p:bldP spid="18" grpId="0" animBg="1"/>
      <p:bldP spid="19" grpId="0" animBg="1"/>
      <p:bldP spid="21" grpId="0" animBg="1"/>
      <p:bldP spid="22" grpId="0" animBg="1"/>
      <p:bldP spid="23" grpId="0" animBg="1"/>
      <p:bldP spid="24" grpId="0" animBg="1"/>
      <p:bldP spid="25" grpId="0" animBg="1"/>
      <p:bldP spid="26" grpId="0"/>
      <p:bldP spid="30" grpId="0" animBg="1"/>
      <p:bldP spid="31" grpId="0" animBg="1"/>
      <p:bldP spid="32"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9" name="Date Placeholder 8"/>
          <p:cNvSpPr>
            <a:spLocks noGrp="1"/>
          </p:cNvSpPr>
          <p:nvPr>
            <p:ph type="dt" sz="half" idx="10"/>
          </p:nvPr>
        </p:nvSpPr>
        <p:spPr/>
        <p:txBody>
          <a:bodyPr/>
          <a:lstStyle/>
          <a:p>
            <a:r>
              <a:rPr lang="en-US" dirty="0"/>
              <a:t>November 2020</a:t>
            </a:r>
          </a:p>
        </p:txBody>
      </p:sp>
      <p:sp>
        <p:nvSpPr>
          <p:cNvPr id="10" name="Footer Placeholder 9"/>
          <p:cNvSpPr>
            <a:spLocks noGrp="1"/>
          </p:cNvSpPr>
          <p:nvPr>
            <p:ph type="ftr" sz="quarter" idx="11"/>
          </p:nvPr>
        </p:nvSpPr>
        <p:spPr/>
        <p:txBody>
          <a:bodyPr/>
          <a:lstStyle/>
          <a:p>
            <a:r>
              <a:rPr lang="en-GB" dirty="0"/>
              <a:t>Contents: quick links</a:t>
            </a:r>
          </a:p>
        </p:txBody>
      </p:sp>
    </p:spTree>
    <p:extLst>
      <p:ext uri="{BB962C8B-B14F-4D97-AF65-F5344CB8AC3E}">
        <p14:creationId xmlns:p14="http://schemas.microsoft.com/office/powerpoint/2010/main" val="1281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1685D-BFBE-433F-9112-5B35ADE9569A}"/>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0714EFD-9855-42DD-A86E-6DEC9287A893}"/>
              </a:ext>
            </a:extLst>
          </p:cNvPr>
          <p:cNvSpPr>
            <a:spLocks noGrp="1"/>
          </p:cNvSpPr>
          <p:nvPr>
            <p:ph type="ftr" sz="quarter" idx="10"/>
          </p:nvPr>
        </p:nvSpPr>
        <p:spPr/>
        <p:txBody>
          <a:bodyPr/>
          <a:lstStyle/>
          <a:p>
            <a:r>
              <a:rPr lang="en-GB" dirty="0"/>
              <a:t>Presentation title</a:t>
            </a:r>
          </a:p>
        </p:txBody>
      </p:sp>
      <p:sp>
        <p:nvSpPr>
          <p:cNvPr id="4" name="Date Placeholder 3">
            <a:extLst>
              <a:ext uri="{FF2B5EF4-FFF2-40B4-BE49-F238E27FC236}">
                <a16:creationId xmlns:a16="http://schemas.microsoft.com/office/drawing/2014/main" id="{44A31BF8-FB47-4C53-ADB0-5426A8243DDE}"/>
              </a:ext>
            </a:extLst>
          </p:cNvPr>
          <p:cNvSpPr>
            <a:spLocks noGrp="1"/>
          </p:cNvSpPr>
          <p:nvPr>
            <p:ph type="dt" sz="half" idx="11"/>
          </p:nvPr>
        </p:nvSpPr>
        <p:spPr/>
        <p:txBody>
          <a:bodyPr/>
          <a:lstStyle>
            <a:lvl1pPr>
              <a:defRPr/>
            </a:lvl1pPr>
          </a:lstStyle>
          <a:p>
            <a:r>
              <a:rPr lang="en-US" dirty="0"/>
              <a:t>November 2020</a:t>
            </a:r>
          </a:p>
        </p:txBody>
      </p:sp>
    </p:spTree>
    <p:extLst>
      <p:ext uri="{BB962C8B-B14F-4D97-AF65-F5344CB8AC3E}">
        <p14:creationId xmlns:p14="http://schemas.microsoft.com/office/powerpoint/2010/main" val="436191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Executive Summary">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r>
              <a:rPr lang="en-US" dirty="0"/>
              <a:t>November 2020</a:t>
            </a:r>
          </a:p>
          <a:p>
            <a:endParaRPr lang="en-US" dirty="0"/>
          </a:p>
        </p:txBody>
      </p:sp>
      <p:sp>
        <p:nvSpPr>
          <p:cNvPr id="10" name="Footer Placeholder 9"/>
          <p:cNvSpPr>
            <a:spLocks noGrp="1"/>
          </p:cNvSpPr>
          <p:nvPr>
            <p:ph type="ftr" sz="quarter" idx="11"/>
          </p:nvPr>
        </p:nvSpPr>
        <p:spPr/>
        <p:txBody>
          <a:bodyPr/>
          <a:lstStyle/>
          <a:p>
            <a:r>
              <a:rPr lang="en-GB" dirty="0"/>
              <a:t>Executive summary</a:t>
            </a:r>
          </a:p>
        </p:txBody>
      </p:sp>
      <p:sp>
        <p:nvSpPr>
          <p:cNvPr id="2" name="Title 1"/>
          <p:cNvSpPr>
            <a:spLocks noGrp="1"/>
          </p:cNvSpPr>
          <p:nvPr>
            <p:ph type="title"/>
          </p:nvPr>
        </p:nvSpPr>
        <p:spPr>
          <a:xfrm>
            <a:off x="1686551" y="333680"/>
            <a:ext cx="9901881" cy="86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userDrawn="1">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54037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 Key trends">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lvl1pPr>
          </a:lstStyle>
          <a:p>
            <a:r>
              <a:rPr lang="en-US" dirty="0"/>
              <a:t>November 2020</a:t>
            </a:r>
          </a:p>
        </p:txBody>
      </p:sp>
      <p:sp>
        <p:nvSpPr>
          <p:cNvPr id="10" name="Footer Placeholder 9"/>
          <p:cNvSpPr>
            <a:spLocks noGrp="1"/>
          </p:cNvSpPr>
          <p:nvPr>
            <p:ph type="ftr" sz="quarter" idx="11"/>
          </p:nvPr>
        </p:nvSpPr>
        <p:spPr/>
        <p:txBody>
          <a:bodyPr/>
          <a:lstStyle>
            <a:lvl1pPr>
              <a:defRPr/>
            </a:lvl1pPr>
          </a:lstStyle>
          <a:p>
            <a:r>
              <a:rPr lang="en-GB" dirty="0"/>
              <a:t>1. ESG Proponents</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985172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 Client interviews">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lvl1pPr>
          </a:lstStyle>
          <a:p>
            <a:r>
              <a:rPr lang="en-US" dirty="0"/>
              <a:t>November 2020</a:t>
            </a:r>
          </a:p>
        </p:txBody>
      </p:sp>
      <p:sp>
        <p:nvSpPr>
          <p:cNvPr id="10" name="Footer Placeholder 9"/>
          <p:cNvSpPr>
            <a:spLocks noGrp="1"/>
          </p:cNvSpPr>
          <p:nvPr>
            <p:ph type="ftr" sz="quarter" idx="11"/>
          </p:nvPr>
        </p:nvSpPr>
        <p:spPr/>
        <p:txBody>
          <a:bodyPr/>
          <a:lstStyle>
            <a:lvl1pPr>
              <a:defRPr/>
            </a:lvl1pPr>
          </a:lstStyle>
          <a:p>
            <a:r>
              <a:rPr lang="en-GB" dirty="0"/>
              <a:t>2. Client interviews</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grpSp>
        <p:nvGrpSpPr>
          <p:cNvPr id="15" name="Group 14">
            <a:extLst>
              <a:ext uri="{FF2B5EF4-FFF2-40B4-BE49-F238E27FC236}">
                <a16:creationId xmlns:a16="http://schemas.microsoft.com/office/drawing/2014/main" id="{30E0BAD6-62FC-4286-A8A4-BA83C5FEA1C3}"/>
              </a:ext>
            </a:extLst>
          </p:cNvPr>
          <p:cNvGrpSpPr>
            <a:grpSpLocks/>
          </p:cNvGrpSpPr>
          <p:nvPr userDrawn="1"/>
        </p:nvGrpSpPr>
        <p:grpSpPr>
          <a:xfrm>
            <a:off x="1688900" y="0"/>
            <a:ext cx="10476000" cy="333680"/>
            <a:chOff x="1688900" y="0"/>
            <a:chExt cx="9173114" cy="333680"/>
          </a:xfrm>
        </p:grpSpPr>
        <p:sp>
          <p:nvSpPr>
            <p:cNvPr id="16" name="Parallelogram 15">
              <a:hlinkClick r:id="rId2" action="ppaction://hlinksldjump"/>
              <a:extLst>
                <a:ext uri="{FF2B5EF4-FFF2-40B4-BE49-F238E27FC236}">
                  <a16:creationId xmlns:a16="http://schemas.microsoft.com/office/drawing/2014/main" id="{49664433-212F-42A4-AFF9-89E3FC1D5243}"/>
                </a:ext>
              </a:extLst>
            </p:cNvPr>
            <p:cNvSpPr/>
            <p:nvPr userDrawn="1"/>
          </p:nvSpPr>
          <p:spPr>
            <a:xfrm>
              <a:off x="1688900"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algn="ctr"/>
              <a:r>
                <a:rPr lang="en-IN" sz="700" dirty="0">
                  <a:solidFill>
                    <a:schemeClr val="bg1"/>
                  </a:solidFill>
                </a:rPr>
                <a:t>Executive summary</a:t>
              </a:r>
            </a:p>
          </p:txBody>
        </p:sp>
        <p:sp>
          <p:nvSpPr>
            <p:cNvPr id="17" name="Parallelogram 16">
              <a:hlinkClick r:id="" action="ppaction://noaction"/>
              <a:extLst>
                <a:ext uri="{FF2B5EF4-FFF2-40B4-BE49-F238E27FC236}">
                  <a16:creationId xmlns:a16="http://schemas.microsoft.com/office/drawing/2014/main" id="{CC45AE53-7ADA-473A-BC31-06F0F31A1F11}"/>
                </a:ext>
              </a:extLst>
            </p:cNvPr>
            <p:cNvSpPr/>
            <p:nvPr userDrawn="1"/>
          </p:nvSpPr>
          <p:spPr>
            <a:xfrm>
              <a:off x="2991787"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1. Renewable trends</a:t>
              </a:r>
            </a:p>
          </p:txBody>
        </p:sp>
        <p:sp>
          <p:nvSpPr>
            <p:cNvPr id="18" name="Parallelogram 17">
              <a:hlinkClick r:id="" action="ppaction://noaction"/>
              <a:extLst>
                <a:ext uri="{FF2B5EF4-FFF2-40B4-BE49-F238E27FC236}">
                  <a16:creationId xmlns:a16="http://schemas.microsoft.com/office/drawing/2014/main" id="{413CED53-F91A-4610-A1B6-D3838F337509}"/>
                </a:ext>
              </a:extLst>
            </p:cNvPr>
            <p:cNvSpPr/>
            <p:nvPr userDrawn="1"/>
          </p:nvSpPr>
          <p:spPr>
            <a:xfrm>
              <a:off x="429467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bg2"/>
                  </a:solidFill>
                  <a:latin typeface="+mn-lt"/>
                  <a:ea typeface="+mn-ea"/>
                  <a:cs typeface="+mn-cs"/>
                </a:rPr>
                <a:t>2. Client interviews</a:t>
              </a:r>
            </a:p>
          </p:txBody>
        </p:sp>
        <p:sp>
          <p:nvSpPr>
            <p:cNvPr id="19" name="Parallelogram 18">
              <a:hlinkClick r:id="" action="ppaction://noaction"/>
              <a:extLst>
                <a:ext uri="{FF2B5EF4-FFF2-40B4-BE49-F238E27FC236}">
                  <a16:creationId xmlns:a16="http://schemas.microsoft.com/office/drawing/2014/main" id="{CC770BBF-0272-4593-A381-B239756D33F3}"/>
                </a:ext>
              </a:extLst>
            </p:cNvPr>
            <p:cNvSpPr/>
            <p:nvPr userDrawn="1"/>
          </p:nvSpPr>
          <p:spPr>
            <a:xfrm>
              <a:off x="5597561"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3. Service offering</a:t>
              </a:r>
            </a:p>
          </p:txBody>
        </p:sp>
        <p:sp>
          <p:nvSpPr>
            <p:cNvPr id="20" name="Parallelogram 19">
              <a:hlinkClick r:id="" action="ppaction://noaction"/>
              <a:extLst>
                <a:ext uri="{FF2B5EF4-FFF2-40B4-BE49-F238E27FC236}">
                  <a16:creationId xmlns:a16="http://schemas.microsoft.com/office/drawing/2014/main" id="{9980446A-1BFA-40FC-A963-DF1CC55160D8}"/>
                </a:ext>
              </a:extLst>
            </p:cNvPr>
            <p:cNvSpPr/>
            <p:nvPr userDrawn="1"/>
          </p:nvSpPr>
          <p:spPr>
            <a:xfrm>
              <a:off x="6900448"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4. Why EY in renewables</a:t>
              </a:r>
            </a:p>
          </p:txBody>
        </p:sp>
        <p:sp>
          <p:nvSpPr>
            <p:cNvPr id="21" name="Parallelogram 20">
              <a:hlinkClick r:id="" action="ppaction://noaction"/>
              <a:extLst>
                <a:ext uri="{FF2B5EF4-FFF2-40B4-BE49-F238E27FC236}">
                  <a16:creationId xmlns:a16="http://schemas.microsoft.com/office/drawing/2014/main" id="{55F7832C-AE46-4C1B-97C6-1EAF4D52D87F}"/>
                </a:ext>
              </a:extLst>
            </p:cNvPr>
            <p:cNvSpPr/>
            <p:nvPr userDrawn="1"/>
          </p:nvSpPr>
          <p:spPr>
            <a:xfrm>
              <a:off x="8203335"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5. Key assets</a:t>
              </a:r>
            </a:p>
          </p:txBody>
        </p:sp>
        <p:sp>
          <p:nvSpPr>
            <p:cNvPr id="22" name="Parallelogram 21">
              <a:hlinkClick r:id="" action="ppaction://noaction"/>
              <a:extLst>
                <a:ext uri="{FF2B5EF4-FFF2-40B4-BE49-F238E27FC236}">
                  <a16:creationId xmlns:a16="http://schemas.microsoft.com/office/drawing/2014/main" id="{2AD06CC1-EB06-45AB-A147-46F6BCE05CAA}"/>
                </a:ext>
              </a:extLst>
            </p:cNvPr>
            <p:cNvSpPr/>
            <p:nvPr userDrawn="1"/>
          </p:nvSpPr>
          <p:spPr>
            <a:xfrm>
              <a:off x="950622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6. EY contacts</a:t>
              </a:r>
            </a:p>
          </p:txBody>
        </p:sp>
      </p:grpSp>
    </p:spTree>
    <p:extLst>
      <p:ext uri="{BB962C8B-B14F-4D97-AF65-F5344CB8AC3E}">
        <p14:creationId xmlns:p14="http://schemas.microsoft.com/office/powerpoint/2010/main" val="3905312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 Service offerin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lvl1pPr>
          </a:lstStyle>
          <a:p>
            <a:r>
              <a:rPr lang="en-US" dirty="0"/>
              <a:t>November 2020</a:t>
            </a:r>
          </a:p>
        </p:txBody>
      </p:sp>
      <p:sp>
        <p:nvSpPr>
          <p:cNvPr id="10" name="Footer Placeholder 9"/>
          <p:cNvSpPr>
            <a:spLocks noGrp="1"/>
          </p:cNvSpPr>
          <p:nvPr>
            <p:ph type="ftr" sz="quarter" idx="11"/>
          </p:nvPr>
        </p:nvSpPr>
        <p:spPr/>
        <p:txBody>
          <a:bodyPr/>
          <a:lstStyle>
            <a:lvl1pPr>
              <a:defRPr/>
            </a:lvl1pPr>
          </a:lstStyle>
          <a:p>
            <a:r>
              <a:rPr lang="en-GB" dirty="0"/>
              <a:t>3. Service offering</a:t>
            </a: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5" name="Group 14">
            <a:extLst>
              <a:ext uri="{FF2B5EF4-FFF2-40B4-BE49-F238E27FC236}">
                <a16:creationId xmlns:a16="http://schemas.microsoft.com/office/drawing/2014/main" id="{02B8BF2B-24CA-454F-9337-1E8031486597}"/>
              </a:ext>
            </a:extLst>
          </p:cNvPr>
          <p:cNvGrpSpPr>
            <a:grpSpLocks/>
          </p:cNvGrpSpPr>
          <p:nvPr userDrawn="1"/>
        </p:nvGrpSpPr>
        <p:grpSpPr>
          <a:xfrm>
            <a:off x="1688900" y="0"/>
            <a:ext cx="10476000" cy="333680"/>
            <a:chOff x="1688900" y="0"/>
            <a:chExt cx="9173114" cy="333680"/>
          </a:xfrm>
        </p:grpSpPr>
        <p:sp>
          <p:nvSpPr>
            <p:cNvPr id="16" name="Parallelogram 15">
              <a:hlinkClick r:id="rId2" action="ppaction://hlinksldjump"/>
              <a:extLst>
                <a:ext uri="{FF2B5EF4-FFF2-40B4-BE49-F238E27FC236}">
                  <a16:creationId xmlns:a16="http://schemas.microsoft.com/office/drawing/2014/main" id="{30DDB3C7-8A97-4207-B116-85718AEA69FC}"/>
                </a:ext>
              </a:extLst>
            </p:cNvPr>
            <p:cNvSpPr/>
            <p:nvPr userDrawn="1"/>
          </p:nvSpPr>
          <p:spPr>
            <a:xfrm>
              <a:off x="1688900"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algn="ctr"/>
              <a:r>
                <a:rPr lang="en-IN" sz="700" dirty="0">
                  <a:solidFill>
                    <a:schemeClr val="bg1"/>
                  </a:solidFill>
                </a:rPr>
                <a:t>Executive summary</a:t>
              </a:r>
            </a:p>
          </p:txBody>
        </p:sp>
        <p:sp>
          <p:nvSpPr>
            <p:cNvPr id="17" name="Parallelogram 16">
              <a:hlinkClick r:id="" action="ppaction://noaction"/>
              <a:extLst>
                <a:ext uri="{FF2B5EF4-FFF2-40B4-BE49-F238E27FC236}">
                  <a16:creationId xmlns:a16="http://schemas.microsoft.com/office/drawing/2014/main" id="{EF1BB580-1485-4D00-99DE-E7B903FD3498}"/>
                </a:ext>
              </a:extLst>
            </p:cNvPr>
            <p:cNvSpPr/>
            <p:nvPr userDrawn="1"/>
          </p:nvSpPr>
          <p:spPr>
            <a:xfrm>
              <a:off x="2991787"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1. Renewable trends</a:t>
              </a:r>
            </a:p>
          </p:txBody>
        </p:sp>
        <p:sp>
          <p:nvSpPr>
            <p:cNvPr id="18" name="Parallelogram 17">
              <a:hlinkClick r:id="" action="ppaction://noaction"/>
              <a:extLst>
                <a:ext uri="{FF2B5EF4-FFF2-40B4-BE49-F238E27FC236}">
                  <a16:creationId xmlns:a16="http://schemas.microsoft.com/office/drawing/2014/main" id="{5385328F-4457-4324-849F-0514FE2D7811}"/>
                </a:ext>
              </a:extLst>
            </p:cNvPr>
            <p:cNvSpPr/>
            <p:nvPr userDrawn="1"/>
          </p:nvSpPr>
          <p:spPr>
            <a:xfrm>
              <a:off x="429467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2. Client interviews</a:t>
              </a:r>
            </a:p>
          </p:txBody>
        </p:sp>
        <p:sp>
          <p:nvSpPr>
            <p:cNvPr id="19" name="Parallelogram 18">
              <a:hlinkClick r:id="" action="ppaction://noaction"/>
              <a:extLst>
                <a:ext uri="{FF2B5EF4-FFF2-40B4-BE49-F238E27FC236}">
                  <a16:creationId xmlns:a16="http://schemas.microsoft.com/office/drawing/2014/main" id="{BB5F16B9-50D8-4113-9EFF-CA5041B9A54B}"/>
                </a:ext>
              </a:extLst>
            </p:cNvPr>
            <p:cNvSpPr/>
            <p:nvPr userDrawn="1"/>
          </p:nvSpPr>
          <p:spPr>
            <a:xfrm>
              <a:off x="5597561"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bg2"/>
                  </a:solidFill>
                  <a:latin typeface="+mn-lt"/>
                  <a:ea typeface="+mn-ea"/>
                  <a:cs typeface="+mn-cs"/>
                </a:rPr>
                <a:t>3. Service offering</a:t>
              </a:r>
            </a:p>
          </p:txBody>
        </p:sp>
        <p:sp>
          <p:nvSpPr>
            <p:cNvPr id="20" name="Parallelogram 19">
              <a:hlinkClick r:id="" action="ppaction://noaction"/>
              <a:extLst>
                <a:ext uri="{FF2B5EF4-FFF2-40B4-BE49-F238E27FC236}">
                  <a16:creationId xmlns:a16="http://schemas.microsoft.com/office/drawing/2014/main" id="{C54A2B0C-2C4E-4DA0-AD2B-995D3A292B38}"/>
                </a:ext>
              </a:extLst>
            </p:cNvPr>
            <p:cNvSpPr/>
            <p:nvPr userDrawn="1"/>
          </p:nvSpPr>
          <p:spPr>
            <a:xfrm>
              <a:off x="6900448"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4. Why EY in renewables</a:t>
              </a:r>
            </a:p>
          </p:txBody>
        </p:sp>
        <p:sp>
          <p:nvSpPr>
            <p:cNvPr id="21" name="Parallelogram 20">
              <a:hlinkClick r:id="" action="ppaction://noaction"/>
              <a:extLst>
                <a:ext uri="{FF2B5EF4-FFF2-40B4-BE49-F238E27FC236}">
                  <a16:creationId xmlns:a16="http://schemas.microsoft.com/office/drawing/2014/main" id="{F16F0F80-7E73-45B7-93FC-25A4C178E311}"/>
                </a:ext>
              </a:extLst>
            </p:cNvPr>
            <p:cNvSpPr/>
            <p:nvPr userDrawn="1"/>
          </p:nvSpPr>
          <p:spPr>
            <a:xfrm>
              <a:off x="8203335"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5. Key assets</a:t>
              </a:r>
            </a:p>
          </p:txBody>
        </p:sp>
        <p:sp>
          <p:nvSpPr>
            <p:cNvPr id="22" name="Parallelogram 21">
              <a:hlinkClick r:id="" action="ppaction://noaction"/>
              <a:extLst>
                <a:ext uri="{FF2B5EF4-FFF2-40B4-BE49-F238E27FC236}">
                  <a16:creationId xmlns:a16="http://schemas.microsoft.com/office/drawing/2014/main" id="{4C18E4AB-9807-4606-9834-7BA722C0988B}"/>
                </a:ext>
              </a:extLst>
            </p:cNvPr>
            <p:cNvSpPr/>
            <p:nvPr userDrawn="1"/>
          </p:nvSpPr>
          <p:spPr>
            <a:xfrm>
              <a:off x="950622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6. EY contacts</a:t>
              </a:r>
            </a:p>
          </p:txBody>
        </p:sp>
      </p:grpSp>
    </p:spTree>
    <p:extLst>
      <p:ext uri="{BB962C8B-B14F-4D97-AF65-F5344CB8AC3E}">
        <p14:creationId xmlns:p14="http://schemas.microsoft.com/office/powerpoint/2010/main" val="2014331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 Why EY in renewables">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r>
              <a:rPr lang="en-US" dirty="0"/>
              <a:t>November 2020</a:t>
            </a:r>
          </a:p>
          <a:p>
            <a:endParaRPr lang="en-US" dirty="0"/>
          </a:p>
        </p:txBody>
      </p:sp>
      <p:sp>
        <p:nvSpPr>
          <p:cNvPr id="10" name="Footer Placeholder 9"/>
          <p:cNvSpPr>
            <a:spLocks noGrp="1"/>
          </p:cNvSpPr>
          <p:nvPr>
            <p:ph type="ftr" sz="quarter" idx="11"/>
          </p:nvPr>
        </p:nvSpPr>
        <p:spPr/>
        <p:txBody>
          <a:bodyPr/>
          <a:lstStyle>
            <a:lvl1pPr>
              <a:defRPr/>
            </a:lvl1pPr>
          </a:lstStyle>
          <a:p>
            <a:r>
              <a:rPr lang="en-IN" dirty="0"/>
              <a:t>4. Why EY in renewables</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grpSp>
        <p:nvGrpSpPr>
          <p:cNvPr id="15" name="Group 14">
            <a:extLst>
              <a:ext uri="{FF2B5EF4-FFF2-40B4-BE49-F238E27FC236}">
                <a16:creationId xmlns:a16="http://schemas.microsoft.com/office/drawing/2014/main" id="{0150EF82-15F7-4517-8CD7-6007CB85E141}"/>
              </a:ext>
            </a:extLst>
          </p:cNvPr>
          <p:cNvGrpSpPr>
            <a:grpSpLocks/>
          </p:cNvGrpSpPr>
          <p:nvPr userDrawn="1"/>
        </p:nvGrpSpPr>
        <p:grpSpPr>
          <a:xfrm>
            <a:off x="1688900" y="0"/>
            <a:ext cx="10476000" cy="333680"/>
            <a:chOff x="1688900" y="0"/>
            <a:chExt cx="9173114" cy="333680"/>
          </a:xfrm>
        </p:grpSpPr>
        <p:sp>
          <p:nvSpPr>
            <p:cNvPr id="16" name="Parallelogram 15">
              <a:hlinkClick r:id="rId2" action="ppaction://hlinksldjump"/>
              <a:extLst>
                <a:ext uri="{FF2B5EF4-FFF2-40B4-BE49-F238E27FC236}">
                  <a16:creationId xmlns:a16="http://schemas.microsoft.com/office/drawing/2014/main" id="{C03D19AF-8C19-4E21-AB50-79950EB16147}"/>
                </a:ext>
              </a:extLst>
            </p:cNvPr>
            <p:cNvSpPr/>
            <p:nvPr userDrawn="1"/>
          </p:nvSpPr>
          <p:spPr>
            <a:xfrm>
              <a:off x="1688900"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algn="ctr"/>
              <a:r>
                <a:rPr lang="en-IN" sz="700" dirty="0">
                  <a:solidFill>
                    <a:schemeClr val="bg1"/>
                  </a:solidFill>
                </a:rPr>
                <a:t>Executive summary</a:t>
              </a:r>
            </a:p>
          </p:txBody>
        </p:sp>
        <p:sp>
          <p:nvSpPr>
            <p:cNvPr id="17" name="Parallelogram 16">
              <a:hlinkClick r:id="" action="ppaction://noaction"/>
              <a:extLst>
                <a:ext uri="{FF2B5EF4-FFF2-40B4-BE49-F238E27FC236}">
                  <a16:creationId xmlns:a16="http://schemas.microsoft.com/office/drawing/2014/main" id="{E4A2AAB2-404B-4AA3-9AEA-A5CD3F459683}"/>
                </a:ext>
              </a:extLst>
            </p:cNvPr>
            <p:cNvSpPr/>
            <p:nvPr userDrawn="1"/>
          </p:nvSpPr>
          <p:spPr>
            <a:xfrm>
              <a:off x="2991787"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1. Renewable trends</a:t>
              </a:r>
            </a:p>
          </p:txBody>
        </p:sp>
        <p:sp>
          <p:nvSpPr>
            <p:cNvPr id="18" name="Parallelogram 17">
              <a:hlinkClick r:id="" action="ppaction://noaction"/>
              <a:extLst>
                <a:ext uri="{FF2B5EF4-FFF2-40B4-BE49-F238E27FC236}">
                  <a16:creationId xmlns:a16="http://schemas.microsoft.com/office/drawing/2014/main" id="{0B9C1C58-4550-4CAA-9283-E46139E21FD9}"/>
                </a:ext>
              </a:extLst>
            </p:cNvPr>
            <p:cNvSpPr/>
            <p:nvPr userDrawn="1"/>
          </p:nvSpPr>
          <p:spPr>
            <a:xfrm>
              <a:off x="429467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2. Client interviews</a:t>
              </a:r>
            </a:p>
          </p:txBody>
        </p:sp>
        <p:sp>
          <p:nvSpPr>
            <p:cNvPr id="19" name="Parallelogram 18">
              <a:hlinkClick r:id="" action="ppaction://noaction"/>
              <a:extLst>
                <a:ext uri="{FF2B5EF4-FFF2-40B4-BE49-F238E27FC236}">
                  <a16:creationId xmlns:a16="http://schemas.microsoft.com/office/drawing/2014/main" id="{FAF9CB5C-4DCC-482C-9FA2-892B3BF5A08A}"/>
                </a:ext>
              </a:extLst>
            </p:cNvPr>
            <p:cNvSpPr/>
            <p:nvPr userDrawn="1"/>
          </p:nvSpPr>
          <p:spPr>
            <a:xfrm>
              <a:off x="5597561"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3. Service offering</a:t>
              </a:r>
            </a:p>
          </p:txBody>
        </p:sp>
        <p:sp>
          <p:nvSpPr>
            <p:cNvPr id="20" name="Parallelogram 19">
              <a:hlinkClick r:id="" action="ppaction://noaction"/>
              <a:extLst>
                <a:ext uri="{FF2B5EF4-FFF2-40B4-BE49-F238E27FC236}">
                  <a16:creationId xmlns:a16="http://schemas.microsoft.com/office/drawing/2014/main" id="{2DB80019-D429-444D-BB00-FED11E5F2A49}"/>
                </a:ext>
              </a:extLst>
            </p:cNvPr>
            <p:cNvSpPr/>
            <p:nvPr userDrawn="1"/>
          </p:nvSpPr>
          <p:spPr>
            <a:xfrm>
              <a:off x="6900448"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bg2"/>
                  </a:solidFill>
                  <a:latin typeface="+mn-lt"/>
                  <a:ea typeface="+mn-ea"/>
                  <a:cs typeface="+mn-cs"/>
                </a:rPr>
                <a:t>4. Why EY in renewables</a:t>
              </a:r>
            </a:p>
          </p:txBody>
        </p:sp>
        <p:sp>
          <p:nvSpPr>
            <p:cNvPr id="21" name="Parallelogram 20">
              <a:hlinkClick r:id="" action="ppaction://noaction"/>
              <a:extLst>
                <a:ext uri="{FF2B5EF4-FFF2-40B4-BE49-F238E27FC236}">
                  <a16:creationId xmlns:a16="http://schemas.microsoft.com/office/drawing/2014/main" id="{B05EC034-116B-48EF-8ACC-3F17FC5B56E1}"/>
                </a:ext>
              </a:extLst>
            </p:cNvPr>
            <p:cNvSpPr/>
            <p:nvPr userDrawn="1"/>
          </p:nvSpPr>
          <p:spPr>
            <a:xfrm>
              <a:off x="8203335"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5. Key assets</a:t>
              </a:r>
            </a:p>
          </p:txBody>
        </p:sp>
        <p:sp>
          <p:nvSpPr>
            <p:cNvPr id="22" name="Parallelogram 21">
              <a:hlinkClick r:id="" action="ppaction://noaction"/>
              <a:extLst>
                <a:ext uri="{FF2B5EF4-FFF2-40B4-BE49-F238E27FC236}">
                  <a16:creationId xmlns:a16="http://schemas.microsoft.com/office/drawing/2014/main" id="{040502A1-3B39-47E0-8720-D0B108F9E16F}"/>
                </a:ext>
              </a:extLst>
            </p:cNvPr>
            <p:cNvSpPr/>
            <p:nvPr userDrawn="1"/>
          </p:nvSpPr>
          <p:spPr>
            <a:xfrm>
              <a:off x="950622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6. EY contacts</a:t>
              </a:r>
            </a:p>
          </p:txBody>
        </p:sp>
      </p:grpSp>
    </p:spTree>
    <p:extLst>
      <p:ext uri="{BB962C8B-B14F-4D97-AF65-F5344CB8AC3E}">
        <p14:creationId xmlns:p14="http://schemas.microsoft.com/office/powerpoint/2010/main" val="1378756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 Key assets">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2181318" y="6519672"/>
            <a:ext cx="1371600" cy="201168"/>
          </a:xfrm>
        </p:spPr>
        <p:txBody>
          <a:bodyPr/>
          <a:lstStyle>
            <a:lvl1pPr>
              <a:defRPr/>
            </a:lvl1pPr>
          </a:lstStyle>
          <a:p>
            <a:r>
              <a:rPr lang="en-US" dirty="0"/>
              <a:t>November 2020</a:t>
            </a:r>
          </a:p>
          <a:p>
            <a:endParaRPr lang="en-US" dirty="0"/>
          </a:p>
        </p:txBody>
      </p:sp>
      <p:sp>
        <p:nvSpPr>
          <p:cNvPr id="10" name="Footer Placeholder 9"/>
          <p:cNvSpPr>
            <a:spLocks noGrp="1"/>
          </p:cNvSpPr>
          <p:nvPr>
            <p:ph type="ftr" sz="quarter" idx="11"/>
          </p:nvPr>
        </p:nvSpPr>
        <p:spPr/>
        <p:txBody>
          <a:bodyPr/>
          <a:lstStyle>
            <a:lvl1pPr>
              <a:defRPr/>
            </a:lvl1pPr>
          </a:lstStyle>
          <a:p>
            <a:r>
              <a:rPr lang="en-IN" dirty="0"/>
              <a:t>5. Key assets</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3" name="Group 22">
            <a:extLst>
              <a:ext uri="{FF2B5EF4-FFF2-40B4-BE49-F238E27FC236}">
                <a16:creationId xmlns:a16="http://schemas.microsoft.com/office/drawing/2014/main" id="{8F4DC5F5-499A-4973-AD16-8A387961DE3D}"/>
              </a:ext>
            </a:extLst>
          </p:cNvPr>
          <p:cNvGrpSpPr>
            <a:grpSpLocks/>
          </p:cNvGrpSpPr>
          <p:nvPr userDrawn="1"/>
        </p:nvGrpSpPr>
        <p:grpSpPr>
          <a:xfrm>
            <a:off x="1688900" y="0"/>
            <a:ext cx="10476000" cy="333680"/>
            <a:chOff x="1688900" y="0"/>
            <a:chExt cx="9173114" cy="333680"/>
          </a:xfrm>
        </p:grpSpPr>
        <p:sp>
          <p:nvSpPr>
            <p:cNvPr id="24" name="Parallelogram 23">
              <a:hlinkClick r:id="rId2" action="ppaction://hlinksldjump"/>
              <a:extLst>
                <a:ext uri="{FF2B5EF4-FFF2-40B4-BE49-F238E27FC236}">
                  <a16:creationId xmlns:a16="http://schemas.microsoft.com/office/drawing/2014/main" id="{3F53FCAE-F927-42C9-B097-A767004E59A1}"/>
                </a:ext>
              </a:extLst>
            </p:cNvPr>
            <p:cNvSpPr/>
            <p:nvPr userDrawn="1"/>
          </p:nvSpPr>
          <p:spPr>
            <a:xfrm>
              <a:off x="1688900"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algn="ctr"/>
              <a:r>
                <a:rPr lang="en-IN" sz="700" dirty="0">
                  <a:solidFill>
                    <a:schemeClr val="bg1"/>
                  </a:solidFill>
                </a:rPr>
                <a:t>Executive summary</a:t>
              </a:r>
            </a:p>
          </p:txBody>
        </p:sp>
        <p:sp>
          <p:nvSpPr>
            <p:cNvPr id="25" name="Parallelogram 24">
              <a:hlinkClick r:id="" action="ppaction://noaction"/>
              <a:extLst>
                <a:ext uri="{FF2B5EF4-FFF2-40B4-BE49-F238E27FC236}">
                  <a16:creationId xmlns:a16="http://schemas.microsoft.com/office/drawing/2014/main" id="{E03E0D96-9AED-406E-8988-80011BD0DF5A}"/>
                </a:ext>
              </a:extLst>
            </p:cNvPr>
            <p:cNvSpPr/>
            <p:nvPr userDrawn="1"/>
          </p:nvSpPr>
          <p:spPr>
            <a:xfrm>
              <a:off x="2991787"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1. Renewable trends</a:t>
              </a:r>
            </a:p>
          </p:txBody>
        </p:sp>
        <p:sp>
          <p:nvSpPr>
            <p:cNvPr id="26" name="Parallelogram 25">
              <a:hlinkClick r:id="" action="ppaction://noaction"/>
              <a:extLst>
                <a:ext uri="{FF2B5EF4-FFF2-40B4-BE49-F238E27FC236}">
                  <a16:creationId xmlns:a16="http://schemas.microsoft.com/office/drawing/2014/main" id="{C97C842C-4B5A-4881-8976-7BB1DA9F3126}"/>
                </a:ext>
              </a:extLst>
            </p:cNvPr>
            <p:cNvSpPr/>
            <p:nvPr userDrawn="1"/>
          </p:nvSpPr>
          <p:spPr>
            <a:xfrm>
              <a:off x="429467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2. Client interviews</a:t>
              </a:r>
            </a:p>
          </p:txBody>
        </p:sp>
        <p:sp>
          <p:nvSpPr>
            <p:cNvPr id="27" name="Parallelogram 26">
              <a:hlinkClick r:id="" action="ppaction://noaction"/>
              <a:extLst>
                <a:ext uri="{FF2B5EF4-FFF2-40B4-BE49-F238E27FC236}">
                  <a16:creationId xmlns:a16="http://schemas.microsoft.com/office/drawing/2014/main" id="{DB06B698-1473-4D42-A050-0E0DE4202BBE}"/>
                </a:ext>
              </a:extLst>
            </p:cNvPr>
            <p:cNvSpPr/>
            <p:nvPr userDrawn="1"/>
          </p:nvSpPr>
          <p:spPr>
            <a:xfrm>
              <a:off x="5597561"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3. Service offering</a:t>
              </a:r>
            </a:p>
          </p:txBody>
        </p:sp>
        <p:sp>
          <p:nvSpPr>
            <p:cNvPr id="28" name="Parallelogram 27">
              <a:hlinkClick r:id="" action="ppaction://noaction"/>
              <a:extLst>
                <a:ext uri="{FF2B5EF4-FFF2-40B4-BE49-F238E27FC236}">
                  <a16:creationId xmlns:a16="http://schemas.microsoft.com/office/drawing/2014/main" id="{DD64F318-C1D4-4F06-98CF-BE6A12518F3B}"/>
                </a:ext>
              </a:extLst>
            </p:cNvPr>
            <p:cNvSpPr/>
            <p:nvPr userDrawn="1"/>
          </p:nvSpPr>
          <p:spPr>
            <a:xfrm>
              <a:off x="6900448"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4. Why EY in renewables</a:t>
              </a:r>
            </a:p>
          </p:txBody>
        </p:sp>
        <p:sp>
          <p:nvSpPr>
            <p:cNvPr id="31" name="Parallelogram 30">
              <a:hlinkClick r:id="" action="ppaction://noaction"/>
              <a:extLst>
                <a:ext uri="{FF2B5EF4-FFF2-40B4-BE49-F238E27FC236}">
                  <a16:creationId xmlns:a16="http://schemas.microsoft.com/office/drawing/2014/main" id="{307358C1-6968-4F3A-BD2F-6671A86F0946}"/>
                </a:ext>
              </a:extLst>
            </p:cNvPr>
            <p:cNvSpPr/>
            <p:nvPr userDrawn="1"/>
          </p:nvSpPr>
          <p:spPr>
            <a:xfrm>
              <a:off x="8203335"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bg2"/>
                  </a:solidFill>
                  <a:latin typeface="+mn-lt"/>
                  <a:ea typeface="+mn-ea"/>
                  <a:cs typeface="+mn-cs"/>
                </a:rPr>
                <a:t>5. Key assets</a:t>
              </a:r>
            </a:p>
          </p:txBody>
        </p:sp>
        <p:sp>
          <p:nvSpPr>
            <p:cNvPr id="39" name="Parallelogram 38">
              <a:hlinkClick r:id="" action="ppaction://noaction"/>
              <a:extLst>
                <a:ext uri="{FF2B5EF4-FFF2-40B4-BE49-F238E27FC236}">
                  <a16:creationId xmlns:a16="http://schemas.microsoft.com/office/drawing/2014/main" id="{A36AF456-9FE9-4CA7-8081-7698732A3E62}"/>
                </a:ext>
              </a:extLst>
            </p:cNvPr>
            <p:cNvSpPr/>
            <p:nvPr userDrawn="1"/>
          </p:nvSpPr>
          <p:spPr>
            <a:xfrm>
              <a:off x="950622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6. EY contacts</a:t>
              </a:r>
            </a:p>
          </p:txBody>
        </p:sp>
      </p:grpSp>
    </p:spTree>
    <p:extLst>
      <p:ext uri="{BB962C8B-B14F-4D97-AF65-F5344CB8AC3E}">
        <p14:creationId xmlns:p14="http://schemas.microsoft.com/office/powerpoint/2010/main" val="3774090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6. EY Contacts">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lvl1pPr>
          </a:lstStyle>
          <a:p>
            <a:r>
              <a:rPr lang="en-US" dirty="0"/>
              <a:t>November 2020</a:t>
            </a:r>
          </a:p>
        </p:txBody>
      </p:sp>
      <p:sp>
        <p:nvSpPr>
          <p:cNvPr id="10" name="Footer Placeholder 9"/>
          <p:cNvSpPr>
            <a:spLocks noGrp="1"/>
          </p:cNvSpPr>
          <p:nvPr>
            <p:ph type="ftr" sz="quarter" idx="11"/>
          </p:nvPr>
        </p:nvSpPr>
        <p:spPr/>
        <p:txBody>
          <a:bodyPr/>
          <a:lstStyle/>
          <a:p>
            <a:r>
              <a:rPr lang="en-IN" dirty="0"/>
              <a:t>6. EY contacts</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5" name="Group 14">
            <a:extLst>
              <a:ext uri="{FF2B5EF4-FFF2-40B4-BE49-F238E27FC236}">
                <a16:creationId xmlns:a16="http://schemas.microsoft.com/office/drawing/2014/main" id="{7CC81C35-DD44-42E6-BEDC-FCA17F85AC38}"/>
              </a:ext>
            </a:extLst>
          </p:cNvPr>
          <p:cNvGrpSpPr>
            <a:grpSpLocks/>
          </p:cNvGrpSpPr>
          <p:nvPr userDrawn="1"/>
        </p:nvGrpSpPr>
        <p:grpSpPr>
          <a:xfrm>
            <a:off x="1688900" y="0"/>
            <a:ext cx="10476000" cy="333680"/>
            <a:chOff x="1688900" y="0"/>
            <a:chExt cx="9173114" cy="333680"/>
          </a:xfrm>
        </p:grpSpPr>
        <p:sp>
          <p:nvSpPr>
            <p:cNvPr id="16" name="Parallelogram 15">
              <a:hlinkClick r:id="rId2" action="ppaction://hlinksldjump"/>
              <a:extLst>
                <a:ext uri="{FF2B5EF4-FFF2-40B4-BE49-F238E27FC236}">
                  <a16:creationId xmlns:a16="http://schemas.microsoft.com/office/drawing/2014/main" id="{9AFF31D9-DA32-460C-888E-C9E5D666C69D}"/>
                </a:ext>
              </a:extLst>
            </p:cNvPr>
            <p:cNvSpPr/>
            <p:nvPr userDrawn="1"/>
          </p:nvSpPr>
          <p:spPr>
            <a:xfrm>
              <a:off x="1688900"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algn="ctr"/>
              <a:r>
                <a:rPr lang="en-IN" sz="700" dirty="0">
                  <a:solidFill>
                    <a:schemeClr val="bg1"/>
                  </a:solidFill>
                </a:rPr>
                <a:t>Executive summary</a:t>
              </a:r>
            </a:p>
          </p:txBody>
        </p:sp>
        <p:sp>
          <p:nvSpPr>
            <p:cNvPr id="17" name="Parallelogram 16">
              <a:hlinkClick r:id="" action="ppaction://noaction"/>
              <a:extLst>
                <a:ext uri="{FF2B5EF4-FFF2-40B4-BE49-F238E27FC236}">
                  <a16:creationId xmlns:a16="http://schemas.microsoft.com/office/drawing/2014/main" id="{E0FFA249-7842-4C29-8F00-1F0E8BCAB93B}"/>
                </a:ext>
              </a:extLst>
            </p:cNvPr>
            <p:cNvSpPr/>
            <p:nvPr userDrawn="1"/>
          </p:nvSpPr>
          <p:spPr>
            <a:xfrm>
              <a:off x="2991787"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1. Renewable trends</a:t>
              </a:r>
            </a:p>
          </p:txBody>
        </p:sp>
        <p:sp>
          <p:nvSpPr>
            <p:cNvPr id="18" name="Parallelogram 17">
              <a:hlinkClick r:id="" action="ppaction://noaction"/>
              <a:extLst>
                <a:ext uri="{FF2B5EF4-FFF2-40B4-BE49-F238E27FC236}">
                  <a16:creationId xmlns:a16="http://schemas.microsoft.com/office/drawing/2014/main" id="{DB21EB7C-61E2-41D0-9074-57B57AEFEE3D}"/>
                </a:ext>
              </a:extLst>
            </p:cNvPr>
            <p:cNvSpPr/>
            <p:nvPr userDrawn="1"/>
          </p:nvSpPr>
          <p:spPr>
            <a:xfrm>
              <a:off x="429467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2. Client interviews</a:t>
              </a:r>
            </a:p>
          </p:txBody>
        </p:sp>
        <p:sp>
          <p:nvSpPr>
            <p:cNvPr id="19" name="Parallelogram 18">
              <a:hlinkClick r:id="" action="ppaction://noaction"/>
              <a:extLst>
                <a:ext uri="{FF2B5EF4-FFF2-40B4-BE49-F238E27FC236}">
                  <a16:creationId xmlns:a16="http://schemas.microsoft.com/office/drawing/2014/main" id="{B4DDA082-4F7B-474C-9FB5-24BB13E6F73D}"/>
                </a:ext>
              </a:extLst>
            </p:cNvPr>
            <p:cNvSpPr/>
            <p:nvPr userDrawn="1"/>
          </p:nvSpPr>
          <p:spPr>
            <a:xfrm>
              <a:off x="5597561"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3. Service offering</a:t>
              </a:r>
            </a:p>
          </p:txBody>
        </p:sp>
        <p:sp>
          <p:nvSpPr>
            <p:cNvPr id="20" name="Parallelogram 19">
              <a:hlinkClick r:id="" action="ppaction://noaction"/>
              <a:extLst>
                <a:ext uri="{FF2B5EF4-FFF2-40B4-BE49-F238E27FC236}">
                  <a16:creationId xmlns:a16="http://schemas.microsoft.com/office/drawing/2014/main" id="{E7346BFF-E61A-4A10-847B-2FF091BD169F}"/>
                </a:ext>
              </a:extLst>
            </p:cNvPr>
            <p:cNvSpPr/>
            <p:nvPr userDrawn="1"/>
          </p:nvSpPr>
          <p:spPr>
            <a:xfrm>
              <a:off x="6900448"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4. Why EY in renewables</a:t>
              </a:r>
            </a:p>
          </p:txBody>
        </p:sp>
        <p:sp>
          <p:nvSpPr>
            <p:cNvPr id="21" name="Parallelogram 20">
              <a:hlinkClick r:id="" action="ppaction://noaction"/>
              <a:extLst>
                <a:ext uri="{FF2B5EF4-FFF2-40B4-BE49-F238E27FC236}">
                  <a16:creationId xmlns:a16="http://schemas.microsoft.com/office/drawing/2014/main" id="{CA5A09DE-A630-48A1-9982-B3C06014784C}"/>
                </a:ext>
              </a:extLst>
            </p:cNvPr>
            <p:cNvSpPr/>
            <p:nvPr userDrawn="1"/>
          </p:nvSpPr>
          <p:spPr>
            <a:xfrm>
              <a:off x="8203335"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5. Key assets</a:t>
              </a:r>
            </a:p>
          </p:txBody>
        </p:sp>
        <p:sp>
          <p:nvSpPr>
            <p:cNvPr id="22" name="Parallelogram 21">
              <a:hlinkClick r:id="" action="ppaction://noaction"/>
              <a:extLst>
                <a:ext uri="{FF2B5EF4-FFF2-40B4-BE49-F238E27FC236}">
                  <a16:creationId xmlns:a16="http://schemas.microsoft.com/office/drawing/2014/main" id="{278AF8FE-8DD4-4298-9F38-3A726337F8CF}"/>
                </a:ext>
              </a:extLst>
            </p:cNvPr>
            <p:cNvSpPr/>
            <p:nvPr userDrawn="1"/>
          </p:nvSpPr>
          <p:spPr>
            <a:xfrm>
              <a:off x="950622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bg2"/>
                  </a:solidFill>
                  <a:latin typeface="+mn-lt"/>
                  <a:ea typeface="+mn-ea"/>
                  <a:cs typeface="+mn-cs"/>
                </a:rPr>
                <a:t>6. EY contacts</a:t>
              </a:r>
            </a:p>
          </p:txBody>
        </p:sp>
      </p:grpSp>
    </p:spTree>
    <p:extLst>
      <p:ext uri="{BB962C8B-B14F-4D97-AF65-F5344CB8AC3E}">
        <p14:creationId xmlns:p14="http://schemas.microsoft.com/office/powerpoint/2010/main" val="381643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Cover">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39FA9466-2A68-421F-8F8A-20859C59E53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76" y="-1"/>
            <a:ext cx="12195174" cy="6861941"/>
          </a:xfrm>
          <a:prstGeom prst="rect">
            <a:avLst/>
          </a:prstGeom>
        </p:spPr>
      </p:pic>
      <p:graphicFrame>
        <p:nvGraphicFramePr>
          <p:cNvPr id="11" name="Objekt 10" hidden="1">
            <a:extLst>
              <a:ext uri="{FF2B5EF4-FFF2-40B4-BE49-F238E27FC236}">
                <a16:creationId xmlns:a16="http://schemas.microsoft.com/office/drawing/2014/main" id="{576DE017-86A7-4C6D-BB8C-59DE6F188C12}"/>
              </a:ext>
            </a:extLst>
          </p:cNvPr>
          <p:cNvGraphicFramePr>
            <a:graphicFrameLocks noChangeAspect="1"/>
          </p:cNvGraphicFramePr>
          <p:nvPr userDrawn="1">
            <p:custDataLst>
              <p:tags r:id="rId2"/>
            </p:custDataLst>
            <p:extLst>
              <p:ext uri="{D42A27DB-BD31-4B8C-83A1-F6EECF244321}">
                <p14:modId xmlns:p14="http://schemas.microsoft.com/office/powerpoint/2010/main" val="686350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Folie" r:id="rId6" imgW="352" imgH="318" progId="TCLayout.ActiveDocument.1">
                  <p:embed/>
                </p:oleObj>
              </mc:Choice>
              <mc:Fallback>
                <p:oleObj name="think-cell Folie" r:id="rId6" imgW="352" imgH="318" progId="TCLayout.ActiveDocument.1">
                  <p:embed/>
                  <p:pic>
                    <p:nvPicPr>
                      <p:cNvPr id="11" name="Objekt 10" hidden="1">
                        <a:extLst>
                          <a:ext uri="{FF2B5EF4-FFF2-40B4-BE49-F238E27FC236}">
                            <a16:creationId xmlns:a16="http://schemas.microsoft.com/office/drawing/2014/main" id="{576DE017-86A7-4C6D-BB8C-59DE6F188C1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hteck 9" hidden="1">
            <a:extLst>
              <a:ext uri="{FF2B5EF4-FFF2-40B4-BE49-F238E27FC236}">
                <a16:creationId xmlns:a16="http://schemas.microsoft.com/office/drawing/2014/main" id="{5D5E9AE9-AEC6-45A6-BB0F-E145C7CB6D04}"/>
              </a:ext>
            </a:extLst>
          </p:cNvPr>
          <p:cNvSpPr/>
          <p:nvPr userDrawn="1">
            <p:custDataLst>
              <p:tags r:id="rId3"/>
            </p:custDataLst>
          </p:nvPr>
        </p:nvSpPr>
        <p:spPr>
          <a:xfrm>
            <a:off x="0" y="0"/>
            <a:ext cx="158750" cy="158750"/>
          </a:xfrm>
          <a:prstGeom prst="rect">
            <a:avLst/>
          </a:prstGeom>
          <a:solidFill>
            <a:srgbClr val="D2D2DA"/>
          </a:solidFill>
          <a:ln w="12700" cap="sq" cmpd="sng" algn="ctr">
            <a:noFill/>
            <a:prstDash val="solid"/>
            <a:miter lim="800000"/>
            <a:tailEnd type="none"/>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pPr>
            <a:endParaRPr kumimoji="0" lang="en-US" sz="3000" b="0" i="0" u="none" strike="noStrike" kern="0" cap="none" spc="0" normalizeH="0" baseline="0" noProof="0" dirty="0">
              <a:ln>
                <a:noFill/>
              </a:ln>
              <a:solidFill>
                <a:srgbClr val="2E2E38"/>
              </a:solidFill>
              <a:effectLst/>
              <a:uLnTx/>
              <a:uFillTx/>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Freeform 56">
            <a:extLst>
              <a:ext uri="{FF2B5EF4-FFF2-40B4-BE49-F238E27FC236}">
                <a16:creationId xmlns:a16="http://schemas.microsoft.com/office/drawing/2014/main" id="{13A7AC18-CF42-4EC5-8D40-441EAE30A06C}"/>
              </a:ext>
            </a:extLst>
          </p:cNvPr>
          <p:cNvSpPr/>
          <p:nvPr userDrawn="1"/>
        </p:nvSpPr>
        <p:spPr>
          <a:xfrm>
            <a:off x="622940"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5" name="Group 4">
            <a:extLst>
              <a:ext uri="{FF2B5EF4-FFF2-40B4-BE49-F238E27FC236}">
                <a16:creationId xmlns:a16="http://schemas.microsoft.com/office/drawing/2014/main" id="{C8422AE9-8257-41A9-AB41-1F10585C886F}"/>
              </a:ext>
            </a:extLst>
          </p:cNvPr>
          <p:cNvGrpSpPr>
            <a:grpSpLocks noChangeAspect="1"/>
          </p:cNvGrpSpPr>
          <p:nvPr userDrawn="1"/>
        </p:nvGrpSpPr>
        <p:grpSpPr bwMode="invGray">
          <a:xfrm>
            <a:off x="10364788" y="4960938"/>
            <a:ext cx="1225550" cy="1435100"/>
            <a:chOff x="6529" y="3125"/>
            <a:chExt cx="772" cy="904"/>
          </a:xfrm>
        </p:grpSpPr>
        <p:sp>
          <p:nvSpPr>
            <p:cNvPr id="6" name="Freeform 5">
              <a:extLst>
                <a:ext uri="{FF2B5EF4-FFF2-40B4-BE49-F238E27FC236}">
                  <a16:creationId xmlns:a16="http://schemas.microsoft.com/office/drawing/2014/main" id="{D19659BD-653C-4300-9060-420AFAE39587}"/>
                </a:ext>
              </a:extLst>
            </p:cNvPr>
            <p:cNvSpPr>
              <a:spLocks/>
            </p:cNvSpPr>
            <p:nvPr userDrawn="1"/>
          </p:nvSpPr>
          <p:spPr bwMode="invGray">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7" name="Freeform 6">
              <a:extLst>
                <a:ext uri="{FF2B5EF4-FFF2-40B4-BE49-F238E27FC236}">
                  <a16:creationId xmlns:a16="http://schemas.microsoft.com/office/drawing/2014/main" id="{A4669336-72A1-4233-827A-C41AB4C1CC04}"/>
                </a:ext>
              </a:extLst>
            </p:cNvPr>
            <p:cNvSpPr>
              <a:spLocks noEditPoints="1"/>
            </p:cNvSpPr>
            <p:nvPr userDrawn="1"/>
          </p:nvSpPr>
          <p:spPr bwMode="invGray">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3" name="Title 1"/>
          <p:cNvSpPr>
            <a:spLocks noGrp="1"/>
          </p:cNvSpPr>
          <p:nvPr>
            <p:ph type="ctrTitle" hasCustomPrompt="1"/>
          </p:nvPr>
        </p:nvSpPr>
        <p:spPr>
          <a:xfrm>
            <a:off x="900329"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noProof="0" dirty="0"/>
              <a:t>Click to edit Master title style</a:t>
            </a:r>
          </a:p>
        </p:txBody>
      </p:sp>
      <p:sp>
        <p:nvSpPr>
          <p:cNvPr id="4" name="Subtitle 2"/>
          <p:cNvSpPr>
            <a:spLocks noGrp="1"/>
          </p:cNvSpPr>
          <p:nvPr>
            <p:ph type="subTitle" idx="1" hasCustomPrompt="1"/>
          </p:nvPr>
        </p:nvSpPr>
        <p:spPr>
          <a:xfrm>
            <a:off x="900329" y="3046158"/>
            <a:ext cx="4328932" cy="1046323"/>
          </a:xfrm>
          <a:prstGeom prst="rect">
            <a:avLst/>
          </a:prstGeom>
        </p:spPr>
        <p:txBody>
          <a:bodyPr>
            <a:noAutofit/>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pic>
        <p:nvPicPr>
          <p:cNvPr id="15" name="Grafik 14">
            <a:extLst>
              <a:ext uri="{FF2B5EF4-FFF2-40B4-BE49-F238E27FC236}">
                <a16:creationId xmlns:a16="http://schemas.microsoft.com/office/drawing/2014/main" id="{CE85B344-780B-4707-A645-9B7414D0B5D5}"/>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9966" b="89950" l="9991" r="99623">
                        <a14:foregroundMark x1="61339" y1="31430" x2="61833" y2="31435"/>
                        <a14:foregroundMark x1="43308" y1="46566" x2="47220" y2="51005"/>
                        <a14:foregroundMark x1="47220" y1="51005" x2="51885" y2="52764"/>
                        <a14:foregroundMark x1="51885" y1="52764" x2="54571" y2="58710"/>
                        <a14:foregroundMark x1="54571" y1="58710" x2="44675" y2="70771"/>
                        <a14:foregroundMark x1="44675" y1="70771" x2="42319" y2="76466"/>
                        <a14:foregroundMark x1="42319" y1="76466" x2="36239" y2="76131"/>
                        <a14:foregroundMark x1="36239" y1="76131" x2="34471" y2="72936"/>
                        <a14:foregroundMark x1="59566" y1="52261" x2="56126" y2="65494"/>
                        <a14:foregroundMark x1="56126" y1="65494" x2="52780" y2="69430"/>
                        <a14:foregroundMark x1="52780" y1="69430" x2="57729" y2="53936"/>
                        <a14:foregroundMark x1="57729" y1="53936" x2="56315" y2="55025"/>
                        <a14:foregroundMark x1="85920" y1="23131" x2="85959" y2="23505"/>
                        <a14:backgroundMark x1="35344" y1="83752" x2="32988" y2="77973"/>
                        <a14:backgroundMark x1="32988" y1="77973" x2="33742" y2="71022"/>
                        <a14:backgroundMark x1="33742" y1="71022" x2="28322" y2="69012"/>
                        <a14:backgroundMark x1="28322" y1="69012" x2="24835" y2="65494"/>
                        <a14:backgroundMark x1="24835" y1="65494" x2="23374" y2="56951"/>
                        <a14:backgroundMark x1="23374" y1="56951" x2="23610" y2="49079"/>
                        <a14:backgroundMark x1="23610" y1="49079" x2="30773" y2="27554"/>
                        <a14:backgroundMark x1="30773" y1="27554" x2="26155" y2="30402"/>
                        <a14:backgroundMark x1="26155" y1="30402" x2="18709" y2="62144"/>
                        <a14:backgroundMark x1="18709" y1="62144" x2="18662" y2="69682"/>
                        <a14:backgroundMark x1="18662" y1="69682" x2="21254" y2="78559"/>
                        <a14:backgroundMark x1="21254" y1="78559" x2="26060" y2="82747"/>
                        <a14:backgroundMark x1="26060" y1="82747" x2="26202" y2="70352"/>
                        <a14:backgroundMark x1="26202" y1="70352" x2="21206" y2="63400"/>
                        <a14:backgroundMark x1="21206" y1="63400" x2="20877" y2="72948"/>
                        <a14:backgroundMark x1="20877" y1="72948" x2="26155" y2="79481"/>
                        <a14:backgroundMark x1="26155" y1="79481" x2="32234" y2="79732"/>
                        <a14:backgroundMark x1="32234" y1="79732" x2="29171" y2="84171"/>
                        <a14:backgroundMark x1="29171" y1="84171" x2="21065" y2="70436"/>
                        <a14:backgroundMark x1="21065" y1="70436" x2="14750" y2="49749"/>
                        <a14:backgroundMark x1="29076" y1="69682" x2="27333" y2="63149"/>
                        <a14:backgroundMark x1="27333" y1="63149" x2="24411" y2="58626"/>
                        <a14:backgroundMark x1="24411" y1="58626" x2="25401" y2="65578"/>
                        <a14:backgroundMark x1="23421" y1="61725" x2="26720" y2="60804"/>
                        <a14:backgroundMark x1="58530" y1="29397" x2="61640" y2="28057"/>
                        <a14:backgroundMark x1="61451" y1="29229" x2="57681" y2="31575"/>
                        <a14:backgroundMark x1="57681" y1="31575" x2="57399" y2="28894"/>
                        <a14:backgroundMark x1="56880" y1="31323" x2="59142" y2="32998"/>
                        <a14:backgroundMark x1="91612" y1="19179" x2="78228" y2="35427"/>
                        <a14:backgroundMark x1="78228" y1="35427" x2="71206" y2="35427"/>
                        <a14:backgroundMark x1="71206" y1="35427" x2="74976" y2="31993"/>
                        <a14:backgroundMark x1="74976" y1="31993" x2="64562" y2="26884"/>
                        <a14:backgroundMark x1="64562" y1="26884" x2="55278" y2="33585"/>
                        <a14:backgroundMark x1="55278" y1="33585" x2="59755" y2="40117"/>
                        <a14:backgroundMark x1="59755" y1="40117" x2="69557" y2="38107"/>
                        <a14:backgroundMark x1="69557" y1="38107" x2="77663" y2="30151"/>
                        <a14:backgroundMark x1="77663" y1="30151" x2="74270" y2="33920"/>
                        <a14:backgroundMark x1="74270" y1="33920" x2="79548" y2="36013"/>
                        <a14:backgroundMark x1="79548" y1="36013" x2="88219" y2="25377"/>
                        <a14:backgroundMark x1="88219" y1="25377" x2="93827" y2="25293"/>
                        <a14:backgroundMark x1="93827" y1="25293" x2="97078" y2="17337"/>
                        <a14:backgroundMark x1="97078" y1="17337" x2="97314" y2="25209"/>
                        <a14:backgroundMark x1="97314" y1="25209" x2="95806" y2="36181"/>
                        <a14:backgroundMark x1="95806" y1="36181" x2="89915" y2="37437"/>
                        <a14:backgroundMark x1="89915" y1="37437" x2="84779" y2="33333"/>
                        <a14:backgroundMark x1="76720" y1="26884" x2="73091" y2="24456"/>
                        <a14:backgroundMark x1="73091" y1="24456" x2="40905" y2="27219"/>
                        <a14:backgroundMark x1="40905" y1="27219" x2="31621" y2="35092"/>
                        <a14:backgroundMark x1="31621" y1="35092" x2="25589" y2="48409"/>
                        <a14:backgroundMark x1="25589" y1="48409" x2="24317" y2="58040"/>
                        <a14:backgroundMark x1="24317" y1="58040" x2="27427" y2="63484"/>
                        <a14:backgroundMark x1="27427" y1="63484" x2="33223" y2="56700"/>
                        <a14:backgroundMark x1="33223" y1="56700" x2="36616" y2="47236"/>
                        <a14:backgroundMark x1="36616" y1="47236" x2="37653" y2="40201"/>
                        <a14:backgroundMark x1="37653" y1="40201" x2="43638" y2="34255"/>
                        <a14:backgroundMark x1="43638" y1="34255" x2="69274" y2="43300"/>
                        <a14:backgroundMark x1="69274" y1="43300" x2="74128" y2="43132"/>
                        <a14:backgroundMark x1="74128" y1="43132" x2="75966" y2="54188"/>
                        <a14:backgroundMark x1="75966" y1="54188" x2="76343" y2="54858"/>
                        <a14:backgroundMark x1="61122" y1="53434" x2="60179" y2="46650"/>
                        <a14:backgroundMark x1="60179" y1="46650" x2="55844" y2="44305"/>
                        <a14:backgroundMark x1="55844" y1="44305" x2="51744" y2="44807"/>
                        <a14:backgroundMark x1="51744" y1="44807" x2="44251" y2="38693"/>
                        <a14:backgroundMark x1="44251" y1="38693" x2="40339" y2="37856"/>
                        <a14:backgroundMark x1="40339" y1="37856" x2="38596" y2="44472"/>
                        <a14:backgroundMark x1="38596" y1="44472" x2="36805" y2="58459"/>
                        <a14:backgroundMark x1="36805" y1="58459" x2="33459" y2="63652"/>
                        <a14:backgroundMark x1="33459" y1="63652" x2="29265" y2="65913"/>
                        <a14:backgroundMark x1="29265" y1="65913" x2="25919" y2="55863"/>
                        <a14:backgroundMark x1="25919" y1="55863" x2="32469" y2="38693"/>
                        <a14:backgroundMark x1="32469" y1="38693" x2="25448" y2="43719"/>
                        <a14:backgroundMark x1="25448" y1="43719" x2="33412" y2="42881"/>
                        <a14:backgroundMark x1="33412" y1="42881" x2="34307" y2="50335"/>
                        <a14:backgroundMark x1="34307" y1="50335" x2="30726" y2="53853"/>
                        <a14:backgroundMark x1="30726" y1="53853" x2="34025" y2="59129"/>
                        <a14:backgroundMark x1="34025" y1="59129" x2="35250" y2="38107"/>
                        <a14:backgroundMark x1="35250" y1="38107" x2="37276" y2="49079"/>
                        <a14:backgroundMark x1="37276" y1="49079" x2="40763" y2="42797"/>
                        <a14:backgroundMark x1="40763" y1="42797" x2="38501" y2="58040"/>
                        <a14:backgroundMark x1="38501" y1="58040" x2="35957" y2="63987"/>
                        <a14:backgroundMark x1="35957" y1="63987" x2="31904" y2="65410"/>
                        <a14:backgroundMark x1="31904" y1="65410" x2="29359" y2="55025"/>
                        <a14:backgroundMark x1="29359" y1="55025" x2="37842" y2="31575"/>
                        <a14:backgroundMark x1="37842" y1="31575" x2="50943" y2="28978"/>
                        <a14:backgroundMark x1="50943" y1="28978" x2="54713" y2="34003"/>
                        <a14:backgroundMark x1="54713" y1="34003" x2="46654" y2="35846"/>
                        <a14:backgroundMark x1="46654" y1="35846" x2="51791" y2="39698"/>
                        <a14:backgroundMark x1="51791" y1="39698" x2="47644" y2="41960"/>
                        <a14:backgroundMark x1="47644" y1="41960" x2="50660" y2="46901"/>
                        <a14:backgroundMark x1="50660" y1="46901" x2="55419" y2="47320"/>
                        <a14:backgroundMark x1="55419" y1="47320" x2="59661" y2="47320"/>
                        <a14:backgroundMark x1="59661" y1="47320" x2="65551" y2="48325"/>
                        <a14:backgroundMark x1="65551" y1="48325" x2="63242" y2="40871"/>
                        <a14:backgroundMark x1="63242" y1="40871" x2="66588" y2="31658"/>
                        <a14:backgroundMark x1="66588" y1="31658" x2="75636" y2="31323"/>
                        <a14:backgroundMark x1="75636" y1="31323" x2="79123" y2="41374"/>
                        <a14:backgroundMark x1="79123" y1="41374" x2="79029" y2="21273"/>
                        <a14:backgroundMark x1="79029" y1="21273" x2="97125" y2="16415"/>
                        <a14:backgroundMark x1="97125" y1="16415" x2="93638" y2="20352"/>
                        <a14:backgroundMark x1="93638" y1="20352" x2="94156" y2="27219"/>
                        <a14:backgroundMark x1="94156" y1="27219" x2="88737" y2="35260"/>
                        <a14:backgroundMark x1="88737" y1="35260" x2="86522" y2="41792"/>
                        <a14:backgroundMark x1="86522" y1="41792" x2="96748" y2="27889"/>
                        <a14:backgroundMark x1="96748" y1="27889" x2="74882" y2="37772"/>
                        <a14:backgroundMark x1="74882" y1="37772" x2="80207" y2="39447"/>
                        <a14:backgroundMark x1="80207" y1="39447" x2="71489" y2="28727"/>
                        <a14:backgroundMark x1="71489" y1="28727" x2="63289" y2="32580"/>
                        <a14:backgroundMark x1="63289" y1="32580" x2="64515" y2="43970"/>
                        <a14:backgroundMark x1="64515" y1="43970" x2="56550" y2="41206"/>
                        <a14:backgroundMark x1="56550" y1="41206" x2="53205" y2="37102"/>
                        <a14:backgroundMark x1="53205" y1="37102" x2="53205" y2="37102"/>
                        <a14:backgroundMark x1="74222" y1="36516" x2="66871" y2="40369"/>
                        <a14:backgroundMark x1="66871" y1="40369" x2="77380" y2="44137"/>
                        <a14:backgroundMark x1="77380" y1="44137" x2="83742" y2="39196"/>
                        <a14:backgroundMark x1="83742" y1="39196" x2="77615" y2="37353"/>
                        <a14:backgroundMark x1="77615" y1="37353" x2="84025" y2="40285"/>
                        <a14:backgroundMark x1="84025" y1="40285" x2="77521" y2="38945"/>
                        <a14:backgroundMark x1="77521" y1="38945" x2="81291" y2="45059"/>
                        <a14:backgroundMark x1="81291" y1="45059" x2="86569" y2="40452"/>
                        <a14:backgroundMark x1="86569" y1="40452" x2="81008" y2="38777"/>
                        <a14:backgroundMark x1="81008" y1="38777" x2="71159" y2="42881"/>
                        <a14:backgroundMark x1="71159" y1="42881" x2="80160" y2="43467"/>
                        <a14:backgroundMark x1="80160" y1="43467" x2="71159" y2="39196"/>
                        <a14:backgroundMark x1="71159" y1="39196" x2="80961" y2="39196"/>
                        <a14:backgroundMark x1="80961" y1="39196" x2="66211" y2="39280"/>
                        <a14:backgroundMark x1="66211" y1="39280" x2="74976" y2="38442"/>
                        <a14:backgroundMark x1="74976" y1="38442" x2="73516" y2="37102"/>
                        <a14:backgroundMark x1="98492" y1="24121" x2="99057" y2="32161"/>
                        <a14:backgroundMark x1="99057" y1="32161" x2="99576" y2="23702"/>
                        <a14:backgroundMark x1="99576" y1="23702" x2="98775" y2="32998"/>
                        <a14:backgroundMark x1="98775" y1="32998" x2="98445" y2="21273"/>
                        <a14:backgroundMark x1="98445" y1="21273" x2="92177" y2="23953"/>
                        <a14:backgroundMark x1="92177" y1="23953" x2="87983" y2="21524"/>
                        <a14:backgroundMark x1="87983" y1="21524" x2="93214" y2="20268"/>
                        <a14:backgroundMark x1="93214" y1="20268" x2="88219" y2="20938"/>
                        <a14:backgroundMark x1="88219" y1="20938" x2="92083" y2="23618"/>
                        <a14:backgroundMark x1="92083" y1="23618" x2="87559" y2="28224"/>
                        <a14:backgroundMark x1="87559" y1="28224" x2="89585" y2="34506"/>
                        <a14:backgroundMark x1="89585" y1="34506" x2="85580" y2="36851"/>
                        <a14:backgroundMark x1="85580" y1="36851" x2="71348" y2="26968"/>
                        <a14:backgroundMark x1="71348" y1="26968" x2="67154" y2="31072"/>
                        <a14:backgroundMark x1="67154" y1="31072" x2="67248" y2="30486"/>
                        <a14:backgroundMark x1="66682" y1="30570" x2="67436" y2="33836"/>
                        <a14:backgroundMark x1="68709" y1="35008" x2="53676" y2="36348"/>
                        <a14:backgroundMark x1="53676" y1="36348" x2="55419" y2="43886"/>
                        <a14:backgroundMark x1="55419" y1="43886" x2="48021" y2="38693"/>
                        <a14:backgroundMark x1="48021" y1="38693" x2="49529" y2="39447"/>
                        <a14:backgroundMark x1="62111" y1="37688" x2="58294" y2="39447"/>
                        <a14:backgroundMark x1="58294" y1="39447" x2="62017" y2="35008"/>
                        <a14:backgroundMark x1="62017" y1="35008" x2="66588" y2="35427"/>
                        <a14:backgroundMark x1="66588" y1="35427" x2="80773" y2="26466"/>
                        <a14:backgroundMark x1="80773" y1="26466" x2="86852" y2="29732"/>
                        <a14:backgroundMark x1="86852" y1="29732" x2="93591" y2="28057"/>
                        <a14:backgroundMark x1="93591" y1="28057" x2="97738" y2="23702"/>
                        <a14:backgroundMark x1="97738" y1="23702" x2="42790" y2="13065"/>
                        <a14:backgroundMark x1="42790" y1="13065" x2="33129" y2="18928"/>
                        <a14:backgroundMark x1="33129" y1="18928" x2="31291" y2="34003"/>
                        <a14:backgroundMark x1="31291" y1="34003" x2="35203" y2="34506"/>
                        <a14:backgroundMark x1="35203" y1="34506" x2="30443" y2="40955"/>
                        <a14:backgroundMark x1="30443" y1="40955" x2="28275" y2="57203"/>
                        <a14:backgroundMark x1="28275" y1="57203" x2="31904" y2="52261"/>
                        <a14:backgroundMark x1="31904" y1="52261" x2="36051" y2="53685"/>
                        <a14:backgroundMark x1="36051" y1="53685" x2="34402" y2="38610"/>
                        <a14:backgroundMark x1="34402" y1="38610" x2="37889" y2="29983"/>
                        <a14:backgroundMark x1="37889" y1="29983" x2="42271" y2="29983"/>
                        <a14:backgroundMark x1="42271" y1="29983" x2="41706" y2="36851"/>
                        <a14:backgroundMark x1="41706" y1="36851" x2="44109" y2="36181"/>
                        <a14:backgroundMark x1="30254" y1="44724" x2="27804" y2="50168"/>
                        <a14:backgroundMark x1="27804" y1="50168" x2="32469" y2="50251"/>
                        <a14:backgroundMark x1="32469" y1="50251" x2="32941" y2="51591"/>
                        <a14:backgroundMark x1="27992" y1="58961" x2="30490" y2="58794"/>
                        <a14:backgroundMark x1="31904" y1="46147" x2="31103" y2="48157"/>
                        <a14:backgroundMark x1="36805" y1="50586" x2="35485" y2="51926"/>
                        <a14:backgroundMark x1="37182" y1="40117" x2="36664" y2="42546"/>
                        <a14:backgroundMark x1="34496" y1="42379" x2="34496" y2="42379"/>
                        <a14:backgroundMark x1="35061" y1="41792" x2="31291" y2="45645"/>
                        <a14:backgroundMark x1="31291" y1="45645" x2="37936" y2="38945"/>
                        <a14:backgroundMark x1="35815" y1="46901" x2="33883" y2="53518"/>
                        <a14:backgroundMark x1="33883" y1="53518" x2="36287" y2="42127"/>
                        <a14:backgroundMark x1="43685" y1="37186" x2="50895" y2="38442"/>
                        <a14:backgroundMark x1="56456" y1="42546" x2="64138" y2="37521"/>
                        <a14:backgroundMark x1="64138" y1="37521" x2="62394" y2="31323"/>
                        <a14:backgroundMark x1="62394" y1="31323" x2="79689" y2="34841"/>
                        <a14:backgroundMark x1="79689" y1="34841" x2="81527" y2="27638"/>
                        <a14:backgroundMark x1="81527" y1="27638" x2="77097" y2="29481"/>
                        <a14:backgroundMark x1="77097" y1="29481" x2="82469" y2="30402"/>
                        <a14:backgroundMark x1="82469" y1="30402" x2="80867" y2="27638"/>
                        <a14:backgroundMark x1="65410" y1="35511" x2="65551" y2="37186"/>
                        <a14:backgroundMark x1="62865" y1="29313" x2="62064" y2="31658"/>
                        <a14:backgroundMark x1="34873" y1="55946" x2="34166" y2="55695"/>
                        <a14:backgroundMark x1="82234" y1="35846" x2="86145" y2="34506"/>
                        <a14:backgroundMark x1="86145" y1="34506" x2="82516" y2="37353"/>
                        <a14:backgroundMark x1="82516" y1="37353" x2="88124" y2="37186"/>
                        <a14:backgroundMark x1="88124" y1="37186" x2="83270" y2="37940"/>
                        <a14:backgroundMark x1="83270" y1="37940" x2="87323" y2="37688"/>
                        <a14:backgroundMark x1="87323" y1="37688" x2="81056" y2="37688"/>
                        <a14:backgroundMark x1="81056" y1="37688" x2="88407" y2="37605"/>
                        <a14:backgroundMark x1="88407" y1="37605" x2="84543" y2="35762"/>
                        <a14:backgroundMark x1="84543" y1="35762" x2="85533" y2="35343"/>
                        <a14:backgroundMark x1="85156" y1="30653" x2="85344" y2="30988"/>
                        <a14:backgroundMark x1="95193" y1="19012" x2="95429" y2="19598"/>
                        <a14:backgroundMark x1="98539" y1="21441" x2="98869" y2="22948"/>
                        <a14:backgroundMark x1="95570" y1="18677" x2="95664" y2="19514"/>
                        <a14:backgroundMark x1="95523" y1="18928" x2="95523" y2="19682"/>
                        <a14:backgroundMark x1="95287" y1="20184" x2="95335" y2="21441"/>
                        <a14:backgroundMark x1="99057" y1="22027" x2="98775" y2="23869"/>
                        <a14:backgroundMark x1="95287" y1="18425" x2="95570" y2="20519"/>
                        <a14:backgroundMark x1="95099" y1="31993" x2="93402" y2="31072"/>
                        <a14:backgroundMark x1="93544" y1="33417" x2="92837" y2="35260"/>
                        <a14:backgroundMark x1="94910" y1="32998" x2="95193" y2="33417"/>
                      </a14:backgroundRemoval>
                    </a14:imgEffect>
                  </a14:imgLayer>
                </a14:imgProps>
              </a:ext>
              <a:ext uri="{28A0092B-C50C-407E-A947-70E740481C1C}">
                <a14:useLocalDpi xmlns:a14="http://schemas.microsoft.com/office/drawing/2010/main" val="0"/>
              </a:ext>
            </a:extLst>
          </a:blip>
          <a:stretch>
            <a:fillRect/>
          </a:stretch>
        </p:blipFill>
        <p:spPr>
          <a:xfrm>
            <a:off x="3176" y="-1"/>
            <a:ext cx="12195174" cy="6861941"/>
          </a:xfrm>
          <a:prstGeom prst="rect">
            <a:avLst/>
          </a:prstGeom>
        </p:spPr>
      </p:pic>
    </p:spTree>
    <p:extLst>
      <p:ext uri="{BB962C8B-B14F-4D97-AF65-F5344CB8AC3E}">
        <p14:creationId xmlns:p14="http://schemas.microsoft.com/office/powerpoint/2010/main" val="2713997341"/>
      </p:ext>
    </p:extLst>
  </p:cSld>
  <p:clrMapOvr>
    <a:masterClrMapping/>
  </p:clrMapOvr>
  <p:extLst>
    <p:ext uri="{DCECCB84-F9BA-43D5-87BE-67443E8EF086}">
      <p15:sldGuideLst xmlns:p15="http://schemas.microsoft.com/office/powerpoint/2012/main">
        <p15:guide id="1" orient="horz" pos="1230">
          <p15:clr>
            <a:srgbClr val="FBAE40"/>
          </p15:clr>
        </p15:guide>
        <p15:guide id="2" pos="55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 Executive Summar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6D0BE5-809E-4769-B252-A6A20FDCA50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16949" y="699171"/>
            <a:ext cx="9861197" cy="4878669"/>
          </a:xfrm>
          <a:prstGeom prst="rect">
            <a:avLst/>
          </a:prstGeom>
        </p:spPr>
      </p:pic>
      <p:sp>
        <p:nvSpPr>
          <p:cNvPr id="38" name="Oval 37">
            <a:extLst>
              <a:ext uri="{FF2B5EF4-FFF2-40B4-BE49-F238E27FC236}">
                <a16:creationId xmlns:a16="http://schemas.microsoft.com/office/drawing/2014/main" id="{0702D66D-38C4-4929-BE64-298CC2E53323}"/>
              </a:ext>
            </a:extLst>
          </p:cNvPr>
          <p:cNvSpPr>
            <a:spLocks noChangeAspect="1"/>
          </p:cNvSpPr>
          <p:nvPr userDrawn="1"/>
        </p:nvSpPr>
        <p:spPr>
          <a:xfrm>
            <a:off x="7939798" y="1232552"/>
            <a:ext cx="3811908" cy="3811908"/>
          </a:xfrm>
          <a:prstGeom prst="ellipse">
            <a:avLst/>
          </a:prstGeom>
          <a:solidFill>
            <a:srgbClr val="333333"/>
          </a:solidFill>
          <a:ln w="12700">
            <a:solidFill>
              <a:srgbClr val="3333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36" name="Oval 35">
            <a:extLst>
              <a:ext uri="{FF2B5EF4-FFF2-40B4-BE49-F238E27FC236}">
                <a16:creationId xmlns:a16="http://schemas.microsoft.com/office/drawing/2014/main" id="{00CA8FAA-6F0D-4E64-BB1D-337B0739D457}"/>
              </a:ext>
            </a:extLst>
          </p:cNvPr>
          <p:cNvSpPr/>
          <p:nvPr userDrawn="1"/>
        </p:nvSpPr>
        <p:spPr>
          <a:xfrm>
            <a:off x="7936670" y="1231020"/>
            <a:ext cx="3814974" cy="381497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sp>
        <p:nvSpPr>
          <p:cNvPr id="9" name="Date Placeholder 8"/>
          <p:cNvSpPr>
            <a:spLocks noGrp="1"/>
          </p:cNvSpPr>
          <p:nvPr>
            <p:ph type="dt" sz="half" idx="10"/>
          </p:nvPr>
        </p:nvSpPr>
        <p:spPr/>
        <p:txBody>
          <a:bodyPr/>
          <a:lstStyle>
            <a:lvl1pPr>
              <a:defRPr/>
            </a:lvl1pPr>
          </a:lstStyle>
          <a:p>
            <a:r>
              <a:rPr lang="en-US" dirty="0"/>
              <a:t>November 2020</a:t>
            </a:r>
          </a:p>
        </p:txBody>
      </p:sp>
      <p:sp>
        <p:nvSpPr>
          <p:cNvPr id="10" name="Footer Placeholder 9"/>
          <p:cNvSpPr>
            <a:spLocks noGrp="1"/>
          </p:cNvSpPr>
          <p:nvPr userDrawn="1">
            <p:ph type="ftr" sz="quarter" idx="11"/>
          </p:nvPr>
        </p:nvSpPr>
        <p:spPr/>
        <p:txBody>
          <a:bodyPr/>
          <a:lstStyle>
            <a:lvl1pPr>
              <a:defRPr>
                <a:solidFill>
                  <a:schemeClr val="bg2"/>
                </a:solidFill>
              </a:defRPr>
            </a:lvl1pPr>
          </a:lstStyle>
          <a:p>
            <a:r>
              <a:rPr lang="en-GB" dirty="0"/>
              <a:t>Executive Summary</a:t>
            </a:r>
          </a:p>
        </p:txBody>
      </p:sp>
      <p:sp>
        <p:nvSpPr>
          <p:cNvPr id="34" name="Grey Block Arc">
            <a:extLst>
              <a:ext uri="{FF2B5EF4-FFF2-40B4-BE49-F238E27FC236}">
                <a16:creationId xmlns:a16="http://schemas.microsoft.com/office/drawing/2014/main" id="{58F48D76-A0D9-4E06-8398-B51E5838EB6B}"/>
              </a:ext>
            </a:extLst>
          </p:cNvPr>
          <p:cNvSpPr>
            <a:spLocks noChangeAspect="1"/>
          </p:cNvSpPr>
          <p:nvPr userDrawn="1"/>
        </p:nvSpPr>
        <p:spPr>
          <a:xfrm flipH="1">
            <a:off x="7734526" y="1027280"/>
            <a:ext cx="4222452" cy="4222452"/>
          </a:xfrm>
          <a:prstGeom prst="blockArc">
            <a:avLst>
              <a:gd name="adj1" fmla="val 16192156"/>
              <a:gd name="adj2" fmla="val 5411960"/>
              <a:gd name="adj3" fmla="val 11056"/>
            </a:avLst>
          </a:prstGeom>
          <a:solidFill>
            <a:srgbClr val="6464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grpSp>
        <p:nvGrpSpPr>
          <p:cNvPr id="41" name="Group 40">
            <a:extLst>
              <a:ext uri="{FF2B5EF4-FFF2-40B4-BE49-F238E27FC236}">
                <a16:creationId xmlns:a16="http://schemas.microsoft.com/office/drawing/2014/main" id="{CBED134C-4755-4DAE-A68F-9D82F50D41E2}"/>
              </a:ext>
            </a:extLst>
          </p:cNvPr>
          <p:cNvGrpSpPr/>
          <p:nvPr userDrawn="1"/>
        </p:nvGrpSpPr>
        <p:grpSpPr>
          <a:xfrm>
            <a:off x="8194746" y="1489094"/>
            <a:ext cx="3298824" cy="3298824"/>
            <a:chOff x="8229471" y="1781121"/>
            <a:chExt cx="3298824" cy="3298824"/>
          </a:xfrm>
        </p:grpSpPr>
        <p:sp>
          <p:nvSpPr>
            <p:cNvPr id="42" name="Oval 41">
              <a:extLst>
                <a:ext uri="{FF2B5EF4-FFF2-40B4-BE49-F238E27FC236}">
                  <a16:creationId xmlns:a16="http://schemas.microsoft.com/office/drawing/2014/main" id="{8A4BBC5F-6CE0-4F77-AD82-7E408FCC027B}"/>
                </a:ext>
              </a:extLst>
            </p:cNvPr>
            <p:cNvSpPr>
              <a:spLocks/>
            </p:cNvSpPr>
            <p:nvPr/>
          </p:nvSpPr>
          <p:spPr>
            <a:xfrm>
              <a:off x="8229471" y="1781121"/>
              <a:ext cx="3298824" cy="3298824"/>
            </a:xfrm>
            <a:prstGeom prst="ellipse">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43" name="Title 1">
              <a:extLst>
                <a:ext uri="{FF2B5EF4-FFF2-40B4-BE49-F238E27FC236}">
                  <a16:creationId xmlns:a16="http://schemas.microsoft.com/office/drawing/2014/main" id="{B4FDE512-6395-4292-8DC8-05D0288EC411}"/>
                </a:ext>
              </a:extLst>
            </p:cNvPr>
            <p:cNvSpPr txBox="1">
              <a:spLocks/>
            </p:cNvSpPr>
            <p:nvPr/>
          </p:nvSpPr>
          <p:spPr>
            <a:xfrm>
              <a:off x="8722548" y="3256046"/>
              <a:ext cx="2312670" cy="1385286"/>
            </a:xfrm>
            <a:prstGeom prst="rect">
              <a:avLst/>
            </a:prstGeom>
            <a:noFill/>
          </p:spPr>
          <p:txBody>
            <a:bodyPr vert="horz" lIns="72000" tIns="72000" rIns="72000" bIns="72000" rtlCol="0" anchor="ctr" anchorCtr="0">
              <a:noAutofit/>
            </a:bodyPr>
            <a:lstStyle>
              <a:lvl1pPr algn="l" defTabSz="914400" rtl="0" eaLnBrk="1" latinLnBrk="0" hangingPunct="1">
                <a:lnSpc>
                  <a:spcPct val="85000"/>
                </a:lnSpc>
                <a:spcBef>
                  <a:spcPct val="0"/>
                </a:spcBef>
                <a:buNone/>
                <a:defRPr sz="2400" b="1" kern="1200">
                  <a:solidFill>
                    <a:schemeClr val="bg1"/>
                  </a:solidFill>
                  <a:latin typeface="+mn-lt"/>
                  <a:ea typeface="+mj-ea"/>
                  <a:cs typeface="Arial" pitchFamily="34" charset="0"/>
                </a:defRPr>
              </a:lvl1pPr>
            </a:lstStyle>
            <a:p>
              <a:pPr algn="ctr">
                <a:lnSpc>
                  <a:spcPct val="100000"/>
                </a:lnSpc>
              </a:pPr>
              <a:r>
                <a:rPr lang="en-US" dirty="0"/>
                <a:t>Executive summary</a:t>
              </a:r>
            </a:p>
          </p:txBody>
        </p:sp>
        <p:grpSp>
          <p:nvGrpSpPr>
            <p:cNvPr id="44" name="Group 4">
              <a:extLst>
                <a:ext uri="{FF2B5EF4-FFF2-40B4-BE49-F238E27FC236}">
                  <a16:creationId xmlns:a16="http://schemas.microsoft.com/office/drawing/2014/main" id="{30F248EE-A451-4C10-A5DB-75C0C344C654}"/>
                </a:ext>
              </a:extLst>
            </p:cNvPr>
            <p:cNvGrpSpPr>
              <a:grpSpLocks noChangeAspect="1"/>
            </p:cNvGrpSpPr>
            <p:nvPr userDrawn="1"/>
          </p:nvGrpSpPr>
          <p:grpSpPr bwMode="auto">
            <a:xfrm>
              <a:off x="9479701" y="2173232"/>
              <a:ext cx="798364" cy="1007639"/>
              <a:chOff x="-3079" y="-2"/>
              <a:chExt cx="3071" cy="3876"/>
            </a:xfrm>
            <a:solidFill>
              <a:schemeClr val="bg2"/>
            </a:solidFill>
          </p:grpSpPr>
          <p:sp>
            <p:nvSpPr>
              <p:cNvPr id="45" name="Rectangle 5">
                <a:extLst>
                  <a:ext uri="{FF2B5EF4-FFF2-40B4-BE49-F238E27FC236}">
                    <a16:creationId xmlns:a16="http://schemas.microsoft.com/office/drawing/2014/main" id="{05DC733D-4B2F-445D-91CE-EE0D4D4D266A}"/>
                  </a:ext>
                </a:extLst>
              </p:cNvPr>
              <p:cNvSpPr>
                <a:spLocks noChangeArrowheads="1"/>
              </p:cNvSpPr>
              <p:nvPr/>
            </p:nvSpPr>
            <p:spPr bwMode="auto">
              <a:xfrm>
                <a:off x="-2593" y="483"/>
                <a:ext cx="807" cy="1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6" name="Rectangle 6">
                <a:extLst>
                  <a:ext uri="{FF2B5EF4-FFF2-40B4-BE49-F238E27FC236}">
                    <a16:creationId xmlns:a16="http://schemas.microsoft.com/office/drawing/2014/main" id="{67110D2D-01B3-4151-A33C-39DE840DFAE0}"/>
                  </a:ext>
                </a:extLst>
              </p:cNvPr>
              <p:cNvSpPr>
                <a:spLocks noChangeArrowheads="1"/>
              </p:cNvSpPr>
              <p:nvPr/>
            </p:nvSpPr>
            <p:spPr bwMode="auto">
              <a:xfrm>
                <a:off x="-2593" y="805"/>
                <a:ext cx="161" cy="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7" name="Rectangle 7">
                <a:extLst>
                  <a:ext uri="{FF2B5EF4-FFF2-40B4-BE49-F238E27FC236}">
                    <a16:creationId xmlns:a16="http://schemas.microsoft.com/office/drawing/2014/main" id="{256D1167-591B-48FA-A6CC-15DCF37AEF1C}"/>
                  </a:ext>
                </a:extLst>
              </p:cNvPr>
              <p:cNvSpPr>
                <a:spLocks noChangeArrowheads="1"/>
              </p:cNvSpPr>
              <p:nvPr/>
            </p:nvSpPr>
            <p:spPr bwMode="auto">
              <a:xfrm>
                <a:off x="-2271" y="805"/>
                <a:ext cx="163" cy="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8" name="Freeform 8">
                <a:extLst>
                  <a:ext uri="{FF2B5EF4-FFF2-40B4-BE49-F238E27FC236}">
                    <a16:creationId xmlns:a16="http://schemas.microsoft.com/office/drawing/2014/main" id="{E3E7157B-9B47-4BC7-8A31-A4D8ECEB066A}"/>
                  </a:ext>
                </a:extLst>
              </p:cNvPr>
              <p:cNvSpPr>
                <a:spLocks noEditPoints="1"/>
              </p:cNvSpPr>
              <p:nvPr/>
            </p:nvSpPr>
            <p:spPr bwMode="auto">
              <a:xfrm>
                <a:off x="-3079" y="-2"/>
                <a:ext cx="3071" cy="3876"/>
              </a:xfrm>
              <a:custGeom>
                <a:avLst/>
                <a:gdLst>
                  <a:gd name="T0" fmla="*/ 1287 w 1297"/>
                  <a:gd name="T1" fmla="*/ 283 h 1638"/>
                  <a:gd name="T2" fmla="*/ 1014 w 1297"/>
                  <a:gd name="T3" fmla="*/ 10 h 1638"/>
                  <a:gd name="T4" fmla="*/ 990 w 1297"/>
                  <a:gd name="T5" fmla="*/ 0 h 1638"/>
                  <a:gd name="T6" fmla="*/ 102 w 1297"/>
                  <a:gd name="T7" fmla="*/ 0 h 1638"/>
                  <a:gd name="T8" fmla="*/ 0 w 1297"/>
                  <a:gd name="T9" fmla="*/ 102 h 1638"/>
                  <a:gd name="T10" fmla="*/ 0 w 1297"/>
                  <a:gd name="T11" fmla="*/ 1536 h 1638"/>
                  <a:gd name="T12" fmla="*/ 102 w 1297"/>
                  <a:gd name="T13" fmla="*/ 1638 h 1638"/>
                  <a:gd name="T14" fmla="*/ 1195 w 1297"/>
                  <a:gd name="T15" fmla="*/ 1638 h 1638"/>
                  <a:gd name="T16" fmla="*/ 1297 w 1297"/>
                  <a:gd name="T17" fmla="*/ 1536 h 1638"/>
                  <a:gd name="T18" fmla="*/ 1297 w 1297"/>
                  <a:gd name="T19" fmla="*/ 307 h 1638"/>
                  <a:gd name="T20" fmla="*/ 1287 w 1297"/>
                  <a:gd name="T21" fmla="*/ 283 h 1638"/>
                  <a:gd name="T22" fmla="*/ 1229 w 1297"/>
                  <a:gd name="T23" fmla="*/ 1536 h 1638"/>
                  <a:gd name="T24" fmla="*/ 1195 w 1297"/>
                  <a:gd name="T25" fmla="*/ 1570 h 1638"/>
                  <a:gd name="T26" fmla="*/ 102 w 1297"/>
                  <a:gd name="T27" fmla="*/ 1570 h 1638"/>
                  <a:gd name="T28" fmla="*/ 68 w 1297"/>
                  <a:gd name="T29" fmla="*/ 1536 h 1638"/>
                  <a:gd name="T30" fmla="*/ 68 w 1297"/>
                  <a:gd name="T31" fmla="*/ 102 h 1638"/>
                  <a:gd name="T32" fmla="*/ 102 w 1297"/>
                  <a:gd name="T33" fmla="*/ 68 h 1638"/>
                  <a:gd name="T34" fmla="*/ 976 w 1297"/>
                  <a:gd name="T35" fmla="*/ 68 h 1638"/>
                  <a:gd name="T36" fmla="*/ 1229 w 1297"/>
                  <a:gd name="T37" fmla="*/ 321 h 1638"/>
                  <a:gd name="T38" fmla="*/ 1229 w 1297"/>
                  <a:gd name="T39" fmla="*/ 1536 h 1638"/>
                  <a:gd name="T40" fmla="*/ 1229 w 1297"/>
                  <a:gd name="T41" fmla="*/ 1536 h 1638"/>
                  <a:gd name="T42" fmla="*/ 1229 w 1297"/>
                  <a:gd name="T43" fmla="*/ 1536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7" h="1638">
                    <a:moveTo>
                      <a:pt x="1287" y="283"/>
                    </a:moveTo>
                    <a:cubicBezTo>
                      <a:pt x="1014" y="10"/>
                      <a:pt x="1014" y="10"/>
                      <a:pt x="1014" y="10"/>
                    </a:cubicBezTo>
                    <a:cubicBezTo>
                      <a:pt x="1008" y="4"/>
                      <a:pt x="999" y="0"/>
                      <a:pt x="990" y="0"/>
                    </a:cubicBezTo>
                    <a:cubicBezTo>
                      <a:pt x="102" y="0"/>
                      <a:pt x="102" y="0"/>
                      <a:pt x="102" y="0"/>
                    </a:cubicBezTo>
                    <a:cubicBezTo>
                      <a:pt x="46" y="0"/>
                      <a:pt x="0" y="46"/>
                      <a:pt x="0" y="102"/>
                    </a:cubicBezTo>
                    <a:cubicBezTo>
                      <a:pt x="0" y="1536"/>
                      <a:pt x="0" y="1536"/>
                      <a:pt x="0" y="1536"/>
                    </a:cubicBezTo>
                    <a:cubicBezTo>
                      <a:pt x="0" y="1593"/>
                      <a:pt x="46" y="1638"/>
                      <a:pt x="102" y="1638"/>
                    </a:cubicBezTo>
                    <a:cubicBezTo>
                      <a:pt x="1195" y="1638"/>
                      <a:pt x="1195" y="1638"/>
                      <a:pt x="1195" y="1638"/>
                    </a:cubicBezTo>
                    <a:cubicBezTo>
                      <a:pt x="1251" y="1638"/>
                      <a:pt x="1297" y="1593"/>
                      <a:pt x="1297" y="1536"/>
                    </a:cubicBezTo>
                    <a:cubicBezTo>
                      <a:pt x="1297" y="307"/>
                      <a:pt x="1297" y="307"/>
                      <a:pt x="1297" y="307"/>
                    </a:cubicBezTo>
                    <a:cubicBezTo>
                      <a:pt x="1297" y="298"/>
                      <a:pt x="1293" y="289"/>
                      <a:pt x="1287" y="283"/>
                    </a:cubicBezTo>
                    <a:close/>
                    <a:moveTo>
                      <a:pt x="1229" y="1536"/>
                    </a:moveTo>
                    <a:cubicBezTo>
                      <a:pt x="1229" y="1555"/>
                      <a:pt x="1214" y="1570"/>
                      <a:pt x="1195" y="1570"/>
                    </a:cubicBezTo>
                    <a:cubicBezTo>
                      <a:pt x="102" y="1570"/>
                      <a:pt x="102" y="1570"/>
                      <a:pt x="102" y="1570"/>
                    </a:cubicBezTo>
                    <a:cubicBezTo>
                      <a:pt x="84" y="1570"/>
                      <a:pt x="68" y="1555"/>
                      <a:pt x="68" y="1536"/>
                    </a:cubicBezTo>
                    <a:cubicBezTo>
                      <a:pt x="68" y="102"/>
                      <a:pt x="68" y="102"/>
                      <a:pt x="68" y="102"/>
                    </a:cubicBezTo>
                    <a:cubicBezTo>
                      <a:pt x="68" y="84"/>
                      <a:pt x="84" y="68"/>
                      <a:pt x="102" y="68"/>
                    </a:cubicBezTo>
                    <a:cubicBezTo>
                      <a:pt x="976" y="68"/>
                      <a:pt x="976" y="68"/>
                      <a:pt x="976" y="68"/>
                    </a:cubicBezTo>
                    <a:cubicBezTo>
                      <a:pt x="1229" y="321"/>
                      <a:pt x="1229" y="321"/>
                      <a:pt x="1229" y="321"/>
                    </a:cubicBezTo>
                    <a:lnTo>
                      <a:pt x="1229" y="1536"/>
                    </a:lnTo>
                    <a:close/>
                    <a:moveTo>
                      <a:pt x="1229" y="1536"/>
                    </a:moveTo>
                    <a:cubicBezTo>
                      <a:pt x="1229" y="1536"/>
                      <a:pt x="1229" y="1536"/>
                      <a:pt x="1229" y="15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9" name="Freeform 9">
                <a:extLst>
                  <a:ext uri="{FF2B5EF4-FFF2-40B4-BE49-F238E27FC236}">
                    <a16:creationId xmlns:a16="http://schemas.microsoft.com/office/drawing/2014/main" id="{70F0BE34-EB6E-4B8F-A52B-88370BAEA84B}"/>
                  </a:ext>
                </a:extLst>
              </p:cNvPr>
              <p:cNvSpPr>
                <a:spLocks noEditPoints="1"/>
              </p:cNvSpPr>
              <p:nvPr/>
            </p:nvSpPr>
            <p:spPr bwMode="auto">
              <a:xfrm>
                <a:off x="-815" y="78"/>
                <a:ext cx="403" cy="727"/>
              </a:xfrm>
              <a:custGeom>
                <a:avLst/>
                <a:gdLst>
                  <a:gd name="T0" fmla="*/ 102 w 170"/>
                  <a:gd name="T1" fmla="*/ 239 h 307"/>
                  <a:gd name="T2" fmla="*/ 68 w 170"/>
                  <a:gd name="T3" fmla="*/ 205 h 307"/>
                  <a:gd name="T4" fmla="*/ 68 w 170"/>
                  <a:gd name="T5" fmla="*/ 0 h 307"/>
                  <a:gd name="T6" fmla="*/ 0 w 170"/>
                  <a:gd name="T7" fmla="*/ 0 h 307"/>
                  <a:gd name="T8" fmla="*/ 0 w 170"/>
                  <a:gd name="T9" fmla="*/ 205 h 307"/>
                  <a:gd name="T10" fmla="*/ 102 w 170"/>
                  <a:gd name="T11" fmla="*/ 307 h 307"/>
                  <a:gd name="T12" fmla="*/ 170 w 170"/>
                  <a:gd name="T13" fmla="*/ 307 h 307"/>
                  <a:gd name="T14" fmla="*/ 170 w 170"/>
                  <a:gd name="T15" fmla="*/ 239 h 307"/>
                  <a:gd name="T16" fmla="*/ 102 w 170"/>
                  <a:gd name="T17" fmla="*/ 239 h 307"/>
                  <a:gd name="T18" fmla="*/ 102 w 170"/>
                  <a:gd name="T19" fmla="*/ 239 h 307"/>
                  <a:gd name="T20" fmla="*/ 102 w 170"/>
                  <a:gd name="T21" fmla="*/ 23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307">
                    <a:moveTo>
                      <a:pt x="102" y="239"/>
                    </a:moveTo>
                    <a:cubicBezTo>
                      <a:pt x="83" y="239"/>
                      <a:pt x="68" y="224"/>
                      <a:pt x="68" y="205"/>
                    </a:cubicBezTo>
                    <a:cubicBezTo>
                      <a:pt x="68" y="0"/>
                      <a:pt x="68" y="0"/>
                      <a:pt x="68" y="0"/>
                    </a:cubicBezTo>
                    <a:cubicBezTo>
                      <a:pt x="0" y="0"/>
                      <a:pt x="0" y="0"/>
                      <a:pt x="0" y="0"/>
                    </a:cubicBezTo>
                    <a:cubicBezTo>
                      <a:pt x="0" y="205"/>
                      <a:pt x="0" y="205"/>
                      <a:pt x="0" y="205"/>
                    </a:cubicBezTo>
                    <a:cubicBezTo>
                      <a:pt x="0" y="261"/>
                      <a:pt x="46" y="307"/>
                      <a:pt x="102" y="307"/>
                    </a:cubicBezTo>
                    <a:cubicBezTo>
                      <a:pt x="170" y="307"/>
                      <a:pt x="170" y="307"/>
                      <a:pt x="170" y="307"/>
                    </a:cubicBezTo>
                    <a:cubicBezTo>
                      <a:pt x="170" y="239"/>
                      <a:pt x="170" y="239"/>
                      <a:pt x="170" y="239"/>
                    </a:cubicBezTo>
                    <a:lnTo>
                      <a:pt x="102" y="239"/>
                    </a:lnTo>
                    <a:close/>
                    <a:moveTo>
                      <a:pt x="102" y="239"/>
                    </a:moveTo>
                    <a:cubicBezTo>
                      <a:pt x="102" y="239"/>
                      <a:pt x="102" y="239"/>
                      <a:pt x="102" y="2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0" name="Freeform 10">
                <a:extLst>
                  <a:ext uri="{FF2B5EF4-FFF2-40B4-BE49-F238E27FC236}">
                    <a16:creationId xmlns:a16="http://schemas.microsoft.com/office/drawing/2014/main" id="{28D59E8D-9C11-4AE2-8BCA-F1C8A8392FB1}"/>
                  </a:ext>
                </a:extLst>
              </p:cNvPr>
              <p:cNvSpPr>
                <a:spLocks noEditPoints="1"/>
              </p:cNvSpPr>
              <p:nvPr/>
            </p:nvSpPr>
            <p:spPr bwMode="auto">
              <a:xfrm>
                <a:off x="-2593" y="1451"/>
                <a:ext cx="2100" cy="1940"/>
              </a:xfrm>
              <a:custGeom>
                <a:avLst/>
                <a:gdLst>
                  <a:gd name="T0" fmla="*/ 853 w 887"/>
                  <a:gd name="T1" fmla="*/ 683 h 820"/>
                  <a:gd name="T2" fmla="*/ 136 w 887"/>
                  <a:gd name="T3" fmla="*/ 683 h 820"/>
                  <a:gd name="T4" fmla="*/ 136 w 887"/>
                  <a:gd name="T5" fmla="*/ 35 h 820"/>
                  <a:gd name="T6" fmla="*/ 102 w 887"/>
                  <a:gd name="T7" fmla="*/ 0 h 820"/>
                  <a:gd name="T8" fmla="*/ 0 w 887"/>
                  <a:gd name="T9" fmla="*/ 0 h 820"/>
                  <a:gd name="T10" fmla="*/ 0 w 887"/>
                  <a:gd name="T11" fmla="*/ 69 h 820"/>
                  <a:gd name="T12" fmla="*/ 68 w 887"/>
                  <a:gd name="T13" fmla="*/ 69 h 820"/>
                  <a:gd name="T14" fmla="*/ 68 w 887"/>
                  <a:gd name="T15" fmla="*/ 717 h 820"/>
                  <a:gd name="T16" fmla="*/ 102 w 887"/>
                  <a:gd name="T17" fmla="*/ 751 h 820"/>
                  <a:gd name="T18" fmla="*/ 819 w 887"/>
                  <a:gd name="T19" fmla="*/ 751 h 820"/>
                  <a:gd name="T20" fmla="*/ 819 w 887"/>
                  <a:gd name="T21" fmla="*/ 820 h 820"/>
                  <a:gd name="T22" fmla="*/ 887 w 887"/>
                  <a:gd name="T23" fmla="*/ 820 h 820"/>
                  <a:gd name="T24" fmla="*/ 887 w 887"/>
                  <a:gd name="T25" fmla="*/ 717 h 820"/>
                  <a:gd name="T26" fmla="*/ 853 w 887"/>
                  <a:gd name="T27" fmla="*/ 683 h 820"/>
                  <a:gd name="T28" fmla="*/ 853 w 887"/>
                  <a:gd name="T29" fmla="*/ 683 h 820"/>
                  <a:gd name="T30" fmla="*/ 853 w 887"/>
                  <a:gd name="T31" fmla="*/ 683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7" h="820">
                    <a:moveTo>
                      <a:pt x="853" y="683"/>
                    </a:moveTo>
                    <a:cubicBezTo>
                      <a:pt x="136" y="683"/>
                      <a:pt x="136" y="683"/>
                      <a:pt x="136" y="683"/>
                    </a:cubicBezTo>
                    <a:cubicBezTo>
                      <a:pt x="136" y="35"/>
                      <a:pt x="136" y="35"/>
                      <a:pt x="136" y="35"/>
                    </a:cubicBezTo>
                    <a:cubicBezTo>
                      <a:pt x="136" y="16"/>
                      <a:pt x="121" y="0"/>
                      <a:pt x="102" y="0"/>
                    </a:cubicBezTo>
                    <a:cubicBezTo>
                      <a:pt x="0" y="0"/>
                      <a:pt x="0" y="0"/>
                      <a:pt x="0" y="0"/>
                    </a:cubicBezTo>
                    <a:cubicBezTo>
                      <a:pt x="0" y="69"/>
                      <a:pt x="0" y="69"/>
                      <a:pt x="0" y="69"/>
                    </a:cubicBezTo>
                    <a:cubicBezTo>
                      <a:pt x="68" y="69"/>
                      <a:pt x="68" y="69"/>
                      <a:pt x="68" y="69"/>
                    </a:cubicBezTo>
                    <a:cubicBezTo>
                      <a:pt x="68" y="717"/>
                      <a:pt x="68" y="717"/>
                      <a:pt x="68" y="717"/>
                    </a:cubicBezTo>
                    <a:cubicBezTo>
                      <a:pt x="68" y="736"/>
                      <a:pt x="83" y="751"/>
                      <a:pt x="102" y="751"/>
                    </a:cubicBezTo>
                    <a:cubicBezTo>
                      <a:pt x="819" y="751"/>
                      <a:pt x="819" y="751"/>
                      <a:pt x="819" y="751"/>
                    </a:cubicBezTo>
                    <a:cubicBezTo>
                      <a:pt x="819" y="820"/>
                      <a:pt x="819" y="820"/>
                      <a:pt x="819" y="820"/>
                    </a:cubicBezTo>
                    <a:cubicBezTo>
                      <a:pt x="887" y="820"/>
                      <a:pt x="887" y="820"/>
                      <a:pt x="887" y="820"/>
                    </a:cubicBezTo>
                    <a:cubicBezTo>
                      <a:pt x="887" y="717"/>
                      <a:pt x="887" y="717"/>
                      <a:pt x="887" y="717"/>
                    </a:cubicBezTo>
                    <a:cubicBezTo>
                      <a:pt x="887" y="698"/>
                      <a:pt x="872" y="683"/>
                      <a:pt x="853" y="683"/>
                    </a:cubicBezTo>
                    <a:close/>
                    <a:moveTo>
                      <a:pt x="853" y="683"/>
                    </a:moveTo>
                    <a:cubicBezTo>
                      <a:pt x="853" y="683"/>
                      <a:pt x="853" y="683"/>
                      <a:pt x="853" y="6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1" name="Freeform 11">
                <a:extLst>
                  <a:ext uri="{FF2B5EF4-FFF2-40B4-BE49-F238E27FC236}">
                    <a16:creationId xmlns:a16="http://schemas.microsoft.com/office/drawing/2014/main" id="{19976E29-8243-460B-8B7F-515CE447CB00}"/>
                  </a:ext>
                </a:extLst>
              </p:cNvPr>
              <p:cNvSpPr>
                <a:spLocks noEditPoints="1"/>
              </p:cNvSpPr>
              <p:nvPr/>
            </p:nvSpPr>
            <p:spPr bwMode="auto">
              <a:xfrm>
                <a:off x="-2108" y="1694"/>
                <a:ext cx="483" cy="1212"/>
              </a:xfrm>
              <a:custGeom>
                <a:avLst/>
                <a:gdLst>
                  <a:gd name="T0" fmla="*/ 170 w 204"/>
                  <a:gd name="T1" fmla="*/ 0 h 512"/>
                  <a:gd name="T2" fmla="*/ 34 w 204"/>
                  <a:gd name="T3" fmla="*/ 0 h 512"/>
                  <a:gd name="T4" fmla="*/ 0 w 204"/>
                  <a:gd name="T5" fmla="*/ 34 h 512"/>
                  <a:gd name="T6" fmla="*/ 0 w 204"/>
                  <a:gd name="T7" fmla="*/ 512 h 512"/>
                  <a:gd name="T8" fmla="*/ 68 w 204"/>
                  <a:gd name="T9" fmla="*/ 512 h 512"/>
                  <a:gd name="T10" fmla="*/ 68 w 204"/>
                  <a:gd name="T11" fmla="*/ 68 h 512"/>
                  <a:gd name="T12" fmla="*/ 136 w 204"/>
                  <a:gd name="T13" fmla="*/ 68 h 512"/>
                  <a:gd name="T14" fmla="*/ 136 w 204"/>
                  <a:gd name="T15" fmla="*/ 512 h 512"/>
                  <a:gd name="T16" fmla="*/ 204 w 204"/>
                  <a:gd name="T17" fmla="*/ 512 h 512"/>
                  <a:gd name="T18" fmla="*/ 204 w 204"/>
                  <a:gd name="T19" fmla="*/ 34 h 512"/>
                  <a:gd name="T20" fmla="*/ 170 w 204"/>
                  <a:gd name="T21" fmla="*/ 0 h 512"/>
                  <a:gd name="T22" fmla="*/ 170 w 204"/>
                  <a:gd name="T23" fmla="*/ 0 h 512"/>
                  <a:gd name="T24" fmla="*/ 170 w 204"/>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512">
                    <a:moveTo>
                      <a:pt x="170" y="0"/>
                    </a:moveTo>
                    <a:cubicBezTo>
                      <a:pt x="34" y="0"/>
                      <a:pt x="34" y="0"/>
                      <a:pt x="34" y="0"/>
                    </a:cubicBezTo>
                    <a:cubicBezTo>
                      <a:pt x="15" y="0"/>
                      <a:pt x="0" y="15"/>
                      <a:pt x="0" y="34"/>
                    </a:cubicBezTo>
                    <a:cubicBezTo>
                      <a:pt x="0" y="512"/>
                      <a:pt x="0" y="512"/>
                      <a:pt x="0" y="512"/>
                    </a:cubicBezTo>
                    <a:cubicBezTo>
                      <a:pt x="68" y="512"/>
                      <a:pt x="68" y="512"/>
                      <a:pt x="68" y="512"/>
                    </a:cubicBezTo>
                    <a:cubicBezTo>
                      <a:pt x="68" y="68"/>
                      <a:pt x="68" y="68"/>
                      <a:pt x="68" y="68"/>
                    </a:cubicBezTo>
                    <a:cubicBezTo>
                      <a:pt x="136" y="68"/>
                      <a:pt x="136" y="68"/>
                      <a:pt x="136" y="68"/>
                    </a:cubicBezTo>
                    <a:cubicBezTo>
                      <a:pt x="136" y="512"/>
                      <a:pt x="136" y="512"/>
                      <a:pt x="136" y="512"/>
                    </a:cubicBezTo>
                    <a:cubicBezTo>
                      <a:pt x="204" y="512"/>
                      <a:pt x="204" y="512"/>
                      <a:pt x="204" y="512"/>
                    </a:cubicBezTo>
                    <a:cubicBezTo>
                      <a:pt x="204" y="34"/>
                      <a:pt x="204" y="34"/>
                      <a:pt x="204" y="34"/>
                    </a:cubicBezTo>
                    <a:cubicBezTo>
                      <a:pt x="204" y="15"/>
                      <a:pt x="189" y="0"/>
                      <a:pt x="170" y="0"/>
                    </a:cubicBezTo>
                    <a:close/>
                    <a:moveTo>
                      <a:pt x="170" y="0"/>
                    </a:moveTo>
                    <a:cubicBezTo>
                      <a:pt x="170" y="0"/>
                      <a:pt x="170" y="0"/>
                      <a:pt x="17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2" name="Freeform 12">
                <a:extLst>
                  <a:ext uri="{FF2B5EF4-FFF2-40B4-BE49-F238E27FC236}">
                    <a16:creationId xmlns:a16="http://schemas.microsoft.com/office/drawing/2014/main" id="{151BAA30-5EAA-440D-9AFC-7C3D83E2B35F}"/>
                  </a:ext>
                </a:extLst>
              </p:cNvPr>
              <p:cNvSpPr>
                <a:spLocks noEditPoints="1"/>
              </p:cNvSpPr>
              <p:nvPr/>
            </p:nvSpPr>
            <p:spPr bwMode="auto">
              <a:xfrm>
                <a:off x="-1786" y="1370"/>
                <a:ext cx="486" cy="1536"/>
              </a:xfrm>
              <a:custGeom>
                <a:avLst/>
                <a:gdLst>
                  <a:gd name="T0" fmla="*/ 171 w 205"/>
                  <a:gd name="T1" fmla="*/ 0 h 649"/>
                  <a:gd name="T2" fmla="*/ 34 w 205"/>
                  <a:gd name="T3" fmla="*/ 0 h 649"/>
                  <a:gd name="T4" fmla="*/ 0 w 205"/>
                  <a:gd name="T5" fmla="*/ 34 h 649"/>
                  <a:gd name="T6" fmla="*/ 0 w 205"/>
                  <a:gd name="T7" fmla="*/ 649 h 649"/>
                  <a:gd name="T8" fmla="*/ 68 w 205"/>
                  <a:gd name="T9" fmla="*/ 649 h 649"/>
                  <a:gd name="T10" fmla="*/ 68 w 205"/>
                  <a:gd name="T11" fmla="*/ 69 h 649"/>
                  <a:gd name="T12" fmla="*/ 137 w 205"/>
                  <a:gd name="T13" fmla="*/ 69 h 649"/>
                  <a:gd name="T14" fmla="*/ 137 w 205"/>
                  <a:gd name="T15" fmla="*/ 512 h 649"/>
                  <a:gd name="T16" fmla="*/ 205 w 205"/>
                  <a:gd name="T17" fmla="*/ 512 h 649"/>
                  <a:gd name="T18" fmla="*/ 205 w 205"/>
                  <a:gd name="T19" fmla="*/ 34 h 649"/>
                  <a:gd name="T20" fmla="*/ 171 w 205"/>
                  <a:gd name="T21" fmla="*/ 0 h 649"/>
                  <a:gd name="T22" fmla="*/ 171 w 205"/>
                  <a:gd name="T23" fmla="*/ 0 h 649"/>
                  <a:gd name="T24" fmla="*/ 171 w 205"/>
                  <a:gd name="T25"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649">
                    <a:moveTo>
                      <a:pt x="171" y="0"/>
                    </a:moveTo>
                    <a:cubicBezTo>
                      <a:pt x="34" y="0"/>
                      <a:pt x="34" y="0"/>
                      <a:pt x="34" y="0"/>
                    </a:cubicBezTo>
                    <a:cubicBezTo>
                      <a:pt x="15" y="0"/>
                      <a:pt x="0" y="16"/>
                      <a:pt x="0" y="34"/>
                    </a:cubicBezTo>
                    <a:cubicBezTo>
                      <a:pt x="0" y="649"/>
                      <a:pt x="0" y="649"/>
                      <a:pt x="0" y="649"/>
                    </a:cubicBezTo>
                    <a:cubicBezTo>
                      <a:pt x="68" y="649"/>
                      <a:pt x="68" y="649"/>
                      <a:pt x="68" y="649"/>
                    </a:cubicBezTo>
                    <a:cubicBezTo>
                      <a:pt x="68" y="69"/>
                      <a:pt x="68" y="69"/>
                      <a:pt x="68" y="69"/>
                    </a:cubicBezTo>
                    <a:cubicBezTo>
                      <a:pt x="137" y="69"/>
                      <a:pt x="137" y="69"/>
                      <a:pt x="137" y="69"/>
                    </a:cubicBezTo>
                    <a:cubicBezTo>
                      <a:pt x="137" y="512"/>
                      <a:pt x="137" y="512"/>
                      <a:pt x="137" y="512"/>
                    </a:cubicBezTo>
                    <a:cubicBezTo>
                      <a:pt x="205" y="512"/>
                      <a:pt x="205" y="512"/>
                      <a:pt x="205" y="512"/>
                    </a:cubicBezTo>
                    <a:cubicBezTo>
                      <a:pt x="205" y="34"/>
                      <a:pt x="205" y="34"/>
                      <a:pt x="205" y="34"/>
                    </a:cubicBezTo>
                    <a:cubicBezTo>
                      <a:pt x="205" y="16"/>
                      <a:pt x="190" y="0"/>
                      <a:pt x="171" y="0"/>
                    </a:cubicBezTo>
                    <a:close/>
                    <a:moveTo>
                      <a:pt x="171" y="0"/>
                    </a:moveTo>
                    <a:cubicBezTo>
                      <a:pt x="171" y="0"/>
                      <a:pt x="171" y="0"/>
                      <a:pt x="1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3" name="Freeform 13">
                <a:extLst>
                  <a:ext uri="{FF2B5EF4-FFF2-40B4-BE49-F238E27FC236}">
                    <a16:creationId xmlns:a16="http://schemas.microsoft.com/office/drawing/2014/main" id="{D35B4573-95F5-4C4E-8D5C-5B158D2EF819}"/>
                  </a:ext>
                </a:extLst>
              </p:cNvPr>
              <p:cNvSpPr>
                <a:spLocks noEditPoints="1"/>
              </p:cNvSpPr>
              <p:nvPr/>
            </p:nvSpPr>
            <p:spPr bwMode="auto">
              <a:xfrm>
                <a:off x="-1461" y="2179"/>
                <a:ext cx="483" cy="727"/>
              </a:xfrm>
              <a:custGeom>
                <a:avLst/>
                <a:gdLst>
                  <a:gd name="T0" fmla="*/ 170 w 204"/>
                  <a:gd name="T1" fmla="*/ 0 h 307"/>
                  <a:gd name="T2" fmla="*/ 34 w 204"/>
                  <a:gd name="T3" fmla="*/ 0 h 307"/>
                  <a:gd name="T4" fmla="*/ 0 w 204"/>
                  <a:gd name="T5" fmla="*/ 34 h 307"/>
                  <a:gd name="T6" fmla="*/ 0 w 204"/>
                  <a:gd name="T7" fmla="*/ 307 h 307"/>
                  <a:gd name="T8" fmla="*/ 68 w 204"/>
                  <a:gd name="T9" fmla="*/ 307 h 307"/>
                  <a:gd name="T10" fmla="*/ 68 w 204"/>
                  <a:gd name="T11" fmla="*/ 68 h 307"/>
                  <a:gd name="T12" fmla="*/ 136 w 204"/>
                  <a:gd name="T13" fmla="*/ 68 h 307"/>
                  <a:gd name="T14" fmla="*/ 136 w 204"/>
                  <a:gd name="T15" fmla="*/ 307 h 307"/>
                  <a:gd name="T16" fmla="*/ 204 w 204"/>
                  <a:gd name="T17" fmla="*/ 307 h 307"/>
                  <a:gd name="T18" fmla="*/ 204 w 204"/>
                  <a:gd name="T19" fmla="*/ 34 h 307"/>
                  <a:gd name="T20" fmla="*/ 170 w 204"/>
                  <a:gd name="T21" fmla="*/ 0 h 307"/>
                  <a:gd name="T22" fmla="*/ 170 w 204"/>
                  <a:gd name="T23" fmla="*/ 0 h 307"/>
                  <a:gd name="T24" fmla="*/ 170 w 204"/>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307">
                    <a:moveTo>
                      <a:pt x="170" y="0"/>
                    </a:moveTo>
                    <a:cubicBezTo>
                      <a:pt x="34" y="0"/>
                      <a:pt x="34" y="0"/>
                      <a:pt x="34" y="0"/>
                    </a:cubicBezTo>
                    <a:cubicBezTo>
                      <a:pt x="15" y="0"/>
                      <a:pt x="0" y="15"/>
                      <a:pt x="0" y="34"/>
                    </a:cubicBezTo>
                    <a:cubicBezTo>
                      <a:pt x="0" y="307"/>
                      <a:pt x="0" y="307"/>
                      <a:pt x="0" y="307"/>
                    </a:cubicBezTo>
                    <a:cubicBezTo>
                      <a:pt x="68" y="307"/>
                      <a:pt x="68" y="307"/>
                      <a:pt x="68" y="307"/>
                    </a:cubicBezTo>
                    <a:cubicBezTo>
                      <a:pt x="68" y="68"/>
                      <a:pt x="68" y="68"/>
                      <a:pt x="68" y="68"/>
                    </a:cubicBezTo>
                    <a:cubicBezTo>
                      <a:pt x="136" y="68"/>
                      <a:pt x="136" y="68"/>
                      <a:pt x="136" y="68"/>
                    </a:cubicBezTo>
                    <a:cubicBezTo>
                      <a:pt x="136" y="307"/>
                      <a:pt x="136" y="307"/>
                      <a:pt x="136" y="307"/>
                    </a:cubicBezTo>
                    <a:cubicBezTo>
                      <a:pt x="204" y="307"/>
                      <a:pt x="204" y="307"/>
                      <a:pt x="204" y="307"/>
                    </a:cubicBezTo>
                    <a:cubicBezTo>
                      <a:pt x="204" y="34"/>
                      <a:pt x="204" y="34"/>
                      <a:pt x="204" y="34"/>
                    </a:cubicBezTo>
                    <a:cubicBezTo>
                      <a:pt x="204" y="15"/>
                      <a:pt x="189" y="0"/>
                      <a:pt x="170" y="0"/>
                    </a:cubicBezTo>
                    <a:close/>
                    <a:moveTo>
                      <a:pt x="170" y="0"/>
                    </a:moveTo>
                    <a:cubicBezTo>
                      <a:pt x="170" y="0"/>
                      <a:pt x="170" y="0"/>
                      <a:pt x="17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4" name="Freeform 14">
                <a:extLst>
                  <a:ext uri="{FF2B5EF4-FFF2-40B4-BE49-F238E27FC236}">
                    <a16:creationId xmlns:a16="http://schemas.microsoft.com/office/drawing/2014/main" id="{6815BA7A-13DC-4657-8080-71F6C0F6CA20}"/>
                  </a:ext>
                </a:extLst>
              </p:cNvPr>
              <p:cNvSpPr>
                <a:spLocks noEditPoints="1"/>
              </p:cNvSpPr>
              <p:nvPr/>
            </p:nvSpPr>
            <p:spPr bwMode="auto">
              <a:xfrm>
                <a:off x="-1139" y="1855"/>
                <a:ext cx="485" cy="1051"/>
              </a:xfrm>
              <a:custGeom>
                <a:avLst/>
                <a:gdLst>
                  <a:gd name="T0" fmla="*/ 171 w 205"/>
                  <a:gd name="T1" fmla="*/ 0 h 444"/>
                  <a:gd name="T2" fmla="*/ 34 w 205"/>
                  <a:gd name="T3" fmla="*/ 0 h 444"/>
                  <a:gd name="T4" fmla="*/ 0 w 205"/>
                  <a:gd name="T5" fmla="*/ 34 h 444"/>
                  <a:gd name="T6" fmla="*/ 0 w 205"/>
                  <a:gd name="T7" fmla="*/ 444 h 444"/>
                  <a:gd name="T8" fmla="*/ 68 w 205"/>
                  <a:gd name="T9" fmla="*/ 444 h 444"/>
                  <a:gd name="T10" fmla="*/ 68 w 205"/>
                  <a:gd name="T11" fmla="*/ 68 h 444"/>
                  <a:gd name="T12" fmla="*/ 137 w 205"/>
                  <a:gd name="T13" fmla="*/ 68 h 444"/>
                  <a:gd name="T14" fmla="*/ 137 w 205"/>
                  <a:gd name="T15" fmla="*/ 444 h 444"/>
                  <a:gd name="T16" fmla="*/ 205 w 205"/>
                  <a:gd name="T17" fmla="*/ 444 h 444"/>
                  <a:gd name="T18" fmla="*/ 205 w 205"/>
                  <a:gd name="T19" fmla="*/ 34 h 444"/>
                  <a:gd name="T20" fmla="*/ 171 w 205"/>
                  <a:gd name="T21" fmla="*/ 0 h 444"/>
                  <a:gd name="T22" fmla="*/ 171 w 205"/>
                  <a:gd name="T23" fmla="*/ 0 h 444"/>
                  <a:gd name="T24" fmla="*/ 171 w 205"/>
                  <a:gd name="T25"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444">
                    <a:moveTo>
                      <a:pt x="171" y="0"/>
                    </a:moveTo>
                    <a:cubicBezTo>
                      <a:pt x="34" y="0"/>
                      <a:pt x="34" y="0"/>
                      <a:pt x="34" y="0"/>
                    </a:cubicBezTo>
                    <a:cubicBezTo>
                      <a:pt x="15" y="0"/>
                      <a:pt x="0" y="15"/>
                      <a:pt x="0" y="34"/>
                    </a:cubicBezTo>
                    <a:cubicBezTo>
                      <a:pt x="0" y="444"/>
                      <a:pt x="0" y="444"/>
                      <a:pt x="0" y="444"/>
                    </a:cubicBezTo>
                    <a:cubicBezTo>
                      <a:pt x="68" y="444"/>
                      <a:pt x="68" y="444"/>
                      <a:pt x="68" y="444"/>
                    </a:cubicBezTo>
                    <a:cubicBezTo>
                      <a:pt x="68" y="68"/>
                      <a:pt x="68" y="68"/>
                      <a:pt x="68" y="68"/>
                    </a:cubicBezTo>
                    <a:cubicBezTo>
                      <a:pt x="137" y="68"/>
                      <a:pt x="137" y="68"/>
                      <a:pt x="137" y="68"/>
                    </a:cubicBezTo>
                    <a:cubicBezTo>
                      <a:pt x="137" y="444"/>
                      <a:pt x="137" y="444"/>
                      <a:pt x="137" y="444"/>
                    </a:cubicBezTo>
                    <a:cubicBezTo>
                      <a:pt x="205" y="444"/>
                      <a:pt x="205" y="444"/>
                      <a:pt x="205" y="444"/>
                    </a:cubicBezTo>
                    <a:cubicBezTo>
                      <a:pt x="205" y="34"/>
                      <a:pt x="205" y="34"/>
                      <a:pt x="205" y="34"/>
                    </a:cubicBezTo>
                    <a:cubicBezTo>
                      <a:pt x="205" y="15"/>
                      <a:pt x="190" y="0"/>
                      <a:pt x="171" y="0"/>
                    </a:cubicBezTo>
                    <a:close/>
                    <a:moveTo>
                      <a:pt x="171" y="0"/>
                    </a:moveTo>
                    <a:cubicBezTo>
                      <a:pt x="171" y="0"/>
                      <a:pt x="171" y="0"/>
                      <a:pt x="17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grpSp>
        <p:nvGrpSpPr>
          <p:cNvPr id="31" name="Group 30">
            <a:extLst>
              <a:ext uri="{FF2B5EF4-FFF2-40B4-BE49-F238E27FC236}">
                <a16:creationId xmlns:a16="http://schemas.microsoft.com/office/drawing/2014/main" id="{08FF0905-904A-46F7-9F2C-82628DF5573C}"/>
              </a:ext>
            </a:extLst>
          </p:cNvPr>
          <p:cNvGrpSpPr>
            <a:grpSpLocks/>
          </p:cNvGrpSpPr>
          <p:nvPr userDrawn="1"/>
        </p:nvGrpSpPr>
        <p:grpSpPr>
          <a:xfrm>
            <a:off x="1688900" y="0"/>
            <a:ext cx="10476000" cy="333680"/>
            <a:chOff x="1688900" y="0"/>
            <a:chExt cx="9173114" cy="333680"/>
          </a:xfrm>
        </p:grpSpPr>
        <p:sp>
          <p:nvSpPr>
            <p:cNvPr id="32" name="Parallelogram 31">
              <a:hlinkClick r:id="rId3" action="ppaction://hlinksldjump"/>
              <a:extLst>
                <a:ext uri="{FF2B5EF4-FFF2-40B4-BE49-F238E27FC236}">
                  <a16:creationId xmlns:a16="http://schemas.microsoft.com/office/drawing/2014/main" id="{E388894E-8C57-4D4E-B7E3-BC8745B11A06}"/>
                </a:ext>
              </a:extLst>
            </p:cNvPr>
            <p:cNvSpPr/>
            <p:nvPr userDrawn="1"/>
          </p:nvSpPr>
          <p:spPr>
            <a:xfrm>
              <a:off x="1688900"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algn="ctr"/>
              <a:r>
                <a:rPr lang="en-IN" sz="700" dirty="0">
                  <a:solidFill>
                    <a:schemeClr val="accent2"/>
                  </a:solidFill>
                </a:rPr>
                <a:t>Executive summary</a:t>
              </a:r>
            </a:p>
          </p:txBody>
        </p:sp>
        <p:sp>
          <p:nvSpPr>
            <p:cNvPr id="33" name="Parallelogram 32">
              <a:hlinkClick r:id="" action="ppaction://noaction"/>
              <a:extLst>
                <a:ext uri="{FF2B5EF4-FFF2-40B4-BE49-F238E27FC236}">
                  <a16:creationId xmlns:a16="http://schemas.microsoft.com/office/drawing/2014/main" id="{899B6BD0-4AF4-4DAF-892D-85483DA43E99}"/>
                </a:ext>
              </a:extLst>
            </p:cNvPr>
            <p:cNvSpPr/>
            <p:nvPr userDrawn="1"/>
          </p:nvSpPr>
          <p:spPr>
            <a:xfrm>
              <a:off x="2991787"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1. Renewable trends</a:t>
              </a:r>
            </a:p>
          </p:txBody>
        </p:sp>
        <p:sp>
          <p:nvSpPr>
            <p:cNvPr id="35" name="Parallelogram 34">
              <a:hlinkClick r:id="" action="ppaction://noaction"/>
              <a:extLst>
                <a:ext uri="{FF2B5EF4-FFF2-40B4-BE49-F238E27FC236}">
                  <a16:creationId xmlns:a16="http://schemas.microsoft.com/office/drawing/2014/main" id="{3FD7AF1C-5ADA-4094-B149-BFE984CC94B7}"/>
                </a:ext>
              </a:extLst>
            </p:cNvPr>
            <p:cNvSpPr/>
            <p:nvPr userDrawn="1"/>
          </p:nvSpPr>
          <p:spPr>
            <a:xfrm>
              <a:off x="429467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2. Client interviews</a:t>
              </a:r>
            </a:p>
          </p:txBody>
        </p:sp>
        <p:sp>
          <p:nvSpPr>
            <p:cNvPr id="37" name="Parallelogram 36">
              <a:hlinkClick r:id="" action="ppaction://noaction"/>
              <a:extLst>
                <a:ext uri="{FF2B5EF4-FFF2-40B4-BE49-F238E27FC236}">
                  <a16:creationId xmlns:a16="http://schemas.microsoft.com/office/drawing/2014/main" id="{0D834B57-2CA0-4A88-9066-1D1AC4BF65CB}"/>
                </a:ext>
              </a:extLst>
            </p:cNvPr>
            <p:cNvSpPr/>
            <p:nvPr userDrawn="1"/>
          </p:nvSpPr>
          <p:spPr>
            <a:xfrm>
              <a:off x="5597561"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3. Service offering</a:t>
              </a:r>
            </a:p>
          </p:txBody>
        </p:sp>
        <p:sp>
          <p:nvSpPr>
            <p:cNvPr id="39" name="Parallelogram 38">
              <a:hlinkClick r:id="" action="ppaction://noaction"/>
              <a:extLst>
                <a:ext uri="{FF2B5EF4-FFF2-40B4-BE49-F238E27FC236}">
                  <a16:creationId xmlns:a16="http://schemas.microsoft.com/office/drawing/2014/main" id="{A01296A1-1835-43F7-B82F-619E4B096B89}"/>
                </a:ext>
              </a:extLst>
            </p:cNvPr>
            <p:cNvSpPr/>
            <p:nvPr userDrawn="1"/>
          </p:nvSpPr>
          <p:spPr>
            <a:xfrm>
              <a:off x="6900448"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4. Why EY in renewables</a:t>
              </a:r>
            </a:p>
          </p:txBody>
        </p:sp>
        <p:sp>
          <p:nvSpPr>
            <p:cNvPr id="40" name="Parallelogram 39">
              <a:hlinkClick r:id="" action="ppaction://noaction"/>
              <a:extLst>
                <a:ext uri="{FF2B5EF4-FFF2-40B4-BE49-F238E27FC236}">
                  <a16:creationId xmlns:a16="http://schemas.microsoft.com/office/drawing/2014/main" id="{C5F79E2C-297A-4EF5-8480-EA82F3019236}"/>
                </a:ext>
              </a:extLst>
            </p:cNvPr>
            <p:cNvSpPr/>
            <p:nvPr userDrawn="1"/>
          </p:nvSpPr>
          <p:spPr>
            <a:xfrm>
              <a:off x="8203335"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5. Key assets</a:t>
              </a:r>
            </a:p>
          </p:txBody>
        </p:sp>
        <p:sp>
          <p:nvSpPr>
            <p:cNvPr id="55" name="Parallelogram 54">
              <a:hlinkClick r:id="" action="ppaction://noaction"/>
              <a:extLst>
                <a:ext uri="{FF2B5EF4-FFF2-40B4-BE49-F238E27FC236}">
                  <a16:creationId xmlns:a16="http://schemas.microsoft.com/office/drawing/2014/main" id="{CB2D29DF-5D4A-4A57-9840-5E804A9319C2}"/>
                </a:ext>
              </a:extLst>
            </p:cNvPr>
            <p:cNvSpPr/>
            <p:nvPr userDrawn="1"/>
          </p:nvSpPr>
          <p:spPr>
            <a:xfrm>
              <a:off x="950622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6. EY contacts</a:t>
              </a:r>
            </a:p>
          </p:txBody>
        </p:sp>
      </p:grpSp>
    </p:spTree>
    <p:extLst>
      <p:ext uri="{BB962C8B-B14F-4D97-AF65-F5344CB8AC3E}">
        <p14:creationId xmlns:p14="http://schemas.microsoft.com/office/powerpoint/2010/main" val="226226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1000"/>
                                        <p:tgtEl>
                                          <p:spTgt spid="34"/>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par>
                                <p:cTn id="11" presetID="21" presetClass="entr" presetSubtype="1"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heel(1)">
                                      <p:cBhvr>
                                        <p:cTn id="13" dur="1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4"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1. Key trends">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382D6952-95A6-46D2-A432-53ECD08E67B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16949" y="699171"/>
            <a:ext cx="9861197" cy="4878669"/>
          </a:xfrm>
          <a:prstGeom prst="rect">
            <a:avLst/>
          </a:prstGeom>
        </p:spPr>
      </p:pic>
      <p:sp>
        <p:nvSpPr>
          <p:cNvPr id="9" name="Date Placeholder 8"/>
          <p:cNvSpPr>
            <a:spLocks noGrp="1"/>
          </p:cNvSpPr>
          <p:nvPr userDrawn="1">
            <p:ph type="dt" sz="half" idx="10"/>
          </p:nvPr>
        </p:nvSpPr>
        <p:spPr/>
        <p:txBody>
          <a:bodyPr/>
          <a:lstStyle/>
          <a:p>
            <a:r>
              <a:rPr lang="en-US" dirty="0"/>
              <a:t>November 2020</a:t>
            </a:r>
          </a:p>
        </p:txBody>
      </p:sp>
      <p:sp>
        <p:nvSpPr>
          <p:cNvPr id="10" name="Footer Placeholder 9"/>
          <p:cNvSpPr>
            <a:spLocks noGrp="1"/>
          </p:cNvSpPr>
          <p:nvPr userDrawn="1">
            <p:ph type="ftr" sz="quarter" idx="11"/>
          </p:nvPr>
        </p:nvSpPr>
        <p:spPr/>
        <p:txBody>
          <a:bodyPr/>
          <a:lstStyle>
            <a:lvl1pPr>
              <a:defRPr>
                <a:solidFill>
                  <a:schemeClr val="bg2"/>
                </a:solidFill>
              </a:defRPr>
            </a:lvl1pPr>
          </a:lstStyle>
          <a:p>
            <a:r>
              <a:rPr lang="en-GB" dirty="0"/>
              <a:t>1. Renewable trends</a:t>
            </a:r>
          </a:p>
        </p:txBody>
      </p:sp>
      <p:sp>
        <p:nvSpPr>
          <p:cNvPr id="24" name="Oval 23">
            <a:extLst>
              <a:ext uri="{FF2B5EF4-FFF2-40B4-BE49-F238E27FC236}">
                <a16:creationId xmlns:a16="http://schemas.microsoft.com/office/drawing/2014/main" id="{421B8B65-EF15-4819-8ED5-6EFF23FC52C7}"/>
              </a:ext>
            </a:extLst>
          </p:cNvPr>
          <p:cNvSpPr>
            <a:spLocks noChangeAspect="1"/>
          </p:cNvSpPr>
          <p:nvPr userDrawn="1"/>
        </p:nvSpPr>
        <p:spPr>
          <a:xfrm>
            <a:off x="7939798" y="1232552"/>
            <a:ext cx="3811908" cy="3811908"/>
          </a:xfrm>
          <a:prstGeom prst="ellipse">
            <a:avLst/>
          </a:prstGeom>
          <a:solidFill>
            <a:srgbClr val="333333"/>
          </a:solidFill>
          <a:ln w="12700">
            <a:solidFill>
              <a:srgbClr val="3333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26" name="Oval 25">
            <a:extLst>
              <a:ext uri="{FF2B5EF4-FFF2-40B4-BE49-F238E27FC236}">
                <a16:creationId xmlns:a16="http://schemas.microsoft.com/office/drawing/2014/main" id="{9C5CB908-9F3A-428B-9A10-D7668D54B07F}"/>
              </a:ext>
            </a:extLst>
          </p:cNvPr>
          <p:cNvSpPr/>
          <p:nvPr userDrawn="1"/>
        </p:nvSpPr>
        <p:spPr>
          <a:xfrm>
            <a:off x="7936670" y="1231020"/>
            <a:ext cx="3814974" cy="381497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grpSp>
        <p:nvGrpSpPr>
          <p:cNvPr id="27" name="Group 26">
            <a:extLst>
              <a:ext uri="{FF2B5EF4-FFF2-40B4-BE49-F238E27FC236}">
                <a16:creationId xmlns:a16="http://schemas.microsoft.com/office/drawing/2014/main" id="{C7C8E278-23AB-492E-88F5-18C1B3D1E336}"/>
              </a:ext>
            </a:extLst>
          </p:cNvPr>
          <p:cNvGrpSpPr/>
          <p:nvPr userDrawn="1"/>
        </p:nvGrpSpPr>
        <p:grpSpPr>
          <a:xfrm>
            <a:off x="8194746" y="1489094"/>
            <a:ext cx="3298824" cy="3298824"/>
            <a:chOff x="8229471" y="1781121"/>
            <a:chExt cx="3298824" cy="3298824"/>
          </a:xfrm>
        </p:grpSpPr>
        <p:sp>
          <p:nvSpPr>
            <p:cNvPr id="28" name="Oval 27">
              <a:extLst>
                <a:ext uri="{FF2B5EF4-FFF2-40B4-BE49-F238E27FC236}">
                  <a16:creationId xmlns:a16="http://schemas.microsoft.com/office/drawing/2014/main" id="{E98207E8-2513-41CB-B5D7-32E2B188AC62}"/>
                </a:ext>
              </a:extLst>
            </p:cNvPr>
            <p:cNvSpPr>
              <a:spLocks/>
            </p:cNvSpPr>
            <p:nvPr/>
          </p:nvSpPr>
          <p:spPr>
            <a:xfrm>
              <a:off x="8229471" y="1781121"/>
              <a:ext cx="3298824" cy="3298824"/>
            </a:xfrm>
            <a:prstGeom prst="ellipse">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29" name="Title 1">
              <a:extLst>
                <a:ext uri="{FF2B5EF4-FFF2-40B4-BE49-F238E27FC236}">
                  <a16:creationId xmlns:a16="http://schemas.microsoft.com/office/drawing/2014/main" id="{E41BED1F-F482-43B9-BCFC-C921DA70E7F2}"/>
                </a:ext>
              </a:extLst>
            </p:cNvPr>
            <p:cNvSpPr txBox="1">
              <a:spLocks/>
            </p:cNvSpPr>
            <p:nvPr/>
          </p:nvSpPr>
          <p:spPr>
            <a:xfrm>
              <a:off x="8722548" y="3256046"/>
              <a:ext cx="2312670" cy="1385286"/>
            </a:xfrm>
            <a:prstGeom prst="rect">
              <a:avLst/>
            </a:prstGeom>
            <a:noFill/>
          </p:spPr>
          <p:txBody>
            <a:bodyPr vert="horz" lIns="72000" tIns="72000" rIns="72000" bIns="72000" rtlCol="0" anchor="ctr" anchorCtr="0">
              <a:noAutofit/>
            </a:bodyPr>
            <a:lstStyle>
              <a:lvl1pPr algn="l" defTabSz="914400" rtl="0" eaLnBrk="1" latinLnBrk="0" hangingPunct="1">
                <a:lnSpc>
                  <a:spcPct val="85000"/>
                </a:lnSpc>
                <a:spcBef>
                  <a:spcPct val="0"/>
                </a:spcBef>
                <a:buNone/>
                <a:defRPr sz="2400" b="1" kern="1200">
                  <a:solidFill>
                    <a:schemeClr val="bg1"/>
                  </a:solidFill>
                  <a:latin typeface="+mn-lt"/>
                  <a:ea typeface="+mj-ea"/>
                  <a:cs typeface="Arial" pitchFamily="34" charset="0"/>
                </a:defRPr>
              </a:lvl1pPr>
            </a:lstStyle>
            <a:p>
              <a:pPr algn="ctr">
                <a:lnSpc>
                  <a:spcPct val="100000"/>
                </a:lnSpc>
              </a:pPr>
              <a:r>
                <a:rPr lang="en-US" dirty="0"/>
                <a:t>1. Renewable trends</a:t>
              </a:r>
            </a:p>
          </p:txBody>
        </p:sp>
      </p:grpSp>
      <p:sp>
        <p:nvSpPr>
          <p:cNvPr id="53" name="Grey Block Arc">
            <a:extLst>
              <a:ext uri="{FF2B5EF4-FFF2-40B4-BE49-F238E27FC236}">
                <a16:creationId xmlns:a16="http://schemas.microsoft.com/office/drawing/2014/main" id="{B968957A-ED76-471D-B6DF-77BA901BA774}"/>
              </a:ext>
            </a:extLst>
          </p:cNvPr>
          <p:cNvSpPr>
            <a:spLocks noChangeAspect="1"/>
          </p:cNvSpPr>
          <p:nvPr userDrawn="1"/>
        </p:nvSpPr>
        <p:spPr>
          <a:xfrm flipH="1">
            <a:off x="7734526" y="1027280"/>
            <a:ext cx="4222452" cy="4222452"/>
          </a:xfrm>
          <a:prstGeom prst="blockArc">
            <a:avLst>
              <a:gd name="adj1" fmla="val 16192156"/>
              <a:gd name="adj2" fmla="val 5411960"/>
              <a:gd name="adj3" fmla="val 11056"/>
            </a:avLst>
          </a:prstGeom>
          <a:solidFill>
            <a:srgbClr val="6464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pic>
        <p:nvPicPr>
          <p:cNvPr id="23" name="Graphic 22" descr="Research">
            <a:extLst>
              <a:ext uri="{FF2B5EF4-FFF2-40B4-BE49-F238E27FC236}">
                <a16:creationId xmlns:a16="http://schemas.microsoft.com/office/drawing/2014/main" id="{13537845-B92B-4187-9369-F6D148A0720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22157" y="2021395"/>
            <a:ext cx="1044000" cy="1044000"/>
          </a:xfrm>
          <a:prstGeom prst="rect">
            <a:avLst/>
          </a:prstGeom>
        </p:spPr>
      </p:pic>
      <p:grpSp>
        <p:nvGrpSpPr>
          <p:cNvPr id="21" name="Group 20">
            <a:extLst>
              <a:ext uri="{FF2B5EF4-FFF2-40B4-BE49-F238E27FC236}">
                <a16:creationId xmlns:a16="http://schemas.microsoft.com/office/drawing/2014/main" id="{54B3764F-FAE6-4E68-8633-E9B15008BDBA}"/>
              </a:ext>
            </a:extLst>
          </p:cNvPr>
          <p:cNvGrpSpPr>
            <a:grpSpLocks/>
          </p:cNvGrpSpPr>
          <p:nvPr userDrawn="1"/>
        </p:nvGrpSpPr>
        <p:grpSpPr>
          <a:xfrm>
            <a:off x="1688900" y="0"/>
            <a:ext cx="10476000" cy="333680"/>
            <a:chOff x="1688900" y="0"/>
            <a:chExt cx="9173114" cy="333680"/>
          </a:xfrm>
        </p:grpSpPr>
        <p:sp>
          <p:nvSpPr>
            <p:cNvPr id="22" name="Parallelogram 21">
              <a:hlinkClick r:id="rId5" action="ppaction://hlinksldjump"/>
              <a:extLst>
                <a:ext uri="{FF2B5EF4-FFF2-40B4-BE49-F238E27FC236}">
                  <a16:creationId xmlns:a16="http://schemas.microsoft.com/office/drawing/2014/main" id="{EC264FED-76D0-46FD-8327-AF704D1E2E79}"/>
                </a:ext>
              </a:extLst>
            </p:cNvPr>
            <p:cNvSpPr/>
            <p:nvPr userDrawn="1"/>
          </p:nvSpPr>
          <p:spPr>
            <a:xfrm>
              <a:off x="1688900"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algn="ctr"/>
              <a:r>
                <a:rPr lang="en-IN" sz="700" dirty="0">
                  <a:solidFill>
                    <a:schemeClr val="bg1"/>
                  </a:solidFill>
                </a:rPr>
                <a:t>Executive summary</a:t>
              </a:r>
            </a:p>
          </p:txBody>
        </p:sp>
        <p:sp>
          <p:nvSpPr>
            <p:cNvPr id="25" name="Parallelogram 24">
              <a:hlinkClick r:id="" action="ppaction://noaction"/>
              <a:extLst>
                <a:ext uri="{FF2B5EF4-FFF2-40B4-BE49-F238E27FC236}">
                  <a16:creationId xmlns:a16="http://schemas.microsoft.com/office/drawing/2014/main" id="{4B9871C2-B4A6-48C5-8BB6-AD24523CAB09}"/>
                </a:ext>
              </a:extLst>
            </p:cNvPr>
            <p:cNvSpPr/>
            <p:nvPr userDrawn="1"/>
          </p:nvSpPr>
          <p:spPr>
            <a:xfrm>
              <a:off x="2991787"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bg2"/>
                  </a:solidFill>
                  <a:latin typeface="+mn-lt"/>
                  <a:ea typeface="+mn-ea"/>
                  <a:cs typeface="+mn-cs"/>
                </a:rPr>
                <a:t>1. Renewable trends</a:t>
              </a:r>
            </a:p>
          </p:txBody>
        </p:sp>
        <p:sp>
          <p:nvSpPr>
            <p:cNvPr id="30" name="Parallelogram 29">
              <a:hlinkClick r:id="" action="ppaction://noaction"/>
              <a:extLst>
                <a:ext uri="{FF2B5EF4-FFF2-40B4-BE49-F238E27FC236}">
                  <a16:creationId xmlns:a16="http://schemas.microsoft.com/office/drawing/2014/main" id="{21B3DA61-B228-4E8A-B6F2-354171F9339A}"/>
                </a:ext>
              </a:extLst>
            </p:cNvPr>
            <p:cNvSpPr/>
            <p:nvPr userDrawn="1"/>
          </p:nvSpPr>
          <p:spPr>
            <a:xfrm>
              <a:off x="429467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2. Client interviews</a:t>
              </a:r>
            </a:p>
          </p:txBody>
        </p:sp>
        <p:sp>
          <p:nvSpPr>
            <p:cNvPr id="31" name="Parallelogram 30">
              <a:hlinkClick r:id="" action="ppaction://noaction"/>
              <a:extLst>
                <a:ext uri="{FF2B5EF4-FFF2-40B4-BE49-F238E27FC236}">
                  <a16:creationId xmlns:a16="http://schemas.microsoft.com/office/drawing/2014/main" id="{84039622-84DD-4AD3-8E94-055B8AB53906}"/>
                </a:ext>
              </a:extLst>
            </p:cNvPr>
            <p:cNvSpPr/>
            <p:nvPr userDrawn="1"/>
          </p:nvSpPr>
          <p:spPr>
            <a:xfrm>
              <a:off x="5597561"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3. Service offering</a:t>
              </a:r>
            </a:p>
          </p:txBody>
        </p:sp>
        <p:sp>
          <p:nvSpPr>
            <p:cNvPr id="32" name="Parallelogram 31">
              <a:hlinkClick r:id="" action="ppaction://noaction"/>
              <a:extLst>
                <a:ext uri="{FF2B5EF4-FFF2-40B4-BE49-F238E27FC236}">
                  <a16:creationId xmlns:a16="http://schemas.microsoft.com/office/drawing/2014/main" id="{B978F842-2BBE-4DE9-A4CD-D92BE3BEC89B}"/>
                </a:ext>
              </a:extLst>
            </p:cNvPr>
            <p:cNvSpPr/>
            <p:nvPr userDrawn="1"/>
          </p:nvSpPr>
          <p:spPr>
            <a:xfrm>
              <a:off x="6900448"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4. Why EY in renewables</a:t>
              </a:r>
            </a:p>
          </p:txBody>
        </p:sp>
        <p:sp>
          <p:nvSpPr>
            <p:cNvPr id="33" name="Parallelogram 32">
              <a:hlinkClick r:id="" action="ppaction://noaction"/>
              <a:extLst>
                <a:ext uri="{FF2B5EF4-FFF2-40B4-BE49-F238E27FC236}">
                  <a16:creationId xmlns:a16="http://schemas.microsoft.com/office/drawing/2014/main" id="{F5970941-D8E3-4D15-8946-BD04A895C7EE}"/>
                </a:ext>
              </a:extLst>
            </p:cNvPr>
            <p:cNvSpPr/>
            <p:nvPr userDrawn="1"/>
          </p:nvSpPr>
          <p:spPr>
            <a:xfrm>
              <a:off x="8203335"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5. Key assets</a:t>
              </a:r>
            </a:p>
          </p:txBody>
        </p:sp>
        <p:sp>
          <p:nvSpPr>
            <p:cNvPr id="34" name="Parallelogram 33">
              <a:hlinkClick r:id="" action="ppaction://noaction"/>
              <a:extLst>
                <a:ext uri="{FF2B5EF4-FFF2-40B4-BE49-F238E27FC236}">
                  <a16:creationId xmlns:a16="http://schemas.microsoft.com/office/drawing/2014/main" id="{85547EC1-59A0-418E-AF21-53559F973D98}"/>
                </a:ext>
              </a:extLst>
            </p:cNvPr>
            <p:cNvSpPr/>
            <p:nvPr userDrawn="1"/>
          </p:nvSpPr>
          <p:spPr>
            <a:xfrm>
              <a:off x="950622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6. EY contacts</a:t>
              </a:r>
            </a:p>
          </p:txBody>
        </p:sp>
      </p:grpSp>
    </p:spTree>
    <p:extLst>
      <p:ext uri="{BB962C8B-B14F-4D97-AF65-F5344CB8AC3E}">
        <p14:creationId xmlns:p14="http://schemas.microsoft.com/office/powerpoint/2010/main" val="403822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1000"/>
                                        <p:tgtEl>
                                          <p:spTgt spid="53"/>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1" presetClass="entr" presetSubtype="1"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heel(1)">
                                      <p:cBhvr>
                                        <p:cTn id="13"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3"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2. Client interviews">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382D6952-95A6-46D2-A432-53ECD08E67B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16949" y="699171"/>
            <a:ext cx="9861197" cy="4878669"/>
          </a:xfrm>
          <a:prstGeom prst="rect">
            <a:avLst/>
          </a:prstGeom>
        </p:spPr>
      </p:pic>
      <p:sp>
        <p:nvSpPr>
          <p:cNvPr id="9" name="Date Placeholder 8"/>
          <p:cNvSpPr>
            <a:spLocks noGrp="1"/>
          </p:cNvSpPr>
          <p:nvPr userDrawn="1">
            <p:ph type="dt" sz="half" idx="10"/>
          </p:nvPr>
        </p:nvSpPr>
        <p:spPr/>
        <p:txBody>
          <a:bodyPr/>
          <a:lstStyle/>
          <a:p>
            <a:r>
              <a:rPr lang="en-US" dirty="0"/>
              <a:t>November 2020</a:t>
            </a:r>
          </a:p>
        </p:txBody>
      </p:sp>
      <p:sp>
        <p:nvSpPr>
          <p:cNvPr id="10" name="Footer Placeholder 9"/>
          <p:cNvSpPr>
            <a:spLocks noGrp="1"/>
          </p:cNvSpPr>
          <p:nvPr userDrawn="1">
            <p:ph type="ftr" sz="quarter" idx="11"/>
          </p:nvPr>
        </p:nvSpPr>
        <p:spPr/>
        <p:txBody>
          <a:bodyPr/>
          <a:lstStyle>
            <a:lvl1pPr>
              <a:defRPr>
                <a:solidFill>
                  <a:schemeClr val="bg2"/>
                </a:solidFill>
              </a:defRPr>
            </a:lvl1pPr>
          </a:lstStyle>
          <a:p>
            <a:r>
              <a:rPr lang="en-GB" dirty="0"/>
              <a:t>2. Client interviews</a:t>
            </a:r>
          </a:p>
        </p:txBody>
      </p:sp>
      <p:sp>
        <p:nvSpPr>
          <p:cNvPr id="24" name="Oval 23">
            <a:extLst>
              <a:ext uri="{FF2B5EF4-FFF2-40B4-BE49-F238E27FC236}">
                <a16:creationId xmlns:a16="http://schemas.microsoft.com/office/drawing/2014/main" id="{421B8B65-EF15-4819-8ED5-6EFF23FC52C7}"/>
              </a:ext>
            </a:extLst>
          </p:cNvPr>
          <p:cNvSpPr>
            <a:spLocks noChangeAspect="1"/>
          </p:cNvSpPr>
          <p:nvPr userDrawn="1"/>
        </p:nvSpPr>
        <p:spPr>
          <a:xfrm>
            <a:off x="7939798" y="1232552"/>
            <a:ext cx="3811908" cy="3811908"/>
          </a:xfrm>
          <a:prstGeom prst="ellipse">
            <a:avLst/>
          </a:prstGeom>
          <a:solidFill>
            <a:srgbClr val="333333"/>
          </a:solidFill>
          <a:ln w="12700">
            <a:solidFill>
              <a:srgbClr val="3333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26" name="Oval 25">
            <a:extLst>
              <a:ext uri="{FF2B5EF4-FFF2-40B4-BE49-F238E27FC236}">
                <a16:creationId xmlns:a16="http://schemas.microsoft.com/office/drawing/2014/main" id="{9C5CB908-9F3A-428B-9A10-D7668D54B07F}"/>
              </a:ext>
            </a:extLst>
          </p:cNvPr>
          <p:cNvSpPr/>
          <p:nvPr userDrawn="1"/>
        </p:nvSpPr>
        <p:spPr>
          <a:xfrm>
            <a:off x="7936670" y="1231020"/>
            <a:ext cx="3814974" cy="381497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grpSp>
        <p:nvGrpSpPr>
          <p:cNvPr id="27" name="Group 26">
            <a:extLst>
              <a:ext uri="{FF2B5EF4-FFF2-40B4-BE49-F238E27FC236}">
                <a16:creationId xmlns:a16="http://schemas.microsoft.com/office/drawing/2014/main" id="{C7C8E278-23AB-492E-88F5-18C1B3D1E336}"/>
              </a:ext>
            </a:extLst>
          </p:cNvPr>
          <p:cNvGrpSpPr/>
          <p:nvPr userDrawn="1"/>
        </p:nvGrpSpPr>
        <p:grpSpPr>
          <a:xfrm>
            <a:off x="8194746" y="1489094"/>
            <a:ext cx="3298824" cy="3298824"/>
            <a:chOff x="8229471" y="1781121"/>
            <a:chExt cx="3298824" cy="3298824"/>
          </a:xfrm>
        </p:grpSpPr>
        <p:sp>
          <p:nvSpPr>
            <p:cNvPr id="28" name="Oval 27">
              <a:extLst>
                <a:ext uri="{FF2B5EF4-FFF2-40B4-BE49-F238E27FC236}">
                  <a16:creationId xmlns:a16="http://schemas.microsoft.com/office/drawing/2014/main" id="{E98207E8-2513-41CB-B5D7-32E2B188AC62}"/>
                </a:ext>
              </a:extLst>
            </p:cNvPr>
            <p:cNvSpPr>
              <a:spLocks/>
            </p:cNvSpPr>
            <p:nvPr/>
          </p:nvSpPr>
          <p:spPr>
            <a:xfrm>
              <a:off x="8229471" y="1781121"/>
              <a:ext cx="3298824" cy="3298824"/>
            </a:xfrm>
            <a:prstGeom prst="ellipse">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29" name="Title 1">
              <a:extLst>
                <a:ext uri="{FF2B5EF4-FFF2-40B4-BE49-F238E27FC236}">
                  <a16:creationId xmlns:a16="http://schemas.microsoft.com/office/drawing/2014/main" id="{E41BED1F-F482-43B9-BCFC-C921DA70E7F2}"/>
                </a:ext>
              </a:extLst>
            </p:cNvPr>
            <p:cNvSpPr txBox="1">
              <a:spLocks/>
            </p:cNvSpPr>
            <p:nvPr/>
          </p:nvSpPr>
          <p:spPr>
            <a:xfrm>
              <a:off x="8722548" y="3256046"/>
              <a:ext cx="2312670" cy="1385286"/>
            </a:xfrm>
            <a:prstGeom prst="rect">
              <a:avLst/>
            </a:prstGeom>
            <a:noFill/>
          </p:spPr>
          <p:txBody>
            <a:bodyPr vert="horz" lIns="72000" tIns="72000" rIns="72000" bIns="72000" rtlCol="0" anchor="ctr" anchorCtr="0">
              <a:noAutofit/>
            </a:bodyPr>
            <a:lstStyle>
              <a:lvl1pPr algn="l" defTabSz="914400" rtl="0" eaLnBrk="1" latinLnBrk="0" hangingPunct="1">
                <a:lnSpc>
                  <a:spcPct val="85000"/>
                </a:lnSpc>
                <a:spcBef>
                  <a:spcPct val="0"/>
                </a:spcBef>
                <a:buNone/>
                <a:defRPr sz="2400" b="1" kern="1200">
                  <a:solidFill>
                    <a:schemeClr val="bg1"/>
                  </a:solidFill>
                  <a:latin typeface="+mn-lt"/>
                  <a:ea typeface="+mj-ea"/>
                  <a:cs typeface="Arial" pitchFamily="34" charset="0"/>
                </a:defRPr>
              </a:lvl1pPr>
            </a:lstStyle>
            <a:p>
              <a:pPr algn="ctr">
                <a:lnSpc>
                  <a:spcPct val="100000"/>
                </a:lnSpc>
              </a:pPr>
              <a:r>
                <a:rPr lang="en-US" dirty="0"/>
                <a:t>2. Client interviews</a:t>
              </a:r>
            </a:p>
          </p:txBody>
        </p:sp>
      </p:grpSp>
      <p:sp>
        <p:nvSpPr>
          <p:cNvPr id="53" name="Grey Block Arc">
            <a:extLst>
              <a:ext uri="{FF2B5EF4-FFF2-40B4-BE49-F238E27FC236}">
                <a16:creationId xmlns:a16="http://schemas.microsoft.com/office/drawing/2014/main" id="{B968957A-ED76-471D-B6DF-77BA901BA774}"/>
              </a:ext>
            </a:extLst>
          </p:cNvPr>
          <p:cNvSpPr>
            <a:spLocks noChangeAspect="1"/>
          </p:cNvSpPr>
          <p:nvPr userDrawn="1"/>
        </p:nvSpPr>
        <p:spPr>
          <a:xfrm flipH="1">
            <a:off x="7734526" y="1027280"/>
            <a:ext cx="4222452" cy="4222452"/>
          </a:xfrm>
          <a:prstGeom prst="blockArc">
            <a:avLst>
              <a:gd name="adj1" fmla="val 16192156"/>
              <a:gd name="adj2" fmla="val 5411960"/>
              <a:gd name="adj3" fmla="val 11056"/>
            </a:avLst>
          </a:prstGeom>
          <a:solidFill>
            <a:srgbClr val="6464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pic>
        <p:nvPicPr>
          <p:cNvPr id="23" name="Graphic 22" descr="Questions">
            <a:extLst>
              <a:ext uri="{FF2B5EF4-FFF2-40B4-BE49-F238E27FC236}">
                <a16:creationId xmlns:a16="http://schemas.microsoft.com/office/drawing/2014/main" id="{3213F729-59E4-43D1-9089-5B0C719219E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22279" y="2021395"/>
            <a:ext cx="1044000" cy="1044000"/>
          </a:xfrm>
          <a:prstGeom prst="rect">
            <a:avLst/>
          </a:prstGeom>
        </p:spPr>
      </p:pic>
      <p:grpSp>
        <p:nvGrpSpPr>
          <p:cNvPr id="21" name="Group 20">
            <a:extLst>
              <a:ext uri="{FF2B5EF4-FFF2-40B4-BE49-F238E27FC236}">
                <a16:creationId xmlns:a16="http://schemas.microsoft.com/office/drawing/2014/main" id="{54E1A123-01C4-4DC9-8DE5-C94D3FE1E416}"/>
              </a:ext>
            </a:extLst>
          </p:cNvPr>
          <p:cNvGrpSpPr>
            <a:grpSpLocks/>
          </p:cNvGrpSpPr>
          <p:nvPr userDrawn="1"/>
        </p:nvGrpSpPr>
        <p:grpSpPr>
          <a:xfrm>
            <a:off x="1688900" y="0"/>
            <a:ext cx="10476000" cy="333680"/>
            <a:chOff x="1688900" y="0"/>
            <a:chExt cx="9173114" cy="333680"/>
          </a:xfrm>
        </p:grpSpPr>
        <p:sp>
          <p:nvSpPr>
            <p:cNvPr id="22" name="Parallelogram 21">
              <a:hlinkClick r:id="rId5" action="ppaction://hlinksldjump"/>
              <a:extLst>
                <a:ext uri="{FF2B5EF4-FFF2-40B4-BE49-F238E27FC236}">
                  <a16:creationId xmlns:a16="http://schemas.microsoft.com/office/drawing/2014/main" id="{E38415FD-97EC-4725-A236-D1D774316F4F}"/>
                </a:ext>
              </a:extLst>
            </p:cNvPr>
            <p:cNvSpPr/>
            <p:nvPr userDrawn="1"/>
          </p:nvSpPr>
          <p:spPr>
            <a:xfrm>
              <a:off x="1688900"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algn="ctr"/>
              <a:r>
                <a:rPr lang="en-IN" sz="700" dirty="0">
                  <a:solidFill>
                    <a:schemeClr val="bg1"/>
                  </a:solidFill>
                </a:rPr>
                <a:t>Executive summary</a:t>
              </a:r>
            </a:p>
          </p:txBody>
        </p:sp>
        <p:sp>
          <p:nvSpPr>
            <p:cNvPr id="25" name="Parallelogram 24">
              <a:hlinkClick r:id="" action="ppaction://noaction"/>
              <a:extLst>
                <a:ext uri="{FF2B5EF4-FFF2-40B4-BE49-F238E27FC236}">
                  <a16:creationId xmlns:a16="http://schemas.microsoft.com/office/drawing/2014/main" id="{96776AE3-D9A2-4E54-A4D3-3006DF6D0FCD}"/>
                </a:ext>
              </a:extLst>
            </p:cNvPr>
            <p:cNvSpPr/>
            <p:nvPr userDrawn="1"/>
          </p:nvSpPr>
          <p:spPr>
            <a:xfrm>
              <a:off x="2991787"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1. Renewable trends</a:t>
              </a:r>
            </a:p>
          </p:txBody>
        </p:sp>
        <p:sp>
          <p:nvSpPr>
            <p:cNvPr id="30" name="Parallelogram 29">
              <a:hlinkClick r:id="" action="ppaction://noaction"/>
              <a:extLst>
                <a:ext uri="{FF2B5EF4-FFF2-40B4-BE49-F238E27FC236}">
                  <a16:creationId xmlns:a16="http://schemas.microsoft.com/office/drawing/2014/main" id="{8847BAC4-731F-41CC-9666-41F32D9C3938}"/>
                </a:ext>
              </a:extLst>
            </p:cNvPr>
            <p:cNvSpPr/>
            <p:nvPr userDrawn="1"/>
          </p:nvSpPr>
          <p:spPr>
            <a:xfrm>
              <a:off x="429467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bg2"/>
                  </a:solidFill>
                  <a:latin typeface="+mn-lt"/>
                  <a:ea typeface="+mn-ea"/>
                  <a:cs typeface="+mn-cs"/>
                </a:rPr>
                <a:t>2. Client interviews</a:t>
              </a:r>
            </a:p>
          </p:txBody>
        </p:sp>
        <p:sp>
          <p:nvSpPr>
            <p:cNvPr id="31" name="Parallelogram 30">
              <a:hlinkClick r:id="" action="ppaction://noaction"/>
              <a:extLst>
                <a:ext uri="{FF2B5EF4-FFF2-40B4-BE49-F238E27FC236}">
                  <a16:creationId xmlns:a16="http://schemas.microsoft.com/office/drawing/2014/main" id="{9D9147BE-D48A-4D9B-8A65-D49CC77D5C88}"/>
                </a:ext>
              </a:extLst>
            </p:cNvPr>
            <p:cNvSpPr/>
            <p:nvPr userDrawn="1"/>
          </p:nvSpPr>
          <p:spPr>
            <a:xfrm>
              <a:off x="5597561"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3. Service offering</a:t>
              </a:r>
            </a:p>
          </p:txBody>
        </p:sp>
        <p:sp>
          <p:nvSpPr>
            <p:cNvPr id="32" name="Parallelogram 31">
              <a:hlinkClick r:id="" action="ppaction://noaction"/>
              <a:extLst>
                <a:ext uri="{FF2B5EF4-FFF2-40B4-BE49-F238E27FC236}">
                  <a16:creationId xmlns:a16="http://schemas.microsoft.com/office/drawing/2014/main" id="{BDA9A813-DDDB-4B02-9720-41F6D590DBB3}"/>
                </a:ext>
              </a:extLst>
            </p:cNvPr>
            <p:cNvSpPr/>
            <p:nvPr userDrawn="1"/>
          </p:nvSpPr>
          <p:spPr>
            <a:xfrm>
              <a:off x="6900448"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4. Why EY in renewables</a:t>
              </a:r>
            </a:p>
          </p:txBody>
        </p:sp>
        <p:sp>
          <p:nvSpPr>
            <p:cNvPr id="33" name="Parallelogram 32">
              <a:hlinkClick r:id="" action="ppaction://noaction"/>
              <a:extLst>
                <a:ext uri="{FF2B5EF4-FFF2-40B4-BE49-F238E27FC236}">
                  <a16:creationId xmlns:a16="http://schemas.microsoft.com/office/drawing/2014/main" id="{32948B21-FDF8-479D-B840-F2F2FA767B34}"/>
                </a:ext>
              </a:extLst>
            </p:cNvPr>
            <p:cNvSpPr/>
            <p:nvPr userDrawn="1"/>
          </p:nvSpPr>
          <p:spPr>
            <a:xfrm>
              <a:off x="8203335"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5. Key assets</a:t>
              </a:r>
            </a:p>
          </p:txBody>
        </p:sp>
        <p:sp>
          <p:nvSpPr>
            <p:cNvPr id="34" name="Parallelogram 33">
              <a:hlinkClick r:id="" action="ppaction://noaction"/>
              <a:extLst>
                <a:ext uri="{FF2B5EF4-FFF2-40B4-BE49-F238E27FC236}">
                  <a16:creationId xmlns:a16="http://schemas.microsoft.com/office/drawing/2014/main" id="{F3305D5E-2EE4-48C5-BFDA-BD23D9BB6EA2}"/>
                </a:ext>
              </a:extLst>
            </p:cNvPr>
            <p:cNvSpPr/>
            <p:nvPr userDrawn="1"/>
          </p:nvSpPr>
          <p:spPr>
            <a:xfrm>
              <a:off x="950622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6. EY contacts</a:t>
              </a:r>
            </a:p>
          </p:txBody>
        </p:sp>
      </p:grpSp>
    </p:spTree>
    <p:extLst>
      <p:ext uri="{BB962C8B-B14F-4D97-AF65-F5344CB8AC3E}">
        <p14:creationId xmlns:p14="http://schemas.microsoft.com/office/powerpoint/2010/main" val="288525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1000"/>
                                        <p:tgtEl>
                                          <p:spTgt spid="53"/>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1" presetClass="entr" presetSubtype="1"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heel(1)">
                                      <p:cBhvr>
                                        <p:cTn id="13"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3. Service offerin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46698E85-03BA-4F0D-AA58-E2CE4720FB17}"/>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16949" y="699171"/>
            <a:ext cx="9861197" cy="4878669"/>
          </a:xfrm>
          <a:prstGeom prst="rect">
            <a:avLst/>
          </a:prstGeom>
        </p:spPr>
      </p:pic>
      <p:sp>
        <p:nvSpPr>
          <p:cNvPr id="9" name="Date Placeholder 8"/>
          <p:cNvSpPr>
            <a:spLocks noGrp="1"/>
          </p:cNvSpPr>
          <p:nvPr userDrawn="1">
            <p:ph type="dt" sz="half" idx="10"/>
          </p:nvPr>
        </p:nvSpPr>
        <p:spPr/>
        <p:txBody>
          <a:bodyPr/>
          <a:lstStyle/>
          <a:p>
            <a:r>
              <a:rPr lang="en-US" dirty="0"/>
              <a:t>November 2020</a:t>
            </a:r>
          </a:p>
        </p:txBody>
      </p:sp>
      <p:sp>
        <p:nvSpPr>
          <p:cNvPr id="10" name="Footer Placeholder 9"/>
          <p:cNvSpPr>
            <a:spLocks noGrp="1"/>
          </p:cNvSpPr>
          <p:nvPr userDrawn="1">
            <p:ph type="ftr" sz="quarter" idx="11"/>
          </p:nvPr>
        </p:nvSpPr>
        <p:spPr/>
        <p:txBody>
          <a:bodyPr/>
          <a:lstStyle>
            <a:lvl1pPr>
              <a:defRPr>
                <a:solidFill>
                  <a:schemeClr val="bg2"/>
                </a:solidFill>
              </a:defRPr>
            </a:lvl1pPr>
          </a:lstStyle>
          <a:p>
            <a:r>
              <a:rPr lang="en-GB" dirty="0"/>
              <a:t>3. Service offering</a:t>
            </a:r>
          </a:p>
        </p:txBody>
      </p:sp>
      <p:sp>
        <p:nvSpPr>
          <p:cNvPr id="39" name="Oval 38">
            <a:extLst>
              <a:ext uri="{FF2B5EF4-FFF2-40B4-BE49-F238E27FC236}">
                <a16:creationId xmlns:a16="http://schemas.microsoft.com/office/drawing/2014/main" id="{6D9D6C89-5153-40D8-BE60-0EDB0BB0C47B}"/>
              </a:ext>
            </a:extLst>
          </p:cNvPr>
          <p:cNvSpPr>
            <a:spLocks noChangeAspect="1"/>
          </p:cNvSpPr>
          <p:nvPr userDrawn="1"/>
        </p:nvSpPr>
        <p:spPr>
          <a:xfrm>
            <a:off x="7939798" y="1232552"/>
            <a:ext cx="3811908" cy="3811908"/>
          </a:xfrm>
          <a:prstGeom prst="ellipse">
            <a:avLst/>
          </a:prstGeom>
          <a:solidFill>
            <a:srgbClr val="333333"/>
          </a:solidFill>
          <a:ln w="12700">
            <a:solidFill>
              <a:srgbClr val="3333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41" name="Oval 40">
            <a:extLst>
              <a:ext uri="{FF2B5EF4-FFF2-40B4-BE49-F238E27FC236}">
                <a16:creationId xmlns:a16="http://schemas.microsoft.com/office/drawing/2014/main" id="{983523DA-3F72-4980-B493-002310776649}"/>
              </a:ext>
            </a:extLst>
          </p:cNvPr>
          <p:cNvSpPr/>
          <p:nvPr userDrawn="1"/>
        </p:nvSpPr>
        <p:spPr>
          <a:xfrm>
            <a:off x="7936670" y="1231020"/>
            <a:ext cx="3814974" cy="381497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grpSp>
        <p:nvGrpSpPr>
          <p:cNvPr id="69" name="Group 68">
            <a:extLst>
              <a:ext uri="{FF2B5EF4-FFF2-40B4-BE49-F238E27FC236}">
                <a16:creationId xmlns:a16="http://schemas.microsoft.com/office/drawing/2014/main" id="{7E198DCA-31C6-4EBB-8F97-7F39244FD0A9}"/>
              </a:ext>
            </a:extLst>
          </p:cNvPr>
          <p:cNvGrpSpPr/>
          <p:nvPr userDrawn="1"/>
        </p:nvGrpSpPr>
        <p:grpSpPr>
          <a:xfrm>
            <a:off x="8194746" y="1489094"/>
            <a:ext cx="3298824" cy="3298824"/>
            <a:chOff x="8229471" y="1781121"/>
            <a:chExt cx="3298824" cy="3298824"/>
          </a:xfrm>
        </p:grpSpPr>
        <p:sp>
          <p:nvSpPr>
            <p:cNvPr id="70" name="Oval 69">
              <a:extLst>
                <a:ext uri="{FF2B5EF4-FFF2-40B4-BE49-F238E27FC236}">
                  <a16:creationId xmlns:a16="http://schemas.microsoft.com/office/drawing/2014/main" id="{832CD8F6-234E-4D34-8680-DA7E6D5E8B8B}"/>
                </a:ext>
              </a:extLst>
            </p:cNvPr>
            <p:cNvSpPr>
              <a:spLocks/>
            </p:cNvSpPr>
            <p:nvPr/>
          </p:nvSpPr>
          <p:spPr>
            <a:xfrm>
              <a:off x="8229471" y="1781121"/>
              <a:ext cx="3298824" cy="3298824"/>
            </a:xfrm>
            <a:prstGeom prst="ellipse">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71" name="Title 1">
              <a:extLst>
                <a:ext uri="{FF2B5EF4-FFF2-40B4-BE49-F238E27FC236}">
                  <a16:creationId xmlns:a16="http://schemas.microsoft.com/office/drawing/2014/main" id="{229F9615-E29A-4477-BD4C-B7EEE923D3F7}"/>
                </a:ext>
              </a:extLst>
            </p:cNvPr>
            <p:cNvSpPr txBox="1">
              <a:spLocks/>
            </p:cNvSpPr>
            <p:nvPr/>
          </p:nvSpPr>
          <p:spPr>
            <a:xfrm>
              <a:off x="8722548" y="3256046"/>
              <a:ext cx="2312670" cy="1385286"/>
            </a:xfrm>
            <a:prstGeom prst="rect">
              <a:avLst/>
            </a:prstGeom>
            <a:noFill/>
          </p:spPr>
          <p:txBody>
            <a:bodyPr vert="horz" lIns="72000" tIns="72000" rIns="72000" bIns="72000" rtlCol="0" anchor="ctr" anchorCtr="0">
              <a:noAutofit/>
            </a:bodyPr>
            <a:lstStyle>
              <a:lvl1pPr algn="l" defTabSz="914400" rtl="0" eaLnBrk="1" latinLnBrk="0" hangingPunct="1">
                <a:lnSpc>
                  <a:spcPct val="85000"/>
                </a:lnSpc>
                <a:spcBef>
                  <a:spcPct val="0"/>
                </a:spcBef>
                <a:buNone/>
                <a:defRPr sz="2400" b="1" kern="1200">
                  <a:solidFill>
                    <a:schemeClr val="bg1"/>
                  </a:solidFill>
                  <a:latin typeface="+mn-lt"/>
                  <a:ea typeface="+mj-ea"/>
                  <a:cs typeface="Arial" pitchFamily="34" charset="0"/>
                </a:defRPr>
              </a:lvl1pPr>
            </a:lstStyle>
            <a:p>
              <a:pPr algn="ctr">
                <a:lnSpc>
                  <a:spcPct val="100000"/>
                </a:lnSpc>
              </a:pPr>
              <a:r>
                <a:rPr lang="en-US" dirty="0"/>
                <a:t>3. Service offering</a:t>
              </a:r>
            </a:p>
          </p:txBody>
        </p:sp>
      </p:grpSp>
      <p:sp>
        <p:nvSpPr>
          <p:cNvPr id="72" name="Grey Block Arc">
            <a:extLst>
              <a:ext uri="{FF2B5EF4-FFF2-40B4-BE49-F238E27FC236}">
                <a16:creationId xmlns:a16="http://schemas.microsoft.com/office/drawing/2014/main" id="{2FCAD7E7-53C8-412C-B038-7D27C5FFBC86}"/>
              </a:ext>
            </a:extLst>
          </p:cNvPr>
          <p:cNvSpPr>
            <a:spLocks noChangeAspect="1"/>
          </p:cNvSpPr>
          <p:nvPr userDrawn="1"/>
        </p:nvSpPr>
        <p:spPr>
          <a:xfrm flipH="1">
            <a:off x="7734526" y="1027280"/>
            <a:ext cx="4222452" cy="4222452"/>
          </a:xfrm>
          <a:prstGeom prst="blockArc">
            <a:avLst>
              <a:gd name="adj1" fmla="val 16192156"/>
              <a:gd name="adj2" fmla="val 5411960"/>
              <a:gd name="adj3" fmla="val 11056"/>
            </a:avLst>
          </a:prstGeom>
          <a:solidFill>
            <a:srgbClr val="6464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grpSp>
        <p:nvGrpSpPr>
          <p:cNvPr id="76" name="Group 59">
            <a:extLst>
              <a:ext uri="{FF2B5EF4-FFF2-40B4-BE49-F238E27FC236}">
                <a16:creationId xmlns:a16="http://schemas.microsoft.com/office/drawing/2014/main" id="{C115D23A-06A2-438B-90B4-285B49A58572}"/>
              </a:ext>
            </a:extLst>
          </p:cNvPr>
          <p:cNvGrpSpPr>
            <a:grpSpLocks noChangeAspect="1"/>
          </p:cNvGrpSpPr>
          <p:nvPr userDrawn="1"/>
        </p:nvGrpSpPr>
        <p:grpSpPr bwMode="auto">
          <a:xfrm>
            <a:off x="9385803" y="1881205"/>
            <a:ext cx="1006172" cy="1006172"/>
            <a:chOff x="-3944" y="767"/>
            <a:chExt cx="1311" cy="1311"/>
          </a:xfrm>
          <a:solidFill>
            <a:schemeClr val="bg2"/>
          </a:solidFill>
        </p:grpSpPr>
        <p:sp>
          <p:nvSpPr>
            <p:cNvPr id="77" name="Freeform 60">
              <a:extLst>
                <a:ext uri="{FF2B5EF4-FFF2-40B4-BE49-F238E27FC236}">
                  <a16:creationId xmlns:a16="http://schemas.microsoft.com/office/drawing/2014/main" id="{BA6DE42D-CF09-4386-985B-F92BDF465BA2}"/>
                </a:ext>
              </a:extLst>
            </p:cNvPr>
            <p:cNvSpPr>
              <a:spLocks noEditPoints="1"/>
            </p:cNvSpPr>
            <p:nvPr/>
          </p:nvSpPr>
          <p:spPr bwMode="auto">
            <a:xfrm>
              <a:off x="-3288" y="986"/>
              <a:ext cx="655" cy="655"/>
            </a:xfrm>
            <a:custGeom>
              <a:avLst/>
              <a:gdLst>
                <a:gd name="T0" fmla="*/ 699 w 819"/>
                <a:gd name="T1" fmla="*/ 307 h 819"/>
                <a:gd name="T2" fmla="*/ 748 w 819"/>
                <a:gd name="T3" fmla="*/ 217 h 819"/>
                <a:gd name="T4" fmla="*/ 651 w 819"/>
                <a:gd name="T5" fmla="*/ 72 h 819"/>
                <a:gd name="T6" fmla="*/ 542 w 819"/>
                <a:gd name="T7" fmla="*/ 133 h 819"/>
                <a:gd name="T8" fmla="*/ 512 w 819"/>
                <a:gd name="T9" fmla="*/ 34 h 819"/>
                <a:gd name="T10" fmla="*/ 342 w 819"/>
                <a:gd name="T11" fmla="*/ 0 h 819"/>
                <a:gd name="T12" fmla="*/ 307 w 819"/>
                <a:gd name="T13" fmla="*/ 120 h 819"/>
                <a:gd name="T14" fmla="*/ 217 w 819"/>
                <a:gd name="T15" fmla="*/ 72 h 819"/>
                <a:gd name="T16" fmla="*/ 72 w 819"/>
                <a:gd name="T17" fmla="*/ 168 h 819"/>
                <a:gd name="T18" fmla="*/ 133 w 819"/>
                <a:gd name="T19" fmla="*/ 277 h 819"/>
                <a:gd name="T20" fmla="*/ 34 w 819"/>
                <a:gd name="T21" fmla="*/ 307 h 819"/>
                <a:gd name="T22" fmla="*/ 0 w 819"/>
                <a:gd name="T23" fmla="*/ 478 h 819"/>
                <a:gd name="T24" fmla="*/ 120 w 819"/>
                <a:gd name="T25" fmla="*/ 512 h 819"/>
                <a:gd name="T26" fmla="*/ 72 w 819"/>
                <a:gd name="T27" fmla="*/ 603 h 819"/>
                <a:gd name="T28" fmla="*/ 168 w 819"/>
                <a:gd name="T29" fmla="*/ 748 h 819"/>
                <a:gd name="T30" fmla="*/ 278 w 819"/>
                <a:gd name="T31" fmla="*/ 687 h 819"/>
                <a:gd name="T32" fmla="*/ 307 w 819"/>
                <a:gd name="T33" fmla="*/ 785 h 819"/>
                <a:gd name="T34" fmla="*/ 478 w 819"/>
                <a:gd name="T35" fmla="*/ 819 h 819"/>
                <a:gd name="T36" fmla="*/ 512 w 819"/>
                <a:gd name="T37" fmla="*/ 699 h 819"/>
                <a:gd name="T38" fmla="*/ 603 w 819"/>
                <a:gd name="T39" fmla="*/ 748 h 819"/>
                <a:gd name="T40" fmla="*/ 748 w 819"/>
                <a:gd name="T41" fmla="*/ 651 h 819"/>
                <a:gd name="T42" fmla="*/ 687 w 819"/>
                <a:gd name="T43" fmla="*/ 542 h 819"/>
                <a:gd name="T44" fmla="*/ 785 w 819"/>
                <a:gd name="T45" fmla="*/ 512 h 819"/>
                <a:gd name="T46" fmla="*/ 819 w 819"/>
                <a:gd name="T47" fmla="*/ 341 h 819"/>
                <a:gd name="T48" fmla="*/ 751 w 819"/>
                <a:gd name="T49" fmla="*/ 444 h 819"/>
                <a:gd name="T50" fmla="*/ 641 w 819"/>
                <a:gd name="T51" fmla="*/ 469 h 819"/>
                <a:gd name="T52" fmla="*/ 621 w 819"/>
                <a:gd name="T53" fmla="*/ 572 h 819"/>
                <a:gd name="T54" fmla="*/ 627 w 819"/>
                <a:gd name="T55" fmla="*/ 675 h 819"/>
                <a:gd name="T56" fmla="*/ 531 w 819"/>
                <a:gd name="T57" fmla="*/ 615 h 819"/>
                <a:gd name="T58" fmla="*/ 444 w 819"/>
                <a:gd name="T59" fmla="*/ 674 h 819"/>
                <a:gd name="T60" fmla="*/ 376 w 819"/>
                <a:gd name="T61" fmla="*/ 751 h 819"/>
                <a:gd name="T62" fmla="*/ 350 w 819"/>
                <a:gd name="T63" fmla="*/ 641 h 819"/>
                <a:gd name="T64" fmla="*/ 247 w 819"/>
                <a:gd name="T65" fmla="*/ 621 h 819"/>
                <a:gd name="T66" fmla="*/ 144 w 819"/>
                <a:gd name="T67" fmla="*/ 627 h 819"/>
                <a:gd name="T68" fmla="*/ 204 w 819"/>
                <a:gd name="T69" fmla="*/ 531 h 819"/>
                <a:gd name="T70" fmla="*/ 146 w 819"/>
                <a:gd name="T71" fmla="*/ 444 h 819"/>
                <a:gd name="T72" fmla="*/ 68 w 819"/>
                <a:gd name="T73" fmla="*/ 376 h 819"/>
                <a:gd name="T74" fmla="*/ 179 w 819"/>
                <a:gd name="T75" fmla="*/ 350 h 819"/>
                <a:gd name="T76" fmla="*/ 199 w 819"/>
                <a:gd name="T77" fmla="*/ 247 h 819"/>
                <a:gd name="T78" fmla="*/ 192 w 819"/>
                <a:gd name="T79" fmla="*/ 144 h 819"/>
                <a:gd name="T80" fmla="*/ 289 w 819"/>
                <a:gd name="T81" fmla="*/ 204 h 819"/>
                <a:gd name="T82" fmla="*/ 376 w 819"/>
                <a:gd name="T83" fmla="*/ 146 h 819"/>
                <a:gd name="T84" fmla="*/ 444 w 819"/>
                <a:gd name="T85" fmla="*/ 68 h 819"/>
                <a:gd name="T86" fmla="*/ 470 w 819"/>
                <a:gd name="T87" fmla="*/ 179 h 819"/>
                <a:gd name="T88" fmla="*/ 572 w 819"/>
                <a:gd name="T89" fmla="*/ 199 h 819"/>
                <a:gd name="T90" fmla="*/ 675 w 819"/>
                <a:gd name="T91" fmla="*/ 192 h 819"/>
                <a:gd name="T92" fmla="*/ 615 w 819"/>
                <a:gd name="T93" fmla="*/ 288 h 819"/>
                <a:gd name="T94" fmla="*/ 674 w 819"/>
                <a:gd name="T95" fmla="*/ 376 h 819"/>
                <a:gd name="T96" fmla="*/ 751 w 819"/>
                <a:gd name="T97" fmla="*/ 444 h 819"/>
                <a:gd name="T98" fmla="*/ 751 w 819"/>
                <a:gd name="T99" fmla="*/ 444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9" h="819">
                  <a:moveTo>
                    <a:pt x="785" y="307"/>
                  </a:moveTo>
                  <a:cubicBezTo>
                    <a:pt x="699" y="307"/>
                    <a:pt x="699" y="307"/>
                    <a:pt x="699" y="307"/>
                  </a:cubicBezTo>
                  <a:cubicBezTo>
                    <a:pt x="696" y="297"/>
                    <a:pt x="691" y="287"/>
                    <a:pt x="687" y="277"/>
                  </a:cubicBezTo>
                  <a:cubicBezTo>
                    <a:pt x="748" y="217"/>
                    <a:pt x="748" y="217"/>
                    <a:pt x="748" y="217"/>
                  </a:cubicBezTo>
                  <a:cubicBezTo>
                    <a:pt x="761" y="203"/>
                    <a:pt x="761" y="182"/>
                    <a:pt x="748" y="168"/>
                  </a:cubicBezTo>
                  <a:cubicBezTo>
                    <a:pt x="651" y="72"/>
                    <a:pt x="651" y="72"/>
                    <a:pt x="651" y="72"/>
                  </a:cubicBezTo>
                  <a:cubicBezTo>
                    <a:pt x="638" y="58"/>
                    <a:pt x="616" y="58"/>
                    <a:pt x="603" y="72"/>
                  </a:cubicBezTo>
                  <a:cubicBezTo>
                    <a:pt x="542" y="133"/>
                    <a:pt x="542" y="133"/>
                    <a:pt x="542" y="133"/>
                  </a:cubicBezTo>
                  <a:cubicBezTo>
                    <a:pt x="532" y="128"/>
                    <a:pt x="522" y="124"/>
                    <a:pt x="512" y="120"/>
                  </a:cubicBezTo>
                  <a:cubicBezTo>
                    <a:pt x="512" y="34"/>
                    <a:pt x="512" y="34"/>
                    <a:pt x="512" y="34"/>
                  </a:cubicBezTo>
                  <a:cubicBezTo>
                    <a:pt x="512" y="15"/>
                    <a:pt x="497" y="0"/>
                    <a:pt x="478" y="0"/>
                  </a:cubicBezTo>
                  <a:cubicBezTo>
                    <a:pt x="342" y="0"/>
                    <a:pt x="342" y="0"/>
                    <a:pt x="342" y="0"/>
                  </a:cubicBezTo>
                  <a:cubicBezTo>
                    <a:pt x="323" y="0"/>
                    <a:pt x="307" y="15"/>
                    <a:pt x="307" y="34"/>
                  </a:cubicBezTo>
                  <a:cubicBezTo>
                    <a:pt x="307" y="120"/>
                    <a:pt x="307" y="120"/>
                    <a:pt x="307" y="120"/>
                  </a:cubicBezTo>
                  <a:cubicBezTo>
                    <a:pt x="297" y="124"/>
                    <a:pt x="287" y="128"/>
                    <a:pt x="278" y="133"/>
                  </a:cubicBezTo>
                  <a:cubicBezTo>
                    <a:pt x="217" y="72"/>
                    <a:pt x="217" y="72"/>
                    <a:pt x="217" y="72"/>
                  </a:cubicBezTo>
                  <a:cubicBezTo>
                    <a:pt x="203" y="58"/>
                    <a:pt x="182" y="58"/>
                    <a:pt x="168" y="72"/>
                  </a:cubicBezTo>
                  <a:cubicBezTo>
                    <a:pt x="72" y="168"/>
                    <a:pt x="72" y="168"/>
                    <a:pt x="72" y="168"/>
                  </a:cubicBezTo>
                  <a:cubicBezTo>
                    <a:pt x="59" y="182"/>
                    <a:pt x="59" y="203"/>
                    <a:pt x="72" y="217"/>
                  </a:cubicBezTo>
                  <a:cubicBezTo>
                    <a:pt x="133" y="277"/>
                    <a:pt x="133" y="277"/>
                    <a:pt x="133" y="277"/>
                  </a:cubicBezTo>
                  <a:cubicBezTo>
                    <a:pt x="128" y="287"/>
                    <a:pt x="124" y="297"/>
                    <a:pt x="120" y="307"/>
                  </a:cubicBezTo>
                  <a:cubicBezTo>
                    <a:pt x="34" y="307"/>
                    <a:pt x="34" y="307"/>
                    <a:pt x="34" y="307"/>
                  </a:cubicBezTo>
                  <a:cubicBezTo>
                    <a:pt x="15" y="307"/>
                    <a:pt x="0" y="323"/>
                    <a:pt x="0" y="341"/>
                  </a:cubicBezTo>
                  <a:cubicBezTo>
                    <a:pt x="0" y="478"/>
                    <a:pt x="0" y="478"/>
                    <a:pt x="0" y="478"/>
                  </a:cubicBezTo>
                  <a:cubicBezTo>
                    <a:pt x="0" y="497"/>
                    <a:pt x="15" y="512"/>
                    <a:pt x="34" y="512"/>
                  </a:cubicBezTo>
                  <a:cubicBezTo>
                    <a:pt x="120" y="512"/>
                    <a:pt x="120" y="512"/>
                    <a:pt x="120" y="512"/>
                  </a:cubicBezTo>
                  <a:cubicBezTo>
                    <a:pt x="124" y="522"/>
                    <a:pt x="128" y="532"/>
                    <a:pt x="133" y="542"/>
                  </a:cubicBezTo>
                  <a:cubicBezTo>
                    <a:pt x="72" y="603"/>
                    <a:pt x="72" y="603"/>
                    <a:pt x="72" y="603"/>
                  </a:cubicBezTo>
                  <a:cubicBezTo>
                    <a:pt x="59" y="616"/>
                    <a:pt x="59" y="638"/>
                    <a:pt x="72" y="651"/>
                  </a:cubicBezTo>
                  <a:cubicBezTo>
                    <a:pt x="168" y="748"/>
                    <a:pt x="168" y="748"/>
                    <a:pt x="168" y="748"/>
                  </a:cubicBezTo>
                  <a:cubicBezTo>
                    <a:pt x="182" y="761"/>
                    <a:pt x="203" y="761"/>
                    <a:pt x="217" y="748"/>
                  </a:cubicBezTo>
                  <a:cubicBezTo>
                    <a:pt x="278" y="687"/>
                    <a:pt x="278" y="687"/>
                    <a:pt x="278" y="687"/>
                  </a:cubicBezTo>
                  <a:cubicBezTo>
                    <a:pt x="287" y="691"/>
                    <a:pt x="297" y="695"/>
                    <a:pt x="307" y="699"/>
                  </a:cubicBezTo>
                  <a:cubicBezTo>
                    <a:pt x="307" y="785"/>
                    <a:pt x="307" y="785"/>
                    <a:pt x="307" y="785"/>
                  </a:cubicBezTo>
                  <a:cubicBezTo>
                    <a:pt x="307" y="804"/>
                    <a:pt x="323" y="819"/>
                    <a:pt x="342" y="819"/>
                  </a:cubicBezTo>
                  <a:cubicBezTo>
                    <a:pt x="478" y="819"/>
                    <a:pt x="478" y="819"/>
                    <a:pt x="478" y="819"/>
                  </a:cubicBezTo>
                  <a:cubicBezTo>
                    <a:pt x="497" y="819"/>
                    <a:pt x="512" y="804"/>
                    <a:pt x="512" y="785"/>
                  </a:cubicBezTo>
                  <a:cubicBezTo>
                    <a:pt x="512" y="699"/>
                    <a:pt x="512" y="699"/>
                    <a:pt x="512" y="699"/>
                  </a:cubicBezTo>
                  <a:cubicBezTo>
                    <a:pt x="522" y="695"/>
                    <a:pt x="532" y="691"/>
                    <a:pt x="542" y="687"/>
                  </a:cubicBezTo>
                  <a:cubicBezTo>
                    <a:pt x="603" y="748"/>
                    <a:pt x="603" y="748"/>
                    <a:pt x="603" y="748"/>
                  </a:cubicBezTo>
                  <a:cubicBezTo>
                    <a:pt x="616" y="761"/>
                    <a:pt x="638" y="761"/>
                    <a:pt x="651" y="748"/>
                  </a:cubicBezTo>
                  <a:cubicBezTo>
                    <a:pt x="748" y="651"/>
                    <a:pt x="748" y="651"/>
                    <a:pt x="748" y="651"/>
                  </a:cubicBezTo>
                  <a:cubicBezTo>
                    <a:pt x="761" y="638"/>
                    <a:pt x="761" y="616"/>
                    <a:pt x="748" y="603"/>
                  </a:cubicBezTo>
                  <a:cubicBezTo>
                    <a:pt x="687" y="542"/>
                    <a:pt x="687" y="542"/>
                    <a:pt x="687" y="542"/>
                  </a:cubicBezTo>
                  <a:cubicBezTo>
                    <a:pt x="691" y="532"/>
                    <a:pt x="696" y="522"/>
                    <a:pt x="699" y="512"/>
                  </a:cubicBezTo>
                  <a:cubicBezTo>
                    <a:pt x="785" y="512"/>
                    <a:pt x="785" y="512"/>
                    <a:pt x="785" y="512"/>
                  </a:cubicBezTo>
                  <a:cubicBezTo>
                    <a:pt x="804" y="512"/>
                    <a:pt x="819" y="497"/>
                    <a:pt x="819" y="478"/>
                  </a:cubicBezTo>
                  <a:cubicBezTo>
                    <a:pt x="819" y="341"/>
                    <a:pt x="819" y="341"/>
                    <a:pt x="819" y="341"/>
                  </a:cubicBezTo>
                  <a:cubicBezTo>
                    <a:pt x="819" y="323"/>
                    <a:pt x="804" y="307"/>
                    <a:pt x="785" y="307"/>
                  </a:cubicBezTo>
                  <a:close/>
                  <a:moveTo>
                    <a:pt x="751" y="444"/>
                  </a:moveTo>
                  <a:cubicBezTo>
                    <a:pt x="674" y="444"/>
                    <a:pt x="674" y="444"/>
                    <a:pt x="674" y="444"/>
                  </a:cubicBezTo>
                  <a:cubicBezTo>
                    <a:pt x="658" y="444"/>
                    <a:pt x="645" y="454"/>
                    <a:pt x="641" y="469"/>
                  </a:cubicBezTo>
                  <a:cubicBezTo>
                    <a:pt x="635" y="491"/>
                    <a:pt x="627" y="512"/>
                    <a:pt x="615" y="531"/>
                  </a:cubicBezTo>
                  <a:cubicBezTo>
                    <a:pt x="608" y="544"/>
                    <a:pt x="610" y="561"/>
                    <a:pt x="621" y="572"/>
                  </a:cubicBezTo>
                  <a:cubicBezTo>
                    <a:pt x="675" y="627"/>
                    <a:pt x="675" y="627"/>
                    <a:pt x="675" y="627"/>
                  </a:cubicBezTo>
                  <a:cubicBezTo>
                    <a:pt x="627" y="675"/>
                    <a:pt x="627" y="675"/>
                    <a:pt x="627" y="675"/>
                  </a:cubicBezTo>
                  <a:cubicBezTo>
                    <a:pt x="572" y="621"/>
                    <a:pt x="572" y="621"/>
                    <a:pt x="572" y="621"/>
                  </a:cubicBezTo>
                  <a:cubicBezTo>
                    <a:pt x="561" y="610"/>
                    <a:pt x="544" y="607"/>
                    <a:pt x="531" y="615"/>
                  </a:cubicBezTo>
                  <a:cubicBezTo>
                    <a:pt x="512" y="627"/>
                    <a:pt x="491" y="635"/>
                    <a:pt x="470" y="641"/>
                  </a:cubicBezTo>
                  <a:cubicBezTo>
                    <a:pt x="454" y="645"/>
                    <a:pt x="444" y="658"/>
                    <a:pt x="444" y="674"/>
                  </a:cubicBezTo>
                  <a:cubicBezTo>
                    <a:pt x="444" y="751"/>
                    <a:pt x="444" y="751"/>
                    <a:pt x="444" y="751"/>
                  </a:cubicBezTo>
                  <a:cubicBezTo>
                    <a:pt x="376" y="751"/>
                    <a:pt x="376" y="751"/>
                    <a:pt x="376" y="751"/>
                  </a:cubicBezTo>
                  <a:cubicBezTo>
                    <a:pt x="376" y="674"/>
                    <a:pt x="376" y="674"/>
                    <a:pt x="376" y="674"/>
                  </a:cubicBezTo>
                  <a:cubicBezTo>
                    <a:pt x="376" y="658"/>
                    <a:pt x="365" y="645"/>
                    <a:pt x="350" y="641"/>
                  </a:cubicBezTo>
                  <a:cubicBezTo>
                    <a:pt x="329" y="635"/>
                    <a:pt x="308" y="627"/>
                    <a:pt x="289" y="615"/>
                  </a:cubicBezTo>
                  <a:cubicBezTo>
                    <a:pt x="275" y="607"/>
                    <a:pt x="258" y="610"/>
                    <a:pt x="247" y="621"/>
                  </a:cubicBezTo>
                  <a:cubicBezTo>
                    <a:pt x="193" y="675"/>
                    <a:pt x="193" y="675"/>
                    <a:pt x="193" y="675"/>
                  </a:cubicBezTo>
                  <a:cubicBezTo>
                    <a:pt x="144" y="627"/>
                    <a:pt x="144" y="627"/>
                    <a:pt x="144" y="627"/>
                  </a:cubicBezTo>
                  <a:cubicBezTo>
                    <a:pt x="199" y="572"/>
                    <a:pt x="199" y="572"/>
                    <a:pt x="199" y="572"/>
                  </a:cubicBezTo>
                  <a:cubicBezTo>
                    <a:pt x="210" y="561"/>
                    <a:pt x="212" y="544"/>
                    <a:pt x="204" y="531"/>
                  </a:cubicBezTo>
                  <a:cubicBezTo>
                    <a:pt x="193" y="512"/>
                    <a:pt x="184" y="491"/>
                    <a:pt x="179" y="469"/>
                  </a:cubicBezTo>
                  <a:cubicBezTo>
                    <a:pt x="175" y="454"/>
                    <a:pt x="161" y="444"/>
                    <a:pt x="146" y="444"/>
                  </a:cubicBezTo>
                  <a:cubicBezTo>
                    <a:pt x="68" y="444"/>
                    <a:pt x="68" y="444"/>
                    <a:pt x="68" y="444"/>
                  </a:cubicBezTo>
                  <a:cubicBezTo>
                    <a:pt x="68" y="376"/>
                    <a:pt x="68" y="376"/>
                    <a:pt x="68" y="376"/>
                  </a:cubicBezTo>
                  <a:cubicBezTo>
                    <a:pt x="146" y="376"/>
                    <a:pt x="146" y="376"/>
                    <a:pt x="146" y="376"/>
                  </a:cubicBezTo>
                  <a:cubicBezTo>
                    <a:pt x="161" y="376"/>
                    <a:pt x="175" y="365"/>
                    <a:pt x="179" y="350"/>
                  </a:cubicBezTo>
                  <a:cubicBezTo>
                    <a:pt x="184" y="328"/>
                    <a:pt x="193" y="308"/>
                    <a:pt x="204" y="289"/>
                  </a:cubicBezTo>
                  <a:cubicBezTo>
                    <a:pt x="212" y="275"/>
                    <a:pt x="210" y="258"/>
                    <a:pt x="199" y="247"/>
                  </a:cubicBezTo>
                  <a:cubicBezTo>
                    <a:pt x="144" y="192"/>
                    <a:pt x="144" y="192"/>
                    <a:pt x="144" y="192"/>
                  </a:cubicBezTo>
                  <a:cubicBezTo>
                    <a:pt x="192" y="144"/>
                    <a:pt x="192" y="144"/>
                    <a:pt x="192" y="144"/>
                  </a:cubicBezTo>
                  <a:cubicBezTo>
                    <a:pt x="247" y="199"/>
                    <a:pt x="247" y="199"/>
                    <a:pt x="247" y="199"/>
                  </a:cubicBezTo>
                  <a:cubicBezTo>
                    <a:pt x="258" y="210"/>
                    <a:pt x="275" y="212"/>
                    <a:pt x="289" y="204"/>
                  </a:cubicBezTo>
                  <a:cubicBezTo>
                    <a:pt x="308" y="193"/>
                    <a:pt x="329" y="184"/>
                    <a:pt x="350" y="179"/>
                  </a:cubicBezTo>
                  <a:cubicBezTo>
                    <a:pt x="365" y="175"/>
                    <a:pt x="376" y="161"/>
                    <a:pt x="376" y="146"/>
                  </a:cubicBezTo>
                  <a:cubicBezTo>
                    <a:pt x="376" y="68"/>
                    <a:pt x="376" y="68"/>
                    <a:pt x="376" y="68"/>
                  </a:cubicBezTo>
                  <a:cubicBezTo>
                    <a:pt x="444" y="68"/>
                    <a:pt x="444" y="68"/>
                    <a:pt x="444" y="68"/>
                  </a:cubicBezTo>
                  <a:cubicBezTo>
                    <a:pt x="444" y="145"/>
                    <a:pt x="444" y="145"/>
                    <a:pt x="444" y="145"/>
                  </a:cubicBezTo>
                  <a:cubicBezTo>
                    <a:pt x="444" y="161"/>
                    <a:pt x="454" y="175"/>
                    <a:pt x="470" y="179"/>
                  </a:cubicBezTo>
                  <a:cubicBezTo>
                    <a:pt x="491" y="184"/>
                    <a:pt x="512" y="193"/>
                    <a:pt x="531" y="204"/>
                  </a:cubicBezTo>
                  <a:cubicBezTo>
                    <a:pt x="544" y="212"/>
                    <a:pt x="561" y="210"/>
                    <a:pt x="572" y="199"/>
                  </a:cubicBezTo>
                  <a:cubicBezTo>
                    <a:pt x="627" y="144"/>
                    <a:pt x="627" y="144"/>
                    <a:pt x="627" y="144"/>
                  </a:cubicBezTo>
                  <a:cubicBezTo>
                    <a:pt x="675" y="192"/>
                    <a:pt x="675" y="192"/>
                    <a:pt x="675" y="192"/>
                  </a:cubicBezTo>
                  <a:cubicBezTo>
                    <a:pt x="621" y="247"/>
                    <a:pt x="621" y="247"/>
                    <a:pt x="621" y="247"/>
                  </a:cubicBezTo>
                  <a:cubicBezTo>
                    <a:pt x="610" y="258"/>
                    <a:pt x="608" y="275"/>
                    <a:pt x="615" y="288"/>
                  </a:cubicBezTo>
                  <a:cubicBezTo>
                    <a:pt x="627" y="308"/>
                    <a:pt x="635" y="328"/>
                    <a:pt x="641" y="350"/>
                  </a:cubicBezTo>
                  <a:cubicBezTo>
                    <a:pt x="645" y="365"/>
                    <a:pt x="658" y="376"/>
                    <a:pt x="674" y="376"/>
                  </a:cubicBezTo>
                  <a:cubicBezTo>
                    <a:pt x="751" y="376"/>
                    <a:pt x="751" y="376"/>
                    <a:pt x="751" y="376"/>
                  </a:cubicBezTo>
                  <a:lnTo>
                    <a:pt x="751" y="444"/>
                  </a:lnTo>
                  <a:close/>
                  <a:moveTo>
                    <a:pt x="751" y="444"/>
                  </a:moveTo>
                  <a:cubicBezTo>
                    <a:pt x="751" y="444"/>
                    <a:pt x="751" y="444"/>
                    <a:pt x="751" y="4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8" name="Freeform 61">
              <a:extLst>
                <a:ext uri="{FF2B5EF4-FFF2-40B4-BE49-F238E27FC236}">
                  <a16:creationId xmlns:a16="http://schemas.microsoft.com/office/drawing/2014/main" id="{3652C1DE-650F-4BEC-81EF-E90322743128}"/>
                </a:ext>
              </a:extLst>
            </p:cNvPr>
            <p:cNvSpPr>
              <a:spLocks noEditPoints="1"/>
            </p:cNvSpPr>
            <p:nvPr/>
          </p:nvSpPr>
          <p:spPr bwMode="auto">
            <a:xfrm>
              <a:off x="-3070" y="1204"/>
              <a:ext cx="219" cy="219"/>
            </a:xfrm>
            <a:custGeom>
              <a:avLst/>
              <a:gdLst>
                <a:gd name="T0" fmla="*/ 137 w 273"/>
                <a:gd name="T1" fmla="*/ 0 h 273"/>
                <a:gd name="T2" fmla="*/ 0 w 273"/>
                <a:gd name="T3" fmla="*/ 137 h 273"/>
                <a:gd name="T4" fmla="*/ 137 w 273"/>
                <a:gd name="T5" fmla="*/ 273 h 273"/>
                <a:gd name="T6" fmla="*/ 273 w 273"/>
                <a:gd name="T7" fmla="*/ 137 h 273"/>
                <a:gd name="T8" fmla="*/ 137 w 273"/>
                <a:gd name="T9" fmla="*/ 0 h 273"/>
                <a:gd name="T10" fmla="*/ 137 w 273"/>
                <a:gd name="T11" fmla="*/ 205 h 273"/>
                <a:gd name="T12" fmla="*/ 69 w 273"/>
                <a:gd name="T13" fmla="*/ 137 h 273"/>
                <a:gd name="T14" fmla="*/ 137 w 273"/>
                <a:gd name="T15" fmla="*/ 68 h 273"/>
                <a:gd name="T16" fmla="*/ 205 w 273"/>
                <a:gd name="T17" fmla="*/ 137 h 273"/>
                <a:gd name="T18" fmla="*/ 137 w 273"/>
                <a:gd name="T19" fmla="*/ 205 h 273"/>
                <a:gd name="T20" fmla="*/ 137 w 273"/>
                <a:gd name="T21" fmla="*/ 205 h 273"/>
                <a:gd name="T22" fmla="*/ 137 w 273"/>
                <a:gd name="T23" fmla="*/ 20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273">
                  <a:moveTo>
                    <a:pt x="137" y="0"/>
                  </a:moveTo>
                  <a:cubicBezTo>
                    <a:pt x="61" y="0"/>
                    <a:pt x="0" y="61"/>
                    <a:pt x="0" y="137"/>
                  </a:cubicBezTo>
                  <a:cubicBezTo>
                    <a:pt x="0" y="212"/>
                    <a:pt x="61" y="273"/>
                    <a:pt x="137" y="273"/>
                  </a:cubicBezTo>
                  <a:cubicBezTo>
                    <a:pt x="212" y="273"/>
                    <a:pt x="273" y="212"/>
                    <a:pt x="273" y="137"/>
                  </a:cubicBezTo>
                  <a:cubicBezTo>
                    <a:pt x="273" y="61"/>
                    <a:pt x="212" y="0"/>
                    <a:pt x="137" y="0"/>
                  </a:cubicBezTo>
                  <a:close/>
                  <a:moveTo>
                    <a:pt x="137" y="205"/>
                  </a:moveTo>
                  <a:cubicBezTo>
                    <a:pt x="99" y="205"/>
                    <a:pt x="69" y="174"/>
                    <a:pt x="69" y="137"/>
                  </a:cubicBezTo>
                  <a:cubicBezTo>
                    <a:pt x="69" y="99"/>
                    <a:pt x="99" y="68"/>
                    <a:pt x="137" y="68"/>
                  </a:cubicBezTo>
                  <a:cubicBezTo>
                    <a:pt x="175" y="68"/>
                    <a:pt x="205" y="99"/>
                    <a:pt x="205" y="137"/>
                  </a:cubicBezTo>
                  <a:cubicBezTo>
                    <a:pt x="205" y="174"/>
                    <a:pt x="175" y="205"/>
                    <a:pt x="137" y="205"/>
                  </a:cubicBezTo>
                  <a:close/>
                  <a:moveTo>
                    <a:pt x="137" y="205"/>
                  </a:moveTo>
                  <a:cubicBezTo>
                    <a:pt x="137" y="205"/>
                    <a:pt x="137" y="205"/>
                    <a:pt x="137" y="20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9" name="Freeform 62">
              <a:extLst>
                <a:ext uri="{FF2B5EF4-FFF2-40B4-BE49-F238E27FC236}">
                  <a16:creationId xmlns:a16="http://schemas.microsoft.com/office/drawing/2014/main" id="{FC2C1D54-1BD8-405E-9E01-19522E0032F4}"/>
                </a:ext>
              </a:extLst>
            </p:cNvPr>
            <p:cNvSpPr>
              <a:spLocks noEditPoints="1"/>
            </p:cNvSpPr>
            <p:nvPr/>
          </p:nvSpPr>
          <p:spPr bwMode="auto">
            <a:xfrm>
              <a:off x="-3944" y="767"/>
              <a:ext cx="1311" cy="930"/>
            </a:xfrm>
            <a:custGeom>
              <a:avLst/>
              <a:gdLst>
                <a:gd name="T0" fmla="*/ 1468 w 1638"/>
                <a:gd name="T1" fmla="*/ 0 h 1161"/>
                <a:gd name="T2" fmla="*/ 171 w 1638"/>
                <a:gd name="T3" fmla="*/ 0 h 1161"/>
                <a:gd name="T4" fmla="*/ 0 w 1638"/>
                <a:gd name="T5" fmla="*/ 171 h 1161"/>
                <a:gd name="T6" fmla="*/ 0 w 1638"/>
                <a:gd name="T7" fmla="*/ 1161 h 1161"/>
                <a:gd name="T8" fmla="*/ 68 w 1638"/>
                <a:gd name="T9" fmla="*/ 1161 h 1161"/>
                <a:gd name="T10" fmla="*/ 68 w 1638"/>
                <a:gd name="T11" fmla="*/ 171 h 1161"/>
                <a:gd name="T12" fmla="*/ 171 w 1638"/>
                <a:gd name="T13" fmla="*/ 68 h 1161"/>
                <a:gd name="T14" fmla="*/ 1468 w 1638"/>
                <a:gd name="T15" fmla="*/ 68 h 1161"/>
                <a:gd name="T16" fmla="*/ 1570 w 1638"/>
                <a:gd name="T17" fmla="*/ 171 h 1161"/>
                <a:gd name="T18" fmla="*/ 1570 w 1638"/>
                <a:gd name="T19" fmla="*/ 307 h 1161"/>
                <a:gd name="T20" fmla="*/ 1638 w 1638"/>
                <a:gd name="T21" fmla="*/ 307 h 1161"/>
                <a:gd name="T22" fmla="*/ 1638 w 1638"/>
                <a:gd name="T23" fmla="*/ 171 h 1161"/>
                <a:gd name="T24" fmla="*/ 1468 w 1638"/>
                <a:gd name="T25" fmla="*/ 0 h 1161"/>
                <a:gd name="T26" fmla="*/ 1468 w 1638"/>
                <a:gd name="T27" fmla="*/ 0 h 1161"/>
                <a:gd name="T28" fmla="*/ 1468 w 1638"/>
                <a:gd name="T2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8" h="1161">
                  <a:moveTo>
                    <a:pt x="1468" y="0"/>
                  </a:moveTo>
                  <a:cubicBezTo>
                    <a:pt x="171" y="0"/>
                    <a:pt x="171" y="0"/>
                    <a:pt x="171" y="0"/>
                  </a:cubicBezTo>
                  <a:cubicBezTo>
                    <a:pt x="76" y="0"/>
                    <a:pt x="0" y="76"/>
                    <a:pt x="0" y="171"/>
                  </a:cubicBezTo>
                  <a:cubicBezTo>
                    <a:pt x="0" y="1161"/>
                    <a:pt x="0" y="1161"/>
                    <a:pt x="0" y="1161"/>
                  </a:cubicBezTo>
                  <a:cubicBezTo>
                    <a:pt x="68" y="1161"/>
                    <a:pt x="68" y="1161"/>
                    <a:pt x="68" y="1161"/>
                  </a:cubicBezTo>
                  <a:cubicBezTo>
                    <a:pt x="68" y="171"/>
                    <a:pt x="68" y="171"/>
                    <a:pt x="68" y="171"/>
                  </a:cubicBezTo>
                  <a:cubicBezTo>
                    <a:pt x="68" y="114"/>
                    <a:pt x="114" y="68"/>
                    <a:pt x="171" y="68"/>
                  </a:cubicBezTo>
                  <a:cubicBezTo>
                    <a:pt x="1468" y="68"/>
                    <a:pt x="1468" y="68"/>
                    <a:pt x="1468" y="68"/>
                  </a:cubicBezTo>
                  <a:cubicBezTo>
                    <a:pt x="1524" y="68"/>
                    <a:pt x="1570" y="114"/>
                    <a:pt x="1570" y="171"/>
                  </a:cubicBezTo>
                  <a:cubicBezTo>
                    <a:pt x="1570" y="307"/>
                    <a:pt x="1570" y="307"/>
                    <a:pt x="1570" y="307"/>
                  </a:cubicBezTo>
                  <a:cubicBezTo>
                    <a:pt x="1638" y="307"/>
                    <a:pt x="1638" y="307"/>
                    <a:pt x="1638" y="307"/>
                  </a:cubicBezTo>
                  <a:cubicBezTo>
                    <a:pt x="1638" y="171"/>
                    <a:pt x="1638" y="171"/>
                    <a:pt x="1638" y="171"/>
                  </a:cubicBezTo>
                  <a:cubicBezTo>
                    <a:pt x="1638" y="76"/>
                    <a:pt x="1562" y="0"/>
                    <a:pt x="1468" y="0"/>
                  </a:cubicBezTo>
                  <a:close/>
                  <a:moveTo>
                    <a:pt x="1468" y="0"/>
                  </a:moveTo>
                  <a:cubicBezTo>
                    <a:pt x="1468" y="0"/>
                    <a:pt x="1468" y="0"/>
                    <a:pt x="146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0" name="Freeform 63">
              <a:extLst>
                <a:ext uri="{FF2B5EF4-FFF2-40B4-BE49-F238E27FC236}">
                  <a16:creationId xmlns:a16="http://schemas.microsoft.com/office/drawing/2014/main" id="{17A7EAD8-8511-4F18-87EB-6A26B35011C1}"/>
                </a:ext>
              </a:extLst>
            </p:cNvPr>
            <p:cNvSpPr>
              <a:spLocks noEditPoints="1"/>
            </p:cNvSpPr>
            <p:nvPr/>
          </p:nvSpPr>
          <p:spPr bwMode="auto">
            <a:xfrm>
              <a:off x="-3315" y="1587"/>
              <a:ext cx="682" cy="491"/>
            </a:xfrm>
            <a:custGeom>
              <a:avLst/>
              <a:gdLst>
                <a:gd name="T0" fmla="*/ 785 w 853"/>
                <a:gd name="T1" fmla="*/ 0 h 614"/>
                <a:gd name="T2" fmla="*/ 785 w 853"/>
                <a:gd name="T3" fmla="*/ 444 h 614"/>
                <a:gd name="T4" fmla="*/ 683 w 853"/>
                <a:gd name="T5" fmla="*/ 546 h 614"/>
                <a:gd name="T6" fmla="*/ 0 w 853"/>
                <a:gd name="T7" fmla="*/ 546 h 614"/>
                <a:gd name="T8" fmla="*/ 0 w 853"/>
                <a:gd name="T9" fmla="*/ 614 h 614"/>
                <a:gd name="T10" fmla="*/ 683 w 853"/>
                <a:gd name="T11" fmla="*/ 614 h 614"/>
                <a:gd name="T12" fmla="*/ 853 w 853"/>
                <a:gd name="T13" fmla="*/ 444 h 614"/>
                <a:gd name="T14" fmla="*/ 853 w 853"/>
                <a:gd name="T15" fmla="*/ 0 h 614"/>
                <a:gd name="T16" fmla="*/ 785 w 853"/>
                <a:gd name="T17" fmla="*/ 0 h 614"/>
                <a:gd name="T18" fmla="*/ 785 w 853"/>
                <a:gd name="T19" fmla="*/ 0 h 614"/>
                <a:gd name="T20" fmla="*/ 785 w 853"/>
                <a:gd name="T21"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3" h="614">
                  <a:moveTo>
                    <a:pt x="785" y="0"/>
                  </a:moveTo>
                  <a:cubicBezTo>
                    <a:pt x="785" y="444"/>
                    <a:pt x="785" y="444"/>
                    <a:pt x="785" y="444"/>
                  </a:cubicBezTo>
                  <a:cubicBezTo>
                    <a:pt x="785" y="500"/>
                    <a:pt x="739" y="546"/>
                    <a:pt x="683" y="546"/>
                  </a:cubicBezTo>
                  <a:cubicBezTo>
                    <a:pt x="0" y="546"/>
                    <a:pt x="0" y="546"/>
                    <a:pt x="0" y="546"/>
                  </a:cubicBezTo>
                  <a:cubicBezTo>
                    <a:pt x="0" y="614"/>
                    <a:pt x="0" y="614"/>
                    <a:pt x="0" y="614"/>
                  </a:cubicBezTo>
                  <a:cubicBezTo>
                    <a:pt x="683" y="614"/>
                    <a:pt x="683" y="614"/>
                    <a:pt x="683" y="614"/>
                  </a:cubicBezTo>
                  <a:cubicBezTo>
                    <a:pt x="777" y="614"/>
                    <a:pt x="853" y="538"/>
                    <a:pt x="853" y="444"/>
                  </a:cubicBezTo>
                  <a:cubicBezTo>
                    <a:pt x="853" y="0"/>
                    <a:pt x="853" y="0"/>
                    <a:pt x="853" y="0"/>
                  </a:cubicBezTo>
                  <a:lnTo>
                    <a:pt x="785" y="0"/>
                  </a:lnTo>
                  <a:close/>
                  <a:moveTo>
                    <a:pt x="785" y="0"/>
                  </a:moveTo>
                  <a:cubicBezTo>
                    <a:pt x="785" y="0"/>
                    <a:pt x="785" y="0"/>
                    <a:pt x="78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1" name="Rectangle 64">
              <a:extLst>
                <a:ext uri="{FF2B5EF4-FFF2-40B4-BE49-F238E27FC236}">
                  <a16:creationId xmlns:a16="http://schemas.microsoft.com/office/drawing/2014/main" id="{F3186D2E-639C-471C-8BF4-AA17478CA494}"/>
                </a:ext>
              </a:extLst>
            </p:cNvPr>
            <p:cNvSpPr>
              <a:spLocks noChangeArrowheads="1"/>
            </p:cNvSpPr>
            <p:nvPr/>
          </p:nvSpPr>
          <p:spPr bwMode="auto">
            <a:xfrm>
              <a:off x="-3834" y="986"/>
              <a:ext cx="628"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2" name="Rectangle 65">
              <a:extLst>
                <a:ext uri="{FF2B5EF4-FFF2-40B4-BE49-F238E27FC236}">
                  <a16:creationId xmlns:a16="http://schemas.microsoft.com/office/drawing/2014/main" id="{9EA07A86-07BF-4AFB-8CDB-F9A1897BB9C5}"/>
                </a:ext>
              </a:extLst>
            </p:cNvPr>
            <p:cNvSpPr>
              <a:spLocks noChangeArrowheads="1"/>
            </p:cNvSpPr>
            <p:nvPr/>
          </p:nvSpPr>
          <p:spPr bwMode="auto">
            <a:xfrm>
              <a:off x="-3807" y="877"/>
              <a:ext cx="55"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3" name="Rectangle 66">
              <a:extLst>
                <a:ext uri="{FF2B5EF4-FFF2-40B4-BE49-F238E27FC236}">
                  <a16:creationId xmlns:a16="http://schemas.microsoft.com/office/drawing/2014/main" id="{03696D09-FF2F-433A-ABEB-060202B27FAF}"/>
                </a:ext>
              </a:extLst>
            </p:cNvPr>
            <p:cNvSpPr>
              <a:spLocks noChangeArrowheads="1"/>
            </p:cNvSpPr>
            <p:nvPr/>
          </p:nvSpPr>
          <p:spPr bwMode="auto">
            <a:xfrm>
              <a:off x="-3698" y="877"/>
              <a:ext cx="54"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Rectangle 67">
              <a:extLst>
                <a:ext uri="{FF2B5EF4-FFF2-40B4-BE49-F238E27FC236}">
                  <a16:creationId xmlns:a16="http://schemas.microsoft.com/office/drawing/2014/main" id="{9720E9F2-6C17-4A8A-8236-BE722D3C6BC9}"/>
                </a:ext>
              </a:extLst>
            </p:cNvPr>
            <p:cNvSpPr>
              <a:spLocks noChangeArrowheads="1"/>
            </p:cNvSpPr>
            <p:nvPr/>
          </p:nvSpPr>
          <p:spPr bwMode="auto">
            <a:xfrm>
              <a:off x="-2824" y="877"/>
              <a:ext cx="55"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5" name="Freeform 68">
              <a:extLst>
                <a:ext uri="{FF2B5EF4-FFF2-40B4-BE49-F238E27FC236}">
                  <a16:creationId xmlns:a16="http://schemas.microsoft.com/office/drawing/2014/main" id="{9827FF6A-289B-4732-AD2B-EDF5BA2B632B}"/>
                </a:ext>
              </a:extLst>
            </p:cNvPr>
            <p:cNvSpPr>
              <a:spLocks noEditPoints="1"/>
            </p:cNvSpPr>
            <p:nvPr/>
          </p:nvSpPr>
          <p:spPr bwMode="auto">
            <a:xfrm>
              <a:off x="-3834" y="1314"/>
              <a:ext cx="327" cy="410"/>
            </a:xfrm>
            <a:custGeom>
              <a:avLst/>
              <a:gdLst>
                <a:gd name="T0" fmla="*/ 408 w 409"/>
                <a:gd name="T1" fmla="*/ 162 h 512"/>
                <a:gd name="T2" fmla="*/ 204 w 409"/>
                <a:gd name="T3" fmla="*/ 0 h 512"/>
                <a:gd name="T4" fmla="*/ 1 w 409"/>
                <a:gd name="T5" fmla="*/ 162 h 512"/>
                <a:gd name="T6" fmla="*/ 0 w 409"/>
                <a:gd name="T7" fmla="*/ 170 h 512"/>
                <a:gd name="T8" fmla="*/ 0 w 409"/>
                <a:gd name="T9" fmla="*/ 238 h 512"/>
                <a:gd name="T10" fmla="*/ 204 w 409"/>
                <a:gd name="T11" fmla="*/ 512 h 512"/>
                <a:gd name="T12" fmla="*/ 409 w 409"/>
                <a:gd name="T13" fmla="*/ 238 h 512"/>
                <a:gd name="T14" fmla="*/ 409 w 409"/>
                <a:gd name="T15" fmla="*/ 170 h 512"/>
                <a:gd name="T16" fmla="*/ 408 w 409"/>
                <a:gd name="T17" fmla="*/ 162 h 512"/>
                <a:gd name="T18" fmla="*/ 341 w 409"/>
                <a:gd name="T19" fmla="*/ 238 h 512"/>
                <a:gd name="T20" fmla="*/ 204 w 409"/>
                <a:gd name="T21" fmla="*/ 443 h 512"/>
                <a:gd name="T22" fmla="*/ 68 w 409"/>
                <a:gd name="T23" fmla="*/ 238 h 512"/>
                <a:gd name="T24" fmla="*/ 68 w 409"/>
                <a:gd name="T25" fmla="*/ 175 h 512"/>
                <a:gd name="T26" fmla="*/ 204 w 409"/>
                <a:gd name="T27" fmla="*/ 68 h 512"/>
                <a:gd name="T28" fmla="*/ 341 w 409"/>
                <a:gd name="T29" fmla="*/ 175 h 512"/>
                <a:gd name="T30" fmla="*/ 341 w 409"/>
                <a:gd name="T31" fmla="*/ 238 h 512"/>
                <a:gd name="T32" fmla="*/ 341 w 409"/>
                <a:gd name="T33" fmla="*/ 238 h 512"/>
                <a:gd name="T34" fmla="*/ 341 w 409"/>
                <a:gd name="T35" fmla="*/ 23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9" h="512">
                  <a:moveTo>
                    <a:pt x="408" y="162"/>
                  </a:moveTo>
                  <a:cubicBezTo>
                    <a:pt x="385" y="68"/>
                    <a:pt x="301" y="1"/>
                    <a:pt x="204" y="0"/>
                  </a:cubicBezTo>
                  <a:cubicBezTo>
                    <a:pt x="107" y="1"/>
                    <a:pt x="24" y="68"/>
                    <a:pt x="1" y="162"/>
                  </a:cubicBezTo>
                  <a:cubicBezTo>
                    <a:pt x="0" y="165"/>
                    <a:pt x="0" y="168"/>
                    <a:pt x="0" y="170"/>
                  </a:cubicBezTo>
                  <a:cubicBezTo>
                    <a:pt x="0" y="238"/>
                    <a:pt x="0" y="238"/>
                    <a:pt x="0" y="238"/>
                  </a:cubicBezTo>
                  <a:cubicBezTo>
                    <a:pt x="0" y="391"/>
                    <a:pt x="90" y="512"/>
                    <a:pt x="204" y="512"/>
                  </a:cubicBezTo>
                  <a:cubicBezTo>
                    <a:pt x="319" y="512"/>
                    <a:pt x="409" y="391"/>
                    <a:pt x="409" y="238"/>
                  </a:cubicBezTo>
                  <a:cubicBezTo>
                    <a:pt x="409" y="170"/>
                    <a:pt x="409" y="170"/>
                    <a:pt x="409" y="170"/>
                  </a:cubicBezTo>
                  <a:cubicBezTo>
                    <a:pt x="409" y="168"/>
                    <a:pt x="409" y="165"/>
                    <a:pt x="408" y="162"/>
                  </a:cubicBezTo>
                  <a:close/>
                  <a:moveTo>
                    <a:pt x="341" y="238"/>
                  </a:moveTo>
                  <a:cubicBezTo>
                    <a:pt x="341" y="351"/>
                    <a:pt x="280" y="443"/>
                    <a:pt x="204" y="443"/>
                  </a:cubicBezTo>
                  <a:cubicBezTo>
                    <a:pt x="129" y="443"/>
                    <a:pt x="68" y="351"/>
                    <a:pt x="68" y="238"/>
                  </a:cubicBezTo>
                  <a:cubicBezTo>
                    <a:pt x="68" y="175"/>
                    <a:pt x="68" y="175"/>
                    <a:pt x="68" y="175"/>
                  </a:cubicBezTo>
                  <a:cubicBezTo>
                    <a:pt x="85" y="113"/>
                    <a:pt x="140" y="70"/>
                    <a:pt x="204" y="68"/>
                  </a:cubicBezTo>
                  <a:cubicBezTo>
                    <a:pt x="268" y="70"/>
                    <a:pt x="324" y="113"/>
                    <a:pt x="341" y="175"/>
                  </a:cubicBezTo>
                  <a:lnTo>
                    <a:pt x="341" y="238"/>
                  </a:lnTo>
                  <a:close/>
                  <a:moveTo>
                    <a:pt x="341" y="238"/>
                  </a:moveTo>
                  <a:cubicBezTo>
                    <a:pt x="341" y="238"/>
                    <a:pt x="341" y="238"/>
                    <a:pt x="341" y="2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6" name="Freeform 69">
              <a:extLst>
                <a:ext uri="{FF2B5EF4-FFF2-40B4-BE49-F238E27FC236}">
                  <a16:creationId xmlns:a16="http://schemas.microsoft.com/office/drawing/2014/main" id="{A33C77D4-1EEE-4F55-A72F-3C125EBBA98D}"/>
                </a:ext>
              </a:extLst>
            </p:cNvPr>
            <p:cNvSpPr>
              <a:spLocks noEditPoints="1"/>
            </p:cNvSpPr>
            <p:nvPr/>
          </p:nvSpPr>
          <p:spPr bwMode="auto">
            <a:xfrm>
              <a:off x="-3644" y="1668"/>
              <a:ext cx="247" cy="410"/>
            </a:xfrm>
            <a:custGeom>
              <a:avLst/>
              <a:gdLst>
                <a:gd name="T0" fmla="*/ 137 w 308"/>
                <a:gd name="T1" fmla="*/ 69 h 512"/>
                <a:gd name="T2" fmla="*/ 129 w 308"/>
                <a:gd name="T3" fmla="*/ 69 h 512"/>
                <a:gd name="T4" fmla="*/ 69 w 308"/>
                <a:gd name="T5" fmla="*/ 0 h 512"/>
                <a:gd name="T6" fmla="*/ 0 w 308"/>
                <a:gd name="T7" fmla="*/ 0 h 512"/>
                <a:gd name="T8" fmla="*/ 0 w 308"/>
                <a:gd name="T9" fmla="*/ 8 h 512"/>
                <a:gd name="T10" fmla="*/ 137 w 308"/>
                <a:gd name="T11" fmla="*/ 137 h 512"/>
                <a:gd name="T12" fmla="*/ 239 w 308"/>
                <a:gd name="T13" fmla="*/ 239 h 512"/>
                <a:gd name="T14" fmla="*/ 239 w 308"/>
                <a:gd name="T15" fmla="*/ 512 h 512"/>
                <a:gd name="T16" fmla="*/ 308 w 308"/>
                <a:gd name="T17" fmla="*/ 512 h 512"/>
                <a:gd name="T18" fmla="*/ 308 w 308"/>
                <a:gd name="T19" fmla="*/ 239 h 512"/>
                <a:gd name="T20" fmla="*/ 137 w 308"/>
                <a:gd name="T21" fmla="*/ 69 h 512"/>
                <a:gd name="T22" fmla="*/ 137 w 308"/>
                <a:gd name="T23" fmla="*/ 69 h 512"/>
                <a:gd name="T24" fmla="*/ 137 w 308"/>
                <a:gd name="T25" fmla="*/ 6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8" h="512">
                  <a:moveTo>
                    <a:pt x="137" y="69"/>
                  </a:moveTo>
                  <a:cubicBezTo>
                    <a:pt x="134" y="69"/>
                    <a:pt x="131" y="69"/>
                    <a:pt x="129" y="69"/>
                  </a:cubicBezTo>
                  <a:cubicBezTo>
                    <a:pt x="93" y="66"/>
                    <a:pt x="66" y="36"/>
                    <a:pt x="69" y="0"/>
                  </a:cubicBezTo>
                  <a:cubicBezTo>
                    <a:pt x="0" y="0"/>
                    <a:pt x="0" y="0"/>
                    <a:pt x="0" y="0"/>
                  </a:cubicBezTo>
                  <a:cubicBezTo>
                    <a:pt x="0" y="3"/>
                    <a:pt x="0" y="6"/>
                    <a:pt x="0" y="8"/>
                  </a:cubicBezTo>
                  <a:cubicBezTo>
                    <a:pt x="3" y="81"/>
                    <a:pt x="64" y="139"/>
                    <a:pt x="137" y="137"/>
                  </a:cubicBezTo>
                  <a:cubicBezTo>
                    <a:pt x="194" y="137"/>
                    <a:pt x="239" y="183"/>
                    <a:pt x="239" y="239"/>
                  </a:cubicBezTo>
                  <a:cubicBezTo>
                    <a:pt x="239" y="512"/>
                    <a:pt x="239" y="512"/>
                    <a:pt x="239" y="512"/>
                  </a:cubicBezTo>
                  <a:cubicBezTo>
                    <a:pt x="308" y="512"/>
                    <a:pt x="308" y="512"/>
                    <a:pt x="308" y="512"/>
                  </a:cubicBezTo>
                  <a:cubicBezTo>
                    <a:pt x="308" y="239"/>
                    <a:pt x="308" y="239"/>
                    <a:pt x="308" y="239"/>
                  </a:cubicBezTo>
                  <a:cubicBezTo>
                    <a:pt x="308" y="145"/>
                    <a:pt x="231" y="69"/>
                    <a:pt x="137" y="69"/>
                  </a:cubicBezTo>
                  <a:close/>
                  <a:moveTo>
                    <a:pt x="137" y="69"/>
                  </a:moveTo>
                  <a:cubicBezTo>
                    <a:pt x="137" y="69"/>
                    <a:pt x="137" y="69"/>
                    <a:pt x="137"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7" name="Freeform 70">
              <a:extLst>
                <a:ext uri="{FF2B5EF4-FFF2-40B4-BE49-F238E27FC236}">
                  <a16:creationId xmlns:a16="http://schemas.microsoft.com/office/drawing/2014/main" id="{CB5BBD75-A305-4CDE-B7C4-D18647DA7849}"/>
                </a:ext>
              </a:extLst>
            </p:cNvPr>
            <p:cNvSpPr>
              <a:spLocks noEditPoints="1"/>
            </p:cNvSpPr>
            <p:nvPr/>
          </p:nvSpPr>
          <p:spPr bwMode="auto">
            <a:xfrm>
              <a:off x="-3944" y="1668"/>
              <a:ext cx="248" cy="410"/>
            </a:xfrm>
            <a:custGeom>
              <a:avLst/>
              <a:gdLst>
                <a:gd name="T0" fmla="*/ 307 w 309"/>
                <a:gd name="T1" fmla="*/ 0 h 512"/>
                <a:gd name="T2" fmla="*/ 239 w 309"/>
                <a:gd name="T3" fmla="*/ 0 h 512"/>
                <a:gd name="T4" fmla="*/ 239 w 309"/>
                <a:gd name="T5" fmla="*/ 9 h 512"/>
                <a:gd name="T6" fmla="*/ 171 w 309"/>
                <a:gd name="T7" fmla="*/ 69 h 512"/>
                <a:gd name="T8" fmla="*/ 0 w 309"/>
                <a:gd name="T9" fmla="*/ 239 h 512"/>
                <a:gd name="T10" fmla="*/ 0 w 309"/>
                <a:gd name="T11" fmla="*/ 512 h 512"/>
                <a:gd name="T12" fmla="*/ 68 w 309"/>
                <a:gd name="T13" fmla="*/ 512 h 512"/>
                <a:gd name="T14" fmla="*/ 68 w 309"/>
                <a:gd name="T15" fmla="*/ 239 h 512"/>
                <a:gd name="T16" fmla="*/ 171 w 309"/>
                <a:gd name="T17" fmla="*/ 137 h 512"/>
                <a:gd name="T18" fmla="*/ 178 w 309"/>
                <a:gd name="T19" fmla="*/ 137 h 512"/>
                <a:gd name="T20" fmla="*/ 307 w 309"/>
                <a:gd name="T21" fmla="*/ 0 h 512"/>
                <a:gd name="T22" fmla="*/ 307 w 309"/>
                <a:gd name="T23" fmla="*/ 0 h 512"/>
                <a:gd name="T24" fmla="*/ 307 w 309"/>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512">
                  <a:moveTo>
                    <a:pt x="307" y="0"/>
                  </a:moveTo>
                  <a:cubicBezTo>
                    <a:pt x="239" y="0"/>
                    <a:pt x="239" y="0"/>
                    <a:pt x="239" y="0"/>
                  </a:cubicBezTo>
                  <a:cubicBezTo>
                    <a:pt x="239" y="3"/>
                    <a:pt x="239" y="6"/>
                    <a:pt x="239" y="9"/>
                  </a:cubicBezTo>
                  <a:cubicBezTo>
                    <a:pt x="237" y="44"/>
                    <a:pt x="206" y="71"/>
                    <a:pt x="171" y="69"/>
                  </a:cubicBezTo>
                  <a:cubicBezTo>
                    <a:pt x="76" y="69"/>
                    <a:pt x="0" y="145"/>
                    <a:pt x="0" y="239"/>
                  </a:cubicBezTo>
                  <a:cubicBezTo>
                    <a:pt x="0" y="512"/>
                    <a:pt x="0" y="512"/>
                    <a:pt x="0" y="512"/>
                  </a:cubicBezTo>
                  <a:cubicBezTo>
                    <a:pt x="68" y="512"/>
                    <a:pt x="68" y="512"/>
                    <a:pt x="68" y="512"/>
                  </a:cubicBezTo>
                  <a:cubicBezTo>
                    <a:pt x="68" y="239"/>
                    <a:pt x="68" y="239"/>
                    <a:pt x="68" y="239"/>
                  </a:cubicBezTo>
                  <a:cubicBezTo>
                    <a:pt x="68" y="183"/>
                    <a:pt x="114" y="137"/>
                    <a:pt x="171" y="137"/>
                  </a:cubicBezTo>
                  <a:cubicBezTo>
                    <a:pt x="173" y="137"/>
                    <a:pt x="176" y="137"/>
                    <a:pt x="178" y="137"/>
                  </a:cubicBezTo>
                  <a:cubicBezTo>
                    <a:pt x="252" y="135"/>
                    <a:pt x="309" y="74"/>
                    <a:pt x="307" y="0"/>
                  </a:cubicBezTo>
                  <a:close/>
                  <a:moveTo>
                    <a:pt x="307" y="0"/>
                  </a:moveTo>
                  <a:cubicBezTo>
                    <a:pt x="307" y="0"/>
                    <a:pt x="307" y="0"/>
                    <a:pt x="30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8" name="Rectangle 71">
              <a:extLst>
                <a:ext uri="{FF2B5EF4-FFF2-40B4-BE49-F238E27FC236}">
                  <a16:creationId xmlns:a16="http://schemas.microsoft.com/office/drawing/2014/main" id="{1D596C70-C4D7-4255-992D-A3B0520FFB3E}"/>
                </a:ext>
              </a:extLst>
            </p:cNvPr>
            <p:cNvSpPr>
              <a:spLocks noChangeArrowheads="1"/>
            </p:cNvSpPr>
            <p:nvPr/>
          </p:nvSpPr>
          <p:spPr bwMode="auto">
            <a:xfrm>
              <a:off x="-3834" y="1887"/>
              <a:ext cx="54" cy="1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9" name="Rectangle 72">
              <a:extLst>
                <a:ext uri="{FF2B5EF4-FFF2-40B4-BE49-F238E27FC236}">
                  <a16:creationId xmlns:a16="http://schemas.microsoft.com/office/drawing/2014/main" id="{2AB5F23F-44EF-4AFE-B2E3-08CEFD4741D0}"/>
                </a:ext>
              </a:extLst>
            </p:cNvPr>
            <p:cNvSpPr>
              <a:spLocks noChangeArrowheads="1"/>
            </p:cNvSpPr>
            <p:nvPr/>
          </p:nvSpPr>
          <p:spPr bwMode="auto">
            <a:xfrm>
              <a:off x="-3561" y="1887"/>
              <a:ext cx="54" cy="1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0" name="Freeform 73">
              <a:extLst>
                <a:ext uri="{FF2B5EF4-FFF2-40B4-BE49-F238E27FC236}">
                  <a16:creationId xmlns:a16="http://schemas.microsoft.com/office/drawing/2014/main" id="{8FFAFC45-F3D4-46F8-8A89-D4B7AB1C9F60}"/>
                </a:ext>
              </a:extLst>
            </p:cNvPr>
            <p:cNvSpPr>
              <a:spLocks noEditPoints="1"/>
            </p:cNvSpPr>
            <p:nvPr/>
          </p:nvSpPr>
          <p:spPr bwMode="auto">
            <a:xfrm>
              <a:off x="-3261" y="1778"/>
              <a:ext cx="492" cy="164"/>
            </a:xfrm>
            <a:custGeom>
              <a:avLst/>
              <a:gdLst>
                <a:gd name="T0" fmla="*/ 581 w 615"/>
                <a:gd name="T1" fmla="*/ 0 h 205"/>
                <a:gd name="T2" fmla="*/ 34 w 615"/>
                <a:gd name="T3" fmla="*/ 0 h 205"/>
                <a:gd name="T4" fmla="*/ 0 w 615"/>
                <a:gd name="T5" fmla="*/ 34 h 205"/>
                <a:gd name="T6" fmla="*/ 0 w 615"/>
                <a:gd name="T7" fmla="*/ 171 h 205"/>
                <a:gd name="T8" fmla="*/ 34 w 615"/>
                <a:gd name="T9" fmla="*/ 205 h 205"/>
                <a:gd name="T10" fmla="*/ 581 w 615"/>
                <a:gd name="T11" fmla="*/ 205 h 205"/>
                <a:gd name="T12" fmla="*/ 615 w 615"/>
                <a:gd name="T13" fmla="*/ 171 h 205"/>
                <a:gd name="T14" fmla="*/ 615 w 615"/>
                <a:gd name="T15" fmla="*/ 34 h 205"/>
                <a:gd name="T16" fmla="*/ 581 w 615"/>
                <a:gd name="T17" fmla="*/ 0 h 205"/>
                <a:gd name="T18" fmla="*/ 546 w 615"/>
                <a:gd name="T19" fmla="*/ 136 h 205"/>
                <a:gd name="T20" fmla="*/ 69 w 615"/>
                <a:gd name="T21" fmla="*/ 136 h 205"/>
                <a:gd name="T22" fmla="*/ 69 w 615"/>
                <a:gd name="T23" fmla="*/ 68 h 205"/>
                <a:gd name="T24" fmla="*/ 546 w 615"/>
                <a:gd name="T25" fmla="*/ 68 h 205"/>
                <a:gd name="T26" fmla="*/ 546 w 615"/>
                <a:gd name="T27" fmla="*/ 136 h 205"/>
                <a:gd name="T28" fmla="*/ 546 w 615"/>
                <a:gd name="T29" fmla="*/ 136 h 205"/>
                <a:gd name="T30" fmla="*/ 546 w 615"/>
                <a:gd name="T31" fmla="*/ 13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5" h="205">
                  <a:moveTo>
                    <a:pt x="581" y="0"/>
                  </a:moveTo>
                  <a:cubicBezTo>
                    <a:pt x="34" y="0"/>
                    <a:pt x="34" y="0"/>
                    <a:pt x="34" y="0"/>
                  </a:cubicBezTo>
                  <a:cubicBezTo>
                    <a:pt x="16" y="0"/>
                    <a:pt x="0" y="15"/>
                    <a:pt x="0" y="34"/>
                  </a:cubicBezTo>
                  <a:cubicBezTo>
                    <a:pt x="0" y="171"/>
                    <a:pt x="0" y="171"/>
                    <a:pt x="0" y="171"/>
                  </a:cubicBezTo>
                  <a:cubicBezTo>
                    <a:pt x="0" y="189"/>
                    <a:pt x="16" y="205"/>
                    <a:pt x="34" y="205"/>
                  </a:cubicBezTo>
                  <a:cubicBezTo>
                    <a:pt x="581" y="205"/>
                    <a:pt x="581" y="205"/>
                    <a:pt x="581" y="205"/>
                  </a:cubicBezTo>
                  <a:cubicBezTo>
                    <a:pt x="599" y="205"/>
                    <a:pt x="615" y="189"/>
                    <a:pt x="615" y="171"/>
                  </a:cubicBezTo>
                  <a:cubicBezTo>
                    <a:pt x="615" y="34"/>
                    <a:pt x="615" y="34"/>
                    <a:pt x="615" y="34"/>
                  </a:cubicBezTo>
                  <a:cubicBezTo>
                    <a:pt x="615" y="15"/>
                    <a:pt x="599" y="0"/>
                    <a:pt x="581" y="0"/>
                  </a:cubicBezTo>
                  <a:close/>
                  <a:moveTo>
                    <a:pt x="546" y="136"/>
                  </a:moveTo>
                  <a:cubicBezTo>
                    <a:pt x="69" y="136"/>
                    <a:pt x="69" y="136"/>
                    <a:pt x="69" y="136"/>
                  </a:cubicBezTo>
                  <a:cubicBezTo>
                    <a:pt x="69" y="68"/>
                    <a:pt x="69" y="68"/>
                    <a:pt x="69" y="68"/>
                  </a:cubicBezTo>
                  <a:cubicBezTo>
                    <a:pt x="546" y="68"/>
                    <a:pt x="546" y="68"/>
                    <a:pt x="546" y="68"/>
                  </a:cubicBezTo>
                  <a:lnTo>
                    <a:pt x="546" y="136"/>
                  </a:lnTo>
                  <a:close/>
                  <a:moveTo>
                    <a:pt x="546" y="136"/>
                  </a:moveTo>
                  <a:cubicBezTo>
                    <a:pt x="546" y="136"/>
                    <a:pt x="546" y="136"/>
                    <a:pt x="546" y="1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1" name="Rectangle 74">
              <a:extLst>
                <a:ext uri="{FF2B5EF4-FFF2-40B4-BE49-F238E27FC236}">
                  <a16:creationId xmlns:a16="http://schemas.microsoft.com/office/drawing/2014/main" id="{F92C5A6F-7C3E-4A0D-8830-F3E2C3B45325}"/>
                </a:ext>
              </a:extLst>
            </p:cNvPr>
            <p:cNvSpPr>
              <a:spLocks noChangeArrowheads="1"/>
            </p:cNvSpPr>
            <p:nvPr/>
          </p:nvSpPr>
          <p:spPr bwMode="auto">
            <a:xfrm>
              <a:off x="-3725" y="1095"/>
              <a:ext cx="41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2" name="Rectangle 75">
              <a:extLst>
                <a:ext uri="{FF2B5EF4-FFF2-40B4-BE49-F238E27FC236}">
                  <a16:creationId xmlns:a16="http://schemas.microsoft.com/office/drawing/2014/main" id="{6FF6B5CE-3224-4656-8DA8-E1481E6A3A46}"/>
                </a:ext>
              </a:extLst>
            </p:cNvPr>
            <p:cNvSpPr>
              <a:spLocks noChangeArrowheads="1"/>
            </p:cNvSpPr>
            <p:nvPr/>
          </p:nvSpPr>
          <p:spPr bwMode="auto">
            <a:xfrm>
              <a:off x="-3507" y="1204"/>
              <a:ext cx="13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3" name="Rectangle 76">
              <a:extLst>
                <a:ext uri="{FF2B5EF4-FFF2-40B4-BE49-F238E27FC236}">
                  <a16:creationId xmlns:a16="http://schemas.microsoft.com/office/drawing/2014/main" id="{796E95C0-F34D-4127-A272-2AAEF85EE783}"/>
                </a:ext>
              </a:extLst>
            </p:cNvPr>
            <p:cNvSpPr>
              <a:spLocks noChangeArrowheads="1"/>
            </p:cNvSpPr>
            <p:nvPr/>
          </p:nvSpPr>
          <p:spPr bwMode="auto">
            <a:xfrm>
              <a:off x="-3616" y="1204"/>
              <a:ext cx="55"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nvGrpSpPr>
          <p:cNvPr id="40" name="Group 39">
            <a:extLst>
              <a:ext uri="{FF2B5EF4-FFF2-40B4-BE49-F238E27FC236}">
                <a16:creationId xmlns:a16="http://schemas.microsoft.com/office/drawing/2014/main" id="{901A47D3-9A52-47BE-AAA7-5CCC88FD2E23}"/>
              </a:ext>
            </a:extLst>
          </p:cNvPr>
          <p:cNvGrpSpPr>
            <a:grpSpLocks/>
          </p:cNvGrpSpPr>
          <p:nvPr userDrawn="1"/>
        </p:nvGrpSpPr>
        <p:grpSpPr>
          <a:xfrm>
            <a:off x="1688900" y="0"/>
            <a:ext cx="10476000" cy="333680"/>
            <a:chOff x="1688900" y="0"/>
            <a:chExt cx="9173114" cy="333680"/>
          </a:xfrm>
        </p:grpSpPr>
        <p:sp>
          <p:nvSpPr>
            <p:cNvPr id="42" name="Parallelogram 41">
              <a:hlinkClick r:id="rId3" action="ppaction://hlinksldjump"/>
              <a:extLst>
                <a:ext uri="{FF2B5EF4-FFF2-40B4-BE49-F238E27FC236}">
                  <a16:creationId xmlns:a16="http://schemas.microsoft.com/office/drawing/2014/main" id="{A86F938E-6E8C-425F-8DD4-377982EBA173}"/>
                </a:ext>
              </a:extLst>
            </p:cNvPr>
            <p:cNvSpPr/>
            <p:nvPr userDrawn="1"/>
          </p:nvSpPr>
          <p:spPr>
            <a:xfrm>
              <a:off x="1688900"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algn="ctr"/>
              <a:r>
                <a:rPr lang="en-IN" sz="700" dirty="0">
                  <a:solidFill>
                    <a:schemeClr val="bg1"/>
                  </a:solidFill>
                </a:rPr>
                <a:t>Executive summary</a:t>
              </a:r>
            </a:p>
          </p:txBody>
        </p:sp>
        <p:sp>
          <p:nvSpPr>
            <p:cNvPr id="43" name="Parallelogram 42">
              <a:hlinkClick r:id="" action="ppaction://noaction"/>
              <a:extLst>
                <a:ext uri="{FF2B5EF4-FFF2-40B4-BE49-F238E27FC236}">
                  <a16:creationId xmlns:a16="http://schemas.microsoft.com/office/drawing/2014/main" id="{48AE0EC4-66C3-4769-9959-A7157F3CFDD8}"/>
                </a:ext>
              </a:extLst>
            </p:cNvPr>
            <p:cNvSpPr/>
            <p:nvPr userDrawn="1"/>
          </p:nvSpPr>
          <p:spPr>
            <a:xfrm>
              <a:off x="2991787"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1. Renewable trends</a:t>
              </a:r>
            </a:p>
          </p:txBody>
        </p:sp>
        <p:sp>
          <p:nvSpPr>
            <p:cNvPr id="44" name="Parallelogram 43">
              <a:hlinkClick r:id="" action="ppaction://noaction"/>
              <a:extLst>
                <a:ext uri="{FF2B5EF4-FFF2-40B4-BE49-F238E27FC236}">
                  <a16:creationId xmlns:a16="http://schemas.microsoft.com/office/drawing/2014/main" id="{7F76EA3B-3070-42C5-B76B-C3C86BDCC45C}"/>
                </a:ext>
              </a:extLst>
            </p:cNvPr>
            <p:cNvSpPr/>
            <p:nvPr userDrawn="1"/>
          </p:nvSpPr>
          <p:spPr>
            <a:xfrm>
              <a:off x="429467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2. Client interviews</a:t>
              </a:r>
            </a:p>
          </p:txBody>
        </p:sp>
        <p:sp>
          <p:nvSpPr>
            <p:cNvPr id="45" name="Parallelogram 44">
              <a:hlinkClick r:id="" action="ppaction://noaction"/>
              <a:extLst>
                <a:ext uri="{FF2B5EF4-FFF2-40B4-BE49-F238E27FC236}">
                  <a16:creationId xmlns:a16="http://schemas.microsoft.com/office/drawing/2014/main" id="{BC3C0C6E-801F-4A7D-B013-2D7A067224F5}"/>
                </a:ext>
              </a:extLst>
            </p:cNvPr>
            <p:cNvSpPr/>
            <p:nvPr userDrawn="1"/>
          </p:nvSpPr>
          <p:spPr>
            <a:xfrm>
              <a:off x="5597561"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bg2"/>
                  </a:solidFill>
                  <a:latin typeface="+mn-lt"/>
                  <a:ea typeface="+mn-ea"/>
                  <a:cs typeface="+mn-cs"/>
                </a:rPr>
                <a:t>3. Service offering</a:t>
              </a:r>
            </a:p>
          </p:txBody>
        </p:sp>
        <p:sp>
          <p:nvSpPr>
            <p:cNvPr id="46" name="Parallelogram 45">
              <a:hlinkClick r:id="" action="ppaction://noaction"/>
              <a:extLst>
                <a:ext uri="{FF2B5EF4-FFF2-40B4-BE49-F238E27FC236}">
                  <a16:creationId xmlns:a16="http://schemas.microsoft.com/office/drawing/2014/main" id="{E9EAD043-0200-49E3-933F-8BBA218FC45D}"/>
                </a:ext>
              </a:extLst>
            </p:cNvPr>
            <p:cNvSpPr/>
            <p:nvPr userDrawn="1"/>
          </p:nvSpPr>
          <p:spPr>
            <a:xfrm>
              <a:off x="6900448"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4. Why EY in renewables</a:t>
              </a:r>
            </a:p>
          </p:txBody>
        </p:sp>
        <p:sp>
          <p:nvSpPr>
            <p:cNvPr id="47" name="Parallelogram 46">
              <a:hlinkClick r:id="" action="ppaction://noaction"/>
              <a:extLst>
                <a:ext uri="{FF2B5EF4-FFF2-40B4-BE49-F238E27FC236}">
                  <a16:creationId xmlns:a16="http://schemas.microsoft.com/office/drawing/2014/main" id="{C9BAC885-6A24-45D8-B0E3-E8867369C4ED}"/>
                </a:ext>
              </a:extLst>
            </p:cNvPr>
            <p:cNvSpPr/>
            <p:nvPr userDrawn="1"/>
          </p:nvSpPr>
          <p:spPr>
            <a:xfrm>
              <a:off x="8203335"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5. Key assets</a:t>
              </a:r>
            </a:p>
          </p:txBody>
        </p:sp>
        <p:sp>
          <p:nvSpPr>
            <p:cNvPr id="48" name="Parallelogram 47">
              <a:hlinkClick r:id="" action="ppaction://noaction"/>
              <a:extLst>
                <a:ext uri="{FF2B5EF4-FFF2-40B4-BE49-F238E27FC236}">
                  <a16:creationId xmlns:a16="http://schemas.microsoft.com/office/drawing/2014/main" id="{9506CFD3-5BF5-46A2-B241-4B89E0CF57F9}"/>
                </a:ext>
              </a:extLst>
            </p:cNvPr>
            <p:cNvSpPr/>
            <p:nvPr userDrawn="1"/>
          </p:nvSpPr>
          <p:spPr>
            <a:xfrm>
              <a:off x="950622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6. EY contacts</a:t>
              </a:r>
            </a:p>
          </p:txBody>
        </p:sp>
      </p:grpSp>
    </p:spTree>
    <p:extLst>
      <p:ext uri="{BB962C8B-B14F-4D97-AF65-F5344CB8AC3E}">
        <p14:creationId xmlns:p14="http://schemas.microsoft.com/office/powerpoint/2010/main" val="147099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up)">
                                      <p:cBhvr>
                                        <p:cTn id="7" dur="1000"/>
                                        <p:tgtEl>
                                          <p:spTgt spid="72"/>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41"/>
                                        </p:tgtEl>
                                        <p:attrNameLst>
                                          <p:attrName>style.visibility</p:attrName>
                                        </p:attrNameLst>
                                      </p:cBhvr>
                                      <p:to>
                                        <p:strVal val="visible"/>
                                      </p:to>
                                    </p:set>
                                    <p:animEffect transition="in" filter="wipe(down)">
                                      <p:cBhvr>
                                        <p:cTn id="10" dur="500"/>
                                        <p:tgtEl>
                                          <p:spTgt spid="41"/>
                                        </p:tgtEl>
                                      </p:cBhvr>
                                    </p:animEffect>
                                  </p:childTnLst>
                                </p:cTn>
                              </p:par>
                              <p:par>
                                <p:cTn id="11" presetID="21" presetClass="entr" presetSubtype="1"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wheel(1)">
                                      <p:cBhvr>
                                        <p:cTn id="13" dur="1500"/>
                                        <p:tgtEl>
                                          <p:spTgt spid="69"/>
                                        </p:tgtEl>
                                      </p:cBhvr>
                                    </p:animEffect>
                                  </p:childTnLst>
                                </p:cTn>
                              </p:par>
                              <p:par>
                                <p:cTn id="14" presetID="21" presetClass="entr" presetSubtype="1"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wheel(1)">
                                      <p:cBhvr>
                                        <p:cTn id="16" dur="1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2"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4. Why EY in renewable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400AAB8-CC3B-4D49-9C6B-EFD447B605B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16949" y="699171"/>
            <a:ext cx="9861197" cy="4878669"/>
          </a:xfrm>
          <a:prstGeom prst="rect">
            <a:avLst/>
          </a:prstGeom>
        </p:spPr>
      </p:pic>
      <p:sp>
        <p:nvSpPr>
          <p:cNvPr id="9" name="Date Placeholder 8"/>
          <p:cNvSpPr>
            <a:spLocks noGrp="1"/>
          </p:cNvSpPr>
          <p:nvPr userDrawn="1">
            <p:ph type="dt" sz="half" idx="10"/>
          </p:nvPr>
        </p:nvSpPr>
        <p:spPr/>
        <p:txBody>
          <a:bodyPr/>
          <a:lstStyle/>
          <a:p>
            <a:r>
              <a:rPr lang="en-US" dirty="0"/>
              <a:t>November 2020</a:t>
            </a:r>
          </a:p>
        </p:txBody>
      </p:sp>
      <p:sp>
        <p:nvSpPr>
          <p:cNvPr id="10" name="Footer Placeholder 9"/>
          <p:cNvSpPr>
            <a:spLocks noGrp="1"/>
          </p:cNvSpPr>
          <p:nvPr userDrawn="1">
            <p:ph type="ftr" sz="quarter" idx="11"/>
          </p:nvPr>
        </p:nvSpPr>
        <p:spPr/>
        <p:txBody>
          <a:bodyPr/>
          <a:lstStyle>
            <a:lvl1pPr>
              <a:defRPr>
                <a:solidFill>
                  <a:schemeClr val="bg2"/>
                </a:solidFill>
              </a:defRPr>
            </a:lvl1pPr>
          </a:lstStyle>
          <a:p>
            <a:r>
              <a:rPr lang="en-IN" dirty="0"/>
              <a:t>4. Why EY in renewables</a:t>
            </a:r>
          </a:p>
        </p:txBody>
      </p:sp>
      <p:sp>
        <p:nvSpPr>
          <p:cNvPr id="30" name="Oval 29">
            <a:extLst>
              <a:ext uri="{FF2B5EF4-FFF2-40B4-BE49-F238E27FC236}">
                <a16:creationId xmlns:a16="http://schemas.microsoft.com/office/drawing/2014/main" id="{12976A89-7186-4811-87AA-A7EE2F638E5D}"/>
              </a:ext>
            </a:extLst>
          </p:cNvPr>
          <p:cNvSpPr>
            <a:spLocks noChangeAspect="1"/>
          </p:cNvSpPr>
          <p:nvPr userDrawn="1"/>
        </p:nvSpPr>
        <p:spPr>
          <a:xfrm>
            <a:off x="7939798" y="1232552"/>
            <a:ext cx="3811908" cy="3811908"/>
          </a:xfrm>
          <a:prstGeom prst="ellipse">
            <a:avLst/>
          </a:prstGeom>
          <a:solidFill>
            <a:srgbClr val="333333"/>
          </a:solidFill>
          <a:ln w="12700">
            <a:solidFill>
              <a:srgbClr val="3333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32" name="Oval 31">
            <a:extLst>
              <a:ext uri="{FF2B5EF4-FFF2-40B4-BE49-F238E27FC236}">
                <a16:creationId xmlns:a16="http://schemas.microsoft.com/office/drawing/2014/main" id="{11363F87-46C5-4231-9095-569071F3C082}"/>
              </a:ext>
            </a:extLst>
          </p:cNvPr>
          <p:cNvSpPr/>
          <p:nvPr userDrawn="1"/>
        </p:nvSpPr>
        <p:spPr>
          <a:xfrm>
            <a:off x="7936670" y="1231020"/>
            <a:ext cx="3814974" cy="381497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grpSp>
        <p:nvGrpSpPr>
          <p:cNvPr id="42" name="Group 41">
            <a:extLst>
              <a:ext uri="{FF2B5EF4-FFF2-40B4-BE49-F238E27FC236}">
                <a16:creationId xmlns:a16="http://schemas.microsoft.com/office/drawing/2014/main" id="{A43AD47D-389D-4110-A37F-9B15959DBCD8}"/>
              </a:ext>
            </a:extLst>
          </p:cNvPr>
          <p:cNvGrpSpPr/>
          <p:nvPr userDrawn="1"/>
        </p:nvGrpSpPr>
        <p:grpSpPr>
          <a:xfrm>
            <a:off x="8194746" y="1489094"/>
            <a:ext cx="3298824" cy="3298824"/>
            <a:chOff x="8229471" y="1781121"/>
            <a:chExt cx="3298824" cy="3298824"/>
          </a:xfrm>
        </p:grpSpPr>
        <p:sp>
          <p:nvSpPr>
            <p:cNvPr id="43" name="Oval 42">
              <a:extLst>
                <a:ext uri="{FF2B5EF4-FFF2-40B4-BE49-F238E27FC236}">
                  <a16:creationId xmlns:a16="http://schemas.microsoft.com/office/drawing/2014/main" id="{9B073430-2B72-4BE6-938F-139ADCF066DE}"/>
                </a:ext>
              </a:extLst>
            </p:cNvPr>
            <p:cNvSpPr>
              <a:spLocks/>
            </p:cNvSpPr>
            <p:nvPr/>
          </p:nvSpPr>
          <p:spPr>
            <a:xfrm>
              <a:off x="8229471" y="1781121"/>
              <a:ext cx="3298824" cy="3298824"/>
            </a:xfrm>
            <a:prstGeom prst="ellipse">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44" name="Title 1">
              <a:extLst>
                <a:ext uri="{FF2B5EF4-FFF2-40B4-BE49-F238E27FC236}">
                  <a16:creationId xmlns:a16="http://schemas.microsoft.com/office/drawing/2014/main" id="{B3378C7E-D854-47ED-AB50-01FC38DE3886}"/>
                </a:ext>
              </a:extLst>
            </p:cNvPr>
            <p:cNvSpPr txBox="1">
              <a:spLocks/>
            </p:cNvSpPr>
            <p:nvPr/>
          </p:nvSpPr>
          <p:spPr>
            <a:xfrm>
              <a:off x="8606915" y="3256046"/>
              <a:ext cx="2543937" cy="1385286"/>
            </a:xfrm>
            <a:prstGeom prst="rect">
              <a:avLst/>
            </a:prstGeom>
            <a:noFill/>
          </p:spPr>
          <p:txBody>
            <a:bodyPr vert="horz" lIns="72000" tIns="72000" rIns="72000" bIns="72000" rtlCol="0" anchor="ctr" anchorCtr="0">
              <a:noAutofit/>
            </a:bodyPr>
            <a:lstStyle>
              <a:lvl1pPr algn="l" defTabSz="914400" rtl="0" eaLnBrk="1" latinLnBrk="0" hangingPunct="1">
                <a:lnSpc>
                  <a:spcPct val="85000"/>
                </a:lnSpc>
                <a:spcBef>
                  <a:spcPct val="0"/>
                </a:spcBef>
                <a:buNone/>
                <a:defRPr sz="2400" b="1" kern="1200">
                  <a:solidFill>
                    <a:schemeClr val="bg1"/>
                  </a:solidFill>
                  <a:latin typeface="+mn-lt"/>
                  <a:ea typeface="+mj-ea"/>
                  <a:cs typeface="Arial" pitchFamily="34" charset="0"/>
                </a:defRPr>
              </a:lvl1pPr>
            </a:lstStyle>
            <a:p>
              <a:pPr algn="ctr">
                <a:lnSpc>
                  <a:spcPct val="100000"/>
                </a:lnSpc>
              </a:pPr>
              <a:r>
                <a:rPr lang="en-IN" dirty="0"/>
                <a:t>4. Why EY in renewables</a:t>
              </a:r>
            </a:p>
          </p:txBody>
        </p:sp>
      </p:grpSp>
      <p:sp>
        <p:nvSpPr>
          <p:cNvPr id="45" name="Grey Block Arc">
            <a:extLst>
              <a:ext uri="{FF2B5EF4-FFF2-40B4-BE49-F238E27FC236}">
                <a16:creationId xmlns:a16="http://schemas.microsoft.com/office/drawing/2014/main" id="{972397AF-29DA-426C-B681-862A416C285D}"/>
              </a:ext>
            </a:extLst>
          </p:cNvPr>
          <p:cNvSpPr>
            <a:spLocks noChangeAspect="1"/>
          </p:cNvSpPr>
          <p:nvPr userDrawn="1"/>
        </p:nvSpPr>
        <p:spPr>
          <a:xfrm flipH="1">
            <a:off x="7734526" y="1027280"/>
            <a:ext cx="4222452" cy="4222452"/>
          </a:xfrm>
          <a:prstGeom prst="blockArc">
            <a:avLst>
              <a:gd name="adj1" fmla="val 16192156"/>
              <a:gd name="adj2" fmla="val 5411960"/>
              <a:gd name="adj3" fmla="val 11056"/>
            </a:avLst>
          </a:prstGeom>
          <a:solidFill>
            <a:srgbClr val="6464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grpSp>
        <p:nvGrpSpPr>
          <p:cNvPr id="2" name="Group 1">
            <a:extLst>
              <a:ext uri="{FF2B5EF4-FFF2-40B4-BE49-F238E27FC236}">
                <a16:creationId xmlns:a16="http://schemas.microsoft.com/office/drawing/2014/main" id="{82141954-7895-4651-BEE3-6D45EA54C5AD}"/>
              </a:ext>
            </a:extLst>
          </p:cNvPr>
          <p:cNvGrpSpPr/>
          <p:nvPr userDrawn="1"/>
        </p:nvGrpSpPr>
        <p:grpSpPr>
          <a:xfrm>
            <a:off x="9456040" y="2090312"/>
            <a:ext cx="776479" cy="873707"/>
            <a:chOff x="8394757" y="3550157"/>
            <a:chExt cx="245337" cy="334907"/>
          </a:xfrm>
        </p:grpSpPr>
        <p:sp>
          <p:nvSpPr>
            <p:cNvPr id="31" name="Freeform 53">
              <a:extLst>
                <a:ext uri="{FF2B5EF4-FFF2-40B4-BE49-F238E27FC236}">
                  <a16:creationId xmlns:a16="http://schemas.microsoft.com/office/drawing/2014/main" id="{65780C39-B95D-4D68-A017-908B315FA22F}"/>
                </a:ext>
              </a:extLst>
            </p:cNvPr>
            <p:cNvSpPr>
              <a:spLocks noChangeAspect="1" noEditPoints="1"/>
            </p:cNvSpPr>
            <p:nvPr userDrawn="1"/>
          </p:nvSpPr>
          <p:spPr bwMode="auto">
            <a:xfrm>
              <a:off x="8394757" y="3550157"/>
              <a:ext cx="123070" cy="280544"/>
            </a:xfrm>
            <a:custGeom>
              <a:avLst/>
              <a:gdLst>
                <a:gd name="T0" fmla="*/ 2147483647 w 1772"/>
                <a:gd name="T1" fmla="*/ 2147483647 h 4763"/>
                <a:gd name="T2" fmla="*/ 2147483647 w 1772"/>
                <a:gd name="T3" fmla="*/ 2147483647 h 4763"/>
                <a:gd name="T4" fmla="*/ 2147483647 w 1772"/>
                <a:gd name="T5" fmla="*/ 2147483647 h 4763"/>
                <a:gd name="T6" fmla="*/ 2147483647 w 1772"/>
                <a:gd name="T7" fmla="*/ 2147483647 h 4763"/>
                <a:gd name="T8" fmla="*/ 2147483647 w 1772"/>
                <a:gd name="T9" fmla="*/ 2147483647 h 4763"/>
                <a:gd name="T10" fmla="*/ 2147483647 w 1772"/>
                <a:gd name="T11" fmla="*/ 2147483647 h 4763"/>
                <a:gd name="T12" fmla="*/ 2147483647 w 1772"/>
                <a:gd name="T13" fmla="*/ 2147483647 h 4763"/>
                <a:gd name="T14" fmla="*/ 2147483647 w 1772"/>
                <a:gd name="T15" fmla="*/ 2147483647 h 4763"/>
                <a:gd name="T16" fmla="*/ 2147483647 w 1772"/>
                <a:gd name="T17" fmla="*/ 2147483647 h 4763"/>
                <a:gd name="T18" fmla="*/ 2147483647 w 1772"/>
                <a:gd name="T19" fmla="*/ 2147483647 h 4763"/>
                <a:gd name="T20" fmla="*/ 2147483647 w 1772"/>
                <a:gd name="T21" fmla="*/ 2147483647 h 4763"/>
                <a:gd name="T22" fmla="*/ 2147483647 w 1772"/>
                <a:gd name="T23" fmla="*/ 2147483647 h 4763"/>
                <a:gd name="T24" fmla="*/ 2147483647 w 1772"/>
                <a:gd name="T25" fmla="*/ 2147483647 h 4763"/>
                <a:gd name="T26" fmla="*/ 2147483647 w 1772"/>
                <a:gd name="T27" fmla="*/ 2147483647 h 4763"/>
                <a:gd name="T28" fmla="*/ 2147483647 w 1772"/>
                <a:gd name="T29" fmla="*/ 2147483647 h 4763"/>
                <a:gd name="T30" fmla="*/ 2147483647 w 1772"/>
                <a:gd name="T31" fmla="*/ 2147483647 h 4763"/>
                <a:gd name="T32" fmla="*/ 2147483647 w 1772"/>
                <a:gd name="T33" fmla="*/ 2147483647 h 4763"/>
                <a:gd name="T34" fmla="*/ 2147483647 w 1772"/>
                <a:gd name="T35" fmla="*/ 2147483647 h 4763"/>
                <a:gd name="T36" fmla="*/ 2147483647 w 1772"/>
                <a:gd name="T37" fmla="*/ 2147483647 h 4763"/>
                <a:gd name="T38" fmla="*/ 2147483647 w 1772"/>
                <a:gd name="T39" fmla="*/ 2147483647 h 4763"/>
                <a:gd name="T40" fmla="*/ 2147483647 w 1772"/>
                <a:gd name="T41" fmla="*/ 2147483647 h 4763"/>
                <a:gd name="T42" fmla="*/ 2147483647 w 1772"/>
                <a:gd name="T43" fmla="*/ 2147483647 h 4763"/>
                <a:gd name="T44" fmla="*/ 2147483647 w 1772"/>
                <a:gd name="T45" fmla="*/ 2147483647 h 4763"/>
                <a:gd name="T46" fmla="*/ 2147483647 w 1772"/>
                <a:gd name="T47" fmla="*/ 2147483647 h 4763"/>
                <a:gd name="T48" fmla="*/ 2147483647 w 1772"/>
                <a:gd name="T49" fmla="*/ 2147483647 h 4763"/>
                <a:gd name="T50" fmla="*/ 2147483647 w 1772"/>
                <a:gd name="T51" fmla="*/ 2147483647 h 4763"/>
                <a:gd name="T52" fmla="*/ 2147483647 w 1772"/>
                <a:gd name="T53" fmla="*/ 2147483647 h 4763"/>
                <a:gd name="T54" fmla="*/ 2147483647 w 1772"/>
                <a:gd name="T55" fmla="*/ 2147483647 h 4763"/>
                <a:gd name="T56" fmla="*/ 2147483647 w 1772"/>
                <a:gd name="T57" fmla="*/ 2147483647 h 4763"/>
                <a:gd name="T58" fmla="*/ 2147483647 w 1772"/>
                <a:gd name="T59" fmla="*/ 2147483647 h 4763"/>
                <a:gd name="T60" fmla="*/ 2147483647 w 1772"/>
                <a:gd name="T61" fmla="*/ 2147483647 h 4763"/>
                <a:gd name="T62" fmla="*/ 2147483647 w 1772"/>
                <a:gd name="T63" fmla="*/ 2147483647 h 4763"/>
                <a:gd name="T64" fmla="*/ 2147483647 w 1772"/>
                <a:gd name="T65" fmla="*/ 2147483647 h 4763"/>
                <a:gd name="T66" fmla="*/ 2147483647 w 1772"/>
                <a:gd name="T67" fmla="*/ 2147483647 h 4763"/>
                <a:gd name="T68" fmla="*/ 2147483647 w 1772"/>
                <a:gd name="T69" fmla="*/ 2147483647 h 4763"/>
                <a:gd name="T70" fmla="*/ 2147483647 w 1772"/>
                <a:gd name="T71" fmla="*/ 2147483647 h 4763"/>
                <a:gd name="T72" fmla="*/ 2147483647 w 1772"/>
                <a:gd name="T73" fmla="*/ 2147483647 h 4763"/>
                <a:gd name="T74" fmla="*/ 2147483647 w 1772"/>
                <a:gd name="T75" fmla="*/ 2147483647 h 4763"/>
                <a:gd name="T76" fmla="*/ 2147483647 w 1772"/>
                <a:gd name="T77" fmla="*/ 2147483647 h 4763"/>
                <a:gd name="T78" fmla="*/ 2147483647 w 1772"/>
                <a:gd name="T79" fmla="*/ 2147483647 h 4763"/>
                <a:gd name="T80" fmla="*/ 2147483647 w 1772"/>
                <a:gd name="T81" fmla="*/ 2147483647 h 4763"/>
                <a:gd name="T82" fmla="*/ 2147483647 w 1772"/>
                <a:gd name="T83" fmla="*/ 2147483647 h 4763"/>
                <a:gd name="T84" fmla="*/ 2147483647 w 1772"/>
                <a:gd name="T85" fmla="*/ 2147483647 h 4763"/>
                <a:gd name="T86" fmla="*/ 2147483647 w 1772"/>
                <a:gd name="T87" fmla="*/ 2147483647 h 4763"/>
                <a:gd name="T88" fmla="*/ 2147483647 w 1772"/>
                <a:gd name="T89" fmla="*/ 2147483647 h 4763"/>
                <a:gd name="T90" fmla="*/ 2147483647 w 1772"/>
                <a:gd name="T91" fmla="*/ 2147483647 h 4763"/>
                <a:gd name="T92" fmla="*/ 2147483647 w 1772"/>
                <a:gd name="T93" fmla="*/ 2147483647 h 4763"/>
                <a:gd name="T94" fmla="*/ 2147483647 w 1772"/>
                <a:gd name="T95" fmla="*/ 2147483647 h 4763"/>
                <a:gd name="T96" fmla="*/ 2147483647 w 1772"/>
                <a:gd name="T97" fmla="*/ 2147483647 h 4763"/>
                <a:gd name="T98" fmla="*/ 2147483647 w 1772"/>
                <a:gd name="T99" fmla="*/ 2147483647 h 4763"/>
                <a:gd name="T100" fmla="*/ 2147483647 w 1772"/>
                <a:gd name="T101" fmla="*/ 2147483647 h 4763"/>
                <a:gd name="T102" fmla="*/ 2147483647 w 1772"/>
                <a:gd name="T103" fmla="*/ 2147483647 h 4763"/>
                <a:gd name="T104" fmla="*/ 2147483647 w 1772"/>
                <a:gd name="T105" fmla="*/ 2147483647 h 4763"/>
                <a:gd name="T106" fmla="*/ 2147483647 w 1772"/>
                <a:gd name="T107" fmla="*/ 2147483647 h 4763"/>
                <a:gd name="T108" fmla="*/ 2147483647 w 1772"/>
                <a:gd name="T109" fmla="*/ 2147483647 h 4763"/>
                <a:gd name="T110" fmla="*/ 2147483647 w 1772"/>
                <a:gd name="T111" fmla="*/ 2147483647 h 4763"/>
                <a:gd name="T112" fmla="*/ 0 w 1772"/>
                <a:gd name="T113" fmla="*/ 2147483647 h 4763"/>
                <a:gd name="T114" fmla="*/ 2147483647 w 1772"/>
                <a:gd name="T115" fmla="*/ 2147483647 h 4763"/>
                <a:gd name="T116" fmla="*/ 2147483647 w 1772"/>
                <a:gd name="T117" fmla="*/ 2147483647 h 47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72"/>
                <a:gd name="T178" fmla="*/ 0 h 4763"/>
                <a:gd name="T179" fmla="*/ 1772 w 1772"/>
                <a:gd name="T180" fmla="*/ 4763 h 47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72" h="4763">
                  <a:moveTo>
                    <a:pt x="1111" y="1491"/>
                  </a:moveTo>
                  <a:lnTo>
                    <a:pt x="1111" y="1491"/>
                  </a:lnTo>
                  <a:lnTo>
                    <a:pt x="1085" y="1498"/>
                  </a:lnTo>
                  <a:lnTo>
                    <a:pt x="1060" y="1505"/>
                  </a:lnTo>
                  <a:lnTo>
                    <a:pt x="1037" y="1507"/>
                  </a:lnTo>
                  <a:lnTo>
                    <a:pt x="1018" y="1509"/>
                  </a:lnTo>
                  <a:lnTo>
                    <a:pt x="1017" y="1509"/>
                  </a:lnTo>
                  <a:lnTo>
                    <a:pt x="1135" y="2153"/>
                  </a:lnTo>
                  <a:lnTo>
                    <a:pt x="1136" y="2046"/>
                  </a:lnTo>
                  <a:lnTo>
                    <a:pt x="1137" y="1968"/>
                  </a:lnTo>
                  <a:lnTo>
                    <a:pt x="1136" y="1878"/>
                  </a:lnTo>
                  <a:lnTo>
                    <a:pt x="1135" y="1783"/>
                  </a:lnTo>
                  <a:lnTo>
                    <a:pt x="1129" y="1683"/>
                  </a:lnTo>
                  <a:lnTo>
                    <a:pt x="1127" y="1633"/>
                  </a:lnTo>
                  <a:lnTo>
                    <a:pt x="1123" y="1585"/>
                  </a:lnTo>
                  <a:lnTo>
                    <a:pt x="1118" y="1537"/>
                  </a:lnTo>
                  <a:lnTo>
                    <a:pt x="1111" y="1491"/>
                  </a:lnTo>
                  <a:close/>
                  <a:moveTo>
                    <a:pt x="862" y="969"/>
                  </a:moveTo>
                  <a:lnTo>
                    <a:pt x="188" y="219"/>
                  </a:lnTo>
                  <a:lnTo>
                    <a:pt x="173" y="199"/>
                  </a:lnTo>
                  <a:lnTo>
                    <a:pt x="161" y="188"/>
                  </a:lnTo>
                  <a:lnTo>
                    <a:pt x="156" y="182"/>
                  </a:lnTo>
                  <a:lnTo>
                    <a:pt x="161" y="190"/>
                  </a:lnTo>
                  <a:lnTo>
                    <a:pt x="188" y="219"/>
                  </a:lnTo>
                  <a:lnTo>
                    <a:pt x="193" y="227"/>
                  </a:lnTo>
                  <a:lnTo>
                    <a:pt x="665" y="998"/>
                  </a:lnTo>
                  <a:lnTo>
                    <a:pt x="690" y="1038"/>
                  </a:lnTo>
                  <a:lnTo>
                    <a:pt x="716" y="1072"/>
                  </a:lnTo>
                  <a:lnTo>
                    <a:pt x="741" y="1103"/>
                  </a:lnTo>
                  <a:lnTo>
                    <a:pt x="766" y="1131"/>
                  </a:lnTo>
                  <a:lnTo>
                    <a:pt x="791" y="1154"/>
                  </a:lnTo>
                  <a:lnTo>
                    <a:pt x="815" y="1175"/>
                  </a:lnTo>
                  <a:lnTo>
                    <a:pt x="838" y="1192"/>
                  </a:lnTo>
                  <a:lnTo>
                    <a:pt x="860" y="1207"/>
                  </a:lnTo>
                  <a:lnTo>
                    <a:pt x="864" y="1187"/>
                  </a:lnTo>
                  <a:lnTo>
                    <a:pt x="871" y="1166"/>
                  </a:lnTo>
                  <a:lnTo>
                    <a:pt x="877" y="1146"/>
                  </a:lnTo>
                  <a:lnTo>
                    <a:pt x="885" y="1127"/>
                  </a:lnTo>
                  <a:lnTo>
                    <a:pt x="895" y="1108"/>
                  </a:lnTo>
                  <a:lnTo>
                    <a:pt x="905" y="1091"/>
                  </a:lnTo>
                  <a:lnTo>
                    <a:pt x="918" y="1077"/>
                  </a:lnTo>
                  <a:lnTo>
                    <a:pt x="933" y="1063"/>
                  </a:lnTo>
                  <a:lnTo>
                    <a:pt x="912" y="1032"/>
                  </a:lnTo>
                  <a:lnTo>
                    <a:pt x="892" y="1005"/>
                  </a:lnTo>
                  <a:lnTo>
                    <a:pt x="875" y="984"/>
                  </a:lnTo>
                  <a:lnTo>
                    <a:pt x="862" y="969"/>
                  </a:lnTo>
                  <a:close/>
                  <a:moveTo>
                    <a:pt x="1169" y="1186"/>
                  </a:moveTo>
                  <a:lnTo>
                    <a:pt x="1169" y="1186"/>
                  </a:lnTo>
                  <a:lnTo>
                    <a:pt x="1144" y="1175"/>
                  </a:lnTo>
                  <a:lnTo>
                    <a:pt x="1119" y="1165"/>
                  </a:lnTo>
                  <a:lnTo>
                    <a:pt x="1095" y="1157"/>
                  </a:lnTo>
                  <a:lnTo>
                    <a:pt x="1073" y="1149"/>
                  </a:lnTo>
                  <a:lnTo>
                    <a:pt x="1037" y="1140"/>
                  </a:lnTo>
                  <a:lnTo>
                    <a:pt x="1026" y="1139"/>
                  </a:lnTo>
                  <a:lnTo>
                    <a:pt x="1018" y="1137"/>
                  </a:lnTo>
                  <a:lnTo>
                    <a:pt x="1010" y="1139"/>
                  </a:lnTo>
                  <a:lnTo>
                    <a:pt x="1002" y="1141"/>
                  </a:lnTo>
                  <a:lnTo>
                    <a:pt x="996" y="1146"/>
                  </a:lnTo>
                  <a:lnTo>
                    <a:pt x="989" y="1154"/>
                  </a:lnTo>
                  <a:lnTo>
                    <a:pt x="984" y="1162"/>
                  </a:lnTo>
                  <a:lnTo>
                    <a:pt x="980" y="1171"/>
                  </a:lnTo>
                  <a:lnTo>
                    <a:pt x="972" y="1192"/>
                  </a:lnTo>
                  <a:lnTo>
                    <a:pt x="967" y="1216"/>
                  </a:lnTo>
                  <a:lnTo>
                    <a:pt x="963" y="1237"/>
                  </a:lnTo>
                  <a:lnTo>
                    <a:pt x="960" y="1257"/>
                  </a:lnTo>
                  <a:lnTo>
                    <a:pt x="960" y="1270"/>
                  </a:lnTo>
                  <a:lnTo>
                    <a:pt x="960" y="1288"/>
                  </a:lnTo>
                  <a:lnTo>
                    <a:pt x="961" y="1304"/>
                  </a:lnTo>
                  <a:lnTo>
                    <a:pt x="964" y="1318"/>
                  </a:lnTo>
                  <a:lnTo>
                    <a:pt x="967" y="1333"/>
                  </a:lnTo>
                  <a:lnTo>
                    <a:pt x="969" y="1345"/>
                  </a:lnTo>
                  <a:lnTo>
                    <a:pt x="973" y="1355"/>
                  </a:lnTo>
                  <a:lnTo>
                    <a:pt x="977" y="1366"/>
                  </a:lnTo>
                  <a:lnTo>
                    <a:pt x="981" y="1373"/>
                  </a:lnTo>
                  <a:lnTo>
                    <a:pt x="990" y="1387"/>
                  </a:lnTo>
                  <a:lnTo>
                    <a:pt x="1001" y="1396"/>
                  </a:lnTo>
                  <a:lnTo>
                    <a:pt x="1010" y="1402"/>
                  </a:lnTo>
                  <a:lnTo>
                    <a:pt x="1014" y="1404"/>
                  </a:lnTo>
                  <a:lnTo>
                    <a:pt x="1018" y="1404"/>
                  </a:lnTo>
                  <a:lnTo>
                    <a:pt x="1027" y="1402"/>
                  </a:lnTo>
                  <a:lnTo>
                    <a:pt x="1039" y="1400"/>
                  </a:lnTo>
                  <a:lnTo>
                    <a:pt x="1073" y="1390"/>
                  </a:lnTo>
                  <a:lnTo>
                    <a:pt x="1114" y="1376"/>
                  </a:lnTo>
                  <a:lnTo>
                    <a:pt x="1158" y="1358"/>
                  </a:lnTo>
                  <a:lnTo>
                    <a:pt x="1180" y="1347"/>
                  </a:lnTo>
                  <a:lnTo>
                    <a:pt x="1201" y="1337"/>
                  </a:lnTo>
                  <a:lnTo>
                    <a:pt x="1221" y="1326"/>
                  </a:lnTo>
                  <a:lnTo>
                    <a:pt x="1238" y="1314"/>
                  </a:lnTo>
                  <a:lnTo>
                    <a:pt x="1253" y="1303"/>
                  </a:lnTo>
                  <a:lnTo>
                    <a:pt x="1263" y="1292"/>
                  </a:lnTo>
                  <a:lnTo>
                    <a:pt x="1267" y="1287"/>
                  </a:lnTo>
                  <a:lnTo>
                    <a:pt x="1270" y="1282"/>
                  </a:lnTo>
                  <a:lnTo>
                    <a:pt x="1272" y="1275"/>
                  </a:lnTo>
                  <a:lnTo>
                    <a:pt x="1272" y="1270"/>
                  </a:lnTo>
                  <a:lnTo>
                    <a:pt x="1272" y="1265"/>
                  </a:lnTo>
                  <a:lnTo>
                    <a:pt x="1270" y="1258"/>
                  </a:lnTo>
                  <a:lnTo>
                    <a:pt x="1264" y="1253"/>
                  </a:lnTo>
                  <a:lnTo>
                    <a:pt x="1259" y="1246"/>
                  </a:lnTo>
                  <a:lnTo>
                    <a:pt x="1245" y="1233"/>
                  </a:lnTo>
                  <a:lnTo>
                    <a:pt x="1228" y="1221"/>
                  </a:lnTo>
                  <a:lnTo>
                    <a:pt x="1211" y="1209"/>
                  </a:lnTo>
                  <a:lnTo>
                    <a:pt x="1194" y="1199"/>
                  </a:lnTo>
                  <a:lnTo>
                    <a:pt x="1169" y="1186"/>
                  </a:lnTo>
                  <a:close/>
                  <a:moveTo>
                    <a:pt x="1281" y="1129"/>
                  </a:moveTo>
                  <a:lnTo>
                    <a:pt x="1281" y="1129"/>
                  </a:lnTo>
                  <a:lnTo>
                    <a:pt x="1300" y="1143"/>
                  </a:lnTo>
                  <a:lnTo>
                    <a:pt x="1318" y="1157"/>
                  </a:lnTo>
                  <a:lnTo>
                    <a:pt x="1334" y="1173"/>
                  </a:lnTo>
                  <a:lnTo>
                    <a:pt x="1348" y="1190"/>
                  </a:lnTo>
                  <a:lnTo>
                    <a:pt x="1360" y="1208"/>
                  </a:lnTo>
                  <a:lnTo>
                    <a:pt x="1365" y="1217"/>
                  </a:lnTo>
                  <a:lnTo>
                    <a:pt x="1369" y="1228"/>
                  </a:lnTo>
                  <a:lnTo>
                    <a:pt x="1373" y="1238"/>
                  </a:lnTo>
                  <a:lnTo>
                    <a:pt x="1376" y="1249"/>
                  </a:lnTo>
                  <a:lnTo>
                    <a:pt x="1377" y="1259"/>
                  </a:lnTo>
                  <a:lnTo>
                    <a:pt x="1377" y="1270"/>
                  </a:lnTo>
                  <a:lnTo>
                    <a:pt x="1377" y="1284"/>
                  </a:lnTo>
                  <a:lnTo>
                    <a:pt x="1375" y="1297"/>
                  </a:lnTo>
                  <a:lnTo>
                    <a:pt x="1369" y="1310"/>
                  </a:lnTo>
                  <a:lnTo>
                    <a:pt x="1364" y="1324"/>
                  </a:lnTo>
                  <a:lnTo>
                    <a:pt x="1356" y="1337"/>
                  </a:lnTo>
                  <a:lnTo>
                    <a:pt x="1348" y="1348"/>
                  </a:lnTo>
                  <a:lnTo>
                    <a:pt x="1338" y="1360"/>
                  </a:lnTo>
                  <a:lnTo>
                    <a:pt x="1327" y="1372"/>
                  </a:lnTo>
                  <a:lnTo>
                    <a:pt x="1316" y="1384"/>
                  </a:lnTo>
                  <a:lnTo>
                    <a:pt x="1302" y="1394"/>
                  </a:lnTo>
                  <a:lnTo>
                    <a:pt x="1274" y="1415"/>
                  </a:lnTo>
                  <a:lnTo>
                    <a:pt x="1243" y="1435"/>
                  </a:lnTo>
                  <a:lnTo>
                    <a:pt x="1211" y="1452"/>
                  </a:lnTo>
                  <a:lnTo>
                    <a:pt x="1218" y="1499"/>
                  </a:lnTo>
                  <a:lnTo>
                    <a:pt x="1225" y="1549"/>
                  </a:lnTo>
                  <a:lnTo>
                    <a:pt x="1230" y="1600"/>
                  </a:lnTo>
                  <a:lnTo>
                    <a:pt x="1234" y="1652"/>
                  </a:lnTo>
                  <a:lnTo>
                    <a:pt x="1237" y="1703"/>
                  </a:lnTo>
                  <a:lnTo>
                    <a:pt x="1239" y="1754"/>
                  </a:lnTo>
                  <a:lnTo>
                    <a:pt x="1242" y="1855"/>
                  </a:lnTo>
                  <a:lnTo>
                    <a:pt x="1242" y="1949"/>
                  </a:lnTo>
                  <a:lnTo>
                    <a:pt x="1242" y="2035"/>
                  </a:lnTo>
                  <a:lnTo>
                    <a:pt x="1239" y="2164"/>
                  </a:lnTo>
                  <a:lnTo>
                    <a:pt x="1239" y="2369"/>
                  </a:lnTo>
                  <a:lnTo>
                    <a:pt x="1238" y="2541"/>
                  </a:lnTo>
                  <a:lnTo>
                    <a:pt x="1236" y="2704"/>
                  </a:lnTo>
                  <a:lnTo>
                    <a:pt x="1131" y="2713"/>
                  </a:lnTo>
                  <a:lnTo>
                    <a:pt x="910" y="1505"/>
                  </a:lnTo>
                  <a:lnTo>
                    <a:pt x="292" y="1505"/>
                  </a:lnTo>
                  <a:lnTo>
                    <a:pt x="291" y="1465"/>
                  </a:lnTo>
                  <a:lnTo>
                    <a:pt x="291" y="1426"/>
                  </a:lnTo>
                  <a:lnTo>
                    <a:pt x="294" y="1389"/>
                  </a:lnTo>
                  <a:lnTo>
                    <a:pt x="298" y="1354"/>
                  </a:lnTo>
                  <a:lnTo>
                    <a:pt x="304" y="1318"/>
                  </a:lnTo>
                  <a:lnTo>
                    <a:pt x="312" y="1287"/>
                  </a:lnTo>
                  <a:lnTo>
                    <a:pt x="321" y="1255"/>
                  </a:lnTo>
                  <a:lnTo>
                    <a:pt x="334" y="1226"/>
                  </a:lnTo>
                  <a:lnTo>
                    <a:pt x="341" y="1213"/>
                  </a:lnTo>
                  <a:lnTo>
                    <a:pt x="349" y="1200"/>
                  </a:lnTo>
                  <a:lnTo>
                    <a:pt x="358" y="1188"/>
                  </a:lnTo>
                  <a:lnTo>
                    <a:pt x="367" y="1175"/>
                  </a:lnTo>
                  <a:lnTo>
                    <a:pt x="376" y="1165"/>
                  </a:lnTo>
                  <a:lnTo>
                    <a:pt x="387" y="1154"/>
                  </a:lnTo>
                  <a:lnTo>
                    <a:pt x="399" y="1144"/>
                  </a:lnTo>
                  <a:lnTo>
                    <a:pt x="411" y="1135"/>
                  </a:lnTo>
                  <a:lnTo>
                    <a:pt x="424" y="1125"/>
                  </a:lnTo>
                  <a:lnTo>
                    <a:pt x="438" y="1116"/>
                  </a:lnTo>
                  <a:lnTo>
                    <a:pt x="453" y="1110"/>
                  </a:lnTo>
                  <a:lnTo>
                    <a:pt x="468" y="1102"/>
                  </a:lnTo>
                  <a:lnTo>
                    <a:pt x="484" y="1097"/>
                  </a:lnTo>
                  <a:lnTo>
                    <a:pt x="501" y="1090"/>
                  </a:lnTo>
                  <a:lnTo>
                    <a:pt x="519" y="1086"/>
                  </a:lnTo>
                  <a:lnTo>
                    <a:pt x="538" y="1082"/>
                  </a:lnTo>
                  <a:lnTo>
                    <a:pt x="568" y="1131"/>
                  </a:lnTo>
                  <a:lnTo>
                    <a:pt x="584" y="1156"/>
                  </a:lnTo>
                  <a:lnTo>
                    <a:pt x="601" y="1179"/>
                  </a:lnTo>
                  <a:lnTo>
                    <a:pt x="576" y="1182"/>
                  </a:lnTo>
                  <a:lnTo>
                    <a:pt x="552" y="1187"/>
                  </a:lnTo>
                  <a:lnTo>
                    <a:pt x="530" y="1192"/>
                  </a:lnTo>
                  <a:lnTo>
                    <a:pt x="510" y="1199"/>
                  </a:lnTo>
                  <a:lnTo>
                    <a:pt x="493" y="1208"/>
                  </a:lnTo>
                  <a:lnTo>
                    <a:pt x="476" y="1219"/>
                  </a:lnTo>
                  <a:lnTo>
                    <a:pt x="462" y="1229"/>
                  </a:lnTo>
                  <a:lnTo>
                    <a:pt x="449" y="1242"/>
                  </a:lnTo>
                  <a:lnTo>
                    <a:pt x="437" y="1257"/>
                  </a:lnTo>
                  <a:lnTo>
                    <a:pt x="426" y="1274"/>
                  </a:lnTo>
                  <a:lnTo>
                    <a:pt x="417" y="1291"/>
                  </a:lnTo>
                  <a:lnTo>
                    <a:pt x="411" y="1309"/>
                  </a:lnTo>
                  <a:lnTo>
                    <a:pt x="404" y="1330"/>
                  </a:lnTo>
                  <a:lnTo>
                    <a:pt x="400" y="1351"/>
                  </a:lnTo>
                  <a:lnTo>
                    <a:pt x="397" y="1375"/>
                  </a:lnTo>
                  <a:lnTo>
                    <a:pt x="395" y="1400"/>
                  </a:lnTo>
                  <a:lnTo>
                    <a:pt x="879" y="1400"/>
                  </a:lnTo>
                  <a:lnTo>
                    <a:pt x="872" y="1381"/>
                  </a:lnTo>
                  <a:lnTo>
                    <a:pt x="867" y="1362"/>
                  </a:lnTo>
                  <a:lnTo>
                    <a:pt x="862" y="1343"/>
                  </a:lnTo>
                  <a:lnTo>
                    <a:pt x="859" y="1325"/>
                  </a:lnTo>
                  <a:lnTo>
                    <a:pt x="841" y="1314"/>
                  </a:lnTo>
                  <a:lnTo>
                    <a:pt x="821" y="1304"/>
                  </a:lnTo>
                  <a:lnTo>
                    <a:pt x="803" y="1292"/>
                  </a:lnTo>
                  <a:lnTo>
                    <a:pt x="783" y="1280"/>
                  </a:lnTo>
                  <a:lnTo>
                    <a:pt x="765" y="1266"/>
                  </a:lnTo>
                  <a:lnTo>
                    <a:pt x="746" y="1251"/>
                  </a:lnTo>
                  <a:lnTo>
                    <a:pt x="727" y="1236"/>
                  </a:lnTo>
                  <a:lnTo>
                    <a:pt x="708" y="1219"/>
                  </a:lnTo>
                  <a:lnTo>
                    <a:pt x="691" y="1200"/>
                  </a:lnTo>
                  <a:lnTo>
                    <a:pt x="673" y="1182"/>
                  </a:lnTo>
                  <a:lnTo>
                    <a:pt x="656" y="1162"/>
                  </a:lnTo>
                  <a:lnTo>
                    <a:pt x="639" y="1143"/>
                  </a:lnTo>
                  <a:lnTo>
                    <a:pt x="622" y="1122"/>
                  </a:lnTo>
                  <a:lnTo>
                    <a:pt x="606" y="1099"/>
                  </a:lnTo>
                  <a:lnTo>
                    <a:pt x="590" y="1077"/>
                  </a:lnTo>
                  <a:lnTo>
                    <a:pt x="576" y="1053"/>
                  </a:lnTo>
                  <a:lnTo>
                    <a:pt x="104" y="282"/>
                  </a:lnTo>
                  <a:lnTo>
                    <a:pt x="73" y="232"/>
                  </a:lnTo>
                  <a:lnTo>
                    <a:pt x="55" y="199"/>
                  </a:lnTo>
                  <a:lnTo>
                    <a:pt x="38" y="164"/>
                  </a:lnTo>
                  <a:lnTo>
                    <a:pt x="30" y="146"/>
                  </a:lnTo>
                  <a:lnTo>
                    <a:pt x="24" y="127"/>
                  </a:lnTo>
                  <a:lnTo>
                    <a:pt x="18" y="109"/>
                  </a:lnTo>
                  <a:lnTo>
                    <a:pt x="16" y="92"/>
                  </a:lnTo>
                  <a:lnTo>
                    <a:pt x="13" y="75"/>
                  </a:lnTo>
                  <a:lnTo>
                    <a:pt x="14" y="59"/>
                  </a:lnTo>
                  <a:lnTo>
                    <a:pt x="17" y="45"/>
                  </a:lnTo>
                  <a:lnTo>
                    <a:pt x="20" y="38"/>
                  </a:lnTo>
                  <a:lnTo>
                    <a:pt x="22" y="33"/>
                  </a:lnTo>
                  <a:lnTo>
                    <a:pt x="29" y="24"/>
                  </a:lnTo>
                  <a:lnTo>
                    <a:pt x="34" y="17"/>
                  </a:lnTo>
                  <a:lnTo>
                    <a:pt x="41" y="12"/>
                  </a:lnTo>
                  <a:lnTo>
                    <a:pt x="47" y="7"/>
                  </a:lnTo>
                  <a:lnTo>
                    <a:pt x="55" y="4"/>
                  </a:lnTo>
                  <a:lnTo>
                    <a:pt x="62" y="1"/>
                  </a:lnTo>
                  <a:lnTo>
                    <a:pt x="70" y="0"/>
                  </a:lnTo>
                  <a:lnTo>
                    <a:pt x="77" y="0"/>
                  </a:lnTo>
                  <a:lnTo>
                    <a:pt x="85" y="1"/>
                  </a:lnTo>
                  <a:lnTo>
                    <a:pt x="93" y="3"/>
                  </a:lnTo>
                  <a:lnTo>
                    <a:pt x="109" y="9"/>
                  </a:lnTo>
                  <a:lnTo>
                    <a:pt x="126" y="17"/>
                  </a:lnTo>
                  <a:lnTo>
                    <a:pt x="142" y="28"/>
                  </a:lnTo>
                  <a:lnTo>
                    <a:pt x="157" y="39"/>
                  </a:lnTo>
                  <a:lnTo>
                    <a:pt x="173" y="52"/>
                  </a:lnTo>
                  <a:lnTo>
                    <a:pt x="202" y="79"/>
                  </a:lnTo>
                  <a:lnTo>
                    <a:pt x="224" y="102"/>
                  </a:lnTo>
                  <a:lnTo>
                    <a:pt x="240" y="119"/>
                  </a:lnTo>
                  <a:lnTo>
                    <a:pt x="938" y="896"/>
                  </a:lnTo>
                  <a:lnTo>
                    <a:pt x="957" y="918"/>
                  </a:lnTo>
                  <a:lnTo>
                    <a:pt x="982" y="950"/>
                  </a:lnTo>
                  <a:lnTo>
                    <a:pt x="1011" y="989"/>
                  </a:lnTo>
                  <a:lnTo>
                    <a:pt x="1040" y="1034"/>
                  </a:lnTo>
                  <a:lnTo>
                    <a:pt x="1068" y="1039"/>
                  </a:lnTo>
                  <a:lnTo>
                    <a:pt x="1098" y="1048"/>
                  </a:lnTo>
                  <a:lnTo>
                    <a:pt x="1135" y="1023"/>
                  </a:lnTo>
                  <a:lnTo>
                    <a:pt x="1178" y="997"/>
                  </a:lnTo>
                  <a:lnTo>
                    <a:pt x="1279" y="938"/>
                  </a:lnTo>
                  <a:lnTo>
                    <a:pt x="1390" y="874"/>
                  </a:lnTo>
                  <a:lnTo>
                    <a:pt x="1502" y="811"/>
                  </a:lnTo>
                  <a:lnTo>
                    <a:pt x="1692" y="707"/>
                  </a:lnTo>
                  <a:lnTo>
                    <a:pt x="1772" y="664"/>
                  </a:lnTo>
                  <a:lnTo>
                    <a:pt x="1768" y="721"/>
                  </a:lnTo>
                  <a:lnTo>
                    <a:pt x="1281" y="1129"/>
                  </a:lnTo>
                  <a:close/>
                  <a:moveTo>
                    <a:pt x="1402" y="4763"/>
                  </a:moveTo>
                  <a:lnTo>
                    <a:pt x="0" y="4763"/>
                  </a:lnTo>
                  <a:lnTo>
                    <a:pt x="0" y="4658"/>
                  </a:lnTo>
                  <a:lnTo>
                    <a:pt x="1402" y="4658"/>
                  </a:lnTo>
                  <a:lnTo>
                    <a:pt x="1402" y="4763"/>
                  </a:lnTo>
                  <a:close/>
                  <a:moveTo>
                    <a:pt x="775" y="1834"/>
                  </a:moveTo>
                  <a:lnTo>
                    <a:pt x="652" y="1940"/>
                  </a:lnTo>
                  <a:lnTo>
                    <a:pt x="607" y="4556"/>
                  </a:lnTo>
                  <a:lnTo>
                    <a:pt x="502" y="4556"/>
                  </a:lnTo>
                  <a:lnTo>
                    <a:pt x="552" y="1598"/>
                  </a:lnTo>
                  <a:lnTo>
                    <a:pt x="876" y="1598"/>
                  </a:lnTo>
                  <a:lnTo>
                    <a:pt x="931" y="4556"/>
                  </a:lnTo>
                  <a:lnTo>
                    <a:pt x="826" y="4556"/>
                  </a:lnTo>
                  <a:lnTo>
                    <a:pt x="775" y="1834"/>
                  </a:lnTo>
                  <a:close/>
                </a:path>
              </a:pathLst>
            </a:custGeom>
            <a:solidFill>
              <a:schemeClr val="accent2"/>
            </a:solidFill>
            <a:ln w="9525">
              <a:noFill/>
              <a:round/>
              <a:headEnd/>
              <a:tailEnd/>
            </a:ln>
          </p:spPr>
          <p:txBody>
            <a:bodyPr/>
            <a:lstStyle/>
            <a:p>
              <a:endParaRPr lang="de-DE"/>
            </a:p>
          </p:txBody>
        </p:sp>
        <p:sp>
          <p:nvSpPr>
            <p:cNvPr id="33" name="Freeform 6">
              <a:extLst>
                <a:ext uri="{FF2B5EF4-FFF2-40B4-BE49-F238E27FC236}">
                  <a16:creationId xmlns:a16="http://schemas.microsoft.com/office/drawing/2014/main" id="{B3D13E4C-CE9D-4E5B-8AAF-20DF7533DFD4}"/>
                </a:ext>
              </a:extLst>
            </p:cNvPr>
            <p:cNvSpPr>
              <a:spLocks noEditPoints="1"/>
            </p:cNvSpPr>
            <p:nvPr userDrawn="1"/>
          </p:nvSpPr>
          <p:spPr bwMode="auto">
            <a:xfrm>
              <a:off x="8469564" y="3760006"/>
              <a:ext cx="170530" cy="125058"/>
            </a:xfrm>
            <a:custGeom>
              <a:avLst/>
              <a:gdLst>
                <a:gd name="T0" fmla="*/ 70 w 122"/>
                <a:gd name="T1" fmla="*/ 47 h 114"/>
                <a:gd name="T2" fmla="*/ 88 w 122"/>
                <a:gd name="T3" fmla="*/ 35 h 114"/>
                <a:gd name="T4" fmla="*/ 70 w 122"/>
                <a:gd name="T5" fmla="*/ 64 h 114"/>
                <a:gd name="T6" fmla="*/ 91 w 122"/>
                <a:gd name="T7" fmla="*/ 51 h 114"/>
                <a:gd name="T8" fmla="*/ 70 w 122"/>
                <a:gd name="T9" fmla="*/ 64 h 114"/>
                <a:gd name="T10" fmla="*/ 15 w 122"/>
                <a:gd name="T11" fmla="*/ 27 h 114"/>
                <a:gd name="T12" fmla="*/ 0 w 122"/>
                <a:gd name="T13" fmla="*/ 85 h 114"/>
                <a:gd name="T14" fmla="*/ 104 w 122"/>
                <a:gd name="T15" fmla="*/ 88 h 114"/>
                <a:gd name="T16" fmla="*/ 95 w 122"/>
                <a:gd name="T17" fmla="*/ 30 h 114"/>
                <a:gd name="T18" fmla="*/ 5 w 122"/>
                <a:gd name="T19" fmla="*/ 84 h 114"/>
                <a:gd name="T20" fmla="*/ 90 w 122"/>
                <a:gd name="T21" fmla="*/ 31 h 114"/>
                <a:gd name="T22" fmla="*/ 5 w 122"/>
                <a:gd name="T23" fmla="*/ 84 h 114"/>
                <a:gd name="T24" fmla="*/ 19 w 122"/>
                <a:gd name="T25" fmla="*/ 35 h 114"/>
                <a:gd name="T26" fmla="*/ 38 w 122"/>
                <a:gd name="T27" fmla="*/ 47 h 114"/>
                <a:gd name="T28" fmla="*/ 65 w 122"/>
                <a:gd name="T29" fmla="*/ 35 h 114"/>
                <a:gd name="T30" fmla="*/ 43 w 122"/>
                <a:gd name="T31" fmla="*/ 47 h 114"/>
                <a:gd name="T32" fmla="*/ 65 w 122"/>
                <a:gd name="T33" fmla="*/ 35 h 114"/>
                <a:gd name="T34" fmla="*/ 38 w 122"/>
                <a:gd name="T35" fmla="*/ 64 h 114"/>
                <a:gd name="T36" fmla="*/ 16 w 122"/>
                <a:gd name="T37" fmla="*/ 51 h 114"/>
                <a:gd name="T38" fmla="*/ 43 w 122"/>
                <a:gd name="T39" fmla="*/ 64 h 114"/>
                <a:gd name="T40" fmla="*/ 65 w 122"/>
                <a:gd name="T41" fmla="*/ 51 h 114"/>
                <a:gd name="T42" fmla="*/ 43 w 122"/>
                <a:gd name="T43" fmla="*/ 64 h 114"/>
                <a:gd name="T44" fmla="*/ 38 w 122"/>
                <a:gd name="T45" fmla="*/ 80 h 114"/>
                <a:gd name="T46" fmla="*/ 13 w 122"/>
                <a:gd name="T47" fmla="*/ 68 h 114"/>
                <a:gd name="T48" fmla="*/ 43 w 122"/>
                <a:gd name="T49" fmla="*/ 80 h 114"/>
                <a:gd name="T50" fmla="*/ 65 w 122"/>
                <a:gd name="T51" fmla="*/ 68 h 114"/>
                <a:gd name="T52" fmla="*/ 43 w 122"/>
                <a:gd name="T53" fmla="*/ 80 h 114"/>
                <a:gd name="T54" fmla="*/ 70 w 122"/>
                <a:gd name="T55" fmla="*/ 80 h 114"/>
                <a:gd name="T56" fmla="*/ 95 w 122"/>
                <a:gd name="T57" fmla="*/ 68 h 114"/>
                <a:gd name="T58" fmla="*/ 58 w 122"/>
                <a:gd name="T59" fmla="*/ 91 h 114"/>
                <a:gd name="T60" fmla="*/ 49 w 122"/>
                <a:gd name="T61" fmla="*/ 108 h 114"/>
                <a:gd name="T62" fmla="*/ 39 w 122"/>
                <a:gd name="T63" fmla="*/ 114 h 114"/>
                <a:gd name="T64" fmla="*/ 69 w 122"/>
                <a:gd name="T65" fmla="*/ 108 h 114"/>
                <a:gd name="T66" fmla="*/ 58 w 122"/>
                <a:gd name="T67" fmla="*/ 91 h 114"/>
                <a:gd name="T68" fmla="*/ 93 w 122"/>
                <a:gd name="T69" fmla="*/ 25 h 114"/>
                <a:gd name="T70" fmla="*/ 101 w 122"/>
                <a:gd name="T71" fmla="*/ 43 h 114"/>
                <a:gd name="T72" fmla="*/ 90 w 122"/>
                <a:gd name="T73" fmla="*/ 14 h 114"/>
                <a:gd name="T74" fmla="*/ 93 w 122"/>
                <a:gd name="T75" fmla="*/ 25 h 114"/>
                <a:gd name="T76" fmla="*/ 113 w 122"/>
                <a:gd name="T77" fmla="*/ 28 h 114"/>
                <a:gd name="T78" fmla="*/ 112 w 122"/>
                <a:gd name="T79" fmla="*/ 28 h 114"/>
                <a:gd name="T80" fmla="*/ 112 w 122"/>
                <a:gd name="T81" fmla="*/ 33 h 114"/>
                <a:gd name="T82" fmla="*/ 122 w 122"/>
                <a:gd name="T83" fmla="*/ 31 h 114"/>
                <a:gd name="T84" fmla="*/ 88 w 122"/>
                <a:gd name="T85" fmla="*/ 10 h 114"/>
                <a:gd name="T86" fmla="*/ 93 w 122"/>
                <a:gd name="T87" fmla="*/ 9 h 114"/>
                <a:gd name="T88" fmla="*/ 91 w 122"/>
                <a:gd name="T89" fmla="*/ 0 h 114"/>
                <a:gd name="T90" fmla="*/ 88 w 122"/>
                <a:gd name="T91" fmla="*/ 9 h 114"/>
                <a:gd name="T92" fmla="*/ 88 w 122"/>
                <a:gd name="T93" fmla="*/ 10 h 114"/>
                <a:gd name="T94" fmla="*/ 107 w 122"/>
                <a:gd name="T95" fmla="*/ 18 h 114"/>
                <a:gd name="T96" fmla="*/ 112 w 122"/>
                <a:gd name="T97" fmla="*/ 9 h 114"/>
                <a:gd name="T98" fmla="*/ 104 w 122"/>
                <a:gd name="T99" fmla="*/ 13 h 114"/>
                <a:gd name="T100" fmla="*/ 103 w 122"/>
                <a:gd name="T101" fmla="*/ 14 h 114"/>
                <a:gd name="T102" fmla="*/ 105 w 122"/>
                <a:gd name="T103" fmla="*/ 43 h 114"/>
                <a:gd name="T104" fmla="*/ 102 w 122"/>
                <a:gd name="T105" fmla="*/ 46 h 114"/>
                <a:gd name="T106" fmla="*/ 110 w 122"/>
                <a:gd name="T107" fmla="*/ 52 h 114"/>
                <a:gd name="T108" fmla="*/ 106 w 122"/>
                <a:gd name="T109" fmla="*/ 43 h 114"/>
                <a:gd name="T110" fmla="*/ 72 w 122"/>
                <a:gd name="T111" fmla="*/ 18 h 114"/>
                <a:gd name="T112" fmla="*/ 76 w 122"/>
                <a:gd name="T113" fmla="*/ 14 h 114"/>
                <a:gd name="T114" fmla="*/ 76 w 122"/>
                <a:gd name="T115" fmla="*/ 13 h 114"/>
                <a:gd name="T116" fmla="*/ 68 w 122"/>
                <a:gd name="T117" fmla="*/ 10 h 114"/>
                <a:gd name="T118" fmla="*/ 72 w 122"/>
                <a:gd name="T119"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 h="114">
                  <a:moveTo>
                    <a:pt x="70" y="35"/>
                  </a:moveTo>
                  <a:cubicBezTo>
                    <a:pt x="70" y="47"/>
                    <a:pt x="70" y="47"/>
                    <a:pt x="70" y="47"/>
                  </a:cubicBezTo>
                  <a:cubicBezTo>
                    <a:pt x="91" y="47"/>
                    <a:pt x="91" y="47"/>
                    <a:pt x="91" y="47"/>
                  </a:cubicBezTo>
                  <a:cubicBezTo>
                    <a:pt x="88" y="35"/>
                    <a:pt x="88" y="35"/>
                    <a:pt x="88" y="35"/>
                  </a:cubicBezTo>
                  <a:lnTo>
                    <a:pt x="70" y="35"/>
                  </a:lnTo>
                  <a:close/>
                  <a:moveTo>
                    <a:pt x="70" y="64"/>
                  </a:moveTo>
                  <a:cubicBezTo>
                    <a:pt x="95" y="64"/>
                    <a:pt x="95" y="64"/>
                    <a:pt x="95" y="64"/>
                  </a:cubicBezTo>
                  <a:cubicBezTo>
                    <a:pt x="91" y="51"/>
                    <a:pt x="91" y="51"/>
                    <a:pt x="91" y="51"/>
                  </a:cubicBezTo>
                  <a:cubicBezTo>
                    <a:pt x="70" y="51"/>
                    <a:pt x="70" y="51"/>
                    <a:pt x="70" y="51"/>
                  </a:cubicBezTo>
                  <a:lnTo>
                    <a:pt x="70" y="64"/>
                  </a:lnTo>
                  <a:close/>
                  <a:moveTo>
                    <a:pt x="91" y="27"/>
                  </a:moveTo>
                  <a:cubicBezTo>
                    <a:pt x="15" y="27"/>
                    <a:pt x="15" y="27"/>
                    <a:pt x="15" y="27"/>
                  </a:cubicBezTo>
                  <a:cubicBezTo>
                    <a:pt x="12" y="27"/>
                    <a:pt x="11" y="29"/>
                    <a:pt x="11" y="30"/>
                  </a:cubicBezTo>
                  <a:cubicBezTo>
                    <a:pt x="0" y="85"/>
                    <a:pt x="0" y="85"/>
                    <a:pt x="0" y="85"/>
                  </a:cubicBezTo>
                  <a:cubicBezTo>
                    <a:pt x="0" y="86"/>
                    <a:pt x="2" y="88"/>
                    <a:pt x="4" y="88"/>
                  </a:cubicBezTo>
                  <a:cubicBezTo>
                    <a:pt x="104" y="88"/>
                    <a:pt x="104" y="88"/>
                    <a:pt x="104" y="88"/>
                  </a:cubicBezTo>
                  <a:cubicBezTo>
                    <a:pt x="106" y="88"/>
                    <a:pt x="108" y="86"/>
                    <a:pt x="108" y="85"/>
                  </a:cubicBezTo>
                  <a:cubicBezTo>
                    <a:pt x="95" y="30"/>
                    <a:pt x="95" y="30"/>
                    <a:pt x="95" y="30"/>
                  </a:cubicBezTo>
                  <a:cubicBezTo>
                    <a:pt x="95" y="29"/>
                    <a:pt x="93" y="27"/>
                    <a:pt x="91" y="27"/>
                  </a:cubicBezTo>
                  <a:close/>
                  <a:moveTo>
                    <a:pt x="5" y="84"/>
                  </a:moveTo>
                  <a:cubicBezTo>
                    <a:pt x="15" y="31"/>
                    <a:pt x="15" y="31"/>
                    <a:pt x="15" y="31"/>
                  </a:cubicBezTo>
                  <a:cubicBezTo>
                    <a:pt x="90" y="31"/>
                    <a:pt x="90" y="31"/>
                    <a:pt x="90" y="31"/>
                  </a:cubicBezTo>
                  <a:cubicBezTo>
                    <a:pt x="103" y="84"/>
                    <a:pt x="103" y="84"/>
                    <a:pt x="103" y="84"/>
                  </a:cubicBezTo>
                  <a:lnTo>
                    <a:pt x="5" y="84"/>
                  </a:lnTo>
                  <a:close/>
                  <a:moveTo>
                    <a:pt x="38" y="35"/>
                  </a:moveTo>
                  <a:cubicBezTo>
                    <a:pt x="19" y="35"/>
                    <a:pt x="19" y="35"/>
                    <a:pt x="19" y="35"/>
                  </a:cubicBezTo>
                  <a:cubicBezTo>
                    <a:pt x="16" y="47"/>
                    <a:pt x="16" y="47"/>
                    <a:pt x="16" y="47"/>
                  </a:cubicBezTo>
                  <a:cubicBezTo>
                    <a:pt x="38" y="47"/>
                    <a:pt x="38" y="47"/>
                    <a:pt x="38" y="47"/>
                  </a:cubicBezTo>
                  <a:lnTo>
                    <a:pt x="38" y="35"/>
                  </a:lnTo>
                  <a:close/>
                  <a:moveTo>
                    <a:pt x="65" y="35"/>
                  </a:moveTo>
                  <a:cubicBezTo>
                    <a:pt x="43" y="35"/>
                    <a:pt x="43" y="35"/>
                    <a:pt x="43" y="35"/>
                  </a:cubicBezTo>
                  <a:cubicBezTo>
                    <a:pt x="43" y="47"/>
                    <a:pt x="43" y="47"/>
                    <a:pt x="43" y="47"/>
                  </a:cubicBezTo>
                  <a:cubicBezTo>
                    <a:pt x="65" y="47"/>
                    <a:pt x="65" y="47"/>
                    <a:pt x="65" y="47"/>
                  </a:cubicBezTo>
                  <a:lnTo>
                    <a:pt x="65" y="35"/>
                  </a:lnTo>
                  <a:close/>
                  <a:moveTo>
                    <a:pt x="12" y="64"/>
                  </a:moveTo>
                  <a:cubicBezTo>
                    <a:pt x="38" y="64"/>
                    <a:pt x="38" y="64"/>
                    <a:pt x="38" y="64"/>
                  </a:cubicBezTo>
                  <a:cubicBezTo>
                    <a:pt x="38" y="51"/>
                    <a:pt x="38" y="51"/>
                    <a:pt x="38" y="51"/>
                  </a:cubicBezTo>
                  <a:cubicBezTo>
                    <a:pt x="16" y="51"/>
                    <a:pt x="16" y="51"/>
                    <a:pt x="16" y="51"/>
                  </a:cubicBezTo>
                  <a:lnTo>
                    <a:pt x="12" y="64"/>
                  </a:lnTo>
                  <a:close/>
                  <a:moveTo>
                    <a:pt x="43" y="64"/>
                  </a:moveTo>
                  <a:cubicBezTo>
                    <a:pt x="65" y="64"/>
                    <a:pt x="65" y="64"/>
                    <a:pt x="65" y="64"/>
                  </a:cubicBezTo>
                  <a:cubicBezTo>
                    <a:pt x="65" y="51"/>
                    <a:pt x="65" y="51"/>
                    <a:pt x="65" y="51"/>
                  </a:cubicBezTo>
                  <a:cubicBezTo>
                    <a:pt x="43" y="51"/>
                    <a:pt x="43" y="51"/>
                    <a:pt x="43" y="51"/>
                  </a:cubicBezTo>
                  <a:lnTo>
                    <a:pt x="43" y="64"/>
                  </a:lnTo>
                  <a:close/>
                  <a:moveTo>
                    <a:pt x="9" y="80"/>
                  </a:moveTo>
                  <a:cubicBezTo>
                    <a:pt x="38" y="80"/>
                    <a:pt x="38" y="80"/>
                    <a:pt x="38" y="80"/>
                  </a:cubicBezTo>
                  <a:cubicBezTo>
                    <a:pt x="38" y="68"/>
                    <a:pt x="38" y="68"/>
                    <a:pt x="38" y="68"/>
                  </a:cubicBezTo>
                  <a:cubicBezTo>
                    <a:pt x="13" y="68"/>
                    <a:pt x="13" y="68"/>
                    <a:pt x="13" y="68"/>
                  </a:cubicBezTo>
                  <a:lnTo>
                    <a:pt x="9" y="80"/>
                  </a:lnTo>
                  <a:close/>
                  <a:moveTo>
                    <a:pt x="43" y="80"/>
                  </a:moveTo>
                  <a:cubicBezTo>
                    <a:pt x="65" y="80"/>
                    <a:pt x="65" y="80"/>
                    <a:pt x="65" y="80"/>
                  </a:cubicBezTo>
                  <a:cubicBezTo>
                    <a:pt x="65" y="68"/>
                    <a:pt x="65" y="68"/>
                    <a:pt x="65" y="68"/>
                  </a:cubicBezTo>
                  <a:cubicBezTo>
                    <a:pt x="43" y="68"/>
                    <a:pt x="43" y="68"/>
                    <a:pt x="43" y="68"/>
                  </a:cubicBezTo>
                  <a:lnTo>
                    <a:pt x="43" y="80"/>
                  </a:lnTo>
                  <a:close/>
                  <a:moveTo>
                    <a:pt x="70" y="68"/>
                  </a:moveTo>
                  <a:cubicBezTo>
                    <a:pt x="70" y="80"/>
                    <a:pt x="70" y="80"/>
                    <a:pt x="70" y="80"/>
                  </a:cubicBezTo>
                  <a:cubicBezTo>
                    <a:pt x="98" y="80"/>
                    <a:pt x="98" y="80"/>
                    <a:pt x="98" y="80"/>
                  </a:cubicBezTo>
                  <a:cubicBezTo>
                    <a:pt x="95" y="68"/>
                    <a:pt x="95" y="68"/>
                    <a:pt x="95" y="68"/>
                  </a:cubicBezTo>
                  <a:lnTo>
                    <a:pt x="70" y="68"/>
                  </a:lnTo>
                  <a:close/>
                  <a:moveTo>
                    <a:pt x="58" y="91"/>
                  </a:moveTo>
                  <a:cubicBezTo>
                    <a:pt x="49" y="91"/>
                    <a:pt x="49" y="91"/>
                    <a:pt x="49" y="91"/>
                  </a:cubicBezTo>
                  <a:cubicBezTo>
                    <a:pt x="49" y="108"/>
                    <a:pt x="49" y="108"/>
                    <a:pt x="49" y="108"/>
                  </a:cubicBezTo>
                  <a:cubicBezTo>
                    <a:pt x="39" y="108"/>
                    <a:pt x="39" y="108"/>
                    <a:pt x="39" y="108"/>
                  </a:cubicBezTo>
                  <a:cubicBezTo>
                    <a:pt x="39" y="114"/>
                    <a:pt x="39" y="114"/>
                    <a:pt x="39" y="114"/>
                  </a:cubicBezTo>
                  <a:cubicBezTo>
                    <a:pt x="69" y="114"/>
                    <a:pt x="69" y="114"/>
                    <a:pt x="69" y="114"/>
                  </a:cubicBezTo>
                  <a:cubicBezTo>
                    <a:pt x="69" y="108"/>
                    <a:pt x="69" y="108"/>
                    <a:pt x="69" y="108"/>
                  </a:cubicBezTo>
                  <a:cubicBezTo>
                    <a:pt x="58" y="108"/>
                    <a:pt x="58" y="108"/>
                    <a:pt x="58" y="108"/>
                  </a:cubicBezTo>
                  <a:lnTo>
                    <a:pt x="58" y="91"/>
                  </a:lnTo>
                  <a:close/>
                  <a:moveTo>
                    <a:pt x="93" y="25"/>
                  </a:moveTo>
                  <a:cubicBezTo>
                    <a:pt x="93" y="25"/>
                    <a:pt x="93" y="25"/>
                    <a:pt x="93" y="25"/>
                  </a:cubicBezTo>
                  <a:cubicBezTo>
                    <a:pt x="95" y="25"/>
                    <a:pt x="97" y="26"/>
                    <a:pt x="97" y="28"/>
                  </a:cubicBezTo>
                  <a:cubicBezTo>
                    <a:pt x="101" y="43"/>
                    <a:pt x="101" y="43"/>
                    <a:pt x="101" y="43"/>
                  </a:cubicBezTo>
                  <a:cubicBezTo>
                    <a:pt x="105" y="40"/>
                    <a:pt x="107" y="35"/>
                    <a:pt x="107" y="30"/>
                  </a:cubicBezTo>
                  <a:cubicBezTo>
                    <a:pt x="107" y="21"/>
                    <a:pt x="100" y="14"/>
                    <a:pt x="90" y="14"/>
                  </a:cubicBezTo>
                  <a:cubicBezTo>
                    <a:pt x="83" y="14"/>
                    <a:pt x="77" y="18"/>
                    <a:pt x="75" y="25"/>
                  </a:cubicBezTo>
                  <a:lnTo>
                    <a:pt x="93" y="25"/>
                  </a:lnTo>
                  <a:close/>
                  <a:moveTo>
                    <a:pt x="122" y="30"/>
                  </a:moveTo>
                  <a:cubicBezTo>
                    <a:pt x="113" y="28"/>
                    <a:pt x="113" y="28"/>
                    <a:pt x="113" y="28"/>
                  </a:cubicBezTo>
                  <a:cubicBezTo>
                    <a:pt x="112" y="27"/>
                    <a:pt x="112" y="28"/>
                    <a:pt x="112" y="28"/>
                  </a:cubicBezTo>
                  <a:cubicBezTo>
                    <a:pt x="112" y="28"/>
                    <a:pt x="112" y="28"/>
                    <a:pt x="112" y="28"/>
                  </a:cubicBezTo>
                  <a:cubicBezTo>
                    <a:pt x="112" y="33"/>
                    <a:pt x="112" y="33"/>
                    <a:pt x="112" y="33"/>
                  </a:cubicBezTo>
                  <a:cubicBezTo>
                    <a:pt x="112" y="33"/>
                    <a:pt x="112" y="33"/>
                    <a:pt x="112" y="33"/>
                  </a:cubicBezTo>
                  <a:cubicBezTo>
                    <a:pt x="112" y="33"/>
                    <a:pt x="112" y="33"/>
                    <a:pt x="113" y="33"/>
                  </a:cubicBezTo>
                  <a:cubicBezTo>
                    <a:pt x="122" y="31"/>
                    <a:pt x="122" y="31"/>
                    <a:pt x="122" y="31"/>
                  </a:cubicBezTo>
                  <a:cubicBezTo>
                    <a:pt x="122" y="31"/>
                    <a:pt x="122" y="30"/>
                    <a:pt x="122" y="30"/>
                  </a:cubicBezTo>
                  <a:close/>
                  <a:moveTo>
                    <a:pt x="88" y="10"/>
                  </a:moveTo>
                  <a:cubicBezTo>
                    <a:pt x="93" y="10"/>
                    <a:pt x="93" y="10"/>
                    <a:pt x="93" y="10"/>
                  </a:cubicBezTo>
                  <a:cubicBezTo>
                    <a:pt x="93" y="10"/>
                    <a:pt x="93" y="10"/>
                    <a:pt x="93" y="9"/>
                  </a:cubicBezTo>
                  <a:cubicBezTo>
                    <a:pt x="93" y="9"/>
                    <a:pt x="93" y="9"/>
                    <a:pt x="93" y="9"/>
                  </a:cubicBezTo>
                  <a:cubicBezTo>
                    <a:pt x="91" y="0"/>
                    <a:pt x="91" y="0"/>
                    <a:pt x="91" y="0"/>
                  </a:cubicBezTo>
                  <a:cubicBezTo>
                    <a:pt x="91" y="0"/>
                    <a:pt x="90" y="0"/>
                    <a:pt x="90" y="0"/>
                  </a:cubicBezTo>
                  <a:cubicBezTo>
                    <a:pt x="88" y="9"/>
                    <a:pt x="88" y="9"/>
                    <a:pt x="88" y="9"/>
                  </a:cubicBezTo>
                  <a:cubicBezTo>
                    <a:pt x="88" y="9"/>
                    <a:pt x="88" y="9"/>
                    <a:pt x="88" y="9"/>
                  </a:cubicBezTo>
                  <a:cubicBezTo>
                    <a:pt x="88" y="10"/>
                    <a:pt x="88" y="10"/>
                    <a:pt x="88" y="10"/>
                  </a:cubicBezTo>
                  <a:close/>
                  <a:moveTo>
                    <a:pt x="107" y="17"/>
                  </a:moveTo>
                  <a:cubicBezTo>
                    <a:pt x="107" y="17"/>
                    <a:pt x="107" y="18"/>
                    <a:pt x="107" y="18"/>
                  </a:cubicBezTo>
                  <a:cubicBezTo>
                    <a:pt x="107" y="18"/>
                    <a:pt x="107" y="17"/>
                    <a:pt x="107" y="17"/>
                  </a:cubicBezTo>
                  <a:cubicBezTo>
                    <a:pt x="112" y="9"/>
                    <a:pt x="112" y="9"/>
                    <a:pt x="112" y="9"/>
                  </a:cubicBezTo>
                  <a:cubicBezTo>
                    <a:pt x="112" y="9"/>
                    <a:pt x="112" y="8"/>
                    <a:pt x="112" y="9"/>
                  </a:cubicBezTo>
                  <a:cubicBezTo>
                    <a:pt x="104" y="13"/>
                    <a:pt x="104" y="13"/>
                    <a:pt x="104" y="13"/>
                  </a:cubicBezTo>
                  <a:cubicBezTo>
                    <a:pt x="103" y="13"/>
                    <a:pt x="103" y="14"/>
                    <a:pt x="103" y="14"/>
                  </a:cubicBezTo>
                  <a:cubicBezTo>
                    <a:pt x="103" y="14"/>
                    <a:pt x="103" y="14"/>
                    <a:pt x="103" y="14"/>
                  </a:cubicBezTo>
                  <a:lnTo>
                    <a:pt x="107" y="17"/>
                  </a:lnTo>
                  <a:close/>
                  <a:moveTo>
                    <a:pt x="105" y="43"/>
                  </a:moveTo>
                  <a:cubicBezTo>
                    <a:pt x="105" y="43"/>
                    <a:pt x="105" y="43"/>
                    <a:pt x="105" y="43"/>
                  </a:cubicBezTo>
                  <a:cubicBezTo>
                    <a:pt x="102" y="46"/>
                    <a:pt x="102" y="46"/>
                    <a:pt x="102" y="46"/>
                  </a:cubicBezTo>
                  <a:cubicBezTo>
                    <a:pt x="102" y="48"/>
                    <a:pt x="102" y="48"/>
                    <a:pt x="102" y="48"/>
                  </a:cubicBezTo>
                  <a:cubicBezTo>
                    <a:pt x="110" y="52"/>
                    <a:pt x="110" y="52"/>
                    <a:pt x="110" y="52"/>
                  </a:cubicBezTo>
                  <a:cubicBezTo>
                    <a:pt x="110" y="52"/>
                    <a:pt x="110" y="52"/>
                    <a:pt x="110" y="52"/>
                  </a:cubicBezTo>
                  <a:cubicBezTo>
                    <a:pt x="106" y="43"/>
                    <a:pt x="106" y="43"/>
                    <a:pt x="106" y="43"/>
                  </a:cubicBezTo>
                  <a:cubicBezTo>
                    <a:pt x="106" y="43"/>
                    <a:pt x="105" y="43"/>
                    <a:pt x="105" y="43"/>
                  </a:cubicBezTo>
                  <a:close/>
                  <a:moveTo>
                    <a:pt x="72" y="18"/>
                  </a:moveTo>
                  <a:cubicBezTo>
                    <a:pt x="72" y="18"/>
                    <a:pt x="72" y="17"/>
                    <a:pt x="72" y="17"/>
                  </a:cubicBezTo>
                  <a:cubicBezTo>
                    <a:pt x="76" y="14"/>
                    <a:pt x="76" y="14"/>
                    <a:pt x="76" y="14"/>
                  </a:cubicBezTo>
                  <a:cubicBezTo>
                    <a:pt x="76" y="14"/>
                    <a:pt x="76" y="14"/>
                    <a:pt x="76" y="14"/>
                  </a:cubicBezTo>
                  <a:cubicBezTo>
                    <a:pt x="76" y="14"/>
                    <a:pt x="76" y="13"/>
                    <a:pt x="76" y="13"/>
                  </a:cubicBezTo>
                  <a:cubicBezTo>
                    <a:pt x="68" y="9"/>
                    <a:pt x="68" y="9"/>
                    <a:pt x="68" y="9"/>
                  </a:cubicBezTo>
                  <a:cubicBezTo>
                    <a:pt x="68" y="9"/>
                    <a:pt x="67" y="10"/>
                    <a:pt x="68" y="10"/>
                  </a:cubicBezTo>
                  <a:cubicBezTo>
                    <a:pt x="72" y="17"/>
                    <a:pt x="72" y="17"/>
                    <a:pt x="72" y="17"/>
                  </a:cubicBezTo>
                  <a:cubicBezTo>
                    <a:pt x="72" y="17"/>
                    <a:pt x="72" y="18"/>
                    <a:pt x="72" y="18"/>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 name="Group 22">
            <a:extLst>
              <a:ext uri="{FF2B5EF4-FFF2-40B4-BE49-F238E27FC236}">
                <a16:creationId xmlns:a16="http://schemas.microsoft.com/office/drawing/2014/main" id="{E77AD475-6FDC-4BD4-A312-809A3857EF8B}"/>
              </a:ext>
            </a:extLst>
          </p:cNvPr>
          <p:cNvGrpSpPr>
            <a:grpSpLocks/>
          </p:cNvGrpSpPr>
          <p:nvPr userDrawn="1"/>
        </p:nvGrpSpPr>
        <p:grpSpPr>
          <a:xfrm>
            <a:off x="1688900" y="0"/>
            <a:ext cx="10476000" cy="333680"/>
            <a:chOff x="1688900" y="0"/>
            <a:chExt cx="9173114" cy="333680"/>
          </a:xfrm>
        </p:grpSpPr>
        <p:sp>
          <p:nvSpPr>
            <p:cNvPr id="24" name="Parallelogram 23">
              <a:hlinkClick r:id="rId3" action="ppaction://hlinksldjump"/>
              <a:extLst>
                <a:ext uri="{FF2B5EF4-FFF2-40B4-BE49-F238E27FC236}">
                  <a16:creationId xmlns:a16="http://schemas.microsoft.com/office/drawing/2014/main" id="{CC2CADF8-73FA-4B29-90C5-930648BF6289}"/>
                </a:ext>
              </a:extLst>
            </p:cNvPr>
            <p:cNvSpPr/>
            <p:nvPr userDrawn="1"/>
          </p:nvSpPr>
          <p:spPr>
            <a:xfrm>
              <a:off x="1688900"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algn="ctr"/>
              <a:r>
                <a:rPr lang="en-IN" sz="700" dirty="0">
                  <a:solidFill>
                    <a:schemeClr val="bg1"/>
                  </a:solidFill>
                </a:rPr>
                <a:t>Executive summary</a:t>
              </a:r>
            </a:p>
          </p:txBody>
        </p:sp>
        <p:sp>
          <p:nvSpPr>
            <p:cNvPr id="25" name="Parallelogram 24">
              <a:hlinkClick r:id="" action="ppaction://noaction"/>
              <a:extLst>
                <a:ext uri="{FF2B5EF4-FFF2-40B4-BE49-F238E27FC236}">
                  <a16:creationId xmlns:a16="http://schemas.microsoft.com/office/drawing/2014/main" id="{BEA3B211-4F17-4642-9952-D6D62C53156A}"/>
                </a:ext>
              </a:extLst>
            </p:cNvPr>
            <p:cNvSpPr/>
            <p:nvPr userDrawn="1"/>
          </p:nvSpPr>
          <p:spPr>
            <a:xfrm>
              <a:off x="2991787"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1. Renewable trends</a:t>
              </a:r>
            </a:p>
          </p:txBody>
        </p:sp>
        <p:sp>
          <p:nvSpPr>
            <p:cNvPr id="26" name="Parallelogram 25">
              <a:hlinkClick r:id="" action="ppaction://noaction"/>
              <a:extLst>
                <a:ext uri="{FF2B5EF4-FFF2-40B4-BE49-F238E27FC236}">
                  <a16:creationId xmlns:a16="http://schemas.microsoft.com/office/drawing/2014/main" id="{6A6BE50D-65DC-49B6-AB65-B8F74BECE3EF}"/>
                </a:ext>
              </a:extLst>
            </p:cNvPr>
            <p:cNvSpPr/>
            <p:nvPr userDrawn="1"/>
          </p:nvSpPr>
          <p:spPr>
            <a:xfrm>
              <a:off x="429467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2. Client interviews</a:t>
              </a:r>
            </a:p>
          </p:txBody>
        </p:sp>
        <p:sp>
          <p:nvSpPr>
            <p:cNvPr id="27" name="Parallelogram 26">
              <a:hlinkClick r:id="" action="ppaction://noaction"/>
              <a:extLst>
                <a:ext uri="{FF2B5EF4-FFF2-40B4-BE49-F238E27FC236}">
                  <a16:creationId xmlns:a16="http://schemas.microsoft.com/office/drawing/2014/main" id="{9FDECAB4-AD6D-4028-BFFB-1392B7D652E6}"/>
                </a:ext>
              </a:extLst>
            </p:cNvPr>
            <p:cNvSpPr/>
            <p:nvPr userDrawn="1"/>
          </p:nvSpPr>
          <p:spPr>
            <a:xfrm>
              <a:off x="5597561"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3. Service offering</a:t>
              </a:r>
            </a:p>
          </p:txBody>
        </p:sp>
        <p:sp>
          <p:nvSpPr>
            <p:cNvPr id="28" name="Parallelogram 27">
              <a:hlinkClick r:id="" action="ppaction://noaction"/>
              <a:extLst>
                <a:ext uri="{FF2B5EF4-FFF2-40B4-BE49-F238E27FC236}">
                  <a16:creationId xmlns:a16="http://schemas.microsoft.com/office/drawing/2014/main" id="{C88DD1CD-02A6-418C-9D6E-B7E0302116B2}"/>
                </a:ext>
              </a:extLst>
            </p:cNvPr>
            <p:cNvSpPr/>
            <p:nvPr userDrawn="1"/>
          </p:nvSpPr>
          <p:spPr>
            <a:xfrm>
              <a:off x="6900448"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bg2"/>
                  </a:solidFill>
                  <a:latin typeface="+mn-lt"/>
                  <a:ea typeface="+mn-ea"/>
                  <a:cs typeface="+mn-cs"/>
                </a:rPr>
                <a:t>4. Why EY in renewables</a:t>
              </a:r>
            </a:p>
          </p:txBody>
        </p:sp>
        <p:sp>
          <p:nvSpPr>
            <p:cNvPr id="34" name="Parallelogram 33">
              <a:hlinkClick r:id="" action="ppaction://noaction"/>
              <a:extLst>
                <a:ext uri="{FF2B5EF4-FFF2-40B4-BE49-F238E27FC236}">
                  <a16:creationId xmlns:a16="http://schemas.microsoft.com/office/drawing/2014/main" id="{3B403038-0F89-4703-BA08-889D88867BCA}"/>
                </a:ext>
              </a:extLst>
            </p:cNvPr>
            <p:cNvSpPr/>
            <p:nvPr userDrawn="1"/>
          </p:nvSpPr>
          <p:spPr>
            <a:xfrm>
              <a:off x="8203335"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5. Key assets</a:t>
              </a:r>
            </a:p>
          </p:txBody>
        </p:sp>
        <p:sp>
          <p:nvSpPr>
            <p:cNvPr id="35" name="Parallelogram 34">
              <a:hlinkClick r:id="" action="ppaction://noaction"/>
              <a:extLst>
                <a:ext uri="{FF2B5EF4-FFF2-40B4-BE49-F238E27FC236}">
                  <a16:creationId xmlns:a16="http://schemas.microsoft.com/office/drawing/2014/main" id="{A50853BE-5C13-4855-8383-6C1C11667A14}"/>
                </a:ext>
              </a:extLst>
            </p:cNvPr>
            <p:cNvSpPr/>
            <p:nvPr userDrawn="1"/>
          </p:nvSpPr>
          <p:spPr>
            <a:xfrm>
              <a:off x="950622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6. EY contacts</a:t>
              </a:r>
            </a:p>
          </p:txBody>
        </p:sp>
      </p:grpSp>
    </p:spTree>
    <p:extLst>
      <p:ext uri="{BB962C8B-B14F-4D97-AF65-F5344CB8AC3E}">
        <p14:creationId xmlns:p14="http://schemas.microsoft.com/office/powerpoint/2010/main" val="16121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1000"/>
                                        <p:tgtEl>
                                          <p:spTgt spid="45"/>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par>
                                <p:cTn id="11" presetID="21" presetClass="entr" presetSubtype="1"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heel(1)">
                                      <p:cBhvr>
                                        <p:cTn id="13" dur="1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5. Key assets">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44BC19D2-E02F-4639-9F75-09F0FCFCEB4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16949" y="699171"/>
            <a:ext cx="9861197" cy="4878669"/>
          </a:xfrm>
          <a:prstGeom prst="rect">
            <a:avLst/>
          </a:prstGeom>
        </p:spPr>
      </p:pic>
      <p:sp>
        <p:nvSpPr>
          <p:cNvPr id="9" name="Date Placeholder 8"/>
          <p:cNvSpPr>
            <a:spLocks noGrp="1"/>
          </p:cNvSpPr>
          <p:nvPr userDrawn="1">
            <p:ph type="dt" sz="half" idx="10"/>
          </p:nvPr>
        </p:nvSpPr>
        <p:spPr/>
        <p:txBody>
          <a:bodyPr/>
          <a:lstStyle/>
          <a:p>
            <a:r>
              <a:rPr lang="en-US" dirty="0"/>
              <a:t>November 2020</a:t>
            </a:r>
          </a:p>
        </p:txBody>
      </p:sp>
      <p:sp>
        <p:nvSpPr>
          <p:cNvPr id="10" name="Footer Placeholder 9"/>
          <p:cNvSpPr>
            <a:spLocks noGrp="1"/>
          </p:cNvSpPr>
          <p:nvPr userDrawn="1">
            <p:ph type="ftr" sz="quarter" idx="11"/>
          </p:nvPr>
        </p:nvSpPr>
        <p:spPr/>
        <p:txBody>
          <a:bodyPr/>
          <a:lstStyle>
            <a:lvl1pPr>
              <a:defRPr>
                <a:solidFill>
                  <a:schemeClr val="bg2"/>
                </a:solidFill>
              </a:defRPr>
            </a:lvl1pPr>
          </a:lstStyle>
          <a:p>
            <a:r>
              <a:rPr lang="en-GB" dirty="0"/>
              <a:t>5. Key assets</a:t>
            </a:r>
          </a:p>
        </p:txBody>
      </p:sp>
      <p:sp>
        <p:nvSpPr>
          <p:cNvPr id="37" name="Oval 36">
            <a:extLst>
              <a:ext uri="{FF2B5EF4-FFF2-40B4-BE49-F238E27FC236}">
                <a16:creationId xmlns:a16="http://schemas.microsoft.com/office/drawing/2014/main" id="{CC733D1D-C5FD-42E1-9DEF-991EB814E478}"/>
              </a:ext>
            </a:extLst>
          </p:cNvPr>
          <p:cNvSpPr>
            <a:spLocks noChangeAspect="1"/>
          </p:cNvSpPr>
          <p:nvPr userDrawn="1"/>
        </p:nvSpPr>
        <p:spPr>
          <a:xfrm>
            <a:off x="7939798" y="1232552"/>
            <a:ext cx="3811908" cy="3811908"/>
          </a:xfrm>
          <a:prstGeom prst="ellipse">
            <a:avLst/>
          </a:prstGeom>
          <a:solidFill>
            <a:srgbClr val="333333"/>
          </a:solidFill>
          <a:ln w="12700">
            <a:solidFill>
              <a:srgbClr val="3333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39" name="Oval 38">
            <a:extLst>
              <a:ext uri="{FF2B5EF4-FFF2-40B4-BE49-F238E27FC236}">
                <a16:creationId xmlns:a16="http://schemas.microsoft.com/office/drawing/2014/main" id="{DA54DE18-7CE2-46E0-BC6E-ADB412E2069E}"/>
              </a:ext>
            </a:extLst>
          </p:cNvPr>
          <p:cNvSpPr/>
          <p:nvPr userDrawn="1"/>
        </p:nvSpPr>
        <p:spPr>
          <a:xfrm>
            <a:off x="7936670" y="1231020"/>
            <a:ext cx="3814974" cy="381497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grpSp>
        <p:nvGrpSpPr>
          <p:cNvPr id="40" name="Group 39">
            <a:extLst>
              <a:ext uri="{FF2B5EF4-FFF2-40B4-BE49-F238E27FC236}">
                <a16:creationId xmlns:a16="http://schemas.microsoft.com/office/drawing/2014/main" id="{A431AC5F-3709-4D04-AE85-6FE7A2354959}"/>
              </a:ext>
            </a:extLst>
          </p:cNvPr>
          <p:cNvGrpSpPr/>
          <p:nvPr userDrawn="1"/>
        </p:nvGrpSpPr>
        <p:grpSpPr>
          <a:xfrm>
            <a:off x="8194746" y="1489094"/>
            <a:ext cx="3298824" cy="3298824"/>
            <a:chOff x="8229471" y="1781121"/>
            <a:chExt cx="3298824" cy="3298824"/>
          </a:xfrm>
        </p:grpSpPr>
        <p:sp>
          <p:nvSpPr>
            <p:cNvPr id="41" name="Oval 40">
              <a:extLst>
                <a:ext uri="{FF2B5EF4-FFF2-40B4-BE49-F238E27FC236}">
                  <a16:creationId xmlns:a16="http://schemas.microsoft.com/office/drawing/2014/main" id="{9CA1B3AC-B00D-45AA-BB03-31AC96297E7F}"/>
                </a:ext>
              </a:extLst>
            </p:cNvPr>
            <p:cNvSpPr>
              <a:spLocks/>
            </p:cNvSpPr>
            <p:nvPr/>
          </p:nvSpPr>
          <p:spPr>
            <a:xfrm>
              <a:off x="8229471" y="1781121"/>
              <a:ext cx="3298824" cy="3298824"/>
            </a:xfrm>
            <a:prstGeom prst="ellipse">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67" name="Title 1">
              <a:extLst>
                <a:ext uri="{FF2B5EF4-FFF2-40B4-BE49-F238E27FC236}">
                  <a16:creationId xmlns:a16="http://schemas.microsoft.com/office/drawing/2014/main" id="{11CCB31A-3E5C-4952-A31D-567753B65DDB}"/>
                </a:ext>
              </a:extLst>
            </p:cNvPr>
            <p:cNvSpPr txBox="1">
              <a:spLocks/>
            </p:cNvSpPr>
            <p:nvPr/>
          </p:nvSpPr>
          <p:spPr>
            <a:xfrm>
              <a:off x="8606915" y="3256046"/>
              <a:ext cx="2543937" cy="1385286"/>
            </a:xfrm>
            <a:prstGeom prst="rect">
              <a:avLst/>
            </a:prstGeom>
            <a:noFill/>
          </p:spPr>
          <p:txBody>
            <a:bodyPr vert="horz" lIns="72000" tIns="72000" rIns="72000" bIns="72000" rtlCol="0" anchor="ctr" anchorCtr="0">
              <a:noAutofit/>
            </a:bodyPr>
            <a:lstStyle>
              <a:lvl1pPr algn="l" defTabSz="914400" rtl="0" eaLnBrk="1" latinLnBrk="0" hangingPunct="1">
                <a:lnSpc>
                  <a:spcPct val="85000"/>
                </a:lnSpc>
                <a:spcBef>
                  <a:spcPct val="0"/>
                </a:spcBef>
                <a:buNone/>
                <a:defRPr sz="2400" b="1" kern="1200">
                  <a:solidFill>
                    <a:schemeClr val="bg1"/>
                  </a:solidFill>
                  <a:latin typeface="+mn-lt"/>
                  <a:ea typeface="+mj-ea"/>
                  <a:cs typeface="Arial" pitchFamily="34" charset="0"/>
                </a:defRPr>
              </a:lvl1pPr>
            </a:lstStyle>
            <a:p>
              <a:pPr algn="ctr">
                <a:lnSpc>
                  <a:spcPct val="100000"/>
                </a:lnSpc>
              </a:pPr>
              <a:r>
                <a:rPr lang="en-IN" dirty="0"/>
                <a:t>5. Key assets</a:t>
              </a:r>
            </a:p>
          </p:txBody>
        </p:sp>
      </p:grpSp>
      <p:grpSp>
        <p:nvGrpSpPr>
          <p:cNvPr id="77" name="Group 79">
            <a:extLst>
              <a:ext uri="{FF2B5EF4-FFF2-40B4-BE49-F238E27FC236}">
                <a16:creationId xmlns:a16="http://schemas.microsoft.com/office/drawing/2014/main" id="{BA2B7687-B3C6-491E-9CAE-EA26F3E2AAD7}"/>
              </a:ext>
            </a:extLst>
          </p:cNvPr>
          <p:cNvGrpSpPr>
            <a:grpSpLocks noChangeAspect="1"/>
          </p:cNvGrpSpPr>
          <p:nvPr userDrawn="1"/>
        </p:nvGrpSpPr>
        <p:grpSpPr bwMode="auto">
          <a:xfrm>
            <a:off x="9261755" y="1757157"/>
            <a:ext cx="1066720" cy="1066720"/>
            <a:chOff x="-1580" y="-242"/>
            <a:chExt cx="1606" cy="1606"/>
          </a:xfrm>
          <a:solidFill>
            <a:schemeClr val="bg2"/>
          </a:solidFill>
        </p:grpSpPr>
        <p:sp>
          <p:nvSpPr>
            <p:cNvPr id="78" name="Rectangle 80">
              <a:extLst>
                <a:ext uri="{FF2B5EF4-FFF2-40B4-BE49-F238E27FC236}">
                  <a16:creationId xmlns:a16="http://schemas.microsoft.com/office/drawing/2014/main" id="{E8880CF9-E7E0-424C-AF5D-C0A439CF3084}"/>
                </a:ext>
              </a:extLst>
            </p:cNvPr>
            <p:cNvSpPr>
              <a:spLocks noChangeArrowheads="1"/>
            </p:cNvSpPr>
            <p:nvPr/>
          </p:nvSpPr>
          <p:spPr bwMode="auto">
            <a:xfrm>
              <a:off x="-1045" y="-107"/>
              <a:ext cx="67" cy="1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9" name="Rectangle 81">
              <a:extLst>
                <a:ext uri="{FF2B5EF4-FFF2-40B4-BE49-F238E27FC236}">
                  <a16:creationId xmlns:a16="http://schemas.microsoft.com/office/drawing/2014/main" id="{4FB51015-B2B0-4AFE-BC23-BE46206284FE}"/>
                </a:ext>
              </a:extLst>
            </p:cNvPr>
            <p:cNvSpPr>
              <a:spLocks noChangeArrowheads="1"/>
            </p:cNvSpPr>
            <p:nvPr/>
          </p:nvSpPr>
          <p:spPr bwMode="auto">
            <a:xfrm>
              <a:off x="-576" y="-107"/>
              <a:ext cx="67" cy="1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0" name="Freeform 82">
              <a:extLst>
                <a:ext uri="{FF2B5EF4-FFF2-40B4-BE49-F238E27FC236}">
                  <a16:creationId xmlns:a16="http://schemas.microsoft.com/office/drawing/2014/main" id="{149E5389-983C-4320-B4FA-652119AA4441}"/>
                </a:ext>
              </a:extLst>
            </p:cNvPr>
            <p:cNvSpPr>
              <a:spLocks noEditPoints="1"/>
            </p:cNvSpPr>
            <p:nvPr/>
          </p:nvSpPr>
          <p:spPr bwMode="auto">
            <a:xfrm>
              <a:off x="-1580" y="27"/>
              <a:ext cx="1606" cy="535"/>
            </a:xfrm>
            <a:custGeom>
              <a:avLst/>
              <a:gdLst>
                <a:gd name="T0" fmla="*/ 1536 w 1638"/>
                <a:gd name="T1" fmla="*/ 0 h 546"/>
                <a:gd name="T2" fmla="*/ 102 w 1638"/>
                <a:gd name="T3" fmla="*/ 0 h 546"/>
                <a:gd name="T4" fmla="*/ 0 w 1638"/>
                <a:gd name="T5" fmla="*/ 102 h 546"/>
                <a:gd name="T6" fmla="*/ 0 w 1638"/>
                <a:gd name="T7" fmla="*/ 444 h 546"/>
                <a:gd name="T8" fmla="*/ 102 w 1638"/>
                <a:gd name="T9" fmla="*/ 546 h 546"/>
                <a:gd name="T10" fmla="*/ 649 w 1638"/>
                <a:gd name="T11" fmla="*/ 546 h 546"/>
                <a:gd name="T12" fmla="*/ 649 w 1638"/>
                <a:gd name="T13" fmla="*/ 478 h 546"/>
                <a:gd name="T14" fmla="*/ 102 w 1638"/>
                <a:gd name="T15" fmla="*/ 478 h 546"/>
                <a:gd name="T16" fmla="*/ 68 w 1638"/>
                <a:gd name="T17" fmla="*/ 444 h 546"/>
                <a:gd name="T18" fmla="*/ 68 w 1638"/>
                <a:gd name="T19" fmla="*/ 102 h 546"/>
                <a:gd name="T20" fmla="*/ 102 w 1638"/>
                <a:gd name="T21" fmla="*/ 68 h 546"/>
                <a:gd name="T22" fmla="*/ 1536 w 1638"/>
                <a:gd name="T23" fmla="*/ 68 h 546"/>
                <a:gd name="T24" fmla="*/ 1570 w 1638"/>
                <a:gd name="T25" fmla="*/ 102 h 546"/>
                <a:gd name="T26" fmla="*/ 1570 w 1638"/>
                <a:gd name="T27" fmla="*/ 444 h 546"/>
                <a:gd name="T28" fmla="*/ 1536 w 1638"/>
                <a:gd name="T29" fmla="*/ 478 h 546"/>
                <a:gd name="T30" fmla="*/ 1399 w 1638"/>
                <a:gd name="T31" fmla="*/ 478 h 546"/>
                <a:gd name="T32" fmla="*/ 1399 w 1638"/>
                <a:gd name="T33" fmla="*/ 546 h 546"/>
                <a:gd name="T34" fmla="*/ 1536 w 1638"/>
                <a:gd name="T35" fmla="*/ 546 h 546"/>
                <a:gd name="T36" fmla="*/ 1638 w 1638"/>
                <a:gd name="T37" fmla="*/ 444 h 546"/>
                <a:gd name="T38" fmla="*/ 1638 w 1638"/>
                <a:gd name="T39" fmla="*/ 102 h 546"/>
                <a:gd name="T40" fmla="*/ 1536 w 1638"/>
                <a:gd name="T41" fmla="*/ 0 h 546"/>
                <a:gd name="T42" fmla="*/ 1536 w 1638"/>
                <a:gd name="T43" fmla="*/ 0 h 546"/>
                <a:gd name="T44" fmla="*/ 1536 w 1638"/>
                <a:gd name="T4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8" h="546">
                  <a:moveTo>
                    <a:pt x="1536" y="0"/>
                  </a:moveTo>
                  <a:cubicBezTo>
                    <a:pt x="102" y="0"/>
                    <a:pt x="102" y="0"/>
                    <a:pt x="102" y="0"/>
                  </a:cubicBezTo>
                  <a:cubicBezTo>
                    <a:pt x="46" y="0"/>
                    <a:pt x="0" y="46"/>
                    <a:pt x="0" y="102"/>
                  </a:cubicBezTo>
                  <a:cubicBezTo>
                    <a:pt x="0" y="444"/>
                    <a:pt x="0" y="444"/>
                    <a:pt x="0" y="444"/>
                  </a:cubicBezTo>
                  <a:cubicBezTo>
                    <a:pt x="0" y="500"/>
                    <a:pt x="46" y="546"/>
                    <a:pt x="102" y="546"/>
                  </a:cubicBezTo>
                  <a:cubicBezTo>
                    <a:pt x="649" y="546"/>
                    <a:pt x="649" y="546"/>
                    <a:pt x="649" y="546"/>
                  </a:cubicBezTo>
                  <a:cubicBezTo>
                    <a:pt x="649" y="478"/>
                    <a:pt x="649" y="478"/>
                    <a:pt x="649" y="478"/>
                  </a:cubicBezTo>
                  <a:cubicBezTo>
                    <a:pt x="102" y="478"/>
                    <a:pt x="102" y="478"/>
                    <a:pt x="102" y="478"/>
                  </a:cubicBezTo>
                  <a:cubicBezTo>
                    <a:pt x="84" y="478"/>
                    <a:pt x="68" y="463"/>
                    <a:pt x="68" y="444"/>
                  </a:cubicBezTo>
                  <a:cubicBezTo>
                    <a:pt x="68" y="102"/>
                    <a:pt x="68" y="102"/>
                    <a:pt x="68" y="102"/>
                  </a:cubicBezTo>
                  <a:cubicBezTo>
                    <a:pt x="68" y="84"/>
                    <a:pt x="84" y="68"/>
                    <a:pt x="102" y="68"/>
                  </a:cubicBezTo>
                  <a:cubicBezTo>
                    <a:pt x="1536" y="68"/>
                    <a:pt x="1536" y="68"/>
                    <a:pt x="1536" y="68"/>
                  </a:cubicBezTo>
                  <a:cubicBezTo>
                    <a:pt x="1555" y="68"/>
                    <a:pt x="1570" y="84"/>
                    <a:pt x="1570" y="102"/>
                  </a:cubicBezTo>
                  <a:cubicBezTo>
                    <a:pt x="1570" y="444"/>
                    <a:pt x="1570" y="444"/>
                    <a:pt x="1570" y="444"/>
                  </a:cubicBezTo>
                  <a:cubicBezTo>
                    <a:pt x="1570" y="463"/>
                    <a:pt x="1555" y="478"/>
                    <a:pt x="1536" y="478"/>
                  </a:cubicBezTo>
                  <a:cubicBezTo>
                    <a:pt x="1399" y="478"/>
                    <a:pt x="1399" y="478"/>
                    <a:pt x="1399" y="478"/>
                  </a:cubicBezTo>
                  <a:cubicBezTo>
                    <a:pt x="1399" y="546"/>
                    <a:pt x="1399" y="546"/>
                    <a:pt x="1399" y="546"/>
                  </a:cubicBezTo>
                  <a:cubicBezTo>
                    <a:pt x="1536" y="546"/>
                    <a:pt x="1536" y="546"/>
                    <a:pt x="1536" y="546"/>
                  </a:cubicBezTo>
                  <a:cubicBezTo>
                    <a:pt x="1593" y="546"/>
                    <a:pt x="1638" y="500"/>
                    <a:pt x="1638" y="444"/>
                  </a:cubicBezTo>
                  <a:cubicBezTo>
                    <a:pt x="1638" y="102"/>
                    <a:pt x="1638" y="102"/>
                    <a:pt x="1638" y="102"/>
                  </a:cubicBezTo>
                  <a:cubicBezTo>
                    <a:pt x="1638" y="46"/>
                    <a:pt x="1593" y="0"/>
                    <a:pt x="1536" y="0"/>
                  </a:cubicBezTo>
                  <a:close/>
                  <a:moveTo>
                    <a:pt x="1536" y="0"/>
                  </a:moveTo>
                  <a:cubicBezTo>
                    <a:pt x="1536" y="0"/>
                    <a:pt x="1536" y="0"/>
                    <a:pt x="153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1" name="Freeform 83">
              <a:extLst>
                <a:ext uri="{FF2B5EF4-FFF2-40B4-BE49-F238E27FC236}">
                  <a16:creationId xmlns:a16="http://schemas.microsoft.com/office/drawing/2014/main" id="{0076DFF6-10F6-4212-B000-642E2DBD0E52}"/>
                </a:ext>
              </a:extLst>
            </p:cNvPr>
            <p:cNvSpPr>
              <a:spLocks noEditPoints="1"/>
            </p:cNvSpPr>
            <p:nvPr/>
          </p:nvSpPr>
          <p:spPr bwMode="auto">
            <a:xfrm>
              <a:off x="-1513" y="628"/>
              <a:ext cx="201" cy="736"/>
            </a:xfrm>
            <a:custGeom>
              <a:avLst/>
              <a:gdLst>
                <a:gd name="T0" fmla="*/ 103 w 205"/>
                <a:gd name="T1" fmla="*/ 683 h 751"/>
                <a:gd name="T2" fmla="*/ 103 w 205"/>
                <a:gd name="T3" fmla="*/ 683 h 751"/>
                <a:gd name="T4" fmla="*/ 69 w 205"/>
                <a:gd name="T5" fmla="*/ 649 h 751"/>
                <a:gd name="T6" fmla="*/ 69 w 205"/>
                <a:gd name="T7" fmla="*/ 0 h 751"/>
                <a:gd name="T8" fmla="*/ 0 w 205"/>
                <a:gd name="T9" fmla="*/ 0 h 751"/>
                <a:gd name="T10" fmla="*/ 0 w 205"/>
                <a:gd name="T11" fmla="*/ 649 h 751"/>
                <a:gd name="T12" fmla="*/ 103 w 205"/>
                <a:gd name="T13" fmla="*/ 751 h 751"/>
                <a:gd name="T14" fmla="*/ 205 w 205"/>
                <a:gd name="T15" fmla="*/ 751 h 751"/>
                <a:gd name="T16" fmla="*/ 205 w 205"/>
                <a:gd name="T17" fmla="*/ 683 h 751"/>
                <a:gd name="T18" fmla="*/ 103 w 205"/>
                <a:gd name="T19" fmla="*/ 683 h 751"/>
                <a:gd name="T20" fmla="*/ 103 w 205"/>
                <a:gd name="T21" fmla="*/ 683 h 751"/>
                <a:gd name="T22" fmla="*/ 103 w 205"/>
                <a:gd name="T23" fmla="*/ 683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751">
                  <a:moveTo>
                    <a:pt x="103" y="683"/>
                  </a:moveTo>
                  <a:cubicBezTo>
                    <a:pt x="103" y="683"/>
                    <a:pt x="103" y="683"/>
                    <a:pt x="103" y="683"/>
                  </a:cubicBezTo>
                  <a:cubicBezTo>
                    <a:pt x="84" y="683"/>
                    <a:pt x="69" y="668"/>
                    <a:pt x="69" y="649"/>
                  </a:cubicBezTo>
                  <a:cubicBezTo>
                    <a:pt x="69" y="0"/>
                    <a:pt x="69" y="0"/>
                    <a:pt x="69" y="0"/>
                  </a:cubicBezTo>
                  <a:cubicBezTo>
                    <a:pt x="0" y="0"/>
                    <a:pt x="0" y="0"/>
                    <a:pt x="0" y="0"/>
                  </a:cubicBezTo>
                  <a:cubicBezTo>
                    <a:pt x="0" y="649"/>
                    <a:pt x="0" y="649"/>
                    <a:pt x="0" y="649"/>
                  </a:cubicBezTo>
                  <a:cubicBezTo>
                    <a:pt x="0" y="706"/>
                    <a:pt x="46" y="751"/>
                    <a:pt x="103" y="751"/>
                  </a:cubicBezTo>
                  <a:cubicBezTo>
                    <a:pt x="205" y="751"/>
                    <a:pt x="205" y="751"/>
                    <a:pt x="205" y="751"/>
                  </a:cubicBezTo>
                  <a:cubicBezTo>
                    <a:pt x="205" y="683"/>
                    <a:pt x="205" y="683"/>
                    <a:pt x="205" y="683"/>
                  </a:cubicBezTo>
                  <a:lnTo>
                    <a:pt x="103" y="683"/>
                  </a:lnTo>
                  <a:close/>
                  <a:moveTo>
                    <a:pt x="103" y="683"/>
                  </a:moveTo>
                  <a:cubicBezTo>
                    <a:pt x="103" y="683"/>
                    <a:pt x="103" y="683"/>
                    <a:pt x="103" y="6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2" name="Freeform 84">
              <a:extLst>
                <a:ext uri="{FF2B5EF4-FFF2-40B4-BE49-F238E27FC236}">
                  <a16:creationId xmlns:a16="http://schemas.microsoft.com/office/drawing/2014/main" id="{9F7F79F2-FC5E-44B6-8E61-834DCC0C7780}"/>
                </a:ext>
              </a:extLst>
            </p:cNvPr>
            <p:cNvSpPr>
              <a:spLocks noEditPoints="1"/>
            </p:cNvSpPr>
            <p:nvPr/>
          </p:nvSpPr>
          <p:spPr bwMode="auto">
            <a:xfrm>
              <a:off x="-978" y="395"/>
              <a:ext cx="402" cy="268"/>
            </a:xfrm>
            <a:custGeom>
              <a:avLst/>
              <a:gdLst>
                <a:gd name="T0" fmla="*/ 376 w 410"/>
                <a:gd name="T1" fmla="*/ 0 h 273"/>
                <a:gd name="T2" fmla="*/ 35 w 410"/>
                <a:gd name="T3" fmla="*/ 0 h 273"/>
                <a:gd name="T4" fmla="*/ 0 w 410"/>
                <a:gd name="T5" fmla="*/ 34 h 273"/>
                <a:gd name="T6" fmla="*/ 0 w 410"/>
                <a:gd name="T7" fmla="*/ 238 h 273"/>
                <a:gd name="T8" fmla="*/ 35 w 410"/>
                <a:gd name="T9" fmla="*/ 273 h 273"/>
                <a:gd name="T10" fmla="*/ 273 w 410"/>
                <a:gd name="T11" fmla="*/ 273 h 273"/>
                <a:gd name="T12" fmla="*/ 273 w 410"/>
                <a:gd name="T13" fmla="*/ 204 h 273"/>
                <a:gd name="T14" fmla="*/ 69 w 410"/>
                <a:gd name="T15" fmla="*/ 204 h 273"/>
                <a:gd name="T16" fmla="*/ 69 w 410"/>
                <a:gd name="T17" fmla="*/ 68 h 273"/>
                <a:gd name="T18" fmla="*/ 342 w 410"/>
                <a:gd name="T19" fmla="*/ 68 h 273"/>
                <a:gd name="T20" fmla="*/ 342 w 410"/>
                <a:gd name="T21" fmla="*/ 136 h 273"/>
                <a:gd name="T22" fmla="*/ 410 w 410"/>
                <a:gd name="T23" fmla="*/ 136 h 273"/>
                <a:gd name="T24" fmla="*/ 410 w 410"/>
                <a:gd name="T25" fmla="*/ 34 h 273"/>
                <a:gd name="T26" fmla="*/ 376 w 410"/>
                <a:gd name="T27" fmla="*/ 0 h 273"/>
                <a:gd name="T28" fmla="*/ 376 w 410"/>
                <a:gd name="T29" fmla="*/ 0 h 273"/>
                <a:gd name="T30" fmla="*/ 376 w 410"/>
                <a:gd name="T3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0" h="273">
                  <a:moveTo>
                    <a:pt x="376" y="0"/>
                  </a:moveTo>
                  <a:cubicBezTo>
                    <a:pt x="35" y="0"/>
                    <a:pt x="35" y="0"/>
                    <a:pt x="35" y="0"/>
                  </a:cubicBezTo>
                  <a:cubicBezTo>
                    <a:pt x="16" y="0"/>
                    <a:pt x="0" y="15"/>
                    <a:pt x="0" y="34"/>
                  </a:cubicBezTo>
                  <a:cubicBezTo>
                    <a:pt x="0" y="238"/>
                    <a:pt x="0" y="238"/>
                    <a:pt x="0" y="238"/>
                  </a:cubicBezTo>
                  <a:cubicBezTo>
                    <a:pt x="0" y="257"/>
                    <a:pt x="16" y="273"/>
                    <a:pt x="35" y="273"/>
                  </a:cubicBezTo>
                  <a:cubicBezTo>
                    <a:pt x="273" y="273"/>
                    <a:pt x="273" y="273"/>
                    <a:pt x="273" y="273"/>
                  </a:cubicBezTo>
                  <a:cubicBezTo>
                    <a:pt x="273" y="204"/>
                    <a:pt x="273" y="204"/>
                    <a:pt x="273" y="204"/>
                  </a:cubicBezTo>
                  <a:cubicBezTo>
                    <a:pt x="69" y="204"/>
                    <a:pt x="69" y="204"/>
                    <a:pt x="69" y="204"/>
                  </a:cubicBezTo>
                  <a:cubicBezTo>
                    <a:pt x="69" y="68"/>
                    <a:pt x="69" y="68"/>
                    <a:pt x="69" y="68"/>
                  </a:cubicBezTo>
                  <a:cubicBezTo>
                    <a:pt x="342" y="68"/>
                    <a:pt x="342" y="68"/>
                    <a:pt x="342" y="68"/>
                  </a:cubicBezTo>
                  <a:cubicBezTo>
                    <a:pt x="342" y="136"/>
                    <a:pt x="342" y="136"/>
                    <a:pt x="342" y="136"/>
                  </a:cubicBezTo>
                  <a:cubicBezTo>
                    <a:pt x="410" y="136"/>
                    <a:pt x="410" y="136"/>
                    <a:pt x="410" y="136"/>
                  </a:cubicBezTo>
                  <a:cubicBezTo>
                    <a:pt x="410" y="34"/>
                    <a:pt x="410" y="34"/>
                    <a:pt x="410" y="34"/>
                  </a:cubicBezTo>
                  <a:cubicBezTo>
                    <a:pt x="410" y="15"/>
                    <a:pt x="395" y="0"/>
                    <a:pt x="376" y="0"/>
                  </a:cubicBezTo>
                  <a:close/>
                  <a:moveTo>
                    <a:pt x="376" y="0"/>
                  </a:moveTo>
                  <a:cubicBezTo>
                    <a:pt x="376" y="0"/>
                    <a:pt x="376" y="0"/>
                    <a:pt x="37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3" name="Freeform 85">
              <a:extLst>
                <a:ext uri="{FF2B5EF4-FFF2-40B4-BE49-F238E27FC236}">
                  <a16:creationId xmlns:a16="http://schemas.microsoft.com/office/drawing/2014/main" id="{F08826B5-220B-4B8A-98A2-F3F45FE77B33}"/>
                </a:ext>
              </a:extLst>
            </p:cNvPr>
            <p:cNvSpPr>
              <a:spLocks noEditPoints="1"/>
            </p:cNvSpPr>
            <p:nvPr/>
          </p:nvSpPr>
          <p:spPr bwMode="auto">
            <a:xfrm>
              <a:off x="-1179" y="-242"/>
              <a:ext cx="804" cy="169"/>
            </a:xfrm>
            <a:custGeom>
              <a:avLst/>
              <a:gdLst>
                <a:gd name="T0" fmla="*/ 752 w 820"/>
                <a:gd name="T1" fmla="*/ 1 h 172"/>
                <a:gd name="T2" fmla="*/ 69 w 820"/>
                <a:gd name="T3" fmla="*/ 1 h 172"/>
                <a:gd name="T4" fmla="*/ 66 w 820"/>
                <a:gd name="T5" fmla="*/ 1 h 172"/>
                <a:gd name="T6" fmla="*/ 1 w 820"/>
                <a:gd name="T7" fmla="*/ 69 h 172"/>
                <a:gd name="T8" fmla="*/ 1 w 820"/>
                <a:gd name="T9" fmla="*/ 138 h 172"/>
                <a:gd name="T10" fmla="*/ 35 w 820"/>
                <a:gd name="T11" fmla="*/ 172 h 172"/>
                <a:gd name="T12" fmla="*/ 786 w 820"/>
                <a:gd name="T13" fmla="*/ 172 h 172"/>
                <a:gd name="T14" fmla="*/ 820 w 820"/>
                <a:gd name="T15" fmla="*/ 138 h 172"/>
                <a:gd name="T16" fmla="*/ 820 w 820"/>
                <a:gd name="T17" fmla="*/ 69 h 172"/>
                <a:gd name="T18" fmla="*/ 820 w 820"/>
                <a:gd name="T19" fmla="*/ 66 h 172"/>
                <a:gd name="T20" fmla="*/ 752 w 820"/>
                <a:gd name="T21" fmla="*/ 1 h 172"/>
                <a:gd name="T22" fmla="*/ 752 w 820"/>
                <a:gd name="T23" fmla="*/ 103 h 172"/>
                <a:gd name="T24" fmla="*/ 69 w 820"/>
                <a:gd name="T25" fmla="*/ 103 h 172"/>
                <a:gd name="T26" fmla="*/ 69 w 820"/>
                <a:gd name="T27" fmla="*/ 69 h 172"/>
                <a:gd name="T28" fmla="*/ 751 w 820"/>
                <a:gd name="T29" fmla="*/ 67 h 172"/>
                <a:gd name="T30" fmla="*/ 752 w 820"/>
                <a:gd name="T31" fmla="*/ 69 h 172"/>
                <a:gd name="T32" fmla="*/ 752 w 820"/>
                <a:gd name="T33" fmla="*/ 103 h 172"/>
                <a:gd name="T34" fmla="*/ 752 w 820"/>
                <a:gd name="T35" fmla="*/ 103 h 172"/>
                <a:gd name="T36" fmla="*/ 752 w 820"/>
                <a:gd name="T37" fmla="*/ 10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0" h="172">
                  <a:moveTo>
                    <a:pt x="752" y="1"/>
                  </a:moveTo>
                  <a:cubicBezTo>
                    <a:pt x="69" y="1"/>
                    <a:pt x="69" y="1"/>
                    <a:pt x="69" y="1"/>
                  </a:cubicBezTo>
                  <a:cubicBezTo>
                    <a:pt x="68" y="1"/>
                    <a:pt x="67" y="1"/>
                    <a:pt x="66" y="1"/>
                  </a:cubicBezTo>
                  <a:cubicBezTo>
                    <a:pt x="29" y="2"/>
                    <a:pt x="0" y="32"/>
                    <a:pt x="1" y="69"/>
                  </a:cubicBezTo>
                  <a:cubicBezTo>
                    <a:pt x="1" y="138"/>
                    <a:pt x="1" y="138"/>
                    <a:pt x="1" y="138"/>
                  </a:cubicBezTo>
                  <a:cubicBezTo>
                    <a:pt x="1" y="156"/>
                    <a:pt x="16" y="172"/>
                    <a:pt x="35" y="172"/>
                  </a:cubicBezTo>
                  <a:cubicBezTo>
                    <a:pt x="786" y="172"/>
                    <a:pt x="786" y="172"/>
                    <a:pt x="786" y="172"/>
                  </a:cubicBezTo>
                  <a:cubicBezTo>
                    <a:pt x="805" y="172"/>
                    <a:pt x="820" y="156"/>
                    <a:pt x="820" y="138"/>
                  </a:cubicBezTo>
                  <a:cubicBezTo>
                    <a:pt x="820" y="69"/>
                    <a:pt x="820" y="69"/>
                    <a:pt x="820" y="69"/>
                  </a:cubicBezTo>
                  <a:cubicBezTo>
                    <a:pt x="820" y="68"/>
                    <a:pt x="820" y="67"/>
                    <a:pt x="820" y="66"/>
                  </a:cubicBezTo>
                  <a:cubicBezTo>
                    <a:pt x="819" y="30"/>
                    <a:pt x="788" y="0"/>
                    <a:pt x="752" y="1"/>
                  </a:cubicBezTo>
                  <a:close/>
                  <a:moveTo>
                    <a:pt x="752" y="103"/>
                  </a:moveTo>
                  <a:cubicBezTo>
                    <a:pt x="69" y="103"/>
                    <a:pt x="69" y="103"/>
                    <a:pt x="69" y="103"/>
                  </a:cubicBezTo>
                  <a:cubicBezTo>
                    <a:pt x="69" y="69"/>
                    <a:pt x="69" y="69"/>
                    <a:pt x="69" y="69"/>
                  </a:cubicBezTo>
                  <a:cubicBezTo>
                    <a:pt x="751" y="67"/>
                    <a:pt x="751" y="67"/>
                    <a:pt x="751" y="67"/>
                  </a:cubicBezTo>
                  <a:cubicBezTo>
                    <a:pt x="751" y="68"/>
                    <a:pt x="752" y="69"/>
                    <a:pt x="752" y="69"/>
                  </a:cubicBezTo>
                  <a:lnTo>
                    <a:pt x="752" y="103"/>
                  </a:lnTo>
                  <a:close/>
                  <a:moveTo>
                    <a:pt x="752" y="103"/>
                  </a:moveTo>
                  <a:cubicBezTo>
                    <a:pt x="752" y="103"/>
                    <a:pt x="752" y="103"/>
                    <a:pt x="752" y="1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86">
              <a:extLst>
                <a:ext uri="{FF2B5EF4-FFF2-40B4-BE49-F238E27FC236}">
                  <a16:creationId xmlns:a16="http://schemas.microsoft.com/office/drawing/2014/main" id="{1DE22491-50BC-4231-A7A3-58F36403073F}"/>
                </a:ext>
              </a:extLst>
            </p:cNvPr>
            <p:cNvSpPr>
              <a:spLocks noEditPoints="1"/>
            </p:cNvSpPr>
            <p:nvPr/>
          </p:nvSpPr>
          <p:spPr bwMode="auto">
            <a:xfrm>
              <a:off x="-777" y="562"/>
              <a:ext cx="803" cy="802"/>
            </a:xfrm>
            <a:custGeom>
              <a:avLst/>
              <a:gdLst>
                <a:gd name="T0" fmla="*/ 699 w 819"/>
                <a:gd name="T1" fmla="*/ 307 h 819"/>
                <a:gd name="T2" fmla="*/ 748 w 819"/>
                <a:gd name="T3" fmla="*/ 217 h 819"/>
                <a:gd name="T4" fmla="*/ 651 w 819"/>
                <a:gd name="T5" fmla="*/ 72 h 819"/>
                <a:gd name="T6" fmla="*/ 542 w 819"/>
                <a:gd name="T7" fmla="*/ 133 h 819"/>
                <a:gd name="T8" fmla="*/ 512 w 819"/>
                <a:gd name="T9" fmla="*/ 34 h 819"/>
                <a:gd name="T10" fmla="*/ 342 w 819"/>
                <a:gd name="T11" fmla="*/ 0 h 819"/>
                <a:gd name="T12" fmla="*/ 307 w 819"/>
                <a:gd name="T13" fmla="*/ 120 h 819"/>
                <a:gd name="T14" fmla="*/ 217 w 819"/>
                <a:gd name="T15" fmla="*/ 72 h 819"/>
                <a:gd name="T16" fmla="*/ 72 w 819"/>
                <a:gd name="T17" fmla="*/ 168 h 819"/>
                <a:gd name="T18" fmla="*/ 133 w 819"/>
                <a:gd name="T19" fmla="*/ 278 h 819"/>
                <a:gd name="T20" fmla="*/ 34 w 819"/>
                <a:gd name="T21" fmla="*/ 307 h 819"/>
                <a:gd name="T22" fmla="*/ 0 w 819"/>
                <a:gd name="T23" fmla="*/ 478 h 819"/>
                <a:gd name="T24" fmla="*/ 120 w 819"/>
                <a:gd name="T25" fmla="*/ 512 h 819"/>
                <a:gd name="T26" fmla="*/ 72 w 819"/>
                <a:gd name="T27" fmla="*/ 603 h 819"/>
                <a:gd name="T28" fmla="*/ 168 w 819"/>
                <a:gd name="T29" fmla="*/ 748 h 819"/>
                <a:gd name="T30" fmla="*/ 278 w 819"/>
                <a:gd name="T31" fmla="*/ 687 h 819"/>
                <a:gd name="T32" fmla="*/ 307 w 819"/>
                <a:gd name="T33" fmla="*/ 785 h 819"/>
                <a:gd name="T34" fmla="*/ 478 w 819"/>
                <a:gd name="T35" fmla="*/ 819 h 819"/>
                <a:gd name="T36" fmla="*/ 512 w 819"/>
                <a:gd name="T37" fmla="*/ 699 h 819"/>
                <a:gd name="T38" fmla="*/ 603 w 819"/>
                <a:gd name="T39" fmla="*/ 748 h 819"/>
                <a:gd name="T40" fmla="*/ 748 w 819"/>
                <a:gd name="T41" fmla="*/ 651 h 819"/>
                <a:gd name="T42" fmla="*/ 687 w 819"/>
                <a:gd name="T43" fmla="*/ 542 h 819"/>
                <a:gd name="T44" fmla="*/ 785 w 819"/>
                <a:gd name="T45" fmla="*/ 512 h 819"/>
                <a:gd name="T46" fmla="*/ 819 w 819"/>
                <a:gd name="T47" fmla="*/ 342 h 819"/>
                <a:gd name="T48" fmla="*/ 751 w 819"/>
                <a:gd name="T49" fmla="*/ 444 h 819"/>
                <a:gd name="T50" fmla="*/ 641 w 819"/>
                <a:gd name="T51" fmla="*/ 470 h 819"/>
                <a:gd name="T52" fmla="*/ 621 w 819"/>
                <a:gd name="T53" fmla="*/ 572 h 819"/>
                <a:gd name="T54" fmla="*/ 627 w 819"/>
                <a:gd name="T55" fmla="*/ 675 h 819"/>
                <a:gd name="T56" fmla="*/ 531 w 819"/>
                <a:gd name="T57" fmla="*/ 615 h 819"/>
                <a:gd name="T58" fmla="*/ 444 w 819"/>
                <a:gd name="T59" fmla="*/ 674 h 819"/>
                <a:gd name="T60" fmla="*/ 376 w 819"/>
                <a:gd name="T61" fmla="*/ 751 h 819"/>
                <a:gd name="T62" fmla="*/ 350 w 819"/>
                <a:gd name="T63" fmla="*/ 641 h 819"/>
                <a:gd name="T64" fmla="*/ 247 w 819"/>
                <a:gd name="T65" fmla="*/ 621 h 819"/>
                <a:gd name="T66" fmla="*/ 144 w 819"/>
                <a:gd name="T67" fmla="*/ 627 h 819"/>
                <a:gd name="T68" fmla="*/ 204 w 819"/>
                <a:gd name="T69" fmla="*/ 531 h 819"/>
                <a:gd name="T70" fmla="*/ 146 w 819"/>
                <a:gd name="T71" fmla="*/ 444 h 819"/>
                <a:gd name="T72" fmla="*/ 68 w 819"/>
                <a:gd name="T73" fmla="*/ 376 h 819"/>
                <a:gd name="T74" fmla="*/ 179 w 819"/>
                <a:gd name="T75" fmla="*/ 350 h 819"/>
                <a:gd name="T76" fmla="*/ 199 w 819"/>
                <a:gd name="T77" fmla="*/ 247 h 819"/>
                <a:gd name="T78" fmla="*/ 193 w 819"/>
                <a:gd name="T79" fmla="*/ 144 h 819"/>
                <a:gd name="T80" fmla="*/ 289 w 819"/>
                <a:gd name="T81" fmla="*/ 204 h 819"/>
                <a:gd name="T82" fmla="*/ 376 w 819"/>
                <a:gd name="T83" fmla="*/ 146 h 819"/>
                <a:gd name="T84" fmla="*/ 444 w 819"/>
                <a:gd name="T85" fmla="*/ 68 h 819"/>
                <a:gd name="T86" fmla="*/ 470 w 819"/>
                <a:gd name="T87" fmla="*/ 179 h 819"/>
                <a:gd name="T88" fmla="*/ 572 w 819"/>
                <a:gd name="T89" fmla="*/ 199 h 819"/>
                <a:gd name="T90" fmla="*/ 675 w 819"/>
                <a:gd name="T91" fmla="*/ 193 h 819"/>
                <a:gd name="T92" fmla="*/ 615 w 819"/>
                <a:gd name="T93" fmla="*/ 289 h 819"/>
                <a:gd name="T94" fmla="*/ 674 w 819"/>
                <a:gd name="T95" fmla="*/ 376 h 819"/>
                <a:gd name="T96" fmla="*/ 751 w 819"/>
                <a:gd name="T97" fmla="*/ 444 h 819"/>
                <a:gd name="T98" fmla="*/ 751 w 819"/>
                <a:gd name="T99" fmla="*/ 444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9" h="819">
                  <a:moveTo>
                    <a:pt x="785" y="307"/>
                  </a:moveTo>
                  <a:cubicBezTo>
                    <a:pt x="699" y="307"/>
                    <a:pt x="699" y="307"/>
                    <a:pt x="699" y="307"/>
                  </a:cubicBezTo>
                  <a:cubicBezTo>
                    <a:pt x="696" y="297"/>
                    <a:pt x="691" y="287"/>
                    <a:pt x="687" y="278"/>
                  </a:cubicBezTo>
                  <a:cubicBezTo>
                    <a:pt x="748" y="217"/>
                    <a:pt x="748" y="217"/>
                    <a:pt x="748" y="217"/>
                  </a:cubicBezTo>
                  <a:cubicBezTo>
                    <a:pt x="761" y="203"/>
                    <a:pt x="761" y="182"/>
                    <a:pt x="748" y="168"/>
                  </a:cubicBezTo>
                  <a:cubicBezTo>
                    <a:pt x="651" y="72"/>
                    <a:pt x="651" y="72"/>
                    <a:pt x="651" y="72"/>
                  </a:cubicBezTo>
                  <a:cubicBezTo>
                    <a:pt x="638" y="59"/>
                    <a:pt x="616" y="59"/>
                    <a:pt x="603" y="72"/>
                  </a:cubicBezTo>
                  <a:cubicBezTo>
                    <a:pt x="542" y="133"/>
                    <a:pt x="542" y="133"/>
                    <a:pt x="542" y="133"/>
                  </a:cubicBezTo>
                  <a:cubicBezTo>
                    <a:pt x="532" y="128"/>
                    <a:pt x="522" y="124"/>
                    <a:pt x="512" y="120"/>
                  </a:cubicBezTo>
                  <a:cubicBezTo>
                    <a:pt x="512" y="34"/>
                    <a:pt x="512" y="34"/>
                    <a:pt x="512" y="34"/>
                  </a:cubicBezTo>
                  <a:cubicBezTo>
                    <a:pt x="512" y="15"/>
                    <a:pt x="497" y="0"/>
                    <a:pt x="478" y="0"/>
                  </a:cubicBezTo>
                  <a:cubicBezTo>
                    <a:pt x="342" y="0"/>
                    <a:pt x="342" y="0"/>
                    <a:pt x="342" y="0"/>
                  </a:cubicBezTo>
                  <a:cubicBezTo>
                    <a:pt x="323" y="0"/>
                    <a:pt x="307" y="15"/>
                    <a:pt x="307" y="34"/>
                  </a:cubicBezTo>
                  <a:cubicBezTo>
                    <a:pt x="307" y="120"/>
                    <a:pt x="307" y="120"/>
                    <a:pt x="307" y="120"/>
                  </a:cubicBezTo>
                  <a:cubicBezTo>
                    <a:pt x="297" y="124"/>
                    <a:pt x="287" y="128"/>
                    <a:pt x="278" y="133"/>
                  </a:cubicBezTo>
                  <a:cubicBezTo>
                    <a:pt x="217" y="72"/>
                    <a:pt x="217" y="72"/>
                    <a:pt x="217" y="72"/>
                  </a:cubicBezTo>
                  <a:cubicBezTo>
                    <a:pt x="203" y="59"/>
                    <a:pt x="182" y="59"/>
                    <a:pt x="168" y="72"/>
                  </a:cubicBezTo>
                  <a:cubicBezTo>
                    <a:pt x="72" y="168"/>
                    <a:pt x="72" y="168"/>
                    <a:pt x="72" y="168"/>
                  </a:cubicBezTo>
                  <a:cubicBezTo>
                    <a:pt x="59" y="182"/>
                    <a:pt x="59" y="203"/>
                    <a:pt x="72" y="217"/>
                  </a:cubicBezTo>
                  <a:cubicBezTo>
                    <a:pt x="133" y="278"/>
                    <a:pt x="133" y="278"/>
                    <a:pt x="133" y="278"/>
                  </a:cubicBezTo>
                  <a:cubicBezTo>
                    <a:pt x="128" y="287"/>
                    <a:pt x="124" y="297"/>
                    <a:pt x="120" y="307"/>
                  </a:cubicBezTo>
                  <a:cubicBezTo>
                    <a:pt x="34" y="307"/>
                    <a:pt x="34" y="307"/>
                    <a:pt x="34" y="307"/>
                  </a:cubicBezTo>
                  <a:cubicBezTo>
                    <a:pt x="15" y="307"/>
                    <a:pt x="0" y="323"/>
                    <a:pt x="0" y="342"/>
                  </a:cubicBezTo>
                  <a:cubicBezTo>
                    <a:pt x="0" y="478"/>
                    <a:pt x="0" y="478"/>
                    <a:pt x="0" y="478"/>
                  </a:cubicBezTo>
                  <a:cubicBezTo>
                    <a:pt x="0" y="497"/>
                    <a:pt x="15" y="512"/>
                    <a:pt x="34" y="512"/>
                  </a:cubicBezTo>
                  <a:cubicBezTo>
                    <a:pt x="120" y="512"/>
                    <a:pt x="120" y="512"/>
                    <a:pt x="120" y="512"/>
                  </a:cubicBezTo>
                  <a:cubicBezTo>
                    <a:pt x="124" y="522"/>
                    <a:pt x="128" y="532"/>
                    <a:pt x="133" y="542"/>
                  </a:cubicBezTo>
                  <a:cubicBezTo>
                    <a:pt x="72" y="603"/>
                    <a:pt x="72" y="603"/>
                    <a:pt x="72" y="603"/>
                  </a:cubicBezTo>
                  <a:cubicBezTo>
                    <a:pt x="59" y="616"/>
                    <a:pt x="59" y="638"/>
                    <a:pt x="72" y="651"/>
                  </a:cubicBezTo>
                  <a:cubicBezTo>
                    <a:pt x="168" y="748"/>
                    <a:pt x="168" y="748"/>
                    <a:pt x="168" y="748"/>
                  </a:cubicBezTo>
                  <a:cubicBezTo>
                    <a:pt x="182" y="761"/>
                    <a:pt x="203" y="761"/>
                    <a:pt x="217" y="748"/>
                  </a:cubicBezTo>
                  <a:cubicBezTo>
                    <a:pt x="278" y="687"/>
                    <a:pt x="278" y="687"/>
                    <a:pt x="278" y="687"/>
                  </a:cubicBezTo>
                  <a:cubicBezTo>
                    <a:pt x="287" y="691"/>
                    <a:pt x="297" y="696"/>
                    <a:pt x="307" y="699"/>
                  </a:cubicBezTo>
                  <a:cubicBezTo>
                    <a:pt x="307" y="785"/>
                    <a:pt x="307" y="785"/>
                    <a:pt x="307" y="785"/>
                  </a:cubicBezTo>
                  <a:cubicBezTo>
                    <a:pt x="307" y="804"/>
                    <a:pt x="323" y="819"/>
                    <a:pt x="342" y="819"/>
                  </a:cubicBezTo>
                  <a:cubicBezTo>
                    <a:pt x="478" y="819"/>
                    <a:pt x="478" y="819"/>
                    <a:pt x="478" y="819"/>
                  </a:cubicBezTo>
                  <a:cubicBezTo>
                    <a:pt x="497" y="819"/>
                    <a:pt x="512" y="804"/>
                    <a:pt x="512" y="785"/>
                  </a:cubicBezTo>
                  <a:cubicBezTo>
                    <a:pt x="512" y="699"/>
                    <a:pt x="512" y="699"/>
                    <a:pt x="512" y="699"/>
                  </a:cubicBezTo>
                  <a:cubicBezTo>
                    <a:pt x="522" y="696"/>
                    <a:pt x="532" y="691"/>
                    <a:pt x="542" y="687"/>
                  </a:cubicBezTo>
                  <a:cubicBezTo>
                    <a:pt x="603" y="748"/>
                    <a:pt x="603" y="748"/>
                    <a:pt x="603" y="748"/>
                  </a:cubicBezTo>
                  <a:cubicBezTo>
                    <a:pt x="616" y="761"/>
                    <a:pt x="638" y="761"/>
                    <a:pt x="651" y="748"/>
                  </a:cubicBezTo>
                  <a:cubicBezTo>
                    <a:pt x="748" y="651"/>
                    <a:pt x="748" y="651"/>
                    <a:pt x="748" y="651"/>
                  </a:cubicBezTo>
                  <a:cubicBezTo>
                    <a:pt x="761" y="638"/>
                    <a:pt x="761" y="616"/>
                    <a:pt x="748" y="603"/>
                  </a:cubicBezTo>
                  <a:cubicBezTo>
                    <a:pt x="687" y="542"/>
                    <a:pt x="687" y="542"/>
                    <a:pt x="687" y="542"/>
                  </a:cubicBezTo>
                  <a:cubicBezTo>
                    <a:pt x="691" y="532"/>
                    <a:pt x="696" y="522"/>
                    <a:pt x="699" y="512"/>
                  </a:cubicBezTo>
                  <a:cubicBezTo>
                    <a:pt x="785" y="512"/>
                    <a:pt x="785" y="512"/>
                    <a:pt x="785" y="512"/>
                  </a:cubicBezTo>
                  <a:cubicBezTo>
                    <a:pt x="804" y="512"/>
                    <a:pt x="819" y="497"/>
                    <a:pt x="819" y="478"/>
                  </a:cubicBezTo>
                  <a:cubicBezTo>
                    <a:pt x="819" y="342"/>
                    <a:pt x="819" y="342"/>
                    <a:pt x="819" y="342"/>
                  </a:cubicBezTo>
                  <a:cubicBezTo>
                    <a:pt x="819" y="323"/>
                    <a:pt x="804" y="307"/>
                    <a:pt x="785" y="307"/>
                  </a:cubicBezTo>
                  <a:close/>
                  <a:moveTo>
                    <a:pt x="751" y="444"/>
                  </a:moveTo>
                  <a:cubicBezTo>
                    <a:pt x="674" y="444"/>
                    <a:pt x="674" y="444"/>
                    <a:pt x="674" y="444"/>
                  </a:cubicBezTo>
                  <a:cubicBezTo>
                    <a:pt x="658" y="444"/>
                    <a:pt x="645" y="454"/>
                    <a:pt x="641" y="470"/>
                  </a:cubicBezTo>
                  <a:cubicBezTo>
                    <a:pt x="635" y="491"/>
                    <a:pt x="627" y="512"/>
                    <a:pt x="615" y="531"/>
                  </a:cubicBezTo>
                  <a:cubicBezTo>
                    <a:pt x="608" y="544"/>
                    <a:pt x="610" y="561"/>
                    <a:pt x="621" y="572"/>
                  </a:cubicBezTo>
                  <a:cubicBezTo>
                    <a:pt x="675" y="627"/>
                    <a:pt x="675" y="627"/>
                    <a:pt x="675" y="627"/>
                  </a:cubicBezTo>
                  <a:cubicBezTo>
                    <a:pt x="627" y="675"/>
                    <a:pt x="627" y="675"/>
                    <a:pt x="627" y="675"/>
                  </a:cubicBezTo>
                  <a:cubicBezTo>
                    <a:pt x="572" y="621"/>
                    <a:pt x="572" y="621"/>
                    <a:pt x="572" y="621"/>
                  </a:cubicBezTo>
                  <a:cubicBezTo>
                    <a:pt x="561" y="610"/>
                    <a:pt x="544" y="608"/>
                    <a:pt x="531" y="615"/>
                  </a:cubicBezTo>
                  <a:cubicBezTo>
                    <a:pt x="512" y="627"/>
                    <a:pt x="491" y="635"/>
                    <a:pt x="470" y="641"/>
                  </a:cubicBezTo>
                  <a:cubicBezTo>
                    <a:pt x="454" y="645"/>
                    <a:pt x="444" y="658"/>
                    <a:pt x="444" y="674"/>
                  </a:cubicBezTo>
                  <a:cubicBezTo>
                    <a:pt x="444" y="751"/>
                    <a:pt x="444" y="751"/>
                    <a:pt x="444" y="751"/>
                  </a:cubicBezTo>
                  <a:cubicBezTo>
                    <a:pt x="376" y="751"/>
                    <a:pt x="376" y="751"/>
                    <a:pt x="376" y="751"/>
                  </a:cubicBezTo>
                  <a:cubicBezTo>
                    <a:pt x="376" y="674"/>
                    <a:pt x="376" y="674"/>
                    <a:pt x="376" y="674"/>
                  </a:cubicBezTo>
                  <a:cubicBezTo>
                    <a:pt x="376" y="658"/>
                    <a:pt x="365" y="645"/>
                    <a:pt x="350" y="641"/>
                  </a:cubicBezTo>
                  <a:cubicBezTo>
                    <a:pt x="329" y="635"/>
                    <a:pt x="308" y="627"/>
                    <a:pt x="289" y="616"/>
                  </a:cubicBezTo>
                  <a:cubicBezTo>
                    <a:pt x="275" y="608"/>
                    <a:pt x="258" y="610"/>
                    <a:pt x="247" y="621"/>
                  </a:cubicBezTo>
                  <a:cubicBezTo>
                    <a:pt x="193" y="675"/>
                    <a:pt x="193" y="675"/>
                    <a:pt x="193" y="675"/>
                  </a:cubicBezTo>
                  <a:cubicBezTo>
                    <a:pt x="144" y="627"/>
                    <a:pt x="144" y="627"/>
                    <a:pt x="144" y="627"/>
                  </a:cubicBezTo>
                  <a:cubicBezTo>
                    <a:pt x="199" y="573"/>
                    <a:pt x="199" y="573"/>
                    <a:pt x="199" y="573"/>
                  </a:cubicBezTo>
                  <a:cubicBezTo>
                    <a:pt x="210" y="562"/>
                    <a:pt x="212" y="544"/>
                    <a:pt x="204" y="531"/>
                  </a:cubicBezTo>
                  <a:cubicBezTo>
                    <a:pt x="193" y="512"/>
                    <a:pt x="184" y="491"/>
                    <a:pt x="179" y="470"/>
                  </a:cubicBezTo>
                  <a:cubicBezTo>
                    <a:pt x="175" y="455"/>
                    <a:pt x="161" y="444"/>
                    <a:pt x="146" y="444"/>
                  </a:cubicBezTo>
                  <a:cubicBezTo>
                    <a:pt x="68" y="444"/>
                    <a:pt x="68" y="444"/>
                    <a:pt x="68" y="444"/>
                  </a:cubicBezTo>
                  <a:cubicBezTo>
                    <a:pt x="68" y="376"/>
                    <a:pt x="68" y="376"/>
                    <a:pt x="68" y="376"/>
                  </a:cubicBezTo>
                  <a:cubicBezTo>
                    <a:pt x="146" y="376"/>
                    <a:pt x="146" y="376"/>
                    <a:pt x="146" y="376"/>
                  </a:cubicBezTo>
                  <a:cubicBezTo>
                    <a:pt x="161" y="376"/>
                    <a:pt x="175" y="365"/>
                    <a:pt x="179" y="350"/>
                  </a:cubicBezTo>
                  <a:cubicBezTo>
                    <a:pt x="184" y="329"/>
                    <a:pt x="193" y="308"/>
                    <a:pt x="204" y="289"/>
                  </a:cubicBezTo>
                  <a:cubicBezTo>
                    <a:pt x="212" y="275"/>
                    <a:pt x="210" y="258"/>
                    <a:pt x="199" y="247"/>
                  </a:cubicBezTo>
                  <a:cubicBezTo>
                    <a:pt x="144" y="193"/>
                    <a:pt x="144" y="193"/>
                    <a:pt x="144" y="193"/>
                  </a:cubicBezTo>
                  <a:cubicBezTo>
                    <a:pt x="193" y="144"/>
                    <a:pt x="193" y="144"/>
                    <a:pt x="193" y="144"/>
                  </a:cubicBezTo>
                  <a:cubicBezTo>
                    <a:pt x="247" y="199"/>
                    <a:pt x="247" y="199"/>
                    <a:pt x="247" y="199"/>
                  </a:cubicBezTo>
                  <a:cubicBezTo>
                    <a:pt x="258" y="210"/>
                    <a:pt x="275" y="212"/>
                    <a:pt x="289" y="204"/>
                  </a:cubicBezTo>
                  <a:cubicBezTo>
                    <a:pt x="308" y="193"/>
                    <a:pt x="329" y="184"/>
                    <a:pt x="350" y="179"/>
                  </a:cubicBezTo>
                  <a:cubicBezTo>
                    <a:pt x="365" y="175"/>
                    <a:pt x="376" y="161"/>
                    <a:pt x="376" y="146"/>
                  </a:cubicBezTo>
                  <a:cubicBezTo>
                    <a:pt x="376" y="68"/>
                    <a:pt x="376" y="68"/>
                    <a:pt x="376" y="68"/>
                  </a:cubicBezTo>
                  <a:cubicBezTo>
                    <a:pt x="444" y="68"/>
                    <a:pt x="444" y="68"/>
                    <a:pt x="444" y="68"/>
                  </a:cubicBezTo>
                  <a:cubicBezTo>
                    <a:pt x="444" y="146"/>
                    <a:pt x="444" y="146"/>
                    <a:pt x="444" y="146"/>
                  </a:cubicBezTo>
                  <a:cubicBezTo>
                    <a:pt x="444" y="161"/>
                    <a:pt x="454" y="175"/>
                    <a:pt x="470" y="179"/>
                  </a:cubicBezTo>
                  <a:cubicBezTo>
                    <a:pt x="491" y="184"/>
                    <a:pt x="512" y="193"/>
                    <a:pt x="531" y="204"/>
                  </a:cubicBezTo>
                  <a:cubicBezTo>
                    <a:pt x="544" y="212"/>
                    <a:pt x="561" y="210"/>
                    <a:pt x="572" y="199"/>
                  </a:cubicBezTo>
                  <a:cubicBezTo>
                    <a:pt x="627" y="144"/>
                    <a:pt x="627" y="144"/>
                    <a:pt x="627" y="144"/>
                  </a:cubicBezTo>
                  <a:cubicBezTo>
                    <a:pt x="675" y="193"/>
                    <a:pt x="675" y="193"/>
                    <a:pt x="675" y="193"/>
                  </a:cubicBezTo>
                  <a:cubicBezTo>
                    <a:pt x="621" y="247"/>
                    <a:pt x="621" y="247"/>
                    <a:pt x="621" y="247"/>
                  </a:cubicBezTo>
                  <a:cubicBezTo>
                    <a:pt x="610" y="258"/>
                    <a:pt x="608" y="275"/>
                    <a:pt x="615" y="289"/>
                  </a:cubicBezTo>
                  <a:cubicBezTo>
                    <a:pt x="627" y="308"/>
                    <a:pt x="635" y="329"/>
                    <a:pt x="641" y="350"/>
                  </a:cubicBezTo>
                  <a:cubicBezTo>
                    <a:pt x="645" y="365"/>
                    <a:pt x="658" y="376"/>
                    <a:pt x="674" y="376"/>
                  </a:cubicBezTo>
                  <a:cubicBezTo>
                    <a:pt x="751" y="376"/>
                    <a:pt x="751" y="376"/>
                    <a:pt x="751" y="376"/>
                  </a:cubicBezTo>
                  <a:lnTo>
                    <a:pt x="751" y="444"/>
                  </a:lnTo>
                  <a:close/>
                  <a:moveTo>
                    <a:pt x="751" y="444"/>
                  </a:moveTo>
                  <a:cubicBezTo>
                    <a:pt x="751" y="444"/>
                    <a:pt x="751" y="444"/>
                    <a:pt x="751" y="4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5" name="Freeform 87">
              <a:extLst>
                <a:ext uri="{FF2B5EF4-FFF2-40B4-BE49-F238E27FC236}">
                  <a16:creationId xmlns:a16="http://schemas.microsoft.com/office/drawing/2014/main" id="{3BF61D2E-A2EC-451F-A5EF-47243A1C762E}"/>
                </a:ext>
              </a:extLst>
            </p:cNvPr>
            <p:cNvSpPr>
              <a:spLocks noEditPoints="1"/>
            </p:cNvSpPr>
            <p:nvPr/>
          </p:nvSpPr>
          <p:spPr bwMode="auto">
            <a:xfrm>
              <a:off x="-509" y="829"/>
              <a:ext cx="267" cy="268"/>
            </a:xfrm>
            <a:custGeom>
              <a:avLst/>
              <a:gdLst>
                <a:gd name="T0" fmla="*/ 137 w 273"/>
                <a:gd name="T1" fmla="*/ 0 h 273"/>
                <a:gd name="T2" fmla="*/ 0 w 273"/>
                <a:gd name="T3" fmla="*/ 137 h 273"/>
                <a:gd name="T4" fmla="*/ 137 w 273"/>
                <a:gd name="T5" fmla="*/ 273 h 273"/>
                <a:gd name="T6" fmla="*/ 273 w 273"/>
                <a:gd name="T7" fmla="*/ 137 h 273"/>
                <a:gd name="T8" fmla="*/ 137 w 273"/>
                <a:gd name="T9" fmla="*/ 0 h 273"/>
                <a:gd name="T10" fmla="*/ 137 w 273"/>
                <a:gd name="T11" fmla="*/ 205 h 273"/>
                <a:gd name="T12" fmla="*/ 69 w 273"/>
                <a:gd name="T13" fmla="*/ 137 h 273"/>
                <a:gd name="T14" fmla="*/ 137 w 273"/>
                <a:gd name="T15" fmla="*/ 69 h 273"/>
                <a:gd name="T16" fmla="*/ 205 w 273"/>
                <a:gd name="T17" fmla="*/ 137 h 273"/>
                <a:gd name="T18" fmla="*/ 137 w 273"/>
                <a:gd name="T19" fmla="*/ 205 h 273"/>
                <a:gd name="T20" fmla="*/ 137 w 273"/>
                <a:gd name="T21" fmla="*/ 205 h 273"/>
                <a:gd name="T22" fmla="*/ 137 w 273"/>
                <a:gd name="T23" fmla="*/ 20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273">
                  <a:moveTo>
                    <a:pt x="137" y="0"/>
                  </a:moveTo>
                  <a:cubicBezTo>
                    <a:pt x="61" y="0"/>
                    <a:pt x="0" y="61"/>
                    <a:pt x="0" y="137"/>
                  </a:cubicBezTo>
                  <a:cubicBezTo>
                    <a:pt x="0" y="212"/>
                    <a:pt x="61" y="273"/>
                    <a:pt x="137" y="273"/>
                  </a:cubicBezTo>
                  <a:cubicBezTo>
                    <a:pt x="212" y="273"/>
                    <a:pt x="273" y="212"/>
                    <a:pt x="273" y="137"/>
                  </a:cubicBezTo>
                  <a:cubicBezTo>
                    <a:pt x="273" y="61"/>
                    <a:pt x="212" y="0"/>
                    <a:pt x="137" y="0"/>
                  </a:cubicBezTo>
                  <a:close/>
                  <a:moveTo>
                    <a:pt x="137" y="205"/>
                  </a:moveTo>
                  <a:cubicBezTo>
                    <a:pt x="99" y="205"/>
                    <a:pt x="69" y="175"/>
                    <a:pt x="69" y="137"/>
                  </a:cubicBezTo>
                  <a:cubicBezTo>
                    <a:pt x="69" y="99"/>
                    <a:pt x="99" y="69"/>
                    <a:pt x="137" y="69"/>
                  </a:cubicBezTo>
                  <a:cubicBezTo>
                    <a:pt x="175" y="69"/>
                    <a:pt x="205" y="99"/>
                    <a:pt x="205" y="137"/>
                  </a:cubicBezTo>
                  <a:cubicBezTo>
                    <a:pt x="205" y="175"/>
                    <a:pt x="175" y="205"/>
                    <a:pt x="137" y="205"/>
                  </a:cubicBezTo>
                  <a:close/>
                  <a:moveTo>
                    <a:pt x="137" y="205"/>
                  </a:moveTo>
                  <a:cubicBezTo>
                    <a:pt x="137" y="205"/>
                    <a:pt x="137" y="205"/>
                    <a:pt x="137" y="20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6" name="Rectangle 88">
              <a:extLst>
                <a:ext uri="{FF2B5EF4-FFF2-40B4-BE49-F238E27FC236}">
                  <a16:creationId xmlns:a16="http://schemas.microsoft.com/office/drawing/2014/main" id="{19141745-447F-4241-8CAB-C4339AC902BD}"/>
                </a:ext>
              </a:extLst>
            </p:cNvPr>
            <p:cNvSpPr>
              <a:spLocks noChangeArrowheads="1"/>
            </p:cNvSpPr>
            <p:nvPr/>
          </p:nvSpPr>
          <p:spPr bwMode="auto">
            <a:xfrm>
              <a:off x="-978" y="1297"/>
              <a:ext cx="268"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7" name="Rectangle 89">
              <a:extLst>
                <a:ext uri="{FF2B5EF4-FFF2-40B4-BE49-F238E27FC236}">
                  <a16:creationId xmlns:a16="http://schemas.microsoft.com/office/drawing/2014/main" id="{7599AC5F-E85B-4726-82F9-58C81DD3D64E}"/>
                </a:ext>
              </a:extLst>
            </p:cNvPr>
            <p:cNvSpPr>
              <a:spLocks noChangeArrowheads="1"/>
            </p:cNvSpPr>
            <p:nvPr/>
          </p:nvSpPr>
          <p:spPr bwMode="auto">
            <a:xfrm>
              <a:off x="-1111" y="1297"/>
              <a:ext cx="66"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8" name="Rectangle 90">
              <a:extLst>
                <a:ext uri="{FF2B5EF4-FFF2-40B4-BE49-F238E27FC236}">
                  <a16:creationId xmlns:a16="http://schemas.microsoft.com/office/drawing/2014/main" id="{98700EC4-2DF0-49DE-8102-986155987111}"/>
                </a:ext>
              </a:extLst>
            </p:cNvPr>
            <p:cNvSpPr>
              <a:spLocks noChangeArrowheads="1"/>
            </p:cNvSpPr>
            <p:nvPr/>
          </p:nvSpPr>
          <p:spPr bwMode="auto">
            <a:xfrm>
              <a:off x="-1246" y="1130"/>
              <a:ext cx="402"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9" name="Rectangle 91">
              <a:extLst>
                <a:ext uri="{FF2B5EF4-FFF2-40B4-BE49-F238E27FC236}">
                  <a16:creationId xmlns:a16="http://schemas.microsoft.com/office/drawing/2014/main" id="{F1068877-8DB8-4C56-98CF-88252122D24B}"/>
                </a:ext>
              </a:extLst>
            </p:cNvPr>
            <p:cNvSpPr>
              <a:spLocks noChangeArrowheads="1"/>
            </p:cNvSpPr>
            <p:nvPr/>
          </p:nvSpPr>
          <p:spPr bwMode="auto">
            <a:xfrm>
              <a:off x="-910" y="963"/>
              <a:ext cx="66"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0" name="Rectangle 92">
              <a:extLst>
                <a:ext uri="{FF2B5EF4-FFF2-40B4-BE49-F238E27FC236}">
                  <a16:creationId xmlns:a16="http://schemas.microsoft.com/office/drawing/2014/main" id="{4AB53746-99E5-48B9-A4F0-279746C340CD}"/>
                </a:ext>
              </a:extLst>
            </p:cNvPr>
            <p:cNvSpPr>
              <a:spLocks noChangeArrowheads="1"/>
            </p:cNvSpPr>
            <p:nvPr/>
          </p:nvSpPr>
          <p:spPr bwMode="auto">
            <a:xfrm>
              <a:off x="-1045" y="963"/>
              <a:ext cx="67"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1" name="Rectangle 93">
              <a:extLst>
                <a:ext uri="{FF2B5EF4-FFF2-40B4-BE49-F238E27FC236}">
                  <a16:creationId xmlns:a16="http://schemas.microsoft.com/office/drawing/2014/main" id="{5D8CF6C1-D3A6-494A-AFED-3974ABC7D065}"/>
                </a:ext>
              </a:extLst>
            </p:cNvPr>
            <p:cNvSpPr>
              <a:spLocks noChangeArrowheads="1"/>
            </p:cNvSpPr>
            <p:nvPr/>
          </p:nvSpPr>
          <p:spPr bwMode="auto">
            <a:xfrm>
              <a:off x="-1312" y="963"/>
              <a:ext cx="201"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92" name="Rectangle 94">
              <a:extLst>
                <a:ext uri="{FF2B5EF4-FFF2-40B4-BE49-F238E27FC236}">
                  <a16:creationId xmlns:a16="http://schemas.microsoft.com/office/drawing/2014/main" id="{3F41162C-0689-4376-9C21-F1EA30BBE55E}"/>
                </a:ext>
              </a:extLst>
            </p:cNvPr>
            <p:cNvSpPr>
              <a:spLocks noChangeArrowheads="1"/>
            </p:cNvSpPr>
            <p:nvPr/>
          </p:nvSpPr>
          <p:spPr bwMode="auto">
            <a:xfrm>
              <a:off x="-1145" y="796"/>
              <a:ext cx="301"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93" name="Grey Block Arc">
            <a:extLst>
              <a:ext uri="{FF2B5EF4-FFF2-40B4-BE49-F238E27FC236}">
                <a16:creationId xmlns:a16="http://schemas.microsoft.com/office/drawing/2014/main" id="{FA76C2DB-EE73-4F4E-ACD7-B66AAD3BC774}"/>
              </a:ext>
            </a:extLst>
          </p:cNvPr>
          <p:cNvSpPr>
            <a:spLocks noChangeAspect="1"/>
          </p:cNvSpPr>
          <p:nvPr userDrawn="1"/>
        </p:nvSpPr>
        <p:spPr>
          <a:xfrm flipH="1">
            <a:off x="7734526" y="1027280"/>
            <a:ext cx="4222452" cy="4222452"/>
          </a:xfrm>
          <a:prstGeom prst="blockArc">
            <a:avLst>
              <a:gd name="adj1" fmla="val 16192156"/>
              <a:gd name="adj2" fmla="val 5411960"/>
              <a:gd name="adj3" fmla="val 11056"/>
            </a:avLst>
          </a:prstGeom>
          <a:solidFill>
            <a:srgbClr val="6464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grpSp>
        <p:nvGrpSpPr>
          <p:cNvPr id="38" name="Group 37">
            <a:extLst>
              <a:ext uri="{FF2B5EF4-FFF2-40B4-BE49-F238E27FC236}">
                <a16:creationId xmlns:a16="http://schemas.microsoft.com/office/drawing/2014/main" id="{EB46F13C-137C-4F6F-9C14-CBD2C06715BE}"/>
              </a:ext>
            </a:extLst>
          </p:cNvPr>
          <p:cNvGrpSpPr>
            <a:grpSpLocks/>
          </p:cNvGrpSpPr>
          <p:nvPr userDrawn="1"/>
        </p:nvGrpSpPr>
        <p:grpSpPr>
          <a:xfrm>
            <a:off x="1688900" y="0"/>
            <a:ext cx="10476000" cy="333680"/>
            <a:chOff x="1688900" y="0"/>
            <a:chExt cx="9173114" cy="333680"/>
          </a:xfrm>
        </p:grpSpPr>
        <p:sp>
          <p:nvSpPr>
            <p:cNvPr id="42" name="Parallelogram 41">
              <a:hlinkClick r:id="rId3" action="ppaction://hlinksldjump"/>
              <a:extLst>
                <a:ext uri="{FF2B5EF4-FFF2-40B4-BE49-F238E27FC236}">
                  <a16:creationId xmlns:a16="http://schemas.microsoft.com/office/drawing/2014/main" id="{631CDACA-9202-4EA1-9E82-EEC50B2AFC93}"/>
                </a:ext>
              </a:extLst>
            </p:cNvPr>
            <p:cNvSpPr/>
            <p:nvPr userDrawn="1"/>
          </p:nvSpPr>
          <p:spPr>
            <a:xfrm>
              <a:off x="1688900"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algn="ctr"/>
              <a:r>
                <a:rPr lang="en-IN" sz="700" dirty="0">
                  <a:solidFill>
                    <a:schemeClr val="bg1"/>
                  </a:solidFill>
                </a:rPr>
                <a:t>Executive summary</a:t>
              </a:r>
            </a:p>
          </p:txBody>
        </p:sp>
        <p:sp>
          <p:nvSpPr>
            <p:cNvPr id="43" name="Parallelogram 42">
              <a:hlinkClick r:id="" action="ppaction://noaction"/>
              <a:extLst>
                <a:ext uri="{FF2B5EF4-FFF2-40B4-BE49-F238E27FC236}">
                  <a16:creationId xmlns:a16="http://schemas.microsoft.com/office/drawing/2014/main" id="{2711B40D-E113-4167-9463-511FDFD048D9}"/>
                </a:ext>
              </a:extLst>
            </p:cNvPr>
            <p:cNvSpPr/>
            <p:nvPr userDrawn="1"/>
          </p:nvSpPr>
          <p:spPr>
            <a:xfrm>
              <a:off x="2991787"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1. Renewable trends</a:t>
              </a:r>
            </a:p>
          </p:txBody>
        </p:sp>
        <p:sp>
          <p:nvSpPr>
            <p:cNvPr id="44" name="Parallelogram 43">
              <a:hlinkClick r:id="" action="ppaction://noaction"/>
              <a:extLst>
                <a:ext uri="{FF2B5EF4-FFF2-40B4-BE49-F238E27FC236}">
                  <a16:creationId xmlns:a16="http://schemas.microsoft.com/office/drawing/2014/main" id="{4A0AA9BD-B526-4D2D-8F03-8E1A2F125DD5}"/>
                </a:ext>
              </a:extLst>
            </p:cNvPr>
            <p:cNvSpPr/>
            <p:nvPr userDrawn="1"/>
          </p:nvSpPr>
          <p:spPr>
            <a:xfrm>
              <a:off x="429467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2. Client interviews</a:t>
              </a:r>
            </a:p>
          </p:txBody>
        </p:sp>
        <p:sp>
          <p:nvSpPr>
            <p:cNvPr id="45" name="Parallelogram 44">
              <a:hlinkClick r:id="" action="ppaction://noaction"/>
              <a:extLst>
                <a:ext uri="{FF2B5EF4-FFF2-40B4-BE49-F238E27FC236}">
                  <a16:creationId xmlns:a16="http://schemas.microsoft.com/office/drawing/2014/main" id="{B89CFF9A-CC5D-490F-AE7A-D8310BA33127}"/>
                </a:ext>
              </a:extLst>
            </p:cNvPr>
            <p:cNvSpPr/>
            <p:nvPr userDrawn="1"/>
          </p:nvSpPr>
          <p:spPr>
            <a:xfrm>
              <a:off x="5597561"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3. Service offering</a:t>
              </a:r>
            </a:p>
          </p:txBody>
        </p:sp>
        <p:sp>
          <p:nvSpPr>
            <p:cNvPr id="46" name="Parallelogram 45">
              <a:hlinkClick r:id="" action="ppaction://noaction"/>
              <a:extLst>
                <a:ext uri="{FF2B5EF4-FFF2-40B4-BE49-F238E27FC236}">
                  <a16:creationId xmlns:a16="http://schemas.microsoft.com/office/drawing/2014/main" id="{9647E9FC-9B81-472C-B62E-CB0F412FA2B0}"/>
                </a:ext>
              </a:extLst>
            </p:cNvPr>
            <p:cNvSpPr/>
            <p:nvPr userDrawn="1"/>
          </p:nvSpPr>
          <p:spPr>
            <a:xfrm>
              <a:off x="6900448"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4. Why EY in renewables</a:t>
              </a:r>
            </a:p>
          </p:txBody>
        </p:sp>
        <p:sp>
          <p:nvSpPr>
            <p:cNvPr id="47" name="Parallelogram 46">
              <a:hlinkClick r:id="" action="ppaction://noaction"/>
              <a:extLst>
                <a:ext uri="{FF2B5EF4-FFF2-40B4-BE49-F238E27FC236}">
                  <a16:creationId xmlns:a16="http://schemas.microsoft.com/office/drawing/2014/main" id="{5126F807-9361-4450-AD87-288006817B75}"/>
                </a:ext>
              </a:extLst>
            </p:cNvPr>
            <p:cNvSpPr/>
            <p:nvPr userDrawn="1"/>
          </p:nvSpPr>
          <p:spPr>
            <a:xfrm>
              <a:off x="8203335"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bg2"/>
                  </a:solidFill>
                  <a:latin typeface="+mn-lt"/>
                  <a:ea typeface="+mn-ea"/>
                  <a:cs typeface="+mn-cs"/>
                </a:rPr>
                <a:t>5. Key assets</a:t>
              </a:r>
            </a:p>
          </p:txBody>
        </p:sp>
        <p:sp>
          <p:nvSpPr>
            <p:cNvPr id="48" name="Parallelogram 47">
              <a:hlinkClick r:id="" action="ppaction://noaction"/>
              <a:extLst>
                <a:ext uri="{FF2B5EF4-FFF2-40B4-BE49-F238E27FC236}">
                  <a16:creationId xmlns:a16="http://schemas.microsoft.com/office/drawing/2014/main" id="{10692DF7-E7DB-4750-BE7F-B189AD19C35E}"/>
                </a:ext>
              </a:extLst>
            </p:cNvPr>
            <p:cNvSpPr/>
            <p:nvPr userDrawn="1"/>
          </p:nvSpPr>
          <p:spPr>
            <a:xfrm>
              <a:off x="950622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6. EY contacts</a:t>
              </a:r>
            </a:p>
          </p:txBody>
        </p:sp>
      </p:grpSp>
    </p:spTree>
    <p:extLst>
      <p:ext uri="{BB962C8B-B14F-4D97-AF65-F5344CB8AC3E}">
        <p14:creationId xmlns:p14="http://schemas.microsoft.com/office/powerpoint/2010/main" val="377681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par>
                                <p:cTn id="8" presetID="21" presetClass="entr" presetSubtype="1"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heel(1)">
                                      <p:cBhvr>
                                        <p:cTn id="10" dur="1500"/>
                                        <p:tgtEl>
                                          <p:spTgt spid="40"/>
                                        </p:tgtEl>
                                      </p:cBhvr>
                                    </p:animEffect>
                                  </p:childTnLst>
                                </p:cTn>
                              </p:par>
                              <p:par>
                                <p:cTn id="11" presetID="21" presetClass="entr" presetSubtype="1"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wheel(1)">
                                      <p:cBhvr>
                                        <p:cTn id="13" dur="1500"/>
                                        <p:tgtEl>
                                          <p:spTgt spid="7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wipe(up)">
                                      <p:cBhvr>
                                        <p:cTn id="16"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93"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 6. EY Contacts">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AAAF82A0-A1DA-4296-B946-436BBEB1A7B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16949" y="699171"/>
            <a:ext cx="9861197" cy="4878669"/>
          </a:xfrm>
          <a:prstGeom prst="rect">
            <a:avLst/>
          </a:prstGeom>
        </p:spPr>
      </p:pic>
      <p:sp>
        <p:nvSpPr>
          <p:cNvPr id="9" name="Date Placeholder 8"/>
          <p:cNvSpPr>
            <a:spLocks noGrp="1"/>
          </p:cNvSpPr>
          <p:nvPr userDrawn="1">
            <p:ph type="dt" sz="half" idx="10"/>
          </p:nvPr>
        </p:nvSpPr>
        <p:spPr/>
        <p:txBody>
          <a:bodyPr/>
          <a:lstStyle>
            <a:lvl1pPr>
              <a:defRPr/>
            </a:lvl1pPr>
          </a:lstStyle>
          <a:p>
            <a:r>
              <a:rPr lang="en-US" dirty="0"/>
              <a:t>November 2020</a:t>
            </a:r>
          </a:p>
        </p:txBody>
      </p:sp>
      <p:sp>
        <p:nvSpPr>
          <p:cNvPr id="10" name="Footer Placeholder 9"/>
          <p:cNvSpPr>
            <a:spLocks noGrp="1"/>
          </p:cNvSpPr>
          <p:nvPr userDrawn="1">
            <p:ph type="ftr" sz="quarter" idx="11"/>
          </p:nvPr>
        </p:nvSpPr>
        <p:spPr/>
        <p:txBody>
          <a:bodyPr/>
          <a:lstStyle>
            <a:lvl1pPr>
              <a:defRPr>
                <a:solidFill>
                  <a:schemeClr val="bg2"/>
                </a:solidFill>
              </a:defRPr>
            </a:lvl1pPr>
          </a:lstStyle>
          <a:p>
            <a:r>
              <a:rPr lang="en-GB" dirty="0"/>
              <a:t>6. EY contacts</a:t>
            </a:r>
          </a:p>
        </p:txBody>
      </p:sp>
      <p:sp>
        <p:nvSpPr>
          <p:cNvPr id="42" name="Oval 41">
            <a:extLst>
              <a:ext uri="{FF2B5EF4-FFF2-40B4-BE49-F238E27FC236}">
                <a16:creationId xmlns:a16="http://schemas.microsoft.com/office/drawing/2014/main" id="{BB94B0C4-FF13-4022-907D-EEA78655E5FE}"/>
              </a:ext>
            </a:extLst>
          </p:cNvPr>
          <p:cNvSpPr>
            <a:spLocks noChangeAspect="1"/>
          </p:cNvSpPr>
          <p:nvPr userDrawn="1"/>
        </p:nvSpPr>
        <p:spPr>
          <a:xfrm>
            <a:off x="7939798" y="1232552"/>
            <a:ext cx="3811908" cy="3811908"/>
          </a:xfrm>
          <a:prstGeom prst="ellipse">
            <a:avLst/>
          </a:prstGeom>
          <a:solidFill>
            <a:srgbClr val="333333"/>
          </a:solidFill>
          <a:ln w="12700">
            <a:solidFill>
              <a:srgbClr val="33333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grpSp>
        <p:nvGrpSpPr>
          <p:cNvPr id="44" name="Group 43">
            <a:extLst>
              <a:ext uri="{FF2B5EF4-FFF2-40B4-BE49-F238E27FC236}">
                <a16:creationId xmlns:a16="http://schemas.microsoft.com/office/drawing/2014/main" id="{801E54DA-F639-4D38-80B2-20A8159C6D71}"/>
              </a:ext>
            </a:extLst>
          </p:cNvPr>
          <p:cNvGrpSpPr/>
          <p:nvPr userDrawn="1"/>
        </p:nvGrpSpPr>
        <p:grpSpPr>
          <a:xfrm>
            <a:off x="8194746" y="1489094"/>
            <a:ext cx="3298824" cy="3298824"/>
            <a:chOff x="8229471" y="1781121"/>
            <a:chExt cx="3298824" cy="3298824"/>
          </a:xfrm>
        </p:grpSpPr>
        <p:sp>
          <p:nvSpPr>
            <p:cNvPr id="45" name="Oval 44">
              <a:extLst>
                <a:ext uri="{FF2B5EF4-FFF2-40B4-BE49-F238E27FC236}">
                  <a16:creationId xmlns:a16="http://schemas.microsoft.com/office/drawing/2014/main" id="{C7EDD992-BED5-4D42-B513-22725CC90F5C}"/>
                </a:ext>
              </a:extLst>
            </p:cNvPr>
            <p:cNvSpPr>
              <a:spLocks/>
            </p:cNvSpPr>
            <p:nvPr/>
          </p:nvSpPr>
          <p:spPr>
            <a:xfrm>
              <a:off x="8229471" y="1781121"/>
              <a:ext cx="3298824" cy="3298824"/>
            </a:xfrm>
            <a:prstGeom prst="ellipse">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200" dirty="0">
                <a:solidFill>
                  <a:schemeClr val="tx1"/>
                </a:solidFill>
              </a:endParaRPr>
            </a:p>
          </p:txBody>
        </p:sp>
        <p:sp>
          <p:nvSpPr>
            <p:cNvPr id="46" name="Title 1">
              <a:extLst>
                <a:ext uri="{FF2B5EF4-FFF2-40B4-BE49-F238E27FC236}">
                  <a16:creationId xmlns:a16="http://schemas.microsoft.com/office/drawing/2014/main" id="{33FFF5BC-0095-4FCC-BD08-5DC2DEBD019E}"/>
                </a:ext>
              </a:extLst>
            </p:cNvPr>
            <p:cNvSpPr txBox="1">
              <a:spLocks/>
            </p:cNvSpPr>
            <p:nvPr/>
          </p:nvSpPr>
          <p:spPr>
            <a:xfrm>
              <a:off x="8606915" y="3256046"/>
              <a:ext cx="2543937" cy="1385286"/>
            </a:xfrm>
            <a:prstGeom prst="rect">
              <a:avLst/>
            </a:prstGeom>
            <a:noFill/>
          </p:spPr>
          <p:txBody>
            <a:bodyPr vert="horz" lIns="72000" tIns="72000" rIns="72000" bIns="72000" rtlCol="0" anchor="ctr" anchorCtr="0">
              <a:noAutofit/>
            </a:bodyPr>
            <a:lstStyle>
              <a:lvl1pPr algn="l" defTabSz="914400" rtl="0" eaLnBrk="1" latinLnBrk="0" hangingPunct="1">
                <a:lnSpc>
                  <a:spcPct val="85000"/>
                </a:lnSpc>
                <a:spcBef>
                  <a:spcPct val="0"/>
                </a:spcBef>
                <a:buNone/>
                <a:defRPr sz="2400" b="1" kern="1200">
                  <a:solidFill>
                    <a:schemeClr val="bg1"/>
                  </a:solidFill>
                  <a:latin typeface="+mn-lt"/>
                  <a:ea typeface="+mj-ea"/>
                  <a:cs typeface="Arial" pitchFamily="34" charset="0"/>
                </a:defRPr>
              </a:lvl1pPr>
            </a:lstStyle>
            <a:p>
              <a:pPr algn="ctr">
                <a:lnSpc>
                  <a:spcPct val="100000"/>
                </a:lnSpc>
              </a:pPr>
              <a:r>
                <a:rPr lang="en-IN" dirty="0"/>
                <a:t>6. EY contacts</a:t>
              </a:r>
            </a:p>
          </p:txBody>
        </p:sp>
      </p:grpSp>
      <p:sp>
        <p:nvSpPr>
          <p:cNvPr id="47" name="Oval 46">
            <a:extLst>
              <a:ext uri="{FF2B5EF4-FFF2-40B4-BE49-F238E27FC236}">
                <a16:creationId xmlns:a16="http://schemas.microsoft.com/office/drawing/2014/main" id="{D325D1E0-05BC-49DD-A55F-F8C15D69E16F}"/>
              </a:ext>
            </a:extLst>
          </p:cNvPr>
          <p:cNvSpPr/>
          <p:nvPr userDrawn="1"/>
        </p:nvSpPr>
        <p:spPr>
          <a:xfrm>
            <a:off x="7936670" y="1231020"/>
            <a:ext cx="3814974" cy="381497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grpSp>
        <p:nvGrpSpPr>
          <p:cNvPr id="73" name="Group 44">
            <a:extLst>
              <a:ext uri="{FF2B5EF4-FFF2-40B4-BE49-F238E27FC236}">
                <a16:creationId xmlns:a16="http://schemas.microsoft.com/office/drawing/2014/main" id="{0048B69E-0EF7-40C5-9B28-E8D1541AC85A}"/>
              </a:ext>
            </a:extLst>
          </p:cNvPr>
          <p:cNvGrpSpPr>
            <a:grpSpLocks noChangeAspect="1"/>
          </p:cNvGrpSpPr>
          <p:nvPr userDrawn="1"/>
        </p:nvGrpSpPr>
        <p:grpSpPr bwMode="auto">
          <a:xfrm>
            <a:off x="9385803" y="1881205"/>
            <a:ext cx="1066366" cy="1066720"/>
            <a:chOff x="-2755" y="46"/>
            <a:chExt cx="3022" cy="3023"/>
          </a:xfrm>
          <a:solidFill>
            <a:schemeClr val="bg2"/>
          </a:solidFill>
        </p:grpSpPr>
        <p:sp>
          <p:nvSpPr>
            <p:cNvPr id="74" name="Freeform 45">
              <a:extLst>
                <a:ext uri="{FF2B5EF4-FFF2-40B4-BE49-F238E27FC236}">
                  <a16:creationId xmlns:a16="http://schemas.microsoft.com/office/drawing/2014/main" id="{BBFBB713-4B4A-405C-B6F4-2486E2320B36}"/>
                </a:ext>
              </a:extLst>
            </p:cNvPr>
            <p:cNvSpPr>
              <a:spLocks noEditPoints="1"/>
            </p:cNvSpPr>
            <p:nvPr/>
          </p:nvSpPr>
          <p:spPr bwMode="auto">
            <a:xfrm>
              <a:off x="-2755" y="46"/>
              <a:ext cx="3022" cy="3023"/>
            </a:xfrm>
            <a:custGeom>
              <a:avLst/>
              <a:gdLst>
                <a:gd name="T0" fmla="*/ 1434 w 1638"/>
                <a:gd name="T1" fmla="*/ 614 h 1638"/>
                <a:gd name="T2" fmla="*/ 1495 w 1638"/>
                <a:gd name="T3" fmla="*/ 433 h 1638"/>
                <a:gd name="T4" fmla="*/ 1495 w 1638"/>
                <a:gd name="T5" fmla="*/ 336 h 1638"/>
                <a:gd name="T6" fmla="*/ 1302 w 1638"/>
                <a:gd name="T7" fmla="*/ 143 h 1638"/>
                <a:gd name="T8" fmla="*/ 1109 w 1638"/>
                <a:gd name="T9" fmla="*/ 239 h 1638"/>
                <a:gd name="T10" fmla="*/ 1024 w 1638"/>
                <a:gd name="T11" fmla="*/ 68 h 1638"/>
                <a:gd name="T12" fmla="*/ 683 w 1638"/>
                <a:gd name="T13" fmla="*/ 0 h 1638"/>
                <a:gd name="T14" fmla="*/ 614 w 1638"/>
                <a:gd name="T15" fmla="*/ 204 h 1638"/>
                <a:gd name="T16" fmla="*/ 433 w 1638"/>
                <a:gd name="T17" fmla="*/ 143 h 1638"/>
                <a:gd name="T18" fmla="*/ 336 w 1638"/>
                <a:gd name="T19" fmla="*/ 143 h 1638"/>
                <a:gd name="T20" fmla="*/ 143 w 1638"/>
                <a:gd name="T21" fmla="*/ 433 h 1638"/>
                <a:gd name="T22" fmla="*/ 204 w 1638"/>
                <a:gd name="T23" fmla="*/ 614 h 1638"/>
                <a:gd name="T24" fmla="*/ 0 w 1638"/>
                <a:gd name="T25" fmla="*/ 683 h 1638"/>
                <a:gd name="T26" fmla="*/ 68 w 1638"/>
                <a:gd name="T27" fmla="*/ 1024 h 1638"/>
                <a:gd name="T28" fmla="*/ 239 w 1638"/>
                <a:gd name="T29" fmla="*/ 1109 h 1638"/>
                <a:gd name="T30" fmla="*/ 143 w 1638"/>
                <a:gd name="T31" fmla="*/ 1205 h 1638"/>
                <a:gd name="T32" fmla="*/ 336 w 1638"/>
                <a:gd name="T33" fmla="*/ 1495 h 1638"/>
                <a:gd name="T34" fmla="*/ 433 w 1638"/>
                <a:gd name="T35" fmla="*/ 1495 h 1638"/>
                <a:gd name="T36" fmla="*/ 614 w 1638"/>
                <a:gd name="T37" fmla="*/ 1434 h 1638"/>
                <a:gd name="T38" fmla="*/ 683 w 1638"/>
                <a:gd name="T39" fmla="*/ 1638 h 1638"/>
                <a:gd name="T40" fmla="*/ 1024 w 1638"/>
                <a:gd name="T41" fmla="*/ 1570 h 1638"/>
                <a:gd name="T42" fmla="*/ 1109 w 1638"/>
                <a:gd name="T43" fmla="*/ 1399 h 1638"/>
                <a:gd name="T44" fmla="*/ 1205 w 1638"/>
                <a:gd name="T45" fmla="*/ 1495 h 1638"/>
                <a:gd name="T46" fmla="*/ 1495 w 1638"/>
                <a:gd name="T47" fmla="*/ 1302 h 1638"/>
                <a:gd name="T48" fmla="*/ 1399 w 1638"/>
                <a:gd name="T49" fmla="*/ 1109 h 1638"/>
                <a:gd name="T50" fmla="*/ 1570 w 1638"/>
                <a:gd name="T51" fmla="*/ 1024 h 1638"/>
                <a:gd name="T52" fmla="*/ 1638 w 1638"/>
                <a:gd name="T53" fmla="*/ 683 h 1638"/>
                <a:gd name="T54" fmla="*/ 1409 w 1638"/>
                <a:gd name="T55" fmla="*/ 956 h 1638"/>
                <a:gd name="T56" fmla="*/ 1327 w 1638"/>
                <a:gd name="T57" fmla="*/ 1099 h 1638"/>
                <a:gd name="T58" fmla="*/ 1447 w 1638"/>
                <a:gd name="T59" fmla="*/ 1254 h 1638"/>
                <a:gd name="T60" fmla="*/ 1140 w 1638"/>
                <a:gd name="T61" fmla="*/ 1333 h 1638"/>
                <a:gd name="T62" fmla="*/ 980 w 1638"/>
                <a:gd name="T63" fmla="*/ 1376 h 1638"/>
                <a:gd name="T64" fmla="*/ 956 w 1638"/>
                <a:gd name="T65" fmla="*/ 1570 h 1638"/>
                <a:gd name="T66" fmla="*/ 683 w 1638"/>
                <a:gd name="T67" fmla="*/ 1409 h 1638"/>
                <a:gd name="T68" fmla="*/ 539 w 1638"/>
                <a:gd name="T69" fmla="*/ 1327 h 1638"/>
                <a:gd name="T70" fmla="*/ 498 w 1638"/>
                <a:gd name="T71" fmla="*/ 1333 h 1638"/>
                <a:gd name="T72" fmla="*/ 192 w 1638"/>
                <a:gd name="T73" fmla="*/ 1254 h 1638"/>
                <a:gd name="T74" fmla="*/ 311 w 1638"/>
                <a:gd name="T75" fmla="*/ 1099 h 1638"/>
                <a:gd name="T76" fmla="*/ 229 w 1638"/>
                <a:gd name="T77" fmla="*/ 956 h 1638"/>
                <a:gd name="T78" fmla="*/ 68 w 1638"/>
                <a:gd name="T79" fmla="*/ 683 h 1638"/>
                <a:gd name="T80" fmla="*/ 262 w 1638"/>
                <a:gd name="T81" fmla="*/ 658 h 1638"/>
                <a:gd name="T82" fmla="*/ 305 w 1638"/>
                <a:gd name="T83" fmla="*/ 498 h 1638"/>
                <a:gd name="T84" fmla="*/ 385 w 1638"/>
                <a:gd name="T85" fmla="*/ 192 h 1638"/>
                <a:gd name="T86" fmla="*/ 539 w 1638"/>
                <a:gd name="T87" fmla="*/ 311 h 1638"/>
                <a:gd name="T88" fmla="*/ 683 w 1638"/>
                <a:gd name="T89" fmla="*/ 229 h 1638"/>
                <a:gd name="T90" fmla="*/ 956 w 1638"/>
                <a:gd name="T91" fmla="*/ 68 h 1638"/>
                <a:gd name="T92" fmla="*/ 980 w 1638"/>
                <a:gd name="T93" fmla="*/ 262 h 1638"/>
                <a:gd name="T94" fmla="*/ 1140 w 1638"/>
                <a:gd name="T95" fmla="*/ 305 h 1638"/>
                <a:gd name="T96" fmla="*/ 1447 w 1638"/>
                <a:gd name="T97" fmla="*/ 385 h 1638"/>
                <a:gd name="T98" fmla="*/ 1327 w 1638"/>
                <a:gd name="T99" fmla="*/ 539 h 1638"/>
                <a:gd name="T100" fmla="*/ 1409 w 1638"/>
                <a:gd name="T101" fmla="*/ 683 h 1638"/>
                <a:gd name="T102" fmla="*/ 1570 w 1638"/>
                <a:gd name="T103" fmla="*/ 956 h 1638"/>
                <a:gd name="T104" fmla="*/ 1409 w 1638"/>
                <a:gd name="T105" fmla="*/ 956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8" h="1638">
                  <a:moveTo>
                    <a:pt x="1570" y="614"/>
                  </a:moveTo>
                  <a:cubicBezTo>
                    <a:pt x="1434" y="614"/>
                    <a:pt x="1434" y="614"/>
                    <a:pt x="1434" y="614"/>
                  </a:cubicBezTo>
                  <a:cubicBezTo>
                    <a:pt x="1425" y="585"/>
                    <a:pt x="1413" y="557"/>
                    <a:pt x="1399" y="529"/>
                  </a:cubicBezTo>
                  <a:cubicBezTo>
                    <a:pt x="1495" y="433"/>
                    <a:pt x="1495" y="433"/>
                    <a:pt x="1495" y="433"/>
                  </a:cubicBezTo>
                  <a:cubicBezTo>
                    <a:pt x="1495" y="433"/>
                    <a:pt x="1495" y="433"/>
                    <a:pt x="1495" y="433"/>
                  </a:cubicBezTo>
                  <a:cubicBezTo>
                    <a:pt x="1522" y="406"/>
                    <a:pt x="1522" y="363"/>
                    <a:pt x="1495" y="336"/>
                  </a:cubicBezTo>
                  <a:cubicBezTo>
                    <a:pt x="1302" y="143"/>
                    <a:pt x="1302" y="143"/>
                    <a:pt x="1302" y="143"/>
                  </a:cubicBezTo>
                  <a:cubicBezTo>
                    <a:pt x="1302" y="143"/>
                    <a:pt x="1302" y="143"/>
                    <a:pt x="1302" y="143"/>
                  </a:cubicBezTo>
                  <a:cubicBezTo>
                    <a:pt x="1275" y="117"/>
                    <a:pt x="1232" y="117"/>
                    <a:pt x="1205" y="143"/>
                  </a:cubicBezTo>
                  <a:cubicBezTo>
                    <a:pt x="1109" y="239"/>
                    <a:pt x="1109" y="239"/>
                    <a:pt x="1109" y="239"/>
                  </a:cubicBezTo>
                  <a:cubicBezTo>
                    <a:pt x="1082" y="226"/>
                    <a:pt x="1053" y="214"/>
                    <a:pt x="1024" y="204"/>
                  </a:cubicBezTo>
                  <a:cubicBezTo>
                    <a:pt x="1024" y="68"/>
                    <a:pt x="1024" y="68"/>
                    <a:pt x="1024" y="68"/>
                  </a:cubicBezTo>
                  <a:cubicBezTo>
                    <a:pt x="1024" y="31"/>
                    <a:pt x="993" y="0"/>
                    <a:pt x="956" y="0"/>
                  </a:cubicBezTo>
                  <a:cubicBezTo>
                    <a:pt x="683" y="0"/>
                    <a:pt x="683" y="0"/>
                    <a:pt x="683" y="0"/>
                  </a:cubicBezTo>
                  <a:cubicBezTo>
                    <a:pt x="645" y="0"/>
                    <a:pt x="614" y="31"/>
                    <a:pt x="614" y="68"/>
                  </a:cubicBezTo>
                  <a:cubicBezTo>
                    <a:pt x="614" y="204"/>
                    <a:pt x="614" y="204"/>
                    <a:pt x="614" y="204"/>
                  </a:cubicBezTo>
                  <a:cubicBezTo>
                    <a:pt x="585" y="214"/>
                    <a:pt x="557" y="226"/>
                    <a:pt x="529" y="239"/>
                  </a:cubicBezTo>
                  <a:cubicBezTo>
                    <a:pt x="433" y="143"/>
                    <a:pt x="433" y="143"/>
                    <a:pt x="433" y="143"/>
                  </a:cubicBezTo>
                  <a:cubicBezTo>
                    <a:pt x="433" y="143"/>
                    <a:pt x="433" y="143"/>
                    <a:pt x="433" y="143"/>
                  </a:cubicBezTo>
                  <a:cubicBezTo>
                    <a:pt x="406" y="117"/>
                    <a:pt x="363" y="117"/>
                    <a:pt x="336" y="143"/>
                  </a:cubicBezTo>
                  <a:cubicBezTo>
                    <a:pt x="143" y="336"/>
                    <a:pt x="143" y="336"/>
                    <a:pt x="143" y="336"/>
                  </a:cubicBezTo>
                  <a:cubicBezTo>
                    <a:pt x="117" y="363"/>
                    <a:pt x="117" y="406"/>
                    <a:pt x="143" y="433"/>
                  </a:cubicBezTo>
                  <a:cubicBezTo>
                    <a:pt x="239" y="529"/>
                    <a:pt x="239" y="529"/>
                    <a:pt x="239" y="529"/>
                  </a:cubicBezTo>
                  <a:cubicBezTo>
                    <a:pt x="226" y="557"/>
                    <a:pt x="214" y="585"/>
                    <a:pt x="204" y="614"/>
                  </a:cubicBezTo>
                  <a:cubicBezTo>
                    <a:pt x="68" y="614"/>
                    <a:pt x="68" y="614"/>
                    <a:pt x="68" y="614"/>
                  </a:cubicBezTo>
                  <a:cubicBezTo>
                    <a:pt x="31" y="614"/>
                    <a:pt x="0" y="645"/>
                    <a:pt x="0" y="683"/>
                  </a:cubicBezTo>
                  <a:cubicBezTo>
                    <a:pt x="0" y="956"/>
                    <a:pt x="0" y="956"/>
                    <a:pt x="0" y="956"/>
                  </a:cubicBezTo>
                  <a:cubicBezTo>
                    <a:pt x="0" y="993"/>
                    <a:pt x="31" y="1024"/>
                    <a:pt x="68" y="1024"/>
                  </a:cubicBezTo>
                  <a:cubicBezTo>
                    <a:pt x="204" y="1024"/>
                    <a:pt x="204" y="1024"/>
                    <a:pt x="204" y="1024"/>
                  </a:cubicBezTo>
                  <a:cubicBezTo>
                    <a:pt x="214" y="1053"/>
                    <a:pt x="226" y="1082"/>
                    <a:pt x="239" y="1109"/>
                  </a:cubicBezTo>
                  <a:cubicBezTo>
                    <a:pt x="143" y="1205"/>
                    <a:pt x="143" y="1205"/>
                    <a:pt x="143" y="1205"/>
                  </a:cubicBezTo>
                  <a:cubicBezTo>
                    <a:pt x="143" y="1205"/>
                    <a:pt x="143" y="1205"/>
                    <a:pt x="143" y="1205"/>
                  </a:cubicBezTo>
                  <a:cubicBezTo>
                    <a:pt x="117" y="1232"/>
                    <a:pt x="117" y="1275"/>
                    <a:pt x="143" y="1302"/>
                  </a:cubicBezTo>
                  <a:cubicBezTo>
                    <a:pt x="336" y="1495"/>
                    <a:pt x="336" y="1495"/>
                    <a:pt x="336" y="1495"/>
                  </a:cubicBezTo>
                  <a:cubicBezTo>
                    <a:pt x="337" y="1495"/>
                    <a:pt x="337" y="1495"/>
                    <a:pt x="337" y="1495"/>
                  </a:cubicBezTo>
                  <a:cubicBezTo>
                    <a:pt x="363" y="1522"/>
                    <a:pt x="406" y="1522"/>
                    <a:pt x="433" y="1495"/>
                  </a:cubicBezTo>
                  <a:cubicBezTo>
                    <a:pt x="529" y="1399"/>
                    <a:pt x="529" y="1399"/>
                    <a:pt x="529" y="1399"/>
                  </a:cubicBezTo>
                  <a:cubicBezTo>
                    <a:pt x="557" y="1413"/>
                    <a:pt x="585" y="1425"/>
                    <a:pt x="614" y="1434"/>
                  </a:cubicBezTo>
                  <a:cubicBezTo>
                    <a:pt x="614" y="1570"/>
                    <a:pt x="614" y="1570"/>
                    <a:pt x="614" y="1570"/>
                  </a:cubicBezTo>
                  <a:cubicBezTo>
                    <a:pt x="614" y="1608"/>
                    <a:pt x="645" y="1638"/>
                    <a:pt x="683" y="1638"/>
                  </a:cubicBezTo>
                  <a:cubicBezTo>
                    <a:pt x="956" y="1638"/>
                    <a:pt x="956" y="1638"/>
                    <a:pt x="956" y="1638"/>
                  </a:cubicBezTo>
                  <a:cubicBezTo>
                    <a:pt x="993" y="1638"/>
                    <a:pt x="1024" y="1608"/>
                    <a:pt x="1024" y="1570"/>
                  </a:cubicBezTo>
                  <a:cubicBezTo>
                    <a:pt x="1024" y="1434"/>
                    <a:pt x="1024" y="1434"/>
                    <a:pt x="1024" y="1434"/>
                  </a:cubicBezTo>
                  <a:cubicBezTo>
                    <a:pt x="1053" y="1425"/>
                    <a:pt x="1082" y="1413"/>
                    <a:pt x="1109" y="1399"/>
                  </a:cubicBezTo>
                  <a:cubicBezTo>
                    <a:pt x="1205" y="1495"/>
                    <a:pt x="1205" y="1495"/>
                    <a:pt x="1205" y="1495"/>
                  </a:cubicBezTo>
                  <a:cubicBezTo>
                    <a:pt x="1205" y="1495"/>
                    <a:pt x="1205" y="1495"/>
                    <a:pt x="1205" y="1495"/>
                  </a:cubicBezTo>
                  <a:cubicBezTo>
                    <a:pt x="1232" y="1522"/>
                    <a:pt x="1275" y="1522"/>
                    <a:pt x="1302" y="1495"/>
                  </a:cubicBezTo>
                  <a:cubicBezTo>
                    <a:pt x="1495" y="1302"/>
                    <a:pt x="1495" y="1302"/>
                    <a:pt x="1495" y="1302"/>
                  </a:cubicBezTo>
                  <a:cubicBezTo>
                    <a:pt x="1522" y="1275"/>
                    <a:pt x="1522" y="1232"/>
                    <a:pt x="1495" y="1205"/>
                  </a:cubicBezTo>
                  <a:cubicBezTo>
                    <a:pt x="1399" y="1109"/>
                    <a:pt x="1399" y="1109"/>
                    <a:pt x="1399" y="1109"/>
                  </a:cubicBezTo>
                  <a:cubicBezTo>
                    <a:pt x="1413" y="1082"/>
                    <a:pt x="1425" y="1053"/>
                    <a:pt x="1434" y="1024"/>
                  </a:cubicBezTo>
                  <a:cubicBezTo>
                    <a:pt x="1570" y="1024"/>
                    <a:pt x="1570" y="1024"/>
                    <a:pt x="1570" y="1024"/>
                  </a:cubicBezTo>
                  <a:cubicBezTo>
                    <a:pt x="1608" y="1024"/>
                    <a:pt x="1638" y="993"/>
                    <a:pt x="1638" y="956"/>
                  </a:cubicBezTo>
                  <a:cubicBezTo>
                    <a:pt x="1638" y="683"/>
                    <a:pt x="1638" y="683"/>
                    <a:pt x="1638" y="683"/>
                  </a:cubicBezTo>
                  <a:cubicBezTo>
                    <a:pt x="1638" y="645"/>
                    <a:pt x="1608" y="614"/>
                    <a:pt x="1570" y="614"/>
                  </a:cubicBezTo>
                  <a:close/>
                  <a:moveTo>
                    <a:pt x="1409" y="956"/>
                  </a:moveTo>
                  <a:cubicBezTo>
                    <a:pt x="1394" y="956"/>
                    <a:pt x="1380" y="966"/>
                    <a:pt x="1376" y="981"/>
                  </a:cubicBezTo>
                  <a:cubicBezTo>
                    <a:pt x="1364" y="1022"/>
                    <a:pt x="1348" y="1062"/>
                    <a:pt x="1327" y="1099"/>
                  </a:cubicBezTo>
                  <a:cubicBezTo>
                    <a:pt x="1320" y="1113"/>
                    <a:pt x="1322" y="1129"/>
                    <a:pt x="1333" y="1140"/>
                  </a:cubicBezTo>
                  <a:cubicBezTo>
                    <a:pt x="1447" y="1254"/>
                    <a:pt x="1447" y="1254"/>
                    <a:pt x="1447" y="1254"/>
                  </a:cubicBezTo>
                  <a:cubicBezTo>
                    <a:pt x="1254" y="1447"/>
                    <a:pt x="1254" y="1447"/>
                    <a:pt x="1254" y="1447"/>
                  </a:cubicBezTo>
                  <a:cubicBezTo>
                    <a:pt x="1140" y="1333"/>
                    <a:pt x="1140" y="1333"/>
                    <a:pt x="1140" y="1333"/>
                  </a:cubicBezTo>
                  <a:cubicBezTo>
                    <a:pt x="1129" y="1322"/>
                    <a:pt x="1113" y="1320"/>
                    <a:pt x="1099" y="1327"/>
                  </a:cubicBezTo>
                  <a:cubicBezTo>
                    <a:pt x="1062" y="1348"/>
                    <a:pt x="1022" y="1364"/>
                    <a:pt x="980" y="1376"/>
                  </a:cubicBezTo>
                  <a:cubicBezTo>
                    <a:pt x="966" y="1380"/>
                    <a:pt x="956" y="1394"/>
                    <a:pt x="956" y="1409"/>
                  </a:cubicBezTo>
                  <a:cubicBezTo>
                    <a:pt x="956" y="1570"/>
                    <a:pt x="956" y="1570"/>
                    <a:pt x="956" y="1570"/>
                  </a:cubicBezTo>
                  <a:cubicBezTo>
                    <a:pt x="683" y="1570"/>
                    <a:pt x="683" y="1570"/>
                    <a:pt x="683" y="1570"/>
                  </a:cubicBezTo>
                  <a:cubicBezTo>
                    <a:pt x="683" y="1409"/>
                    <a:pt x="683" y="1409"/>
                    <a:pt x="683" y="1409"/>
                  </a:cubicBezTo>
                  <a:cubicBezTo>
                    <a:pt x="683" y="1394"/>
                    <a:pt x="673" y="1380"/>
                    <a:pt x="658" y="1376"/>
                  </a:cubicBezTo>
                  <a:cubicBezTo>
                    <a:pt x="617" y="1364"/>
                    <a:pt x="577" y="1348"/>
                    <a:pt x="539" y="1327"/>
                  </a:cubicBezTo>
                  <a:cubicBezTo>
                    <a:pt x="534" y="1325"/>
                    <a:pt x="528" y="1323"/>
                    <a:pt x="523" y="1323"/>
                  </a:cubicBezTo>
                  <a:cubicBezTo>
                    <a:pt x="514" y="1323"/>
                    <a:pt x="505" y="1327"/>
                    <a:pt x="498" y="1333"/>
                  </a:cubicBezTo>
                  <a:cubicBezTo>
                    <a:pt x="385" y="1447"/>
                    <a:pt x="385" y="1447"/>
                    <a:pt x="385" y="1447"/>
                  </a:cubicBezTo>
                  <a:cubicBezTo>
                    <a:pt x="192" y="1254"/>
                    <a:pt x="192" y="1254"/>
                    <a:pt x="192" y="1254"/>
                  </a:cubicBezTo>
                  <a:cubicBezTo>
                    <a:pt x="305" y="1140"/>
                    <a:pt x="305" y="1140"/>
                    <a:pt x="305" y="1140"/>
                  </a:cubicBezTo>
                  <a:cubicBezTo>
                    <a:pt x="316" y="1129"/>
                    <a:pt x="318" y="1113"/>
                    <a:pt x="311" y="1099"/>
                  </a:cubicBezTo>
                  <a:cubicBezTo>
                    <a:pt x="290" y="1062"/>
                    <a:pt x="274" y="1022"/>
                    <a:pt x="262" y="980"/>
                  </a:cubicBezTo>
                  <a:cubicBezTo>
                    <a:pt x="258" y="966"/>
                    <a:pt x="245" y="956"/>
                    <a:pt x="229" y="956"/>
                  </a:cubicBezTo>
                  <a:cubicBezTo>
                    <a:pt x="68" y="956"/>
                    <a:pt x="68" y="956"/>
                    <a:pt x="68" y="956"/>
                  </a:cubicBezTo>
                  <a:cubicBezTo>
                    <a:pt x="68" y="683"/>
                    <a:pt x="68" y="683"/>
                    <a:pt x="68" y="683"/>
                  </a:cubicBezTo>
                  <a:cubicBezTo>
                    <a:pt x="229" y="683"/>
                    <a:pt x="229" y="683"/>
                    <a:pt x="229" y="683"/>
                  </a:cubicBezTo>
                  <a:cubicBezTo>
                    <a:pt x="245" y="683"/>
                    <a:pt x="258" y="673"/>
                    <a:pt x="262" y="658"/>
                  </a:cubicBezTo>
                  <a:cubicBezTo>
                    <a:pt x="274" y="617"/>
                    <a:pt x="290" y="577"/>
                    <a:pt x="311" y="539"/>
                  </a:cubicBezTo>
                  <a:cubicBezTo>
                    <a:pt x="318" y="526"/>
                    <a:pt x="316" y="509"/>
                    <a:pt x="305" y="498"/>
                  </a:cubicBezTo>
                  <a:cubicBezTo>
                    <a:pt x="192" y="385"/>
                    <a:pt x="192" y="385"/>
                    <a:pt x="192" y="385"/>
                  </a:cubicBezTo>
                  <a:cubicBezTo>
                    <a:pt x="385" y="192"/>
                    <a:pt x="385" y="192"/>
                    <a:pt x="385" y="192"/>
                  </a:cubicBezTo>
                  <a:cubicBezTo>
                    <a:pt x="498" y="305"/>
                    <a:pt x="498" y="305"/>
                    <a:pt x="498" y="305"/>
                  </a:cubicBezTo>
                  <a:cubicBezTo>
                    <a:pt x="509" y="316"/>
                    <a:pt x="526" y="318"/>
                    <a:pt x="539" y="311"/>
                  </a:cubicBezTo>
                  <a:cubicBezTo>
                    <a:pt x="577" y="290"/>
                    <a:pt x="617" y="274"/>
                    <a:pt x="658" y="262"/>
                  </a:cubicBezTo>
                  <a:cubicBezTo>
                    <a:pt x="673" y="258"/>
                    <a:pt x="683" y="245"/>
                    <a:pt x="683" y="229"/>
                  </a:cubicBezTo>
                  <a:cubicBezTo>
                    <a:pt x="683" y="68"/>
                    <a:pt x="683" y="68"/>
                    <a:pt x="683" y="68"/>
                  </a:cubicBezTo>
                  <a:cubicBezTo>
                    <a:pt x="956" y="68"/>
                    <a:pt x="956" y="68"/>
                    <a:pt x="956" y="68"/>
                  </a:cubicBezTo>
                  <a:cubicBezTo>
                    <a:pt x="956" y="229"/>
                    <a:pt x="956" y="229"/>
                    <a:pt x="956" y="229"/>
                  </a:cubicBezTo>
                  <a:cubicBezTo>
                    <a:pt x="956" y="245"/>
                    <a:pt x="966" y="258"/>
                    <a:pt x="980" y="262"/>
                  </a:cubicBezTo>
                  <a:cubicBezTo>
                    <a:pt x="1022" y="274"/>
                    <a:pt x="1062" y="290"/>
                    <a:pt x="1099" y="311"/>
                  </a:cubicBezTo>
                  <a:cubicBezTo>
                    <a:pt x="1113" y="318"/>
                    <a:pt x="1129" y="316"/>
                    <a:pt x="1140" y="305"/>
                  </a:cubicBezTo>
                  <a:cubicBezTo>
                    <a:pt x="1254" y="192"/>
                    <a:pt x="1254" y="192"/>
                    <a:pt x="1254" y="192"/>
                  </a:cubicBezTo>
                  <a:cubicBezTo>
                    <a:pt x="1447" y="385"/>
                    <a:pt x="1447" y="385"/>
                    <a:pt x="1447" y="385"/>
                  </a:cubicBezTo>
                  <a:cubicBezTo>
                    <a:pt x="1333" y="498"/>
                    <a:pt x="1333" y="498"/>
                    <a:pt x="1333" y="498"/>
                  </a:cubicBezTo>
                  <a:cubicBezTo>
                    <a:pt x="1322" y="509"/>
                    <a:pt x="1320" y="526"/>
                    <a:pt x="1327" y="539"/>
                  </a:cubicBezTo>
                  <a:cubicBezTo>
                    <a:pt x="1348" y="577"/>
                    <a:pt x="1364" y="617"/>
                    <a:pt x="1376" y="658"/>
                  </a:cubicBezTo>
                  <a:cubicBezTo>
                    <a:pt x="1380" y="673"/>
                    <a:pt x="1394" y="683"/>
                    <a:pt x="1409" y="683"/>
                  </a:cubicBezTo>
                  <a:cubicBezTo>
                    <a:pt x="1570" y="683"/>
                    <a:pt x="1570" y="683"/>
                    <a:pt x="1570" y="683"/>
                  </a:cubicBezTo>
                  <a:cubicBezTo>
                    <a:pt x="1570" y="956"/>
                    <a:pt x="1570" y="956"/>
                    <a:pt x="1570" y="956"/>
                  </a:cubicBezTo>
                  <a:lnTo>
                    <a:pt x="1409" y="956"/>
                  </a:lnTo>
                  <a:close/>
                  <a:moveTo>
                    <a:pt x="1409" y="956"/>
                  </a:moveTo>
                  <a:cubicBezTo>
                    <a:pt x="1409" y="956"/>
                    <a:pt x="1409" y="956"/>
                    <a:pt x="1409" y="9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5" name="Freeform 46">
              <a:extLst>
                <a:ext uri="{FF2B5EF4-FFF2-40B4-BE49-F238E27FC236}">
                  <a16:creationId xmlns:a16="http://schemas.microsoft.com/office/drawing/2014/main" id="{C18AE462-91A0-4F14-BFC1-C82CEEBEDC71}"/>
                </a:ext>
              </a:extLst>
            </p:cNvPr>
            <p:cNvSpPr>
              <a:spLocks noEditPoints="1"/>
            </p:cNvSpPr>
            <p:nvPr/>
          </p:nvSpPr>
          <p:spPr bwMode="auto">
            <a:xfrm>
              <a:off x="-1622" y="576"/>
              <a:ext cx="756" cy="982"/>
            </a:xfrm>
            <a:custGeom>
              <a:avLst/>
              <a:gdLst>
                <a:gd name="T0" fmla="*/ 409 w 410"/>
                <a:gd name="T1" fmla="*/ 183 h 532"/>
                <a:gd name="T2" fmla="*/ 252 w 410"/>
                <a:gd name="T3" fmla="*/ 26 h 532"/>
                <a:gd name="T4" fmla="*/ 1 w 410"/>
                <a:gd name="T5" fmla="*/ 183 h 532"/>
                <a:gd name="T6" fmla="*/ 0 w 410"/>
                <a:gd name="T7" fmla="*/ 191 h 532"/>
                <a:gd name="T8" fmla="*/ 0 w 410"/>
                <a:gd name="T9" fmla="*/ 258 h 532"/>
                <a:gd name="T10" fmla="*/ 205 w 410"/>
                <a:gd name="T11" fmla="*/ 532 h 532"/>
                <a:gd name="T12" fmla="*/ 410 w 410"/>
                <a:gd name="T13" fmla="*/ 258 h 532"/>
                <a:gd name="T14" fmla="*/ 410 w 410"/>
                <a:gd name="T15" fmla="*/ 191 h 532"/>
                <a:gd name="T16" fmla="*/ 409 w 410"/>
                <a:gd name="T17" fmla="*/ 183 h 532"/>
                <a:gd name="T18" fmla="*/ 342 w 410"/>
                <a:gd name="T19" fmla="*/ 258 h 532"/>
                <a:gd name="T20" fmla="*/ 205 w 410"/>
                <a:gd name="T21" fmla="*/ 464 h 532"/>
                <a:gd name="T22" fmla="*/ 69 w 410"/>
                <a:gd name="T23" fmla="*/ 258 h 532"/>
                <a:gd name="T24" fmla="*/ 69 w 410"/>
                <a:gd name="T25" fmla="*/ 196 h 532"/>
                <a:gd name="T26" fmla="*/ 172 w 410"/>
                <a:gd name="T27" fmla="*/ 93 h 532"/>
                <a:gd name="T28" fmla="*/ 342 w 410"/>
                <a:gd name="T29" fmla="*/ 196 h 532"/>
                <a:gd name="T30" fmla="*/ 342 w 410"/>
                <a:gd name="T31" fmla="*/ 258 h 532"/>
                <a:gd name="T32" fmla="*/ 342 w 410"/>
                <a:gd name="T33" fmla="*/ 258 h 532"/>
                <a:gd name="T34" fmla="*/ 342 w 410"/>
                <a:gd name="T35" fmla="*/ 25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0" h="532">
                  <a:moveTo>
                    <a:pt x="409" y="183"/>
                  </a:moveTo>
                  <a:cubicBezTo>
                    <a:pt x="391" y="104"/>
                    <a:pt x="330" y="43"/>
                    <a:pt x="252" y="26"/>
                  </a:cubicBezTo>
                  <a:cubicBezTo>
                    <a:pt x="139" y="0"/>
                    <a:pt x="27" y="70"/>
                    <a:pt x="1" y="183"/>
                  </a:cubicBezTo>
                  <a:cubicBezTo>
                    <a:pt x="1" y="185"/>
                    <a:pt x="0" y="188"/>
                    <a:pt x="0" y="191"/>
                  </a:cubicBezTo>
                  <a:cubicBezTo>
                    <a:pt x="0" y="258"/>
                    <a:pt x="0" y="258"/>
                    <a:pt x="0" y="258"/>
                  </a:cubicBezTo>
                  <a:cubicBezTo>
                    <a:pt x="0" y="412"/>
                    <a:pt x="90" y="532"/>
                    <a:pt x="205" y="532"/>
                  </a:cubicBezTo>
                  <a:cubicBezTo>
                    <a:pt x="320" y="532"/>
                    <a:pt x="410" y="412"/>
                    <a:pt x="410" y="258"/>
                  </a:cubicBezTo>
                  <a:cubicBezTo>
                    <a:pt x="410" y="191"/>
                    <a:pt x="410" y="191"/>
                    <a:pt x="410" y="191"/>
                  </a:cubicBezTo>
                  <a:cubicBezTo>
                    <a:pt x="410" y="188"/>
                    <a:pt x="410" y="185"/>
                    <a:pt x="409" y="183"/>
                  </a:cubicBezTo>
                  <a:close/>
                  <a:moveTo>
                    <a:pt x="342" y="258"/>
                  </a:moveTo>
                  <a:cubicBezTo>
                    <a:pt x="342" y="372"/>
                    <a:pt x="281" y="464"/>
                    <a:pt x="205" y="464"/>
                  </a:cubicBezTo>
                  <a:cubicBezTo>
                    <a:pt x="130" y="464"/>
                    <a:pt x="69" y="372"/>
                    <a:pt x="69" y="258"/>
                  </a:cubicBezTo>
                  <a:cubicBezTo>
                    <a:pt x="69" y="196"/>
                    <a:pt x="69" y="196"/>
                    <a:pt x="69" y="196"/>
                  </a:cubicBezTo>
                  <a:cubicBezTo>
                    <a:pt x="81" y="145"/>
                    <a:pt x="121" y="105"/>
                    <a:pt x="172" y="93"/>
                  </a:cubicBezTo>
                  <a:cubicBezTo>
                    <a:pt x="247" y="74"/>
                    <a:pt x="323" y="120"/>
                    <a:pt x="342" y="196"/>
                  </a:cubicBezTo>
                  <a:lnTo>
                    <a:pt x="342" y="258"/>
                  </a:lnTo>
                  <a:close/>
                  <a:moveTo>
                    <a:pt x="342" y="258"/>
                  </a:moveTo>
                  <a:cubicBezTo>
                    <a:pt x="342" y="258"/>
                    <a:pt x="342" y="258"/>
                    <a:pt x="342" y="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6" name="Freeform 47">
              <a:extLst>
                <a:ext uri="{FF2B5EF4-FFF2-40B4-BE49-F238E27FC236}">
                  <a16:creationId xmlns:a16="http://schemas.microsoft.com/office/drawing/2014/main" id="{869CED12-63CE-437B-8687-CE3695CD46A0}"/>
                </a:ext>
              </a:extLst>
            </p:cNvPr>
            <p:cNvSpPr>
              <a:spLocks noEditPoints="1"/>
            </p:cNvSpPr>
            <p:nvPr/>
          </p:nvSpPr>
          <p:spPr bwMode="auto">
            <a:xfrm>
              <a:off x="-1181" y="1432"/>
              <a:ext cx="568" cy="945"/>
            </a:xfrm>
            <a:custGeom>
              <a:avLst/>
              <a:gdLst>
                <a:gd name="T0" fmla="*/ 137 w 308"/>
                <a:gd name="T1" fmla="*/ 68 h 512"/>
                <a:gd name="T2" fmla="*/ 129 w 308"/>
                <a:gd name="T3" fmla="*/ 68 h 512"/>
                <a:gd name="T4" fmla="*/ 69 w 308"/>
                <a:gd name="T5" fmla="*/ 0 h 512"/>
                <a:gd name="T6" fmla="*/ 0 w 308"/>
                <a:gd name="T7" fmla="*/ 0 h 512"/>
                <a:gd name="T8" fmla="*/ 0 w 308"/>
                <a:gd name="T9" fmla="*/ 8 h 512"/>
                <a:gd name="T10" fmla="*/ 137 w 308"/>
                <a:gd name="T11" fmla="*/ 136 h 512"/>
                <a:gd name="T12" fmla="*/ 239 w 308"/>
                <a:gd name="T13" fmla="*/ 239 h 512"/>
                <a:gd name="T14" fmla="*/ 239 w 308"/>
                <a:gd name="T15" fmla="*/ 512 h 512"/>
                <a:gd name="T16" fmla="*/ 308 w 308"/>
                <a:gd name="T17" fmla="*/ 512 h 512"/>
                <a:gd name="T18" fmla="*/ 308 w 308"/>
                <a:gd name="T19" fmla="*/ 239 h 512"/>
                <a:gd name="T20" fmla="*/ 137 w 308"/>
                <a:gd name="T21" fmla="*/ 68 h 512"/>
                <a:gd name="T22" fmla="*/ 137 w 308"/>
                <a:gd name="T23" fmla="*/ 68 h 512"/>
                <a:gd name="T24" fmla="*/ 137 w 308"/>
                <a:gd name="T25" fmla="*/ 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8" h="512">
                  <a:moveTo>
                    <a:pt x="137" y="68"/>
                  </a:moveTo>
                  <a:cubicBezTo>
                    <a:pt x="134" y="68"/>
                    <a:pt x="131" y="68"/>
                    <a:pt x="129" y="68"/>
                  </a:cubicBezTo>
                  <a:cubicBezTo>
                    <a:pt x="93" y="66"/>
                    <a:pt x="66" y="35"/>
                    <a:pt x="69" y="0"/>
                  </a:cubicBezTo>
                  <a:cubicBezTo>
                    <a:pt x="0" y="0"/>
                    <a:pt x="0" y="0"/>
                    <a:pt x="0" y="0"/>
                  </a:cubicBezTo>
                  <a:cubicBezTo>
                    <a:pt x="0" y="3"/>
                    <a:pt x="0" y="5"/>
                    <a:pt x="0" y="8"/>
                  </a:cubicBezTo>
                  <a:cubicBezTo>
                    <a:pt x="2" y="81"/>
                    <a:pt x="64" y="139"/>
                    <a:pt x="137" y="136"/>
                  </a:cubicBezTo>
                  <a:cubicBezTo>
                    <a:pt x="193" y="136"/>
                    <a:pt x="239" y="182"/>
                    <a:pt x="239" y="239"/>
                  </a:cubicBezTo>
                  <a:cubicBezTo>
                    <a:pt x="239" y="512"/>
                    <a:pt x="239" y="512"/>
                    <a:pt x="239" y="512"/>
                  </a:cubicBezTo>
                  <a:cubicBezTo>
                    <a:pt x="308" y="512"/>
                    <a:pt x="308" y="512"/>
                    <a:pt x="308" y="512"/>
                  </a:cubicBezTo>
                  <a:cubicBezTo>
                    <a:pt x="308" y="239"/>
                    <a:pt x="308" y="239"/>
                    <a:pt x="308" y="239"/>
                  </a:cubicBezTo>
                  <a:cubicBezTo>
                    <a:pt x="307" y="145"/>
                    <a:pt x="231" y="68"/>
                    <a:pt x="137" y="68"/>
                  </a:cubicBezTo>
                  <a:close/>
                  <a:moveTo>
                    <a:pt x="137" y="68"/>
                  </a:moveTo>
                  <a:cubicBezTo>
                    <a:pt x="137" y="68"/>
                    <a:pt x="137" y="68"/>
                    <a:pt x="13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7" name="Freeform 48">
              <a:extLst>
                <a:ext uri="{FF2B5EF4-FFF2-40B4-BE49-F238E27FC236}">
                  <a16:creationId xmlns:a16="http://schemas.microsoft.com/office/drawing/2014/main" id="{07A58056-2D36-46D3-9D83-C886D763A21E}"/>
                </a:ext>
              </a:extLst>
            </p:cNvPr>
            <p:cNvSpPr>
              <a:spLocks noEditPoints="1"/>
            </p:cNvSpPr>
            <p:nvPr/>
          </p:nvSpPr>
          <p:spPr bwMode="auto">
            <a:xfrm>
              <a:off x="-1873" y="1432"/>
              <a:ext cx="570" cy="945"/>
            </a:xfrm>
            <a:custGeom>
              <a:avLst/>
              <a:gdLst>
                <a:gd name="T0" fmla="*/ 307 w 309"/>
                <a:gd name="T1" fmla="*/ 0 h 512"/>
                <a:gd name="T2" fmla="*/ 239 w 309"/>
                <a:gd name="T3" fmla="*/ 0 h 512"/>
                <a:gd name="T4" fmla="*/ 239 w 309"/>
                <a:gd name="T5" fmla="*/ 8 h 512"/>
                <a:gd name="T6" fmla="*/ 171 w 309"/>
                <a:gd name="T7" fmla="*/ 68 h 512"/>
                <a:gd name="T8" fmla="*/ 0 w 309"/>
                <a:gd name="T9" fmla="*/ 239 h 512"/>
                <a:gd name="T10" fmla="*/ 0 w 309"/>
                <a:gd name="T11" fmla="*/ 512 h 512"/>
                <a:gd name="T12" fmla="*/ 68 w 309"/>
                <a:gd name="T13" fmla="*/ 512 h 512"/>
                <a:gd name="T14" fmla="*/ 68 w 309"/>
                <a:gd name="T15" fmla="*/ 239 h 512"/>
                <a:gd name="T16" fmla="*/ 171 w 309"/>
                <a:gd name="T17" fmla="*/ 136 h 512"/>
                <a:gd name="T18" fmla="*/ 178 w 309"/>
                <a:gd name="T19" fmla="*/ 136 h 512"/>
                <a:gd name="T20" fmla="*/ 307 w 309"/>
                <a:gd name="T21" fmla="*/ 0 h 512"/>
                <a:gd name="T22" fmla="*/ 307 w 309"/>
                <a:gd name="T23" fmla="*/ 0 h 512"/>
                <a:gd name="T24" fmla="*/ 307 w 309"/>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512">
                  <a:moveTo>
                    <a:pt x="307" y="0"/>
                  </a:moveTo>
                  <a:cubicBezTo>
                    <a:pt x="239" y="0"/>
                    <a:pt x="239" y="0"/>
                    <a:pt x="239" y="0"/>
                  </a:cubicBezTo>
                  <a:cubicBezTo>
                    <a:pt x="239" y="3"/>
                    <a:pt x="239" y="5"/>
                    <a:pt x="239" y="8"/>
                  </a:cubicBezTo>
                  <a:cubicBezTo>
                    <a:pt x="237" y="44"/>
                    <a:pt x="206" y="70"/>
                    <a:pt x="171" y="68"/>
                  </a:cubicBezTo>
                  <a:cubicBezTo>
                    <a:pt x="76" y="68"/>
                    <a:pt x="0" y="145"/>
                    <a:pt x="0" y="239"/>
                  </a:cubicBezTo>
                  <a:cubicBezTo>
                    <a:pt x="0" y="512"/>
                    <a:pt x="0" y="512"/>
                    <a:pt x="0" y="512"/>
                  </a:cubicBezTo>
                  <a:cubicBezTo>
                    <a:pt x="68" y="512"/>
                    <a:pt x="68" y="512"/>
                    <a:pt x="68" y="512"/>
                  </a:cubicBezTo>
                  <a:cubicBezTo>
                    <a:pt x="68" y="239"/>
                    <a:pt x="68" y="239"/>
                    <a:pt x="68" y="239"/>
                  </a:cubicBezTo>
                  <a:cubicBezTo>
                    <a:pt x="68" y="182"/>
                    <a:pt x="114" y="136"/>
                    <a:pt x="171" y="136"/>
                  </a:cubicBezTo>
                  <a:cubicBezTo>
                    <a:pt x="173" y="137"/>
                    <a:pt x="176" y="137"/>
                    <a:pt x="178" y="136"/>
                  </a:cubicBezTo>
                  <a:cubicBezTo>
                    <a:pt x="252" y="134"/>
                    <a:pt x="309" y="73"/>
                    <a:pt x="307" y="0"/>
                  </a:cubicBezTo>
                  <a:close/>
                  <a:moveTo>
                    <a:pt x="307" y="0"/>
                  </a:moveTo>
                  <a:cubicBezTo>
                    <a:pt x="307" y="0"/>
                    <a:pt x="307" y="0"/>
                    <a:pt x="30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8" name="Rectangle 49">
              <a:extLst>
                <a:ext uri="{FF2B5EF4-FFF2-40B4-BE49-F238E27FC236}">
                  <a16:creationId xmlns:a16="http://schemas.microsoft.com/office/drawing/2014/main" id="{9D9490D1-363E-4EF0-AAF0-EEF9F8E7B786}"/>
                </a:ext>
              </a:extLst>
            </p:cNvPr>
            <p:cNvSpPr>
              <a:spLocks noChangeArrowheads="1"/>
            </p:cNvSpPr>
            <p:nvPr/>
          </p:nvSpPr>
          <p:spPr bwMode="auto">
            <a:xfrm>
              <a:off x="-1622" y="1936"/>
              <a:ext cx="127" cy="4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9" name="Rectangle 50">
              <a:extLst>
                <a:ext uri="{FF2B5EF4-FFF2-40B4-BE49-F238E27FC236}">
                  <a16:creationId xmlns:a16="http://schemas.microsoft.com/office/drawing/2014/main" id="{45477F02-D35C-4685-AB36-49D25C5FB75F}"/>
                </a:ext>
              </a:extLst>
            </p:cNvPr>
            <p:cNvSpPr>
              <a:spLocks noChangeArrowheads="1"/>
            </p:cNvSpPr>
            <p:nvPr/>
          </p:nvSpPr>
          <p:spPr bwMode="auto">
            <a:xfrm>
              <a:off x="-991" y="1936"/>
              <a:ext cx="125" cy="4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0" name="Freeform 51">
              <a:extLst>
                <a:ext uri="{FF2B5EF4-FFF2-40B4-BE49-F238E27FC236}">
                  <a16:creationId xmlns:a16="http://schemas.microsoft.com/office/drawing/2014/main" id="{237F905B-815D-47E3-A8B1-7A4C68777C39}"/>
                </a:ext>
              </a:extLst>
            </p:cNvPr>
            <p:cNvSpPr>
              <a:spLocks noEditPoints="1"/>
            </p:cNvSpPr>
            <p:nvPr/>
          </p:nvSpPr>
          <p:spPr bwMode="auto">
            <a:xfrm>
              <a:off x="-2251" y="1117"/>
              <a:ext cx="444" cy="503"/>
            </a:xfrm>
            <a:custGeom>
              <a:avLst/>
              <a:gdLst>
                <a:gd name="T0" fmla="*/ 239 w 241"/>
                <a:gd name="T1" fmla="*/ 171 h 273"/>
                <a:gd name="T2" fmla="*/ 239 w 241"/>
                <a:gd name="T3" fmla="*/ 0 h 273"/>
                <a:gd name="T4" fmla="*/ 171 w 241"/>
                <a:gd name="T5" fmla="*/ 0 h 273"/>
                <a:gd name="T6" fmla="*/ 171 w 241"/>
                <a:gd name="T7" fmla="*/ 171 h 273"/>
                <a:gd name="T8" fmla="*/ 171 w 241"/>
                <a:gd name="T9" fmla="*/ 177 h 273"/>
                <a:gd name="T10" fmla="*/ 137 w 241"/>
                <a:gd name="T11" fmla="*/ 205 h 273"/>
                <a:gd name="T12" fmla="*/ 0 w 241"/>
                <a:gd name="T13" fmla="*/ 205 h 273"/>
                <a:gd name="T14" fmla="*/ 0 w 241"/>
                <a:gd name="T15" fmla="*/ 273 h 273"/>
                <a:gd name="T16" fmla="*/ 137 w 241"/>
                <a:gd name="T17" fmla="*/ 273 h 273"/>
                <a:gd name="T18" fmla="*/ 142 w 241"/>
                <a:gd name="T19" fmla="*/ 273 h 273"/>
                <a:gd name="T20" fmla="*/ 239 w 241"/>
                <a:gd name="T21" fmla="*/ 171 h 273"/>
                <a:gd name="T22" fmla="*/ 239 w 241"/>
                <a:gd name="T23" fmla="*/ 171 h 273"/>
                <a:gd name="T24" fmla="*/ 239 w 241"/>
                <a:gd name="T25" fmla="*/ 17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73">
                  <a:moveTo>
                    <a:pt x="239" y="171"/>
                  </a:moveTo>
                  <a:cubicBezTo>
                    <a:pt x="239" y="0"/>
                    <a:pt x="239" y="0"/>
                    <a:pt x="239" y="0"/>
                  </a:cubicBezTo>
                  <a:cubicBezTo>
                    <a:pt x="171" y="0"/>
                    <a:pt x="171" y="0"/>
                    <a:pt x="171" y="0"/>
                  </a:cubicBezTo>
                  <a:cubicBezTo>
                    <a:pt x="171" y="171"/>
                    <a:pt x="171" y="171"/>
                    <a:pt x="171" y="171"/>
                  </a:cubicBezTo>
                  <a:cubicBezTo>
                    <a:pt x="171" y="173"/>
                    <a:pt x="171" y="175"/>
                    <a:pt x="171" y="177"/>
                  </a:cubicBezTo>
                  <a:cubicBezTo>
                    <a:pt x="169" y="194"/>
                    <a:pt x="154" y="207"/>
                    <a:pt x="137" y="205"/>
                  </a:cubicBezTo>
                  <a:cubicBezTo>
                    <a:pt x="0" y="205"/>
                    <a:pt x="0" y="205"/>
                    <a:pt x="0" y="205"/>
                  </a:cubicBezTo>
                  <a:cubicBezTo>
                    <a:pt x="0" y="273"/>
                    <a:pt x="0" y="273"/>
                    <a:pt x="0" y="273"/>
                  </a:cubicBezTo>
                  <a:cubicBezTo>
                    <a:pt x="137" y="273"/>
                    <a:pt x="137" y="273"/>
                    <a:pt x="137" y="273"/>
                  </a:cubicBezTo>
                  <a:cubicBezTo>
                    <a:pt x="139" y="273"/>
                    <a:pt x="140" y="273"/>
                    <a:pt x="142" y="273"/>
                  </a:cubicBezTo>
                  <a:cubicBezTo>
                    <a:pt x="197" y="272"/>
                    <a:pt x="241" y="226"/>
                    <a:pt x="239" y="171"/>
                  </a:cubicBezTo>
                  <a:close/>
                  <a:moveTo>
                    <a:pt x="239" y="171"/>
                  </a:moveTo>
                  <a:cubicBezTo>
                    <a:pt x="239" y="171"/>
                    <a:pt x="239" y="171"/>
                    <a:pt x="239" y="1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1" name="Rectangle 52">
              <a:extLst>
                <a:ext uri="{FF2B5EF4-FFF2-40B4-BE49-F238E27FC236}">
                  <a16:creationId xmlns:a16="http://schemas.microsoft.com/office/drawing/2014/main" id="{F0ED4C1B-94E0-4C71-AE14-BF3620CF3988}"/>
                </a:ext>
              </a:extLst>
            </p:cNvPr>
            <p:cNvSpPr>
              <a:spLocks noChangeArrowheads="1"/>
            </p:cNvSpPr>
            <p:nvPr/>
          </p:nvSpPr>
          <p:spPr bwMode="auto">
            <a:xfrm>
              <a:off x="-2502" y="1495"/>
              <a:ext cx="125" cy="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2" name="Rectangle 53">
              <a:extLst>
                <a:ext uri="{FF2B5EF4-FFF2-40B4-BE49-F238E27FC236}">
                  <a16:creationId xmlns:a16="http://schemas.microsoft.com/office/drawing/2014/main" id="{BC6315C2-AFDF-4A23-B1A6-C9DFEB4994E8}"/>
                </a:ext>
              </a:extLst>
            </p:cNvPr>
            <p:cNvSpPr>
              <a:spLocks noChangeArrowheads="1"/>
            </p:cNvSpPr>
            <p:nvPr/>
          </p:nvSpPr>
          <p:spPr bwMode="auto">
            <a:xfrm>
              <a:off x="-1936" y="866"/>
              <a:ext cx="126" cy="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3" name="Freeform 54">
              <a:extLst>
                <a:ext uri="{FF2B5EF4-FFF2-40B4-BE49-F238E27FC236}">
                  <a16:creationId xmlns:a16="http://schemas.microsoft.com/office/drawing/2014/main" id="{73735F42-7648-4682-AE9A-C7B38290898E}"/>
                </a:ext>
              </a:extLst>
            </p:cNvPr>
            <p:cNvSpPr>
              <a:spLocks noEditPoints="1"/>
            </p:cNvSpPr>
            <p:nvPr/>
          </p:nvSpPr>
          <p:spPr bwMode="auto">
            <a:xfrm>
              <a:off x="-677" y="1117"/>
              <a:ext cx="441" cy="507"/>
            </a:xfrm>
            <a:custGeom>
              <a:avLst/>
              <a:gdLst>
                <a:gd name="T0" fmla="*/ 103 w 239"/>
                <a:gd name="T1" fmla="*/ 205 h 275"/>
                <a:gd name="T2" fmla="*/ 97 w 239"/>
                <a:gd name="T3" fmla="*/ 205 h 275"/>
                <a:gd name="T4" fmla="*/ 69 w 239"/>
                <a:gd name="T5" fmla="*/ 171 h 275"/>
                <a:gd name="T6" fmla="*/ 69 w 239"/>
                <a:gd name="T7" fmla="*/ 0 h 275"/>
                <a:gd name="T8" fmla="*/ 0 w 239"/>
                <a:gd name="T9" fmla="*/ 0 h 275"/>
                <a:gd name="T10" fmla="*/ 0 w 239"/>
                <a:gd name="T11" fmla="*/ 171 h 275"/>
                <a:gd name="T12" fmla="*/ 0 w 239"/>
                <a:gd name="T13" fmla="*/ 177 h 275"/>
                <a:gd name="T14" fmla="*/ 103 w 239"/>
                <a:gd name="T15" fmla="*/ 273 h 275"/>
                <a:gd name="T16" fmla="*/ 239 w 239"/>
                <a:gd name="T17" fmla="*/ 273 h 275"/>
                <a:gd name="T18" fmla="*/ 239 w 239"/>
                <a:gd name="T19" fmla="*/ 205 h 275"/>
                <a:gd name="T20" fmla="*/ 103 w 239"/>
                <a:gd name="T21" fmla="*/ 205 h 275"/>
                <a:gd name="T22" fmla="*/ 103 w 239"/>
                <a:gd name="T23" fmla="*/ 205 h 275"/>
                <a:gd name="T24" fmla="*/ 103 w 239"/>
                <a:gd name="T25" fmla="*/ 20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275">
                  <a:moveTo>
                    <a:pt x="103" y="205"/>
                  </a:moveTo>
                  <a:cubicBezTo>
                    <a:pt x="101" y="205"/>
                    <a:pt x="99" y="205"/>
                    <a:pt x="97" y="205"/>
                  </a:cubicBezTo>
                  <a:cubicBezTo>
                    <a:pt x="80" y="203"/>
                    <a:pt x="67" y="188"/>
                    <a:pt x="69" y="171"/>
                  </a:cubicBezTo>
                  <a:cubicBezTo>
                    <a:pt x="69" y="0"/>
                    <a:pt x="69" y="0"/>
                    <a:pt x="69" y="0"/>
                  </a:cubicBezTo>
                  <a:cubicBezTo>
                    <a:pt x="0" y="0"/>
                    <a:pt x="0" y="0"/>
                    <a:pt x="0" y="0"/>
                  </a:cubicBezTo>
                  <a:cubicBezTo>
                    <a:pt x="0" y="171"/>
                    <a:pt x="0" y="171"/>
                    <a:pt x="0" y="171"/>
                  </a:cubicBezTo>
                  <a:cubicBezTo>
                    <a:pt x="0" y="173"/>
                    <a:pt x="0" y="175"/>
                    <a:pt x="0" y="177"/>
                  </a:cubicBezTo>
                  <a:cubicBezTo>
                    <a:pt x="2" y="232"/>
                    <a:pt x="48" y="275"/>
                    <a:pt x="103" y="273"/>
                  </a:cubicBezTo>
                  <a:cubicBezTo>
                    <a:pt x="239" y="273"/>
                    <a:pt x="239" y="273"/>
                    <a:pt x="239" y="273"/>
                  </a:cubicBezTo>
                  <a:cubicBezTo>
                    <a:pt x="239" y="205"/>
                    <a:pt x="239" y="205"/>
                    <a:pt x="239" y="205"/>
                  </a:cubicBezTo>
                  <a:lnTo>
                    <a:pt x="103" y="205"/>
                  </a:lnTo>
                  <a:close/>
                  <a:moveTo>
                    <a:pt x="103" y="205"/>
                  </a:moveTo>
                  <a:cubicBezTo>
                    <a:pt x="103" y="205"/>
                    <a:pt x="103" y="205"/>
                    <a:pt x="103" y="20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Rectangle 55">
              <a:extLst>
                <a:ext uri="{FF2B5EF4-FFF2-40B4-BE49-F238E27FC236}">
                  <a16:creationId xmlns:a16="http://schemas.microsoft.com/office/drawing/2014/main" id="{191A4367-E281-4E87-AD9B-0B1D0D609C3C}"/>
                </a:ext>
              </a:extLst>
            </p:cNvPr>
            <p:cNvSpPr>
              <a:spLocks noChangeArrowheads="1"/>
            </p:cNvSpPr>
            <p:nvPr/>
          </p:nvSpPr>
          <p:spPr bwMode="auto">
            <a:xfrm>
              <a:off x="-109" y="1495"/>
              <a:ext cx="125" cy="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5" name="Rectangle 56">
              <a:extLst>
                <a:ext uri="{FF2B5EF4-FFF2-40B4-BE49-F238E27FC236}">
                  <a16:creationId xmlns:a16="http://schemas.microsoft.com/office/drawing/2014/main" id="{579FD1B2-B167-44BD-873A-9790F72FCC2D}"/>
                </a:ext>
              </a:extLst>
            </p:cNvPr>
            <p:cNvSpPr>
              <a:spLocks noChangeArrowheads="1"/>
            </p:cNvSpPr>
            <p:nvPr/>
          </p:nvSpPr>
          <p:spPr bwMode="auto">
            <a:xfrm>
              <a:off x="-677" y="866"/>
              <a:ext cx="127" cy="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86" name="Grey Block Arc">
            <a:extLst>
              <a:ext uri="{FF2B5EF4-FFF2-40B4-BE49-F238E27FC236}">
                <a16:creationId xmlns:a16="http://schemas.microsoft.com/office/drawing/2014/main" id="{8972C6E3-56BE-4FB4-BA60-9C40BB088214}"/>
              </a:ext>
            </a:extLst>
          </p:cNvPr>
          <p:cNvSpPr>
            <a:spLocks noChangeAspect="1"/>
          </p:cNvSpPr>
          <p:nvPr userDrawn="1"/>
        </p:nvSpPr>
        <p:spPr>
          <a:xfrm flipH="1">
            <a:off x="7734526" y="1027280"/>
            <a:ext cx="4222452" cy="4222452"/>
          </a:xfrm>
          <a:prstGeom prst="blockArc">
            <a:avLst>
              <a:gd name="adj1" fmla="val 16192156"/>
              <a:gd name="adj2" fmla="val 5411960"/>
              <a:gd name="adj3" fmla="val 11056"/>
            </a:avLst>
          </a:prstGeom>
          <a:solidFill>
            <a:srgbClr val="64646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algn="ctr"/>
            <a:endParaRPr lang="en-IN" sz="1200" dirty="0">
              <a:solidFill>
                <a:schemeClr val="bg2"/>
              </a:solidFill>
            </a:endParaRPr>
          </a:p>
        </p:txBody>
      </p:sp>
      <p:grpSp>
        <p:nvGrpSpPr>
          <p:cNvPr id="34" name="Group 33">
            <a:extLst>
              <a:ext uri="{FF2B5EF4-FFF2-40B4-BE49-F238E27FC236}">
                <a16:creationId xmlns:a16="http://schemas.microsoft.com/office/drawing/2014/main" id="{A17DF09F-3D74-4C49-A9E8-ABE330D0D75E}"/>
              </a:ext>
            </a:extLst>
          </p:cNvPr>
          <p:cNvGrpSpPr>
            <a:grpSpLocks/>
          </p:cNvGrpSpPr>
          <p:nvPr userDrawn="1"/>
        </p:nvGrpSpPr>
        <p:grpSpPr>
          <a:xfrm>
            <a:off x="1688900" y="0"/>
            <a:ext cx="10476000" cy="333680"/>
            <a:chOff x="1688900" y="0"/>
            <a:chExt cx="9173114" cy="333680"/>
          </a:xfrm>
        </p:grpSpPr>
        <p:sp>
          <p:nvSpPr>
            <p:cNvPr id="35" name="Parallelogram 34">
              <a:hlinkClick r:id="rId3" action="ppaction://hlinksldjump"/>
              <a:extLst>
                <a:ext uri="{FF2B5EF4-FFF2-40B4-BE49-F238E27FC236}">
                  <a16:creationId xmlns:a16="http://schemas.microsoft.com/office/drawing/2014/main" id="{E0B6514B-45C5-4E09-89FE-4DAE79FD41C8}"/>
                </a:ext>
              </a:extLst>
            </p:cNvPr>
            <p:cNvSpPr/>
            <p:nvPr userDrawn="1"/>
          </p:nvSpPr>
          <p:spPr>
            <a:xfrm>
              <a:off x="1688900"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algn="ctr"/>
              <a:r>
                <a:rPr lang="en-IN" sz="700" dirty="0">
                  <a:solidFill>
                    <a:schemeClr val="bg1"/>
                  </a:solidFill>
                </a:rPr>
                <a:t>Executive summary</a:t>
              </a:r>
            </a:p>
          </p:txBody>
        </p:sp>
        <p:sp>
          <p:nvSpPr>
            <p:cNvPr id="36" name="Parallelogram 35">
              <a:hlinkClick r:id="" action="ppaction://noaction"/>
              <a:extLst>
                <a:ext uri="{FF2B5EF4-FFF2-40B4-BE49-F238E27FC236}">
                  <a16:creationId xmlns:a16="http://schemas.microsoft.com/office/drawing/2014/main" id="{A3B816A2-E7F7-4F4F-ABD1-ECD3807A80C4}"/>
                </a:ext>
              </a:extLst>
            </p:cNvPr>
            <p:cNvSpPr/>
            <p:nvPr userDrawn="1"/>
          </p:nvSpPr>
          <p:spPr>
            <a:xfrm>
              <a:off x="2991787"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1. Renewable trends</a:t>
              </a:r>
            </a:p>
          </p:txBody>
        </p:sp>
        <p:sp>
          <p:nvSpPr>
            <p:cNvPr id="37" name="Parallelogram 36">
              <a:hlinkClick r:id="" action="ppaction://noaction"/>
              <a:extLst>
                <a:ext uri="{FF2B5EF4-FFF2-40B4-BE49-F238E27FC236}">
                  <a16:creationId xmlns:a16="http://schemas.microsoft.com/office/drawing/2014/main" id="{EA06CBB5-77EF-4842-90EC-FF423B7A52E6}"/>
                </a:ext>
              </a:extLst>
            </p:cNvPr>
            <p:cNvSpPr/>
            <p:nvPr userDrawn="1"/>
          </p:nvSpPr>
          <p:spPr>
            <a:xfrm>
              <a:off x="429467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2. Client interviews</a:t>
              </a:r>
            </a:p>
          </p:txBody>
        </p:sp>
        <p:sp>
          <p:nvSpPr>
            <p:cNvPr id="38" name="Parallelogram 37">
              <a:hlinkClick r:id="" action="ppaction://noaction"/>
              <a:extLst>
                <a:ext uri="{FF2B5EF4-FFF2-40B4-BE49-F238E27FC236}">
                  <a16:creationId xmlns:a16="http://schemas.microsoft.com/office/drawing/2014/main" id="{B30CAD26-2E0F-45A4-9936-86140D097A2A}"/>
                </a:ext>
              </a:extLst>
            </p:cNvPr>
            <p:cNvSpPr/>
            <p:nvPr userDrawn="1"/>
          </p:nvSpPr>
          <p:spPr>
            <a:xfrm>
              <a:off x="5597561"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3. Service offering</a:t>
              </a:r>
            </a:p>
          </p:txBody>
        </p:sp>
        <p:sp>
          <p:nvSpPr>
            <p:cNvPr id="39" name="Parallelogram 38">
              <a:hlinkClick r:id="" action="ppaction://noaction"/>
              <a:extLst>
                <a:ext uri="{FF2B5EF4-FFF2-40B4-BE49-F238E27FC236}">
                  <a16:creationId xmlns:a16="http://schemas.microsoft.com/office/drawing/2014/main" id="{6955343A-CF50-4AC9-B272-4C5B0C09773C}"/>
                </a:ext>
              </a:extLst>
            </p:cNvPr>
            <p:cNvSpPr/>
            <p:nvPr userDrawn="1"/>
          </p:nvSpPr>
          <p:spPr>
            <a:xfrm>
              <a:off x="6900448"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4. Why EY in renewables</a:t>
              </a:r>
            </a:p>
          </p:txBody>
        </p:sp>
        <p:sp>
          <p:nvSpPr>
            <p:cNvPr id="40" name="Parallelogram 39">
              <a:hlinkClick r:id="" action="ppaction://noaction"/>
              <a:extLst>
                <a:ext uri="{FF2B5EF4-FFF2-40B4-BE49-F238E27FC236}">
                  <a16:creationId xmlns:a16="http://schemas.microsoft.com/office/drawing/2014/main" id="{B0FF5DE6-728B-41C5-9B09-9CDCB0D46407}"/>
                </a:ext>
              </a:extLst>
            </p:cNvPr>
            <p:cNvSpPr/>
            <p:nvPr userDrawn="1"/>
          </p:nvSpPr>
          <p:spPr>
            <a:xfrm>
              <a:off x="8203335"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5. Key assets</a:t>
              </a:r>
            </a:p>
          </p:txBody>
        </p:sp>
        <p:sp>
          <p:nvSpPr>
            <p:cNvPr id="41" name="Parallelogram 40">
              <a:hlinkClick r:id="" action="ppaction://noaction"/>
              <a:extLst>
                <a:ext uri="{FF2B5EF4-FFF2-40B4-BE49-F238E27FC236}">
                  <a16:creationId xmlns:a16="http://schemas.microsoft.com/office/drawing/2014/main" id="{B9FE208B-8325-48B7-99B1-3F313B1A6BDC}"/>
                </a:ext>
              </a:extLst>
            </p:cNvPr>
            <p:cNvSpPr/>
            <p:nvPr userDrawn="1"/>
          </p:nvSpPr>
          <p:spPr>
            <a:xfrm>
              <a:off x="950622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bg2"/>
                  </a:solidFill>
                  <a:latin typeface="+mn-lt"/>
                  <a:ea typeface="+mn-ea"/>
                  <a:cs typeface="+mn-cs"/>
                </a:rPr>
                <a:t>6. EY contacts</a:t>
              </a:r>
            </a:p>
          </p:txBody>
        </p:sp>
      </p:grpSp>
    </p:spTree>
    <p:extLst>
      <p:ext uri="{BB962C8B-B14F-4D97-AF65-F5344CB8AC3E}">
        <p14:creationId xmlns:p14="http://schemas.microsoft.com/office/powerpoint/2010/main" val="4463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heel(1)">
                                      <p:cBhvr>
                                        <p:cTn id="7" dur="1500"/>
                                        <p:tgtEl>
                                          <p:spTgt spid="44"/>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par>
                                <p:cTn id="11" presetID="21" presetClass="entr" presetSubtype="1"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heel(1)">
                                      <p:cBhvr>
                                        <p:cTn id="13" dur="1500"/>
                                        <p:tgtEl>
                                          <p:spTgt spid="7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wipe(up)">
                                      <p:cBhvr>
                                        <p:cTn id="16"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86"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Date Placeholder 8"/>
          <p:cNvSpPr>
            <a:spLocks noGrp="1"/>
          </p:cNvSpPr>
          <p:nvPr userDrawn="1">
            <p:ph type="dt" sz="half" idx="10"/>
          </p:nvPr>
        </p:nvSpPr>
        <p:spPr/>
        <p:txBody>
          <a:bodyPr/>
          <a:lstStyle>
            <a:lvl1pPr>
              <a:defRPr/>
            </a:lvl1pPr>
          </a:lstStyle>
          <a:p>
            <a:r>
              <a:rPr lang="en-US" dirty="0"/>
              <a:t>November 2020</a:t>
            </a:r>
          </a:p>
        </p:txBody>
      </p:sp>
      <p:grpSp>
        <p:nvGrpSpPr>
          <p:cNvPr id="34" name="Group 33">
            <a:extLst>
              <a:ext uri="{FF2B5EF4-FFF2-40B4-BE49-F238E27FC236}">
                <a16:creationId xmlns:a16="http://schemas.microsoft.com/office/drawing/2014/main" id="{A17DF09F-3D74-4C49-A9E8-ABE330D0D75E}"/>
              </a:ext>
            </a:extLst>
          </p:cNvPr>
          <p:cNvGrpSpPr>
            <a:grpSpLocks/>
          </p:cNvGrpSpPr>
          <p:nvPr userDrawn="1"/>
        </p:nvGrpSpPr>
        <p:grpSpPr>
          <a:xfrm>
            <a:off x="1688900" y="0"/>
            <a:ext cx="10476000" cy="333680"/>
            <a:chOff x="1688900" y="0"/>
            <a:chExt cx="9173114" cy="333680"/>
          </a:xfrm>
        </p:grpSpPr>
        <p:sp>
          <p:nvSpPr>
            <p:cNvPr id="35" name="Parallelogram 34">
              <a:hlinkClick r:id="rId2" action="ppaction://hlinksldjump"/>
              <a:extLst>
                <a:ext uri="{FF2B5EF4-FFF2-40B4-BE49-F238E27FC236}">
                  <a16:creationId xmlns:a16="http://schemas.microsoft.com/office/drawing/2014/main" id="{E0B6514B-45C5-4E09-89FE-4DAE79FD41C8}"/>
                </a:ext>
              </a:extLst>
            </p:cNvPr>
            <p:cNvSpPr/>
            <p:nvPr userDrawn="1"/>
          </p:nvSpPr>
          <p:spPr>
            <a:xfrm>
              <a:off x="1688900"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algn="ctr"/>
              <a:r>
                <a:rPr lang="en-IN" sz="700" dirty="0">
                  <a:solidFill>
                    <a:schemeClr val="bg1"/>
                  </a:solidFill>
                </a:rPr>
                <a:t>Executive summary</a:t>
              </a:r>
            </a:p>
          </p:txBody>
        </p:sp>
        <p:sp>
          <p:nvSpPr>
            <p:cNvPr id="36" name="Parallelogram 35">
              <a:hlinkClick r:id="" action="ppaction://noaction"/>
              <a:extLst>
                <a:ext uri="{FF2B5EF4-FFF2-40B4-BE49-F238E27FC236}">
                  <a16:creationId xmlns:a16="http://schemas.microsoft.com/office/drawing/2014/main" id="{A3B816A2-E7F7-4F4F-ABD1-ECD3807A80C4}"/>
                </a:ext>
              </a:extLst>
            </p:cNvPr>
            <p:cNvSpPr/>
            <p:nvPr userDrawn="1"/>
          </p:nvSpPr>
          <p:spPr>
            <a:xfrm>
              <a:off x="2991787"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1. Renewable trends</a:t>
              </a:r>
            </a:p>
          </p:txBody>
        </p:sp>
        <p:sp>
          <p:nvSpPr>
            <p:cNvPr id="37" name="Parallelogram 36">
              <a:hlinkClick r:id="" action="ppaction://noaction"/>
              <a:extLst>
                <a:ext uri="{FF2B5EF4-FFF2-40B4-BE49-F238E27FC236}">
                  <a16:creationId xmlns:a16="http://schemas.microsoft.com/office/drawing/2014/main" id="{EA06CBB5-77EF-4842-90EC-FF423B7A52E6}"/>
                </a:ext>
              </a:extLst>
            </p:cNvPr>
            <p:cNvSpPr/>
            <p:nvPr userDrawn="1"/>
          </p:nvSpPr>
          <p:spPr>
            <a:xfrm>
              <a:off x="429467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2. Client interviews</a:t>
              </a:r>
            </a:p>
          </p:txBody>
        </p:sp>
        <p:sp>
          <p:nvSpPr>
            <p:cNvPr id="38" name="Parallelogram 37">
              <a:hlinkClick r:id="" action="ppaction://noaction"/>
              <a:extLst>
                <a:ext uri="{FF2B5EF4-FFF2-40B4-BE49-F238E27FC236}">
                  <a16:creationId xmlns:a16="http://schemas.microsoft.com/office/drawing/2014/main" id="{B30CAD26-2E0F-45A4-9936-86140D097A2A}"/>
                </a:ext>
              </a:extLst>
            </p:cNvPr>
            <p:cNvSpPr/>
            <p:nvPr userDrawn="1"/>
          </p:nvSpPr>
          <p:spPr>
            <a:xfrm>
              <a:off x="5597561"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3. Service offering</a:t>
              </a:r>
            </a:p>
          </p:txBody>
        </p:sp>
        <p:sp>
          <p:nvSpPr>
            <p:cNvPr id="39" name="Parallelogram 38">
              <a:hlinkClick r:id="" action="ppaction://noaction"/>
              <a:extLst>
                <a:ext uri="{FF2B5EF4-FFF2-40B4-BE49-F238E27FC236}">
                  <a16:creationId xmlns:a16="http://schemas.microsoft.com/office/drawing/2014/main" id="{6955343A-CF50-4AC9-B272-4C5B0C09773C}"/>
                </a:ext>
              </a:extLst>
            </p:cNvPr>
            <p:cNvSpPr/>
            <p:nvPr userDrawn="1"/>
          </p:nvSpPr>
          <p:spPr>
            <a:xfrm>
              <a:off x="6900448"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4. Why EY in renewables</a:t>
              </a:r>
            </a:p>
          </p:txBody>
        </p:sp>
        <p:sp>
          <p:nvSpPr>
            <p:cNvPr id="40" name="Parallelogram 39">
              <a:hlinkClick r:id="" action="ppaction://noaction"/>
              <a:extLst>
                <a:ext uri="{FF2B5EF4-FFF2-40B4-BE49-F238E27FC236}">
                  <a16:creationId xmlns:a16="http://schemas.microsoft.com/office/drawing/2014/main" id="{B0FF5DE6-728B-41C5-9B09-9CDCB0D46407}"/>
                </a:ext>
              </a:extLst>
            </p:cNvPr>
            <p:cNvSpPr/>
            <p:nvPr userDrawn="1"/>
          </p:nvSpPr>
          <p:spPr>
            <a:xfrm>
              <a:off x="8203335"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tx1"/>
                  </a:solidFill>
                  <a:latin typeface="+mn-lt"/>
                  <a:ea typeface="+mn-ea"/>
                  <a:cs typeface="+mn-cs"/>
                </a:rPr>
                <a:t>5. Key assets</a:t>
              </a:r>
            </a:p>
          </p:txBody>
        </p:sp>
        <p:sp>
          <p:nvSpPr>
            <p:cNvPr id="41" name="Parallelogram 40">
              <a:hlinkClick r:id="" action="ppaction://noaction"/>
              <a:extLst>
                <a:ext uri="{FF2B5EF4-FFF2-40B4-BE49-F238E27FC236}">
                  <a16:creationId xmlns:a16="http://schemas.microsoft.com/office/drawing/2014/main" id="{B9FE208B-8325-48B7-99B1-3F313B1A6BDC}"/>
                </a:ext>
              </a:extLst>
            </p:cNvPr>
            <p:cNvSpPr/>
            <p:nvPr userDrawn="1"/>
          </p:nvSpPr>
          <p:spPr>
            <a:xfrm>
              <a:off x="9506224" y="0"/>
              <a:ext cx="1355790" cy="333680"/>
            </a:xfrm>
            <a:prstGeom prst="parallelogram">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marL="0" algn="ctr" defTabSz="914400" rtl="0" eaLnBrk="1" latinLnBrk="0" hangingPunct="1"/>
              <a:r>
                <a:rPr lang="en-IN" sz="700" kern="1200" dirty="0">
                  <a:solidFill>
                    <a:schemeClr val="bg1"/>
                  </a:solidFill>
                  <a:latin typeface="+mn-lt"/>
                  <a:ea typeface="+mn-ea"/>
                  <a:cs typeface="+mn-cs"/>
                </a:rPr>
                <a:t>6. EY contacts</a:t>
              </a:r>
            </a:p>
          </p:txBody>
        </p:sp>
      </p:grpSp>
      <p:sp>
        <p:nvSpPr>
          <p:cNvPr id="32" name="Hexagon 31">
            <a:extLst>
              <a:ext uri="{FF2B5EF4-FFF2-40B4-BE49-F238E27FC236}">
                <a16:creationId xmlns:a16="http://schemas.microsoft.com/office/drawing/2014/main" id="{6A9EF8E7-15CD-4DFB-9F4E-FC98381F1ADB}"/>
              </a:ext>
            </a:extLst>
          </p:cNvPr>
          <p:cNvSpPr/>
          <p:nvPr userDrawn="1"/>
        </p:nvSpPr>
        <p:spPr>
          <a:xfrm flipV="1">
            <a:off x="5532514" y="1295354"/>
            <a:ext cx="5491086" cy="4733694"/>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IN" sz="4800" dirty="0">
              <a:solidFill>
                <a:schemeClr val="bg2"/>
              </a:solidFill>
            </a:endParaRPr>
          </a:p>
        </p:txBody>
      </p:sp>
      <p:pic>
        <p:nvPicPr>
          <p:cNvPr id="43" name="Picture 42">
            <a:extLst>
              <a:ext uri="{FF2B5EF4-FFF2-40B4-BE49-F238E27FC236}">
                <a16:creationId xmlns:a16="http://schemas.microsoft.com/office/drawing/2014/main" id="{21E00531-EA43-4D2C-83D4-A8ED52E95B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425599"/>
            <a:ext cx="7141283" cy="4473203"/>
          </a:xfrm>
          <a:prstGeom prst="rect">
            <a:avLst/>
          </a:prstGeom>
        </p:spPr>
      </p:pic>
      <p:sp>
        <p:nvSpPr>
          <p:cNvPr id="48" name="Hexagon 47">
            <a:extLst>
              <a:ext uri="{FF2B5EF4-FFF2-40B4-BE49-F238E27FC236}">
                <a16:creationId xmlns:a16="http://schemas.microsoft.com/office/drawing/2014/main" id="{8A8A7DB9-7663-443A-B4FF-98750FB321D0}"/>
              </a:ext>
            </a:extLst>
          </p:cNvPr>
          <p:cNvSpPr/>
          <p:nvPr userDrawn="1"/>
        </p:nvSpPr>
        <p:spPr>
          <a:xfrm>
            <a:off x="5683600" y="1425599"/>
            <a:ext cx="5188915" cy="4473203"/>
          </a:xfrm>
          <a:prstGeom prst="hexagon">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4800" dirty="0">
                <a:solidFill>
                  <a:schemeClr val="bg2"/>
                </a:solidFill>
              </a:rPr>
              <a:t>Thank you</a:t>
            </a:r>
          </a:p>
        </p:txBody>
      </p:sp>
    </p:spTree>
    <p:extLst>
      <p:ext uri="{BB962C8B-B14F-4D97-AF65-F5344CB8AC3E}">
        <p14:creationId xmlns:p14="http://schemas.microsoft.com/office/powerpoint/2010/main" val="113952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1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8"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4" name="TextBox 3"/>
          <p:cNvSpPr txBox="1"/>
          <p:nvPr userDrawn="1"/>
        </p:nvSpPr>
        <p:spPr bwMode="gray">
          <a:xfrm>
            <a:off x="624744" y="620575"/>
            <a:ext cx="5476550" cy="2351250"/>
          </a:xfrm>
          <a:prstGeom prst="rect">
            <a:avLst/>
          </a:prstGeom>
          <a:noFill/>
        </p:spPr>
        <p:txBody>
          <a:bodyPr wrap="square" lIns="0" tIns="0" rIns="0" bIns="0" rtlCol="0">
            <a:noAutofit/>
          </a:bodyPr>
          <a:lstStyle/>
          <a:p>
            <a:pPr marL="0" marR="0" lvl="0" indent="0" algn="l" defTabSz="1088584" rtl="0" eaLnBrk="1" fontAlgn="auto" latinLnBrk="0" hangingPunct="1">
              <a:lnSpc>
                <a:spcPct val="100000"/>
              </a:lnSpc>
              <a:spcBef>
                <a:spcPts val="0"/>
              </a:spcBef>
              <a:spcAft>
                <a:spcPts val="1400"/>
              </a:spcAft>
              <a:buClrTx/>
              <a:buSzTx/>
              <a:buFont typeface="Arial" pitchFamily="34" charset="0"/>
              <a:buNone/>
              <a:tabLst/>
              <a:defRPr/>
            </a:pPr>
            <a:r>
              <a:rPr kumimoji="0" lang="en-US" sz="1400" b="1" i="0" u="none" strike="noStrike" kern="1200" cap="none" spc="0" normalizeH="0" baseline="0" noProof="0" dirty="0">
                <a:ln>
                  <a:noFill/>
                </a:ln>
                <a:solidFill>
                  <a:schemeClr val="tx1"/>
                </a:solidFill>
                <a:effectLst/>
                <a:uLnTx/>
                <a:uFillTx/>
                <a:latin typeface="+mn-lt"/>
                <a:ea typeface="+mn-ea"/>
                <a:cs typeface="+mn-cs"/>
              </a:rPr>
              <a:t>EY</a:t>
            </a:r>
            <a:r>
              <a:rPr kumimoji="0" lang="en-GB" sz="1400" b="0" i="0" u="none" strike="noStrike" kern="1200" cap="none" spc="0" normalizeH="0" baseline="0" noProof="0" dirty="0">
                <a:ln>
                  <a:noFill/>
                </a:ln>
                <a:solidFill>
                  <a:schemeClr val="tx1"/>
                </a:solidFill>
                <a:effectLst/>
                <a:uLnTx/>
                <a:uFillTx/>
                <a:latin typeface="+mn-lt"/>
                <a:ea typeface="+mn-ea"/>
                <a:cs typeface="+mn-cs"/>
              </a:rPr>
              <a:t> | Assurance | Tax | Transactions | Advisory</a:t>
            </a:r>
          </a:p>
          <a:p>
            <a:pPr marL="0" marR="0" lvl="3" indent="0" algn="l" defTabSz="1088584" rtl="0" eaLnBrk="1" fontAlgn="auto" latinLnBrk="0" hangingPunct="1">
              <a:lnSpc>
                <a:spcPct val="100000"/>
              </a:lnSpc>
              <a:spcBef>
                <a:spcPts val="0"/>
              </a:spcBef>
              <a:spcAft>
                <a:spcPts val="1400"/>
              </a:spcAft>
              <a:buClrTx/>
              <a:buSzPct val="75000"/>
              <a:buFontTx/>
              <a:buNone/>
              <a:tabLst/>
              <a:defRPr/>
            </a:pPr>
            <a:r>
              <a:rPr kumimoji="0" lang="en-GB" sz="1400" b="0" i="0" u="none" strike="noStrike" kern="1200" cap="none" spc="0" normalizeH="0" baseline="0" noProof="0" dirty="0">
                <a:ln>
                  <a:noFill/>
                </a:ln>
                <a:solidFill>
                  <a:schemeClr val="tx1"/>
                </a:solidFill>
                <a:effectLst/>
                <a:uLnTx/>
                <a:uFillTx/>
                <a:latin typeface="+mn-lt"/>
                <a:ea typeface="+mn-ea"/>
                <a:cs typeface="+mn-cs"/>
              </a:rPr>
              <a:t>Ernst &amp; Young LLP</a:t>
            </a:r>
          </a:p>
          <a:p>
            <a:pPr marL="0" marR="0" lvl="3" indent="0" algn="l" defTabSz="1088584" rtl="0" eaLnBrk="1" fontAlgn="auto" latinLnBrk="0" hangingPunct="1">
              <a:lnSpc>
                <a:spcPct val="100000"/>
              </a:lnSpc>
              <a:spcBef>
                <a:spcPts val="0"/>
              </a:spcBef>
              <a:spcAft>
                <a:spcPts val="800"/>
              </a:spcAft>
              <a:buClrTx/>
              <a:buSzPct val="75000"/>
              <a:buFontTx/>
              <a:buNone/>
              <a:tabLst/>
              <a:defRPr/>
            </a:pPr>
            <a:r>
              <a:rPr kumimoji="0" lang="en-GB" sz="1100" b="0" i="0" u="none" strike="noStrike" kern="1200" cap="none" spc="0" normalizeH="0" baseline="0" noProof="0" dirty="0">
                <a:ln>
                  <a:noFill/>
                </a:ln>
                <a:solidFill>
                  <a:schemeClr val="tx1"/>
                </a:solidFill>
                <a:effectLst/>
                <a:uLnTx/>
                <a:uFillTx/>
                <a:latin typeface="+mn-lt"/>
                <a:ea typeface="+mn-ea"/>
                <a:cs typeface="+mn-cs"/>
              </a:rPr>
              <a:t>© Ernst &amp; Young LLP. Published in the UK.</a:t>
            </a:r>
            <a:br>
              <a:rPr kumimoji="0" lang="en-GB" sz="1100" b="0" i="0" u="none" strike="noStrike" kern="1200" cap="none" spc="0" normalizeH="0" baseline="0" noProof="0" dirty="0">
                <a:ln>
                  <a:noFill/>
                </a:ln>
                <a:solidFill>
                  <a:schemeClr val="tx1"/>
                </a:solidFill>
                <a:effectLst/>
                <a:uLnTx/>
                <a:uFillTx/>
                <a:latin typeface="+mn-lt"/>
                <a:ea typeface="+mn-ea"/>
                <a:cs typeface="+mn-cs"/>
              </a:rPr>
            </a:br>
            <a:r>
              <a:rPr kumimoji="0" lang="en-GB" sz="1100" b="0" i="0" u="none" strike="noStrike" kern="1200" cap="none" spc="-12" normalizeH="0" baseline="0" noProof="0" dirty="0">
                <a:ln>
                  <a:noFill/>
                </a:ln>
                <a:solidFill>
                  <a:schemeClr val="tx1"/>
                </a:solidFill>
                <a:effectLst/>
                <a:uLnTx/>
                <a:uFillTx/>
                <a:latin typeface="+mn-lt"/>
                <a:ea typeface="+mn-ea"/>
                <a:cs typeface="+mn-cs"/>
              </a:rPr>
              <a:t>All Rights Reserved.</a:t>
            </a:r>
          </a:p>
          <a:p>
            <a:pPr marL="0" marR="0" lvl="3" indent="0" algn="l" defTabSz="1088584" rtl="0" eaLnBrk="1" fontAlgn="auto" latinLnBrk="0" hangingPunct="1">
              <a:lnSpc>
                <a:spcPct val="100000"/>
              </a:lnSpc>
              <a:spcBef>
                <a:spcPts val="0"/>
              </a:spcBef>
              <a:spcAft>
                <a:spcPts val="800"/>
              </a:spcAft>
              <a:buClrTx/>
              <a:buSzPct val="75000"/>
              <a:buFontTx/>
              <a:buNone/>
              <a:tabLst/>
              <a:defRPr/>
            </a:pPr>
            <a:r>
              <a:rPr kumimoji="0" lang="it-IT" sz="1100" b="0" i="0" u="none" strike="noStrike" kern="1200" cap="none" spc="0" normalizeH="0" baseline="0" noProof="0" dirty="0">
                <a:ln>
                  <a:noFill/>
                </a:ln>
                <a:solidFill>
                  <a:schemeClr val="tx1"/>
                </a:solidFill>
                <a:effectLst/>
                <a:uLnTx/>
                <a:uFillTx/>
                <a:latin typeface="+mn-lt"/>
                <a:ea typeface="+mn-ea"/>
                <a:cs typeface="+mn-cs"/>
              </a:rPr>
              <a:t>ED None</a:t>
            </a:r>
          </a:p>
          <a:p>
            <a:pPr marL="0" marR="0" lvl="3" indent="0" algn="l" defTabSz="1088584" rtl="0" eaLnBrk="1" fontAlgn="auto" latinLnBrk="0" hangingPunct="1">
              <a:lnSpc>
                <a:spcPct val="100000"/>
              </a:lnSpc>
              <a:spcBef>
                <a:spcPts val="0"/>
              </a:spcBef>
              <a:spcAft>
                <a:spcPts val="800"/>
              </a:spcAft>
              <a:buClrTx/>
              <a:buSzPct val="75000"/>
              <a:buFontTx/>
              <a:buNone/>
              <a:tabLst/>
              <a:defRPr/>
            </a:pPr>
            <a:r>
              <a:rPr kumimoji="0" lang="it-IT" sz="1100" b="0" i="0" u="none" strike="noStrike" kern="1200" cap="none" spc="-12" normalizeH="0" baseline="0" noProof="0" dirty="0">
                <a:ln>
                  <a:noFill/>
                </a:ln>
                <a:solidFill>
                  <a:schemeClr val="tx1"/>
                </a:solidFill>
                <a:effectLst/>
                <a:uLnTx/>
                <a:uFillTx/>
                <a:latin typeface="+mn-lt"/>
                <a:ea typeface="+mn-ea"/>
                <a:cs typeface="+mn-cs"/>
              </a:rPr>
              <a:t>EY-000084106-01 (UK) 10/20. CSG London.</a:t>
            </a:r>
          </a:p>
          <a:p>
            <a:pPr marL="0" marR="0" lvl="3" indent="0" algn="l" defTabSz="1088584" rtl="0" eaLnBrk="1" fontAlgn="auto" latinLnBrk="0" hangingPunct="1">
              <a:lnSpc>
                <a:spcPct val="100000"/>
              </a:lnSpc>
              <a:spcBef>
                <a:spcPts val="0"/>
              </a:spcBef>
              <a:spcAft>
                <a:spcPts val="800"/>
              </a:spcAft>
              <a:buClrTx/>
              <a:buSzPct val="75000"/>
              <a:buFontTx/>
              <a:buNone/>
              <a:tabLst/>
              <a:defRPr/>
            </a:pPr>
            <a:r>
              <a:rPr kumimoji="0" lang="en-GB" sz="1000" b="0" i="0" u="none" strike="noStrike" kern="1200" cap="none" spc="-24" normalizeH="0" baseline="0" noProof="0" dirty="0">
                <a:ln>
                  <a:noFill/>
                </a:ln>
                <a:solidFill>
                  <a:schemeClr val="tx1"/>
                </a:solidFill>
                <a:effectLst/>
                <a:uLnTx/>
                <a:uFillTx/>
                <a:latin typeface="+mn-lt"/>
                <a:ea typeface="+mn-ea"/>
                <a:cs typeface="+mn-cs"/>
              </a:rPr>
              <a:t>The UK firm Ernst &amp; Young LLP is a limited liability partnership registered in England and Wales</a:t>
            </a:r>
            <a:br>
              <a:rPr kumimoji="0" lang="en-GB" sz="1000" b="0" i="0" u="none" strike="noStrike" kern="1200" cap="none" spc="-24" normalizeH="0" baseline="0" noProof="0" dirty="0">
                <a:ln>
                  <a:noFill/>
                </a:ln>
                <a:solidFill>
                  <a:schemeClr val="tx1"/>
                </a:solidFill>
                <a:effectLst/>
                <a:uLnTx/>
                <a:uFillTx/>
                <a:latin typeface="+mn-lt"/>
                <a:ea typeface="+mn-ea"/>
                <a:cs typeface="+mn-cs"/>
              </a:rPr>
            </a:br>
            <a:r>
              <a:rPr kumimoji="0" lang="en-GB" sz="1000" b="0" i="0" u="none" strike="noStrike" kern="1200" cap="none" spc="-24" normalizeH="0" baseline="0" noProof="0" dirty="0">
                <a:ln>
                  <a:noFill/>
                </a:ln>
                <a:solidFill>
                  <a:schemeClr val="tx1"/>
                </a:solidFill>
                <a:effectLst/>
                <a:uLnTx/>
                <a:uFillTx/>
                <a:latin typeface="+mn-lt"/>
                <a:ea typeface="+mn-ea"/>
                <a:cs typeface="+mn-cs"/>
              </a:rPr>
              <a:t>with registered number OC300001 and is a member firm of Ernst &amp; Young Global Limited.</a:t>
            </a:r>
          </a:p>
          <a:p>
            <a:pPr marL="0" marR="0" lvl="3" indent="0" algn="l" defTabSz="1088584" rtl="0" eaLnBrk="1" fontAlgn="auto" latinLnBrk="0" hangingPunct="1">
              <a:lnSpc>
                <a:spcPct val="100000"/>
              </a:lnSpc>
              <a:spcBef>
                <a:spcPts val="0"/>
              </a:spcBef>
              <a:spcAft>
                <a:spcPts val="800"/>
              </a:spcAft>
              <a:buClrTx/>
              <a:buSzPct val="75000"/>
              <a:buFontTx/>
              <a:buNone/>
              <a:tabLst/>
              <a:defRPr/>
            </a:pPr>
            <a:r>
              <a:rPr kumimoji="0" lang="en-GB" sz="1000" b="0" i="0" u="none" strike="noStrike" kern="1200" cap="none" spc="-24" normalizeH="0" baseline="0" noProof="0" dirty="0">
                <a:ln>
                  <a:noFill/>
                </a:ln>
                <a:solidFill>
                  <a:schemeClr val="tx1"/>
                </a:solidFill>
                <a:effectLst/>
                <a:uLnTx/>
                <a:uFillTx/>
                <a:latin typeface="+mn-lt"/>
                <a:ea typeface="+mn-ea"/>
                <a:cs typeface="+mn-cs"/>
              </a:rPr>
              <a:t>Ernst &amp; Young LLP, 1 More London Place, London, SE1 2AF.</a:t>
            </a:r>
          </a:p>
          <a:p>
            <a:pPr marL="0" marR="0" lvl="3" indent="0" algn="l" defTabSz="1088584" rtl="0" eaLnBrk="1" fontAlgn="auto" latinLnBrk="0" hangingPunct="1">
              <a:lnSpc>
                <a:spcPct val="100000"/>
              </a:lnSpc>
              <a:spcBef>
                <a:spcPts val="0"/>
              </a:spcBef>
              <a:spcAft>
                <a:spcPts val="522"/>
              </a:spcAft>
              <a:buClrTx/>
              <a:buSzPct val="75000"/>
              <a:buFontTx/>
              <a:buNone/>
              <a:tabLst/>
              <a:defRPr/>
            </a:pPr>
            <a:r>
              <a:rPr kumimoji="0" lang="en-GB" sz="1300" b="0" i="0" u="none" strike="noStrike" kern="1200" cap="none" spc="0" normalizeH="0" baseline="0" noProof="0" dirty="0">
                <a:ln>
                  <a:noFill/>
                </a:ln>
                <a:solidFill>
                  <a:schemeClr val="tx1"/>
                </a:solidFill>
                <a:effectLst/>
                <a:uLnTx/>
                <a:uFillTx/>
                <a:latin typeface="+mn-lt"/>
                <a:ea typeface="+mn-ea"/>
                <a:cs typeface="+mn-cs"/>
              </a:rPr>
              <a:t>ey.com</a:t>
            </a:r>
            <a:endParaRPr kumimoji="0" lang="en-GB" sz="11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0299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a:solidFill>
                  <a:schemeClr val="bg1"/>
                </a:solidFill>
              </a:defRPr>
            </a:lvl1pPr>
          </a:lstStyle>
          <a:p>
            <a:r>
              <a:rPr lang="en-US" noProof="0" dirty="0"/>
              <a:t>Click to edit Master title style</a:t>
            </a: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CD04D829-DA5B-44FA-99E2-C62DED9D99A4}" type="datetime3">
              <a:rPr lang="en-US" noProof="0" smtClean="0"/>
              <a:t>25 June 2021</a:t>
            </a:fld>
            <a:endParaRPr lang="en-US" noProof="0"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noProof="0" dirty="0"/>
              <a:t>GSA Shape Portfolio</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US" noProof="0" dirty="0"/>
              <a:t>Page </a:t>
            </a:r>
            <a:fld id="{F1BC30E3-FFE5-4B91-AA19-87A149EBB9EE}" type="slidenum">
              <a:rPr lang="en-US" noProof="0" smtClean="0"/>
              <a:pPr/>
              <a:t>‹#›</a:t>
            </a:fld>
            <a:endParaRPr lang="en-US" noProof="0" dirty="0"/>
          </a:p>
        </p:txBody>
      </p:sp>
      <p:sp>
        <p:nvSpPr>
          <p:cNvPr id="10" name="Textplatzhalter 9"/>
          <p:cNvSpPr>
            <a:spLocks noGrp="1"/>
          </p:cNvSpPr>
          <p:nvPr>
            <p:ph type="body" sz="quarter" idx="14" hasCustomPrompt="1"/>
          </p:nvPr>
        </p:nvSpPr>
        <p:spPr>
          <a:xfrm>
            <a:off x="609917" y="1137920"/>
            <a:ext cx="8254800" cy="4946400"/>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lang="en-US" noProof="0" dirty="0" smtClean="0"/>
            </a:lvl1pPr>
            <a:lvl2pPr marL="271463" marR="0"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2pPr>
            <a:lvl3pPr marL="511175" marR="0" indent="-2333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3pPr>
            <a:lvl4pPr marL="746125" marR="0" indent="-231775"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4pPr>
            <a:lvl5pPr marL="944563" marR="0" indent="-20161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lang="en-US" noProof="0" dirty="0" smtClean="0"/>
            </a:lvl5pPr>
          </a:lstStyle>
          <a:p>
            <a:pPr marL="0" marR="0" lvl="0" indent="0"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a:pPr>
            <a:r>
              <a:rPr kumimoji="0" lang="en-US"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Click to edit Master text styles</a:t>
            </a:r>
          </a:p>
          <a:p>
            <a:pPr marL="271463" marR="0" lvl="1"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2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Second level</a:t>
            </a:r>
          </a:p>
          <a:p>
            <a:pPr marL="511175" marR="0" lvl="2" indent="-2333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Third level</a:t>
            </a:r>
          </a:p>
          <a:p>
            <a:pPr marL="746125" marR="0" lvl="3" indent="-231775"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6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Fourth level</a:t>
            </a:r>
          </a:p>
          <a:p>
            <a:pPr marL="944563" marR="0" lvl="4" indent="-20161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a:pPr>
            <a:r>
              <a:rPr kumimoji="0" lang="en-US" sz="14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Text</a:t>
            </a:r>
          </a:p>
        </p:txBody>
      </p:sp>
      <p:sp>
        <p:nvSpPr>
          <p:cNvPr id="7" name="Line 10">
            <a:extLst>
              <a:ext uri="{FF2B5EF4-FFF2-40B4-BE49-F238E27FC236}">
                <a16:creationId xmlns:a16="http://schemas.microsoft.com/office/drawing/2014/main" id="{FBB59D39-6114-41B0-8E75-E6A062D80427}"/>
              </a:ext>
            </a:extLst>
          </p:cNvPr>
          <p:cNvSpPr>
            <a:spLocks noChangeShapeType="1"/>
          </p:cNvSpPr>
          <p:nvPr userDrawn="1"/>
        </p:nvSpPr>
        <p:spPr bwMode="auto">
          <a:xfrm>
            <a:off x="609918" y="907750"/>
            <a:ext cx="1080000" cy="0"/>
          </a:xfrm>
          <a:prstGeom prst="line">
            <a:avLst/>
          </a:prstGeom>
          <a:noFill/>
          <a:ln w="3810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857231349"/>
      </p:ext>
    </p:extLst>
  </p:cSld>
  <p:clrMapOvr>
    <a:masterClrMapping/>
  </p:clrMapOvr>
  <p:extLst>
    <p:ext uri="{DCECCB84-F9BA-43D5-87BE-67443E8EF086}">
      <p15:sldGuideLst xmlns:p15="http://schemas.microsoft.com/office/powerpoint/2012/main">
        <p15:guide id="1" orient="horz" pos="56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Divider_1">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64FA27B8-9154-4F95-8315-DB0CCE984224}"/>
              </a:ext>
            </a:extLst>
          </p:cNvPr>
          <p:cNvGraphicFramePr>
            <a:graphicFrameLocks noChangeAspect="1"/>
          </p:cNvGraphicFramePr>
          <p:nvPr userDrawn="1">
            <p:custDataLst>
              <p:tags r:id="rId2"/>
            </p:custDataLst>
            <p:extLst>
              <p:ext uri="{D42A27DB-BD31-4B8C-83A1-F6EECF244321}">
                <p14:modId xmlns:p14="http://schemas.microsoft.com/office/powerpoint/2010/main" val="261009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Folie" r:id="rId4" imgW="352" imgH="318" progId="TCLayout.ActiveDocument.1">
                  <p:embed/>
                </p:oleObj>
              </mc:Choice>
              <mc:Fallback>
                <p:oleObj name="think-cell Folie" r:id="rId4" imgW="352" imgH="318" progId="TCLayout.ActiveDocument.1">
                  <p:embed/>
                  <p:pic>
                    <p:nvPicPr>
                      <p:cNvPr id="10" name="Objekt 9" hidden="1">
                        <a:extLst>
                          <a:ext uri="{FF2B5EF4-FFF2-40B4-BE49-F238E27FC236}">
                            <a16:creationId xmlns:a16="http://schemas.microsoft.com/office/drawing/2014/main" id="{64FA27B8-9154-4F95-8315-DB0CCE98422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Grafik 8">
            <a:extLst>
              <a:ext uri="{FF2B5EF4-FFF2-40B4-BE49-F238E27FC236}">
                <a16:creationId xmlns:a16="http://schemas.microsoft.com/office/drawing/2014/main" id="{20CDEFBF-D514-4A85-8F6B-0A9A6C4F26E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64"/>
            <a:ext cx="12198350" cy="6866621"/>
          </a:xfrm>
          <a:prstGeom prst="rect">
            <a:avLst/>
          </a:prstGeom>
        </p:spPr>
      </p:pic>
      <p:sp>
        <p:nvSpPr>
          <p:cNvPr id="7" name="Text Placeholder 4">
            <a:extLst>
              <a:ext uri="{FF2B5EF4-FFF2-40B4-BE49-F238E27FC236}">
                <a16:creationId xmlns:a16="http://schemas.microsoft.com/office/drawing/2014/main" id="{626E96BA-E9E4-496B-8CA5-6DA27B8AD7E4}"/>
              </a:ext>
            </a:extLst>
          </p:cNvPr>
          <p:cNvSpPr>
            <a:spLocks noGrp="1"/>
          </p:cNvSpPr>
          <p:nvPr>
            <p:ph type="body" sz="quarter" idx="14" hasCustomPrompt="1"/>
          </p:nvPr>
        </p:nvSpPr>
        <p:spPr>
          <a:xfrm>
            <a:off x="611343" y="3789040"/>
            <a:ext cx="4537959" cy="1055708"/>
          </a:xfrm>
          <a:prstGeom prst="rect">
            <a:avLst/>
          </a:prstGeom>
        </p:spPr>
        <p:txBody>
          <a:bodyPr anchor="b" anchorCtr="0">
            <a:noAutofit/>
          </a:bodyPr>
          <a:lstStyle>
            <a:lvl1pPr marL="0" indent="0">
              <a:buNone/>
              <a:defRPr sz="3000"/>
            </a:lvl1pPr>
          </a:lstStyle>
          <a:p>
            <a:pPr lvl="0"/>
            <a:r>
              <a:rPr lang="en-US" noProof="0" dirty="0"/>
              <a:t>Chapter Title</a:t>
            </a:r>
          </a:p>
          <a:p>
            <a:pPr lvl="0"/>
            <a:r>
              <a:rPr lang="en-US" noProof="0" dirty="0"/>
              <a:t>EY Interstate Light</a:t>
            </a:r>
          </a:p>
        </p:txBody>
      </p:sp>
      <p:sp>
        <p:nvSpPr>
          <p:cNvPr id="11" name="Line 10">
            <a:extLst>
              <a:ext uri="{FF2B5EF4-FFF2-40B4-BE49-F238E27FC236}">
                <a16:creationId xmlns:a16="http://schemas.microsoft.com/office/drawing/2014/main" id="{511DE75E-C218-487C-9B44-8A9A7AC1A5B8}"/>
              </a:ext>
            </a:extLst>
          </p:cNvPr>
          <p:cNvSpPr>
            <a:spLocks noChangeShapeType="1"/>
          </p:cNvSpPr>
          <p:nvPr userDrawn="1"/>
        </p:nvSpPr>
        <p:spPr bwMode="auto">
          <a:xfrm>
            <a:off x="609918" y="5085184"/>
            <a:ext cx="1080000" cy="0"/>
          </a:xfrm>
          <a:prstGeom prst="line">
            <a:avLst/>
          </a:prstGeom>
          <a:noFill/>
          <a:ln w="3810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837985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Blank_with_footer">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95314A96-9905-4B15-AB1E-3E54948CC7D6}" type="datetime3">
              <a:rPr lang="en-US" smtClean="0"/>
              <a:t>25 June 2021</a:t>
            </a:fld>
            <a:endParaRPr lang="en-US" dirty="0"/>
          </a:p>
        </p:txBody>
      </p:sp>
      <p:sp>
        <p:nvSpPr>
          <p:cNvPr id="4" name="Fußzeilenplatzhalter 3"/>
          <p:cNvSpPr>
            <a:spLocks noGrp="1"/>
          </p:cNvSpPr>
          <p:nvPr>
            <p:ph type="ftr" sz="quarter" idx="11"/>
          </p:nvPr>
        </p:nvSpPr>
        <p:spPr/>
        <p:txBody>
          <a:bodyPr/>
          <a:lstStyle/>
          <a:p>
            <a:r>
              <a:rPr lang="en-US" dirty="0"/>
              <a:t>GSA Shape Portfolio</a:t>
            </a:r>
          </a:p>
        </p:txBody>
      </p:sp>
      <p:sp>
        <p:nvSpPr>
          <p:cNvPr id="5" name="Foliennummernplatzhalter 4"/>
          <p:cNvSpPr>
            <a:spLocks noGrp="1"/>
          </p:cNvSpPr>
          <p:nvPr>
            <p:ph type="sldNum" sz="quarter" idx="12"/>
          </p:nvPr>
        </p:nvSpPr>
        <p:spPr/>
        <p:txBody>
          <a:bodyPr/>
          <a:lstStyle/>
          <a:p>
            <a:r>
              <a:rPr lang="en-US" dirty="0"/>
              <a:t>Page </a:t>
            </a:r>
            <a:fld id="{F1BC30E3-FFE5-4B91-AA19-87A149EBB9EE}" type="slidenum">
              <a:rPr lang="en-US" smtClean="0"/>
              <a:pPr/>
              <a:t>‹#›</a:t>
            </a:fld>
            <a:endParaRPr lang="en-US" dirty="0"/>
          </a:p>
        </p:txBody>
      </p:sp>
      <p:sp>
        <p:nvSpPr>
          <p:cNvPr id="6" name="Picture Placeholder 19">
            <a:extLst>
              <a:ext uri="{FF2B5EF4-FFF2-40B4-BE49-F238E27FC236}">
                <a16:creationId xmlns:a16="http://schemas.microsoft.com/office/drawing/2014/main" id="{00A15EA9-2372-4E06-83C2-1E13AB1FA626}"/>
              </a:ext>
            </a:extLst>
          </p:cNvPr>
          <p:cNvSpPr>
            <a:spLocks noGrp="1"/>
          </p:cNvSpPr>
          <p:nvPr>
            <p:ph type="pic" sz="quarter" idx="16" hasCustomPrompt="1"/>
          </p:nvPr>
        </p:nvSpPr>
        <p:spPr>
          <a:xfrm>
            <a:off x="609600" y="4207757"/>
            <a:ext cx="648000" cy="648000"/>
          </a:xfrm>
          <a:prstGeom prst="ellipse">
            <a:avLst/>
          </a:prstGeom>
        </p:spPr>
        <p:txBody>
          <a:bodyPr anchor="ctr"/>
          <a:lstStyle>
            <a:lvl1pPr marL="0" indent="0" algn="ctr">
              <a:buNone/>
              <a:defRPr sz="900">
                <a:solidFill>
                  <a:schemeClr val="bg1"/>
                </a:solidFill>
              </a:defRPr>
            </a:lvl1pPr>
          </a:lstStyle>
          <a:p>
            <a:r>
              <a:rPr lang="en-US" noProof="0" dirty="0"/>
              <a:t>Click icon to add picture</a:t>
            </a:r>
          </a:p>
        </p:txBody>
      </p:sp>
    </p:spTree>
    <p:extLst>
      <p:ext uri="{BB962C8B-B14F-4D97-AF65-F5344CB8AC3E}">
        <p14:creationId xmlns:p14="http://schemas.microsoft.com/office/powerpoint/2010/main" val="395797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3853963" y="615950"/>
            <a:ext cx="7735824"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4" name="Title 1"/>
          <p:cNvSpPr>
            <a:spLocks noGrp="1"/>
          </p:cNvSpPr>
          <p:nvPr>
            <p:ph type="ctrTitle"/>
          </p:nvPr>
        </p:nvSpPr>
        <p:spPr>
          <a:xfrm>
            <a:off x="4151376" y="2240280"/>
            <a:ext cx="722376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5" name="Subtitle 2"/>
          <p:cNvSpPr>
            <a:spLocks noGrp="1"/>
          </p:cNvSpPr>
          <p:nvPr>
            <p:ph type="subTitle" idx="1"/>
          </p:nvPr>
        </p:nvSpPr>
        <p:spPr>
          <a:xfrm>
            <a:off x="4151376" y="3218688"/>
            <a:ext cx="722376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9608" y="5340096"/>
            <a:ext cx="987552" cy="1156968"/>
          </a:xfrm>
          <a:prstGeom prst="rect">
            <a:avLst/>
          </a:prstGeom>
        </p:spPr>
      </p:pic>
    </p:spTree>
    <p:extLst>
      <p:ext uri="{BB962C8B-B14F-4D97-AF65-F5344CB8AC3E}">
        <p14:creationId xmlns:p14="http://schemas.microsoft.com/office/powerpoint/2010/main" val="733911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alternate">
    <p:spTree>
      <p:nvGrpSpPr>
        <p:cNvPr id="1" name=""/>
        <p:cNvGrpSpPr/>
        <p:nvPr/>
      </p:nvGrpSpPr>
      <p:grpSpPr>
        <a:xfrm>
          <a:off x="0" y="0"/>
          <a:ext cx="0" cy="0"/>
          <a:chOff x="0" y="0"/>
          <a:chExt cx="0" cy="0"/>
        </a:xfrm>
      </p:grpSpPr>
      <p:sp>
        <p:nvSpPr>
          <p:cNvPr id="8" name="Freeform 5"/>
          <p:cNvSpPr>
            <a:spLocks noChangeAspect="1"/>
          </p:cNvSpPr>
          <p:nvPr userDrawn="1"/>
        </p:nvSpPr>
        <p:spPr bwMode="gray">
          <a:xfrm rot="10800000">
            <a:off x="4370832" y="457200"/>
            <a:ext cx="7221423"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Title 1"/>
          <p:cNvSpPr>
            <a:spLocks noGrp="1"/>
          </p:cNvSpPr>
          <p:nvPr>
            <p:ph type="ctrTitle"/>
          </p:nvPr>
        </p:nvSpPr>
        <p:spPr>
          <a:xfrm>
            <a:off x="4809744" y="1737360"/>
            <a:ext cx="6400800" cy="860400"/>
          </a:xfrm>
        </p:spPr>
        <p:txBody>
          <a:bodyPr/>
          <a:lstStyle>
            <a:lvl1pPr>
              <a:defRPr>
                <a:solidFill>
                  <a:srgbClr val="404040"/>
                </a:solidFill>
                <a:latin typeface="+mn-lt"/>
                <a:cs typeface="Arial" pitchFamily="34" charset="0"/>
              </a:defRPr>
            </a:lvl1pPr>
          </a:lstStyle>
          <a:p>
            <a:r>
              <a:rPr lang="en-US" dirty="0"/>
              <a:t>Click to edit Master title style</a:t>
            </a:r>
            <a:endParaRPr lang="en-GB" dirty="0"/>
          </a:p>
        </p:txBody>
      </p:sp>
      <p:sp>
        <p:nvSpPr>
          <p:cNvPr id="10" name="Subtitle 2"/>
          <p:cNvSpPr>
            <a:spLocks noGrp="1"/>
          </p:cNvSpPr>
          <p:nvPr>
            <p:ph type="subTitle" idx="1"/>
          </p:nvPr>
        </p:nvSpPr>
        <p:spPr>
          <a:xfrm>
            <a:off x="4809744" y="2724912"/>
            <a:ext cx="640080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9608" y="5340096"/>
            <a:ext cx="987552" cy="1156968"/>
          </a:xfrm>
          <a:prstGeom prst="rect">
            <a:avLst/>
          </a:prstGeom>
        </p:spPr>
      </p:pic>
    </p:spTree>
    <p:extLst>
      <p:ext uri="{BB962C8B-B14F-4D97-AF65-F5344CB8AC3E}">
        <p14:creationId xmlns:p14="http://schemas.microsoft.com/office/powerpoint/2010/main" val="273744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79608" y="5340096"/>
            <a:ext cx="987552" cy="1156968"/>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2648" y="612648"/>
            <a:ext cx="7731125" cy="3575050"/>
          </a:xfrm>
          <a:prstGeom prst="rect">
            <a:avLst/>
          </a:prstGeom>
        </p:spPr>
      </p:pic>
      <p:sp>
        <p:nvSpPr>
          <p:cNvPr id="15" name="Title 1"/>
          <p:cNvSpPr>
            <a:spLocks noGrp="1"/>
          </p:cNvSpPr>
          <p:nvPr>
            <p:ph type="ctrTitle"/>
          </p:nvPr>
        </p:nvSpPr>
        <p:spPr>
          <a:xfrm>
            <a:off x="1005840" y="2240280"/>
            <a:ext cx="6879463" cy="860400"/>
          </a:xfrm>
          <a:prstGeom prst="rect">
            <a:avLst/>
          </a:prstGeom>
        </p:spPr>
        <p:txBody>
          <a:bodyPr/>
          <a:lstStyle>
            <a:lvl1pPr>
              <a:defRPr>
                <a:solidFill>
                  <a:schemeClr val="tx1">
                    <a:lumMod val="75000"/>
                    <a:lumOff val="25000"/>
                  </a:schemeClr>
                </a:solidFill>
                <a:latin typeface="+mn-lt"/>
                <a:cs typeface="Arial" pitchFamily="34" charset="0"/>
              </a:defRPr>
            </a:lvl1pPr>
          </a:lstStyle>
          <a:p>
            <a:r>
              <a:rPr lang="en-US" dirty="0"/>
              <a:t>Click to edit Master title style</a:t>
            </a:r>
            <a:endParaRPr lang="en-GB" dirty="0"/>
          </a:p>
        </p:txBody>
      </p:sp>
      <p:sp>
        <p:nvSpPr>
          <p:cNvPr id="16" name="Subtitle 2"/>
          <p:cNvSpPr>
            <a:spLocks noGrp="1"/>
          </p:cNvSpPr>
          <p:nvPr>
            <p:ph type="subTitle" idx="1"/>
          </p:nvPr>
        </p:nvSpPr>
        <p:spPr>
          <a:xfrm>
            <a:off x="1005840" y="3218688"/>
            <a:ext cx="6879463" cy="645742"/>
          </a:xfrm>
          <a:prstGeom prst="rect">
            <a:avLst/>
          </a:prstGeom>
        </p:spPr>
        <p:txBody>
          <a:bodyPr/>
          <a:lstStyle>
            <a:lvl1pPr marL="0" indent="0" algn="l">
              <a:buNone/>
              <a:defRPr sz="2000">
                <a:solidFill>
                  <a:schemeClr val="tx1">
                    <a:lumMod val="75000"/>
                    <a:lumOff val="25000"/>
                  </a:schemeClr>
                </a:solidFill>
                <a:latin typeface="+mn-lt"/>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pic>
        <p:nvPicPr>
          <p:cNvPr id="17" name="Picture 1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4360" y="5888736"/>
            <a:ext cx="3780000" cy="618750"/>
          </a:xfrm>
          <a:prstGeom prst="rect">
            <a:avLst/>
          </a:prstGeom>
        </p:spPr>
      </p:pic>
    </p:spTree>
    <p:extLst>
      <p:ext uri="{BB962C8B-B14F-4D97-AF65-F5344CB8AC3E}">
        <p14:creationId xmlns:p14="http://schemas.microsoft.com/office/powerpoint/2010/main" val="273948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6.xml"/><Relationship Id="rId18" Type="http://schemas.openxmlformats.org/officeDocument/2006/relationships/tags" Target="../tags/tag1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theme" Target="../theme/theme1.xml"/><Relationship Id="rId12" Type="http://schemas.openxmlformats.org/officeDocument/2006/relationships/tags" Target="../tags/tag5.xml"/><Relationship Id="rId17" Type="http://schemas.openxmlformats.org/officeDocument/2006/relationships/tags" Target="../tags/tag10.xml"/><Relationship Id="rId2" Type="http://schemas.openxmlformats.org/officeDocument/2006/relationships/slideLayout" Target="../slideLayouts/slideLayout2.xml"/><Relationship Id="rId16" Type="http://schemas.openxmlformats.org/officeDocument/2006/relationships/tags" Target="../tags/tag9.xml"/><Relationship Id="rId20" Type="http://schemas.openxmlformats.org/officeDocument/2006/relationships/tags" Target="../tags/tag1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tags" Target="../tags/tag8.xml"/><Relationship Id="rId10" Type="http://schemas.openxmlformats.org/officeDocument/2006/relationships/tags" Target="../tags/tag3.xml"/><Relationship Id="rId19" Type="http://schemas.openxmlformats.org/officeDocument/2006/relationships/tags" Target="../tags/tag12.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tags" Target="../tags/tag7.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theme" Target="../theme/theme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B46D5B61-59CF-4DE6-A3DF-BCF7491BFCF0}"/>
              </a:ext>
            </a:extLst>
          </p:cNvPr>
          <p:cNvGraphicFramePr>
            <a:graphicFrameLocks noChangeAspect="1"/>
          </p:cNvGraphicFramePr>
          <p:nvPr userDrawn="1">
            <p:custDataLst>
              <p:tags r:id="rId9"/>
            </p:custDataLst>
            <p:extLst>
              <p:ext uri="{D42A27DB-BD31-4B8C-83A1-F6EECF244321}">
                <p14:modId xmlns:p14="http://schemas.microsoft.com/office/powerpoint/2010/main" val="234301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Folie" r:id="rId21" imgW="352" imgH="318" progId="TCLayout.ActiveDocument.1">
                  <p:embed/>
                </p:oleObj>
              </mc:Choice>
              <mc:Fallback>
                <p:oleObj name="think-cell Folie" r:id="rId21" imgW="352" imgH="318" progId="TCLayout.ActiveDocument.1">
                  <p:embed/>
                  <p:pic>
                    <p:nvPicPr>
                      <p:cNvPr id="4" name="Objekt 3" hidden="1">
                        <a:extLst>
                          <a:ext uri="{FF2B5EF4-FFF2-40B4-BE49-F238E27FC236}">
                            <a16:creationId xmlns:a16="http://schemas.microsoft.com/office/drawing/2014/main" id="{B46D5B61-59CF-4DE6-A3DF-BCF7491BFCF0}"/>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BBF9CEB6-BDCF-473A-AF03-3A3A892B98BD}"/>
              </a:ext>
            </a:extLst>
          </p:cNvPr>
          <p:cNvSpPr/>
          <p:nvPr userDrawn="1">
            <p:custDataLst>
              <p:tags r:id="rId10"/>
            </p:custDataLst>
          </p:nvPr>
        </p:nvSpPr>
        <p:spPr>
          <a:xfrm>
            <a:off x="0" y="0"/>
            <a:ext cx="158750" cy="158750"/>
          </a:xfrm>
          <a:prstGeom prst="rect">
            <a:avLst/>
          </a:prstGeom>
          <a:solidFill>
            <a:srgbClr val="D2D2DA"/>
          </a:solidFill>
          <a:ln w="12700" cap="sq" cmpd="sng" algn="ctr">
            <a:noFill/>
            <a:prstDash val="solid"/>
            <a:miter lim="800000"/>
            <a:tailEnd type="none"/>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pPr>
            <a:endParaRPr kumimoji="0" lang="de-DE" sz="2400" b="0" i="0" u="none" strike="noStrike" kern="0" cap="none" spc="0" normalizeH="0" baseline="0" noProof="0" dirty="0">
              <a:ln>
                <a:noFill/>
              </a:ln>
              <a:solidFill>
                <a:srgbClr val="2E2E38"/>
              </a:solidFill>
              <a:effectLst/>
              <a:uLnTx/>
              <a:uFillTx/>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8" name="Textplatzhalter 27"/>
          <p:cNvSpPr>
            <a:spLocks noGrp="1"/>
          </p:cNvSpPr>
          <p:nvPr>
            <p:ph type="body" idx="1"/>
          </p:nvPr>
        </p:nvSpPr>
        <p:spPr>
          <a:xfrm>
            <a:off x="608400" y="1137600"/>
            <a:ext cx="10980000" cy="4351338"/>
          </a:xfrm>
          <a:prstGeom prst="rect">
            <a:avLst/>
          </a:prstGeom>
        </p:spPr>
        <p:txBody>
          <a:bodyPr vert="horz" lIns="0" tIns="0" rIns="0" bIns="0" rtlCol="0">
            <a:noAutofit/>
          </a:bodyPr>
          <a:lstStyle/>
          <a:p>
            <a:pPr marL="0" indent="0"/>
            <a:r>
              <a:rPr lang="en-US" noProof="0" dirty="0"/>
              <a:t>Click to edit Master text styles</a:t>
            </a:r>
          </a:p>
          <a:p>
            <a:pPr lvl="1"/>
            <a:r>
              <a:rPr lang="en-US" noProof="0" dirty="0"/>
              <a:t>Second level</a:t>
            </a:r>
          </a:p>
          <a:p>
            <a:pPr marL="511175" lvl="2" indent="-233363"/>
            <a:r>
              <a:rPr lang="en-US" noProof="0" dirty="0"/>
              <a:t>Third level</a:t>
            </a:r>
          </a:p>
          <a:p>
            <a:pPr marL="746125" lvl="3" indent="-231775"/>
            <a:r>
              <a:rPr lang="en-US" noProof="0" dirty="0"/>
              <a:t>Fourth level</a:t>
            </a:r>
          </a:p>
          <a:p>
            <a:pPr marL="944563" lvl="4" indent="-201613">
              <a:buClr>
                <a:srgbClr val="FFE600"/>
              </a:buClr>
            </a:pPr>
            <a:r>
              <a:rPr lang="en-US" noProof="0" dirty="0"/>
              <a:t>Text</a:t>
            </a:r>
          </a:p>
        </p:txBody>
      </p:sp>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de-DE" noProof="0"/>
              <a:t>Mastertitelformat bearbeiten</a:t>
            </a:r>
            <a:endParaRPr lang="en-US" noProof="0"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invGray">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invGray">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dirty="0"/>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invGray">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dirty="0"/>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invGray">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00000"/>
                </a:lnSpc>
              </a:pPr>
              <a:endParaRPr lang="en-US" noProof="0" dirty="0"/>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lnSpc>
                <a:spcPct val="100000"/>
              </a:lnSpc>
              <a:defRPr lang="en-IN" sz="800" kern="1200" smtClean="0">
                <a:solidFill>
                  <a:schemeClr val="bg1"/>
                </a:solidFill>
                <a:latin typeface="EYInterstate" panose="02000503020000020004" pitchFamily="2" charset="0"/>
                <a:ea typeface="+mn-ea"/>
                <a:cs typeface="+mn-cs"/>
              </a:defRPr>
            </a:lvl1pPr>
          </a:lstStyle>
          <a:p>
            <a:fld id="{F6C8D900-6097-40B0-B176-84D4692A1F36}" type="datetime3">
              <a:rPr lang="en-US" noProof="0" smtClean="0"/>
              <a:t>25 June 2021</a:t>
            </a:fld>
            <a:endParaRPr lang="en-US" noProof="0"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471244"/>
            <a:ext cx="3086100" cy="180000"/>
          </a:xfrm>
          <a:prstGeom prst="rect">
            <a:avLst/>
          </a:prstGeom>
        </p:spPr>
        <p:txBody>
          <a:bodyPr vert="horz" lIns="0" tIns="0" rIns="0" bIns="0" rtlCol="0" anchor="ctr"/>
          <a:lstStyle>
            <a:lvl1pPr marL="0" algn="l" defTabSz="914400" rtl="0" eaLnBrk="1" latinLnBrk="0" hangingPunct="1">
              <a:lnSpc>
                <a:spcPct val="100000"/>
              </a:lnSpc>
              <a:defRPr lang="en-IN" sz="800" kern="1200" dirty="0">
                <a:solidFill>
                  <a:schemeClr val="bg1"/>
                </a:solidFill>
                <a:latin typeface="EYInterstate" panose="02000503020000020004" pitchFamily="2" charset="0"/>
                <a:ea typeface="+mn-ea"/>
                <a:cs typeface="+mn-cs"/>
              </a:defRPr>
            </a:lvl1pPr>
          </a:lstStyle>
          <a:p>
            <a:r>
              <a:rPr lang="en-US" noProof="0" dirty="0"/>
              <a:t>GSA Shape Portfolio</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lnSpc>
                <a:spcPct val="100000"/>
              </a:lnSpc>
              <a:defRPr lang="en-IN" sz="800" kern="1200" smtClean="0">
                <a:solidFill>
                  <a:schemeClr val="bg1"/>
                </a:solidFill>
                <a:latin typeface="EYInterstate" panose="02000503020000020004" pitchFamily="2" charset="0"/>
                <a:ea typeface="+mn-ea"/>
                <a:cs typeface="+mn-cs"/>
              </a:defRPr>
            </a:lvl1pPr>
          </a:lstStyle>
          <a:p>
            <a:r>
              <a:rPr lang="en-US" noProof="0" dirty="0"/>
              <a:t>Page </a:t>
            </a:r>
            <a:fld id="{F1BC30E3-FFE5-4B91-AA19-87A149EBB9EE}" type="slidenum">
              <a:rPr lang="en-US" noProof="0" smtClean="0"/>
              <a:pPr/>
              <a:t>‹#›</a:t>
            </a:fld>
            <a:endParaRPr lang="en-US" noProof="0" dirty="0"/>
          </a:p>
        </p:txBody>
      </p:sp>
      <p:grpSp>
        <p:nvGrpSpPr>
          <p:cNvPr id="13" name="Harvey 8" hidden="1">
            <a:extLst>
              <a:ext uri="{FF2B5EF4-FFF2-40B4-BE49-F238E27FC236}">
                <a16:creationId xmlns:a16="http://schemas.microsoft.com/office/drawing/2014/main" id="{D3F4D0FA-A81B-4B10-9021-8A65104D4F33}"/>
              </a:ext>
            </a:extLst>
          </p:cNvPr>
          <p:cNvGrpSpPr>
            <a:grpSpLocks/>
          </p:cNvGrpSpPr>
          <p:nvPr userDrawn="1">
            <p:custDataLst>
              <p:tags r:id="rId11"/>
            </p:custDataLst>
          </p:nvPr>
        </p:nvGrpSpPr>
        <p:grpSpPr>
          <a:xfrm>
            <a:off x="12325350" y="0"/>
            <a:ext cx="292608" cy="292608"/>
            <a:chOff x="0" y="0"/>
            <a:chExt cx="914400" cy="914400"/>
          </a:xfrm>
          <a:solidFill>
            <a:schemeClr val="tx1"/>
          </a:solidFill>
        </p:grpSpPr>
        <p:sp>
          <p:nvSpPr>
            <p:cNvPr id="15" name="Harvey 0/8 [0]" hidden="1">
              <a:extLst>
                <a:ext uri="{FF2B5EF4-FFF2-40B4-BE49-F238E27FC236}">
                  <a16:creationId xmlns:a16="http://schemas.microsoft.com/office/drawing/2014/main" id="{911B7AE0-6D9E-4951-8C02-4EBC2285390C}"/>
                </a:ext>
              </a:extLst>
            </p:cNvPr>
            <p:cNvSpPr>
              <a:spLocks noChangeAspect="1"/>
            </p:cNvSpPr>
            <p:nvPr>
              <p:custDataLst>
                <p:tags r:id="rId12"/>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Harvey 1/8 [1]" hidden="1">
              <a:extLst>
                <a:ext uri="{FF2B5EF4-FFF2-40B4-BE49-F238E27FC236}">
                  <a16:creationId xmlns:a16="http://schemas.microsoft.com/office/drawing/2014/main" id="{BD484FA2-A4C6-409E-8073-01940BE23E65}"/>
                </a:ext>
              </a:extLst>
            </p:cNvPr>
            <p:cNvSpPr>
              <a:spLocks noChangeAspect="1"/>
            </p:cNvSpPr>
            <p:nvPr>
              <p:custDataLst>
                <p:tags r:id="rId13"/>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Harvey 2/8 [2]" hidden="1">
              <a:extLst>
                <a:ext uri="{FF2B5EF4-FFF2-40B4-BE49-F238E27FC236}">
                  <a16:creationId xmlns:a16="http://schemas.microsoft.com/office/drawing/2014/main" id="{8504C18C-DAC9-4333-AB1C-4E0C850CF777}"/>
                </a:ext>
              </a:extLst>
            </p:cNvPr>
            <p:cNvSpPr>
              <a:spLocks noChangeAspect="1"/>
            </p:cNvSpPr>
            <p:nvPr>
              <p:custDataLst>
                <p:tags r:id="rId14"/>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Harvey 3/8 [3]" hidden="1">
              <a:extLst>
                <a:ext uri="{FF2B5EF4-FFF2-40B4-BE49-F238E27FC236}">
                  <a16:creationId xmlns:a16="http://schemas.microsoft.com/office/drawing/2014/main" id="{BAEB09BB-552E-4890-B99B-9246574F66D0}"/>
                </a:ext>
              </a:extLst>
            </p:cNvPr>
            <p:cNvSpPr>
              <a:spLocks noChangeAspect="1"/>
            </p:cNvSpPr>
            <p:nvPr>
              <p:custDataLst>
                <p:tags r:id="rId15"/>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Harvey 4/8 [4]" hidden="1">
              <a:extLst>
                <a:ext uri="{FF2B5EF4-FFF2-40B4-BE49-F238E27FC236}">
                  <a16:creationId xmlns:a16="http://schemas.microsoft.com/office/drawing/2014/main" id="{C08003B0-E416-44B2-8399-11F93D366890}"/>
                </a:ext>
              </a:extLst>
            </p:cNvPr>
            <p:cNvSpPr>
              <a:spLocks noChangeAspect="1"/>
            </p:cNvSpPr>
            <p:nvPr>
              <p:custDataLst>
                <p:tags r:id="rId16"/>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Harvey 5/8 [5]" hidden="1">
              <a:extLst>
                <a:ext uri="{FF2B5EF4-FFF2-40B4-BE49-F238E27FC236}">
                  <a16:creationId xmlns:a16="http://schemas.microsoft.com/office/drawing/2014/main" id="{AD4A1008-3865-4155-9924-7E0548EC350C}"/>
                </a:ext>
              </a:extLst>
            </p:cNvPr>
            <p:cNvSpPr>
              <a:spLocks noChangeAspect="1"/>
            </p:cNvSpPr>
            <p:nvPr>
              <p:custDataLst>
                <p:tags r:id="rId17"/>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Harvey 6/8 [6]" hidden="1">
              <a:extLst>
                <a:ext uri="{FF2B5EF4-FFF2-40B4-BE49-F238E27FC236}">
                  <a16:creationId xmlns:a16="http://schemas.microsoft.com/office/drawing/2014/main" id="{83C9211C-945F-4AC1-9413-1EC55879FA2B}"/>
                </a:ext>
              </a:extLst>
            </p:cNvPr>
            <p:cNvSpPr>
              <a:spLocks noChangeAspect="1"/>
            </p:cNvSpPr>
            <p:nvPr>
              <p:custDataLst>
                <p:tags r:id="rId18"/>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Harvey 7/8 [7]" hidden="1">
              <a:extLst>
                <a:ext uri="{FF2B5EF4-FFF2-40B4-BE49-F238E27FC236}">
                  <a16:creationId xmlns:a16="http://schemas.microsoft.com/office/drawing/2014/main" id="{BE9B4F0A-AF42-4C57-A9DC-C1E75F25959A}"/>
                </a:ext>
              </a:extLst>
            </p:cNvPr>
            <p:cNvSpPr>
              <a:spLocks noChangeAspect="1"/>
            </p:cNvSpPr>
            <p:nvPr>
              <p:custDataLst>
                <p:tags r:id="rId19"/>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Harvey 8/8 [8]" hidden="1">
              <a:extLst>
                <a:ext uri="{FF2B5EF4-FFF2-40B4-BE49-F238E27FC236}">
                  <a16:creationId xmlns:a16="http://schemas.microsoft.com/office/drawing/2014/main" id="{B01DBED3-6466-4665-82C1-FC700CE328E9}"/>
                </a:ext>
              </a:extLst>
            </p:cNvPr>
            <p:cNvSpPr>
              <a:spLocks noChangeAspect="1"/>
            </p:cNvSpPr>
            <p:nvPr>
              <p:custDataLst>
                <p:tags r:id="rId20"/>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4122" r:id="rId1"/>
    <p:sldLayoutId id="2147484124" r:id="rId2"/>
    <p:sldLayoutId id="2147484006" r:id="rId3"/>
    <p:sldLayoutId id="2147484008" r:id="rId4"/>
    <p:sldLayoutId id="2147483840" r:id="rId5"/>
    <p:sldLayoutId id="2147484001" r:id="rId6"/>
  </p:sldLayoutIdLst>
  <p:hf hdr="0" ftr="0" dt="0"/>
  <p:txStyles>
    <p:titleStyle>
      <a:lvl1pPr algn="l" defTabSz="914400" rtl="0" eaLnBrk="1" latinLnBrk="0" hangingPunct="1">
        <a:lnSpc>
          <a:spcPct val="100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71463" marR="0" indent="-271463" algn="l" defTabSz="914400" rtl="0" eaLnBrk="1" fontAlgn="auto" latinLnBrk="0" hangingPunct="1">
        <a:lnSpc>
          <a:spcPct val="100000"/>
        </a:lnSpc>
        <a:spcBef>
          <a:spcPts val="0"/>
        </a:spcBef>
        <a:spcAft>
          <a:spcPts val="600"/>
        </a:spcAft>
        <a:buClr>
          <a:srgbClr val="FFE600"/>
        </a:buClr>
        <a:buSzPct val="70000"/>
        <a:buFont typeface="Arial" pitchFamily="34" charset="0"/>
        <a:buNone/>
        <a:tabLst/>
        <a:defRPr kumimoji="0" lang="de-DE" sz="2000" b="0" i="0" u="none" strike="noStrike" kern="1200" cap="none" spc="0" normalizeH="0" baseline="0" noProof="0" dirty="0" smtClean="0">
          <a:ln>
            <a:noFill/>
          </a:ln>
          <a:solidFill>
            <a:schemeClr val="bg1"/>
          </a:solidFill>
          <a:effectLst/>
          <a:uLnTx/>
          <a:uFillTx/>
          <a:latin typeface="EYInterstate Light" panose="02000506000000020004" pitchFamily="2" charset="0"/>
          <a:ea typeface="+mn-ea"/>
          <a:cs typeface="+mn-cs"/>
        </a:defRPr>
      </a:lvl1pPr>
      <a:lvl2pPr marL="271463" marR="0" indent="-271463"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de-DE" sz="2000" b="0" i="0" u="none" strike="noStrike" kern="1200" cap="none" spc="0" normalizeH="0" baseline="0" noProof="0" dirty="0" smtClean="0">
          <a:ln>
            <a:noFill/>
          </a:ln>
          <a:solidFill>
            <a:schemeClr val="bg1"/>
          </a:solidFill>
          <a:effectLst/>
          <a:uLnTx/>
          <a:uFillTx/>
          <a:latin typeface="EYInterstate Light" panose="02000506000000020004" pitchFamily="2" charset="0"/>
          <a:ea typeface="+mn-ea"/>
          <a:cs typeface="+mn-cs"/>
        </a:defRPr>
      </a:lvl2pPr>
      <a:lvl3pPr marL="563562" marR="0" indent="-285750"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de-DE" sz="1800" b="0" i="0" u="none" strike="noStrike" kern="1200" cap="none" spc="0" normalizeH="0" baseline="0" noProof="0" dirty="0" smtClean="0">
          <a:ln>
            <a:noFill/>
          </a:ln>
          <a:solidFill>
            <a:schemeClr val="bg1"/>
          </a:solidFill>
          <a:effectLst/>
          <a:uLnTx/>
          <a:uFillTx/>
          <a:latin typeface="EYInterstate Light" panose="02000506000000020004" pitchFamily="2" charset="0"/>
          <a:ea typeface="+mn-ea"/>
          <a:cs typeface="+mn-cs"/>
        </a:defRPr>
      </a:lvl3pPr>
      <a:lvl4pPr marL="800100" marR="0" indent="-285750" algn="l" defTabSz="914400" rtl="0" eaLnBrk="1" fontAlgn="auto" latinLnBrk="0" hangingPunct="1">
        <a:lnSpc>
          <a:spcPct val="100000"/>
        </a:lnSpc>
        <a:spcBef>
          <a:spcPts val="0"/>
        </a:spcBef>
        <a:spcAft>
          <a:spcPts val="600"/>
        </a:spcAft>
        <a:buClr>
          <a:srgbClr val="FFE600"/>
        </a:buClr>
        <a:buSzPct val="70000"/>
        <a:buFont typeface="Arial" pitchFamily="34" charset="0"/>
        <a:buChar char="►"/>
        <a:tabLst/>
        <a:defRPr kumimoji="0" lang="de-DE" sz="1600" b="0" i="0" u="none" strike="noStrike" kern="1200" cap="none" spc="0" normalizeH="0" baseline="0" noProof="0" dirty="0" smtClean="0">
          <a:ln>
            <a:noFill/>
          </a:ln>
          <a:solidFill>
            <a:schemeClr val="bg1"/>
          </a:solidFill>
          <a:effectLst/>
          <a:uLnTx/>
          <a:uFillTx/>
          <a:latin typeface="EYInterstate Light" panose="02000506000000020004" pitchFamily="2" charset="0"/>
          <a:ea typeface="+mn-ea"/>
          <a:cs typeface="+mn-cs"/>
        </a:defRPr>
      </a:lvl4pPr>
      <a:lvl5pPr marL="944563" indent="-201613" algn="l" defTabSz="914400" rtl="0" eaLnBrk="1" latinLnBrk="0" hangingPunct="1">
        <a:lnSpc>
          <a:spcPct val="100000"/>
        </a:lnSpc>
        <a:spcBef>
          <a:spcPts val="0"/>
        </a:spcBef>
        <a:spcAft>
          <a:spcPts val="600"/>
        </a:spcAft>
        <a:buClr>
          <a:srgbClr val="FFE600"/>
        </a:buClr>
        <a:buSzPct val="70000"/>
        <a:buFont typeface="Arial" pitchFamily="34" charset="0"/>
        <a:buChar char="►"/>
        <a:tabLst/>
        <a:defRPr kumimoji="0" lang="de-DE" sz="1400" b="0" i="0"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 userDrawn="1">
          <p15:clr>
            <a:srgbClr val="F26B43"/>
          </p15:clr>
        </p15:guide>
        <p15:guide id="4" pos="7301" userDrawn="1">
          <p15:clr>
            <a:srgbClr val="F26B43"/>
          </p15:clr>
        </p15:guide>
        <p15:guide id="5" orient="horz" pos="187" userDrawn="1">
          <p15:clr>
            <a:srgbClr val="F26B43"/>
          </p15:clr>
        </p15:guide>
        <p15:guide id="6" orient="horz" pos="709" userDrawn="1">
          <p15:clr>
            <a:srgbClr val="F26B43"/>
          </p15:clr>
        </p15:guide>
        <p15:guide id="7" orient="horz" pos="3838" userDrawn="1">
          <p15:clr>
            <a:srgbClr val="F26B43"/>
          </p15:clr>
        </p15:guide>
        <p15:guide id="8" orient="horz" pos="41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86551" y="333680"/>
            <a:ext cx="9901881" cy="86040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425600"/>
            <a:ext cx="10978514" cy="4698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4746571" y="6419088"/>
            <a:ext cx="6545073" cy="201168"/>
          </a:xfrm>
          <a:prstGeom prst="rect">
            <a:avLst/>
          </a:prstGeom>
        </p:spPr>
        <p:txBody>
          <a:bodyPr vert="horz" lIns="0" tIns="0" rIns="0" bIns="0" rtlCol="0" anchor="ctr" anchorCtr="0">
            <a:noAutofit/>
          </a:bodyPr>
          <a:lstStyle>
            <a:lvl1pPr algn="r">
              <a:defRPr sz="1100">
                <a:solidFill>
                  <a:schemeClr val="bg2"/>
                </a:solidFill>
                <a:latin typeface="+mn-lt"/>
              </a:defRPr>
            </a:lvl1pPr>
          </a:lstStyle>
          <a:p>
            <a:r>
              <a:rPr lang="en-GB" dirty="0"/>
              <a:t>Presentation title</a:t>
            </a:r>
          </a:p>
        </p:txBody>
      </p:sp>
      <p:sp>
        <p:nvSpPr>
          <p:cNvPr id="7" name="TextBox 6"/>
          <p:cNvSpPr txBox="1"/>
          <p:nvPr/>
        </p:nvSpPr>
        <p:spPr>
          <a:xfrm>
            <a:off x="11414124" y="6419088"/>
            <a:ext cx="292319" cy="201168"/>
          </a:xfrm>
          <a:prstGeom prst="rect">
            <a:avLst/>
          </a:prstGeom>
          <a:noFill/>
        </p:spPr>
        <p:txBody>
          <a:bodyPr wrap="square" lIns="0" tIns="0" rIns="0" bIns="0" rtlCol="0" anchor="ctr" anchorCtr="0">
            <a:noAutofit/>
          </a:bodyPr>
          <a:lstStyle/>
          <a:p>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2" name="Date Placeholder 3"/>
          <p:cNvSpPr>
            <a:spLocks noGrp="1"/>
          </p:cNvSpPr>
          <p:nvPr>
            <p:ph type="dt" sz="half" idx="2"/>
          </p:nvPr>
        </p:nvSpPr>
        <p:spPr>
          <a:xfrm>
            <a:off x="2181318" y="6519672"/>
            <a:ext cx="1371600" cy="201168"/>
          </a:xfrm>
          <a:prstGeom prst="rect">
            <a:avLst/>
          </a:prstGeom>
        </p:spPr>
        <p:txBody>
          <a:bodyPr vert="horz" wrap="none" lIns="0" tIns="0" rIns="0" bIns="0" rtlCol="0" anchor="t" anchorCtr="0"/>
          <a:lstStyle>
            <a:lvl1pPr algn="l">
              <a:defRPr sz="1100">
                <a:solidFill>
                  <a:schemeClr val="bg1"/>
                </a:solidFill>
                <a:latin typeface="+mn-lt"/>
              </a:defRPr>
            </a:lvl1pPr>
          </a:lstStyle>
          <a:p>
            <a:r>
              <a:rPr lang="en-US" dirty="0"/>
              <a:t>November 2020</a:t>
            </a:r>
          </a:p>
        </p:txBody>
      </p:sp>
      <p:cxnSp>
        <p:nvCxnSpPr>
          <p:cNvPr id="8" name="Straight Connector 7"/>
          <p:cNvCxnSpPr/>
          <p:nvPr userDrawn="1"/>
        </p:nvCxnSpPr>
        <p:spPr>
          <a:xfrm>
            <a:off x="11352884" y="6419088"/>
            <a:ext cx="0" cy="201168"/>
          </a:xfrm>
          <a:prstGeom prst="line">
            <a:avLst/>
          </a:prstGeom>
          <a:ln w="952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15335"/>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 id="2147484137" r:id="rId12"/>
    <p:sldLayoutId id="2147484138" r:id="rId13"/>
    <p:sldLayoutId id="2147484139" r:id="rId14"/>
    <p:sldLayoutId id="2147484140" r:id="rId15"/>
    <p:sldLayoutId id="2147484141" r:id="rId16"/>
    <p:sldLayoutId id="2147484142" r:id="rId17"/>
    <p:sldLayoutId id="2147484143" r:id="rId18"/>
    <p:sldLayoutId id="2147484144" r:id="rId19"/>
    <p:sldLayoutId id="2147484145" r:id="rId20"/>
    <p:sldLayoutId id="2147484146" r:id="rId21"/>
    <p:sldLayoutId id="2147484147" r:id="rId22"/>
  </p:sldLayoutIdLst>
  <p:hf hdr="0" dt="0"/>
  <p:txStyles>
    <p:titleStyle>
      <a:lvl1pPr algn="l" defTabSz="914400" rtl="0" eaLnBrk="1" latinLnBrk="0" hangingPunct="1">
        <a:lnSpc>
          <a:spcPct val="85000"/>
        </a:lnSpc>
        <a:spcBef>
          <a:spcPct val="0"/>
        </a:spcBef>
        <a:buNone/>
        <a:defRPr sz="2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chart" Target="../charts/chart4.xml"/><Relationship Id="rId11" Type="http://schemas.openxmlformats.org/officeDocument/2006/relationships/image" Target="../media/image18.svg"/><Relationship Id="rId5" Type="http://schemas.openxmlformats.org/officeDocument/2006/relationships/chart" Target="../charts/chart3.xml"/><Relationship Id="rId10" Type="http://schemas.openxmlformats.org/officeDocument/2006/relationships/image" Target="../media/image17.png"/><Relationship Id="rId4" Type="http://schemas.openxmlformats.org/officeDocument/2006/relationships/chart" Target="../charts/chart2.xml"/><Relationship Id="rId9"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emf"/><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slide" Target="slide3.xml"/><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emf"/><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hyperlink" Target="https://www.ey.com/en_gl/climate-change-sustainability-services/why-there-are-growing-calls-for-global-sustainability-standard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926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5">
            <a:extLst>
              <a:ext uri="{FF2B5EF4-FFF2-40B4-BE49-F238E27FC236}">
                <a16:creationId xmlns:a16="http://schemas.microsoft.com/office/drawing/2014/main" id="{73FA2A0A-C92B-4945-AD4A-FAE598B732D8}"/>
              </a:ext>
            </a:extLst>
          </p:cNvPr>
          <p:cNvSpPr txBox="1">
            <a:spLocks/>
          </p:cNvSpPr>
          <p:nvPr/>
        </p:nvSpPr>
        <p:spPr>
          <a:xfrm>
            <a:off x="609918" y="5875410"/>
            <a:ext cx="10978514" cy="285512"/>
          </a:xfrm>
          <a:prstGeom prst="rect">
            <a:avLst/>
          </a:prstGeom>
          <a:ln w="19050">
            <a:solidFill>
              <a:schemeClr val="bg1"/>
            </a:solidFill>
          </a:ln>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6616" marR="0" lvl="0" indent="-356616" algn="l" defTabSz="914400" rtl="0" eaLnBrk="1" fontAlgn="auto" latinLnBrk="0" hangingPunct="1">
              <a:lnSpc>
                <a:spcPct val="100000"/>
              </a:lnSpc>
              <a:spcBef>
                <a:spcPct val="20000"/>
              </a:spcBef>
              <a:spcAft>
                <a:spcPts val="0"/>
              </a:spcAft>
              <a:buClr>
                <a:srgbClr val="FFD200"/>
              </a:buClr>
              <a:buSzPct val="70000"/>
              <a:buFont typeface="Arial"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5" name="Footer Placeholder 9">
            <a:extLst>
              <a:ext uri="{FF2B5EF4-FFF2-40B4-BE49-F238E27FC236}">
                <a16:creationId xmlns:a16="http://schemas.microsoft.com/office/drawing/2014/main" id="{DD575216-601A-4FF9-BCEB-6FEF2243C8AD}"/>
              </a:ext>
            </a:extLst>
          </p:cNvPr>
          <p:cNvSpPr>
            <a:spLocks noGrp="1"/>
          </p:cNvSpPr>
          <p:nvPr>
            <p:ph type="ftr" sz="quarter" idx="11"/>
          </p:nvPr>
        </p:nvSpPr>
        <p:spPr/>
        <p:txBody>
          <a:bodyPr/>
          <a:lstStyle/>
          <a:p>
            <a:pPr lvl="0">
              <a:defRPr/>
            </a:pPr>
            <a:r>
              <a:rPr lang="en-GB" dirty="0">
                <a:solidFill>
                  <a:srgbClr val="FFD200"/>
                </a:solidFill>
              </a:rPr>
              <a:t>Global industry trends</a:t>
            </a:r>
            <a:endParaRPr kumimoji="0" lang="en-GB" sz="1100" b="0" i="0" u="none" strike="noStrike" kern="1200" cap="none" spc="0" normalizeH="0" baseline="0" noProof="0" dirty="0">
              <a:ln>
                <a:noFill/>
              </a:ln>
              <a:solidFill>
                <a:srgbClr val="FFD200"/>
              </a:solidFill>
              <a:effectLst/>
              <a:uLnTx/>
              <a:uFillTx/>
              <a:latin typeface="Arial"/>
              <a:ea typeface="+mn-ea"/>
              <a:cs typeface="+mn-cs"/>
            </a:endParaRPr>
          </a:p>
        </p:txBody>
      </p:sp>
      <p:sp>
        <p:nvSpPr>
          <p:cNvPr id="38" name="Content Placeholder 5">
            <a:extLst>
              <a:ext uri="{FF2B5EF4-FFF2-40B4-BE49-F238E27FC236}">
                <a16:creationId xmlns:a16="http://schemas.microsoft.com/office/drawing/2014/main" id="{713F38BF-C78E-42E6-8EBF-EB99EB75ADAF}"/>
              </a:ext>
            </a:extLst>
          </p:cNvPr>
          <p:cNvSpPr txBox="1">
            <a:spLocks/>
          </p:cNvSpPr>
          <p:nvPr/>
        </p:nvSpPr>
        <p:spPr>
          <a:xfrm flipH="1">
            <a:off x="765174" y="5659593"/>
            <a:ext cx="10668001" cy="418007"/>
          </a:xfrm>
          <a:prstGeom prst="roundRect">
            <a:avLst>
              <a:gd name="adj" fmla="val 50000"/>
            </a:avLst>
          </a:prstGeom>
          <a:solidFill>
            <a:schemeClr val="accent2"/>
          </a:solidFill>
          <a:ln w="19050">
            <a:solidFill>
              <a:schemeClr val="accent2"/>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D200"/>
              </a:buClr>
              <a:buSzPct val="70000"/>
              <a:buFont typeface="Arial" pitchFamily="34" charset="0"/>
              <a:buNone/>
              <a:tabLst/>
              <a:defRPr/>
            </a:pPr>
            <a:r>
              <a:rPr kumimoji="0" lang="en-US" sz="1200" b="1"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Local, State and Federal policies and the declining cost of renewables will underpin renewable investment in the upcoming decades</a:t>
            </a:r>
          </a:p>
        </p:txBody>
      </p:sp>
      <p:sp>
        <p:nvSpPr>
          <p:cNvPr id="159" name="Rectangle 158">
            <a:extLst>
              <a:ext uri="{FF2B5EF4-FFF2-40B4-BE49-F238E27FC236}">
                <a16:creationId xmlns:a16="http://schemas.microsoft.com/office/drawing/2014/main" id="{0A1A84A1-E809-42CF-9C3D-3BB9833F2F77}"/>
              </a:ext>
            </a:extLst>
          </p:cNvPr>
          <p:cNvSpPr/>
          <p:nvPr/>
        </p:nvSpPr>
        <p:spPr>
          <a:xfrm>
            <a:off x="642477" y="6160291"/>
            <a:ext cx="10943099" cy="3440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l" defTabSz="914400" rtl="0" eaLnBrk="1" fontAlgn="auto" latinLnBrk="0" hangingPunct="1">
              <a:lnSpc>
                <a:spcPct val="100000"/>
              </a:lnSpc>
              <a:spcBef>
                <a:spcPts val="0"/>
              </a:spcBef>
              <a:spcAft>
                <a:spcPts val="0"/>
              </a:spcAft>
              <a:buClr>
                <a:srgbClr val="27ACAA"/>
              </a:buClr>
              <a:buSzPct val="70000"/>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Source: IRENA, IEA, UNFCCC</a:t>
            </a:r>
          </a:p>
        </p:txBody>
      </p:sp>
      <p:sp>
        <p:nvSpPr>
          <p:cNvPr id="59" name="TextBox 58">
            <a:extLst>
              <a:ext uri="{FF2B5EF4-FFF2-40B4-BE49-F238E27FC236}">
                <a16:creationId xmlns:a16="http://schemas.microsoft.com/office/drawing/2014/main" id="{7889EEEA-DEFE-4743-97E0-28740E0EE591}"/>
              </a:ext>
            </a:extLst>
          </p:cNvPr>
          <p:cNvSpPr txBox="1"/>
          <p:nvPr/>
        </p:nvSpPr>
        <p:spPr>
          <a:xfrm>
            <a:off x="538473" y="1425388"/>
            <a:ext cx="5935578" cy="256373"/>
          </a:xfrm>
          <a:prstGeom prst="rect">
            <a:avLst/>
          </a:prstGeom>
          <a:solidFill>
            <a:schemeClr val="tx2"/>
          </a:solidFill>
        </p:spPr>
        <p:txBody>
          <a:bodyPr wrap="square" lIns="35981" tIns="36557" rIns="35981" bIns="35981" rtlCol="0" anchor="ctr">
            <a:spAutoFit/>
          </a:bodyPr>
          <a:lstStyle/>
          <a:p>
            <a:pPr marL="0" marR="0" lvl="0" indent="0" algn="l" defTabSz="913943" rtl="0" eaLnBrk="1" fontAlgn="auto" latinLnBrk="0" hangingPunct="1">
              <a:lnSpc>
                <a:spcPct val="85000"/>
              </a:lnSpc>
              <a:spcBef>
                <a:spcPts val="0"/>
              </a:spcBef>
              <a:spcAft>
                <a:spcPts val="600"/>
              </a:spcAft>
              <a:buClr>
                <a:srgbClr val="27ACAA"/>
              </a:buClr>
              <a:buSzPct val="70000"/>
              <a:buFontTx/>
              <a:buNone/>
              <a:tabLst/>
              <a:defRPr/>
            </a:pPr>
            <a:r>
              <a:rPr kumimoji="0" lang="fr-FR" sz="1400" b="0" i="0" u="none" strike="noStrike" kern="1200" cap="none" spc="0" normalizeH="0" baseline="0" noProof="0" dirty="0" err="1">
                <a:ln>
                  <a:noFill/>
                </a:ln>
                <a:solidFill>
                  <a:prstClr val="white"/>
                </a:solidFill>
                <a:effectLst/>
                <a:uLnTx/>
                <a:uFillTx/>
                <a:latin typeface="EYInterstate Light" panose="02000506000000020004" pitchFamily="2" charset="0"/>
              </a:rPr>
              <a:t>Nationally</a:t>
            </a:r>
            <a:r>
              <a:rPr kumimoji="0" lang="fr-FR" sz="1400" b="0" i="0" u="none" strike="noStrike" kern="1200" cap="none" spc="0" normalizeH="0" baseline="0" noProof="0" dirty="0">
                <a:ln>
                  <a:noFill/>
                </a:ln>
                <a:solidFill>
                  <a:prstClr val="white"/>
                </a:solidFill>
                <a:effectLst/>
                <a:uLnTx/>
                <a:uFillTx/>
                <a:latin typeface="EYInterstate Light" panose="02000506000000020004" pitchFamily="2" charset="0"/>
              </a:rPr>
              <a:t> </a:t>
            </a:r>
            <a:r>
              <a:rPr kumimoji="0" lang="fr-FR" sz="1400" b="0" i="0" u="none" strike="noStrike" kern="1200" cap="none" spc="0" normalizeH="0" baseline="0" noProof="0" dirty="0" err="1">
                <a:ln>
                  <a:noFill/>
                </a:ln>
                <a:solidFill>
                  <a:prstClr val="white"/>
                </a:solidFill>
                <a:effectLst/>
                <a:uLnTx/>
                <a:uFillTx/>
                <a:latin typeface="EYInterstate Light" panose="02000506000000020004" pitchFamily="2" charset="0"/>
              </a:rPr>
              <a:t>Determined</a:t>
            </a:r>
            <a:r>
              <a:rPr kumimoji="0" lang="fr-FR" sz="1400" b="0" i="0" u="none" strike="noStrike" kern="1200" cap="none" spc="0" normalizeH="0" baseline="0" noProof="0" dirty="0">
                <a:ln>
                  <a:noFill/>
                </a:ln>
                <a:solidFill>
                  <a:prstClr val="white"/>
                </a:solidFill>
                <a:effectLst/>
                <a:uLnTx/>
                <a:uFillTx/>
                <a:latin typeface="EYInterstate Light" panose="02000506000000020004" pitchFamily="2" charset="0"/>
              </a:rPr>
              <a:t> Contribution (</a:t>
            </a:r>
            <a:r>
              <a:rPr kumimoji="0" lang="fr-FR" sz="1400" b="0" i="0" u="none" strike="noStrike" kern="1200" cap="none" spc="0" normalizeH="0" baseline="0" noProof="0" dirty="0" err="1">
                <a:ln>
                  <a:noFill/>
                </a:ln>
                <a:solidFill>
                  <a:prstClr val="white"/>
                </a:solidFill>
                <a:effectLst/>
                <a:uLnTx/>
                <a:uFillTx/>
                <a:latin typeface="EYInterstate Light" panose="02000506000000020004" pitchFamily="2" charset="0"/>
              </a:rPr>
              <a:t>NDCs</a:t>
            </a:r>
            <a:r>
              <a:rPr kumimoji="0" lang="fr-FR" sz="1400" b="0" i="0" u="none" strike="noStrike" kern="1200" cap="none" spc="0" normalizeH="0" baseline="0" noProof="0" dirty="0">
                <a:ln>
                  <a:noFill/>
                </a:ln>
                <a:solidFill>
                  <a:prstClr val="white"/>
                </a:solidFill>
                <a:effectLst/>
                <a:uLnTx/>
                <a:uFillTx/>
                <a:latin typeface="EYInterstate Light" panose="02000506000000020004" pitchFamily="2" charset="0"/>
              </a:rPr>
              <a:t>) </a:t>
            </a:r>
            <a:r>
              <a:rPr kumimoji="0" lang="fr-FR" sz="1400" b="0" i="0" u="none" strike="noStrike" kern="1200" cap="none" spc="0" normalizeH="0" baseline="0" noProof="0" dirty="0" err="1">
                <a:ln>
                  <a:noFill/>
                </a:ln>
                <a:solidFill>
                  <a:prstClr val="white"/>
                </a:solidFill>
                <a:effectLst/>
                <a:uLnTx/>
                <a:uFillTx/>
                <a:latin typeface="EYInterstate Light" panose="02000506000000020004" pitchFamily="2" charset="0"/>
              </a:rPr>
              <a:t>under</a:t>
            </a:r>
            <a:r>
              <a:rPr kumimoji="0" lang="fr-FR" sz="1400" b="0" i="0" u="none" strike="noStrike" kern="1200" cap="none" spc="0" normalizeH="0" baseline="0" noProof="0" dirty="0">
                <a:ln>
                  <a:noFill/>
                </a:ln>
                <a:solidFill>
                  <a:prstClr val="white"/>
                </a:solidFill>
                <a:effectLst/>
                <a:uLnTx/>
                <a:uFillTx/>
                <a:latin typeface="EYInterstate Light" panose="02000506000000020004" pitchFamily="2" charset="0"/>
              </a:rPr>
              <a:t> the Paris Agreement </a:t>
            </a:r>
          </a:p>
        </p:txBody>
      </p:sp>
      <p:grpSp>
        <p:nvGrpSpPr>
          <p:cNvPr id="61" name="Group 60">
            <a:extLst>
              <a:ext uri="{FF2B5EF4-FFF2-40B4-BE49-F238E27FC236}">
                <a16:creationId xmlns:a16="http://schemas.microsoft.com/office/drawing/2014/main" id="{C3CE4C48-D563-4FD5-8E45-5C16988745C7}"/>
              </a:ext>
            </a:extLst>
          </p:cNvPr>
          <p:cNvGrpSpPr/>
          <p:nvPr/>
        </p:nvGrpSpPr>
        <p:grpSpPr>
          <a:xfrm>
            <a:off x="929047" y="1834370"/>
            <a:ext cx="5243146" cy="3603084"/>
            <a:chOff x="260595" y="1677401"/>
            <a:chExt cx="5292006" cy="3562527"/>
          </a:xfrm>
        </p:grpSpPr>
        <p:grpSp>
          <p:nvGrpSpPr>
            <p:cNvPr id="62" name="Group 61">
              <a:extLst>
                <a:ext uri="{FF2B5EF4-FFF2-40B4-BE49-F238E27FC236}">
                  <a16:creationId xmlns:a16="http://schemas.microsoft.com/office/drawing/2014/main" id="{120C2896-1D86-4FB3-BE58-0C4EF93AF2E4}"/>
                </a:ext>
              </a:extLst>
            </p:cNvPr>
            <p:cNvGrpSpPr/>
            <p:nvPr/>
          </p:nvGrpSpPr>
          <p:grpSpPr>
            <a:xfrm>
              <a:off x="260601" y="4990596"/>
              <a:ext cx="1308315" cy="243450"/>
              <a:chOff x="1003705" y="5186507"/>
              <a:chExt cx="1308315" cy="243450"/>
            </a:xfrm>
          </p:grpSpPr>
          <p:sp>
            <p:nvSpPr>
              <p:cNvPr id="441" name="Oval 440">
                <a:extLst>
                  <a:ext uri="{FF2B5EF4-FFF2-40B4-BE49-F238E27FC236}">
                    <a16:creationId xmlns:a16="http://schemas.microsoft.com/office/drawing/2014/main" id="{926DAC32-93A6-4BB6-8C1B-783FE5E1A60C}"/>
                  </a:ext>
                </a:extLst>
              </p:cNvPr>
              <p:cNvSpPr/>
              <p:nvPr/>
            </p:nvSpPr>
            <p:spPr>
              <a:xfrm>
                <a:off x="1003705" y="5251972"/>
                <a:ext cx="108000" cy="108000"/>
              </a:xfrm>
              <a:prstGeom prst="ellipse">
                <a:avLst/>
              </a:prstGeom>
              <a:solidFill>
                <a:srgbClr val="3366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42" name="TextBox 441">
                <a:extLst>
                  <a:ext uri="{FF2B5EF4-FFF2-40B4-BE49-F238E27FC236}">
                    <a16:creationId xmlns:a16="http://schemas.microsoft.com/office/drawing/2014/main" id="{A684C310-78E5-42D5-B653-1028DABD7324}"/>
                  </a:ext>
                </a:extLst>
              </p:cNvPr>
              <p:cNvSpPr txBox="1"/>
              <p:nvPr/>
            </p:nvSpPr>
            <p:spPr>
              <a:xfrm>
                <a:off x="1195202" y="5186507"/>
                <a:ext cx="1116818" cy="243450"/>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FFD200"/>
                  </a:buClr>
                  <a:buSzPct val="70000"/>
                  <a:buFontTx/>
                  <a:buNone/>
                  <a:tabLst/>
                  <a:defRPr/>
                </a:pPr>
                <a:r>
                  <a:rPr kumimoji="0" lang="fr-FR" sz="800" b="1" i="0" u="none" strike="noStrike" kern="1200" cap="none" spc="0" normalizeH="0" baseline="0" noProof="0" dirty="0" err="1">
                    <a:ln>
                      <a:noFill/>
                    </a:ln>
                    <a:solidFill>
                      <a:srgbClr val="FFFFFF"/>
                    </a:solidFill>
                    <a:effectLst/>
                    <a:uLnTx/>
                    <a:uFillTx/>
                    <a:latin typeface="EYInterstate" panose="02000503020000020004" pitchFamily="2" charset="0"/>
                    <a:ea typeface="+mn-ea"/>
                    <a:cs typeface="+mn-cs"/>
                  </a:rPr>
                  <a:t>Number</a:t>
                </a:r>
                <a:r>
                  <a:rPr kumimoji="0" lang="fr-FR" sz="800" b="1" i="0" u="none" strike="noStrike" kern="1200" cap="none" spc="0" normalizeH="0" baseline="0" noProof="0" dirty="0">
                    <a:ln>
                      <a:noFill/>
                    </a:ln>
                    <a:solidFill>
                      <a:srgbClr val="FFFFFF"/>
                    </a:solidFill>
                    <a:effectLst/>
                    <a:uLnTx/>
                    <a:uFillTx/>
                    <a:latin typeface="EYInterstate" panose="02000503020000020004" pitchFamily="2" charset="0"/>
                    <a:ea typeface="+mn-ea"/>
                    <a:cs typeface="+mn-cs"/>
                  </a:rPr>
                  <a:t> of countries </a:t>
                </a:r>
                <a:r>
                  <a:rPr kumimoji="0" lang="fr-FR" sz="800" b="1" i="0" u="none" strike="noStrike" kern="1200" cap="none" spc="0" normalizeH="0" baseline="0" noProof="0" dirty="0" err="1">
                    <a:ln>
                      <a:noFill/>
                    </a:ln>
                    <a:solidFill>
                      <a:srgbClr val="FFFFFF"/>
                    </a:solidFill>
                    <a:effectLst/>
                    <a:uLnTx/>
                    <a:uFillTx/>
                    <a:latin typeface="EYInterstate" panose="02000503020000020004" pitchFamily="2" charset="0"/>
                    <a:ea typeface="+mn-ea"/>
                    <a:cs typeface="+mn-cs"/>
                  </a:rPr>
                  <a:t>that</a:t>
                </a:r>
                <a:r>
                  <a:rPr kumimoji="0" lang="fr-FR" sz="800" b="1" i="0" u="none" strike="noStrike" kern="1200" cap="none" spc="0" normalizeH="0" baseline="0" noProof="0" dirty="0">
                    <a:ln>
                      <a:noFill/>
                    </a:ln>
                    <a:solidFill>
                      <a:srgbClr val="FFFFFF"/>
                    </a:solidFill>
                    <a:effectLst/>
                    <a:uLnTx/>
                    <a:uFillTx/>
                    <a:latin typeface="EYInterstate" panose="02000503020000020004" pitchFamily="2" charset="0"/>
                    <a:ea typeface="+mn-ea"/>
                    <a:cs typeface="+mn-cs"/>
                  </a:rPr>
                  <a:t> </a:t>
                </a:r>
                <a:r>
                  <a:rPr kumimoji="0" lang="fr-FR" sz="800" b="1" i="0" u="none" strike="noStrike" kern="1200" cap="none" spc="0" normalizeH="0" baseline="0" noProof="0" dirty="0" err="1">
                    <a:ln>
                      <a:noFill/>
                    </a:ln>
                    <a:solidFill>
                      <a:srgbClr val="FFFFFF"/>
                    </a:solidFill>
                    <a:effectLst/>
                    <a:uLnTx/>
                    <a:uFillTx/>
                    <a:latin typeface="EYInterstate" panose="02000503020000020004" pitchFamily="2" charset="0"/>
                    <a:ea typeface="+mn-ea"/>
                    <a:cs typeface="+mn-cs"/>
                  </a:rPr>
                  <a:t>submitted</a:t>
                </a:r>
                <a:r>
                  <a:rPr kumimoji="0" lang="fr-FR" sz="800" b="1" i="0" u="none" strike="noStrike" kern="1200" cap="none" spc="0" normalizeH="0" baseline="0" noProof="0" dirty="0">
                    <a:ln>
                      <a:noFill/>
                    </a:ln>
                    <a:solidFill>
                      <a:srgbClr val="FFFFFF"/>
                    </a:solidFill>
                    <a:effectLst/>
                    <a:uLnTx/>
                    <a:uFillTx/>
                    <a:latin typeface="EYInterstate" panose="02000503020000020004" pitchFamily="2" charset="0"/>
                    <a:ea typeface="+mn-ea"/>
                    <a:cs typeface="+mn-cs"/>
                  </a:rPr>
                  <a:t> a NDC</a:t>
                </a:r>
              </a:p>
            </p:txBody>
          </p:sp>
        </p:grpSp>
        <p:grpSp>
          <p:nvGrpSpPr>
            <p:cNvPr id="63" name="Group 62">
              <a:extLst>
                <a:ext uri="{FF2B5EF4-FFF2-40B4-BE49-F238E27FC236}">
                  <a16:creationId xmlns:a16="http://schemas.microsoft.com/office/drawing/2014/main" id="{39D047B4-D338-4093-9E2E-5756D3D5B94A}"/>
                </a:ext>
              </a:extLst>
            </p:cNvPr>
            <p:cNvGrpSpPr/>
            <p:nvPr/>
          </p:nvGrpSpPr>
          <p:grpSpPr>
            <a:xfrm>
              <a:off x="2009147" y="4986648"/>
              <a:ext cx="1409839" cy="243449"/>
              <a:chOff x="1075488" y="5186508"/>
              <a:chExt cx="1409839" cy="243449"/>
            </a:xfrm>
          </p:grpSpPr>
          <p:sp>
            <p:nvSpPr>
              <p:cNvPr id="439" name="Oval 438">
                <a:extLst>
                  <a:ext uri="{FF2B5EF4-FFF2-40B4-BE49-F238E27FC236}">
                    <a16:creationId xmlns:a16="http://schemas.microsoft.com/office/drawing/2014/main" id="{719EFBF7-B97B-40A4-BA24-192A5FA57A14}"/>
                  </a:ext>
                </a:extLst>
              </p:cNvPr>
              <p:cNvSpPr/>
              <p:nvPr/>
            </p:nvSpPr>
            <p:spPr>
              <a:xfrm>
                <a:off x="1075488" y="5251972"/>
                <a:ext cx="108000" cy="108000"/>
              </a:xfrm>
              <a:prstGeom prst="ellipse">
                <a:avLst/>
              </a:prstGeom>
              <a:solidFill>
                <a:srgbClr val="24A19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40" name="TextBox 439">
                <a:extLst>
                  <a:ext uri="{FF2B5EF4-FFF2-40B4-BE49-F238E27FC236}">
                    <a16:creationId xmlns:a16="http://schemas.microsoft.com/office/drawing/2014/main" id="{BDC83AB7-F934-4294-BFFF-D8DD78CB4858}"/>
                  </a:ext>
                </a:extLst>
              </p:cNvPr>
              <p:cNvSpPr txBox="1"/>
              <p:nvPr/>
            </p:nvSpPr>
            <p:spPr>
              <a:xfrm>
                <a:off x="1266984" y="5186508"/>
                <a:ext cx="1218343" cy="24344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FFD200"/>
                  </a:buClr>
                  <a:buSzPct val="70000"/>
                  <a:buFontTx/>
                  <a:buNone/>
                  <a:tabLst/>
                  <a:defRPr/>
                </a:pPr>
                <a:r>
                  <a:rPr kumimoji="0" lang="fr-FR" sz="800" b="1" i="0" u="none" strike="noStrike" kern="1200" cap="none" spc="0" normalizeH="0" baseline="0" noProof="0">
                    <a:ln>
                      <a:noFill/>
                    </a:ln>
                    <a:solidFill>
                      <a:srgbClr val="FFFFFF"/>
                    </a:solidFill>
                    <a:effectLst/>
                    <a:uLnTx/>
                    <a:uFillTx/>
                    <a:latin typeface="EYInterstate" panose="02000503020000020004" pitchFamily="2" charset="0"/>
                    <a:ea typeface="+mn-ea"/>
                    <a:cs typeface="+mn-cs"/>
                  </a:rPr>
                  <a:t>Number of NDCs mentioning renewables </a:t>
                </a:r>
              </a:p>
            </p:txBody>
          </p:sp>
        </p:grpSp>
        <p:grpSp>
          <p:nvGrpSpPr>
            <p:cNvPr id="64" name="Group 63">
              <a:extLst>
                <a:ext uri="{FF2B5EF4-FFF2-40B4-BE49-F238E27FC236}">
                  <a16:creationId xmlns:a16="http://schemas.microsoft.com/office/drawing/2014/main" id="{DF82BE9D-A654-46A5-8E16-CD13688436BD}"/>
                </a:ext>
              </a:extLst>
            </p:cNvPr>
            <p:cNvGrpSpPr/>
            <p:nvPr/>
          </p:nvGrpSpPr>
          <p:grpSpPr>
            <a:xfrm>
              <a:off x="3797607" y="4987485"/>
              <a:ext cx="1754994" cy="252443"/>
              <a:chOff x="1003705" y="5186508"/>
              <a:chExt cx="1754994" cy="252443"/>
            </a:xfrm>
          </p:grpSpPr>
          <p:sp>
            <p:nvSpPr>
              <p:cNvPr id="437" name="Oval 436">
                <a:extLst>
                  <a:ext uri="{FF2B5EF4-FFF2-40B4-BE49-F238E27FC236}">
                    <a16:creationId xmlns:a16="http://schemas.microsoft.com/office/drawing/2014/main" id="{5AC2A250-59CB-4869-AA04-2734742326F6}"/>
                  </a:ext>
                </a:extLst>
              </p:cNvPr>
              <p:cNvSpPr/>
              <p:nvPr/>
            </p:nvSpPr>
            <p:spPr>
              <a:xfrm>
                <a:off x="1003705" y="5251972"/>
                <a:ext cx="108000" cy="108000"/>
              </a:xfrm>
              <a:prstGeom prst="ellipse">
                <a:avLst/>
              </a:prstGeom>
              <a:solidFill>
                <a:srgbClr val="FFD2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38" name="TextBox 437">
                <a:extLst>
                  <a:ext uri="{FF2B5EF4-FFF2-40B4-BE49-F238E27FC236}">
                    <a16:creationId xmlns:a16="http://schemas.microsoft.com/office/drawing/2014/main" id="{F77398FF-0A95-462D-B416-C48146358481}"/>
                  </a:ext>
                </a:extLst>
              </p:cNvPr>
              <p:cNvSpPr txBox="1"/>
              <p:nvPr/>
            </p:nvSpPr>
            <p:spPr>
              <a:xfrm>
                <a:off x="1195201" y="5186508"/>
                <a:ext cx="1563498" cy="252443"/>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FFD200"/>
                  </a:buClr>
                  <a:buSzPct val="70000"/>
                  <a:buFontTx/>
                  <a:buNone/>
                  <a:tabLst/>
                  <a:defRPr/>
                </a:pPr>
                <a:r>
                  <a:rPr kumimoji="0" lang="fr-FR" sz="800" b="1" i="0" u="none" strike="noStrike" kern="1200" cap="none" spc="0" normalizeH="0" baseline="0" noProof="0">
                    <a:ln>
                      <a:noFill/>
                    </a:ln>
                    <a:solidFill>
                      <a:srgbClr val="FFFFFF"/>
                    </a:solidFill>
                    <a:effectLst/>
                    <a:uLnTx/>
                    <a:uFillTx/>
                    <a:latin typeface="EYInterstate" panose="02000503020000020004" pitchFamily="2" charset="0"/>
                    <a:ea typeface="+mn-ea"/>
                    <a:cs typeface="+mn-cs"/>
                  </a:rPr>
                  <a:t>Number of NDCs with quantifiable renewable targets</a:t>
                </a:r>
              </a:p>
            </p:txBody>
          </p:sp>
        </p:grpSp>
        <p:grpSp>
          <p:nvGrpSpPr>
            <p:cNvPr id="66" name="Group 65">
              <a:extLst>
                <a:ext uri="{FF2B5EF4-FFF2-40B4-BE49-F238E27FC236}">
                  <a16:creationId xmlns:a16="http://schemas.microsoft.com/office/drawing/2014/main" id="{F7DCF498-4DED-44BB-8A4B-045EF38B448E}"/>
                </a:ext>
              </a:extLst>
            </p:cNvPr>
            <p:cNvGrpSpPr/>
            <p:nvPr/>
          </p:nvGrpSpPr>
          <p:grpSpPr>
            <a:xfrm>
              <a:off x="260595" y="1677401"/>
              <a:ext cx="5292005" cy="3028021"/>
              <a:chOff x="609595" y="1979311"/>
              <a:chExt cx="5292005" cy="3028021"/>
            </a:xfrm>
          </p:grpSpPr>
          <p:grpSp>
            <p:nvGrpSpPr>
              <p:cNvPr id="70" name="Group 69">
                <a:extLst>
                  <a:ext uri="{FF2B5EF4-FFF2-40B4-BE49-F238E27FC236}">
                    <a16:creationId xmlns:a16="http://schemas.microsoft.com/office/drawing/2014/main" id="{28F3A28D-061A-446E-B516-524A02CC4484}"/>
                  </a:ext>
                </a:extLst>
              </p:cNvPr>
              <p:cNvGrpSpPr>
                <a:grpSpLocks noChangeAspect="1"/>
              </p:cNvGrpSpPr>
              <p:nvPr/>
            </p:nvGrpSpPr>
            <p:grpSpPr bwMode="auto">
              <a:xfrm>
                <a:off x="609600" y="1979311"/>
                <a:ext cx="5292000" cy="2809707"/>
                <a:chOff x="316" y="667"/>
                <a:chExt cx="5586" cy="2966"/>
              </a:xfrm>
              <a:solidFill>
                <a:schemeClr val="bg1">
                  <a:lumMod val="95000"/>
                  <a:alpha val="30000"/>
                </a:schemeClr>
              </a:solidFill>
            </p:grpSpPr>
            <p:sp>
              <p:nvSpPr>
                <p:cNvPr id="94" name="Freeform 5">
                  <a:extLst>
                    <a:ext uri="{FF2B5EF4-FFF2-40B4-BE49-F238E27FC236}">
                      <a16:creationId xmlns:a16="http://schemas.microsoft.com/office/drawing/2014/main" id="{DAA98A0C-4338-4BB5-8F62-750DB3E2FCA9}"/>
                    </a:ext>
                  </a:extLst>
                </p:cNvPr>
                <p:cNvSpPr>
                  <a:spLocks noChangeAspect="1"/>
                </p:cNvSpPr>
                <p:nvPr/>
              </p:nvSpPr>
              <p:spPr bwMode="auto">
                <a:xfrm>
                  <a:off x="3199" y="1848"/>
                  <a:ext cx="36" cy="63"/>
                </a:xfrm>
                <a:custGeom>
                  <a:avLst/>
                  <a:gdLst>
                    <a:gd name="T0" fmla="*/ 0 w 33"/>
                    <a:gd name="T1" fmla="*/ 15 h 63"/>
                    <a:gd name="T2" fmla="*/ 7 w 33"/>
                    <a:gd name="T3" fmla="*/ 7 h 63"/>
                    <a:gd name="T4" fmla="*/ 13 w 33"/>
                    <a:gd name="T5" fmla="*/ 0 h 63"/>
                    <a:gd name="T6" fmla="*/ 26 w 33"/>
                    <a:gd name="T7" fmla="*/ 11 h 63"/>
                    <a:gd name="T8" fmla="*/ 26 w 33"/>
                    <a:gd name="T9" fmla="*/ 15 h 63"/>
                    <a:gd name="T10" fmla="*/ 26 w 33"/>
                    <a:gd name="T11" fmla="*/ 20 h 63"/>
                    <a:gd name="T12" fmla="*/ 26 w 33"/>
                    <a:gd name="T13" fmla="*/ 26 h 63"/>
                    <a:gd name="T14" fmla="*/ 28 w 33"/>
                    <a:gd name="T15" fmla="*/ 30 h 63"/>
                    <a:gd name="T16" fmla="*/ 33 w 33"/>
                    <a:gd name="T17" fmla="*/ 41 h 63"/>
                    <a:gd name="T18" fmla="*/ 26 w 33"/>
                    <a:gd name="T19" fmla="*/ 56 h 63"/>
                    <a:gd name="T20" fmla="*/ 18 w 33"/>
                    <a:gd name="T21" fmla="*/ 63 h 63"/>
                    <a:gd name="T22" fmla="*/ 18 w 33"/>
                    <a:gd name="T23" fmla="*/ 61 h 63"/>
                    <a:gd name="T24" fmla="*/ 13 w 33"/>
                    <a:gd name="T25" fmla="*/ 52 h 63"/>
                    <a:gd name="T26" fmla="*/ 3 w 33"/>
                    <a:gd name="T27" fmla="*/ 48 h 63"/>
                    <a:gd name="T28" fmla="*/ 7 w 33"/>
                    <a:gd name="T29" fmla="*/ 48 h 63"/>
                    <a:gd name="T30" fmla="*/ 7 w 33"/>
                    <a:gd name="T31" fmla="*/ 37 h 63"/>
                    <a:gd name="T32" fmla="*/ 9 w 33"/>
                    <a:gd name="T33" fmla="*/ 35 h 63"/>
                    <a:gd name="T34" fmla="*/ 7 w 33"/>
                    <a:gd name="T35" fmla="*/ 30 h 63"/>
                    <a:gd name="T36" fmla="*/ 7 w 33"/>
                    <a:gd name="T37" fmla="*/ 22 h 63"/>
                    <a:gd name="T38" fmla="*/ 0 w 33"/>
                    <a:gd name="T39" fmla="*/ 15 h 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
                    <a:gd name="T61" fmla="*/ 0 h 63"/>
                    <a:gd name="T62" fmla="*/ 33 w 33"/>
                    <a:gd name="T63" fmla="*/ 63 h 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 h="63">
                      <a:moveTo>
                        <a:pt x="0" y="15"/>
                      </a:moveTo>
                      <a:lnTo>
                        <a:pt x="7" y="7"/>
                      </a:lnTo>
                      <a:lnTo>
                        <a:pt x="13" y="0"/>
                      </a:lnTo>
                      <a:lnTo>
                        <a:pt x="26" y="11"/>
                      </a:lnTo>
                      <a:lnTo>
                        <a:pt x="26" y="15"/>
                      </a:lnTo>
                      <a:lnTo>
                        <a:pt x="26" y="20"/>
                      </a:lnTo>
                      <a:lnTo>
                        <a:pt x="26" y="26"/>
                      </a:lnTo>
                      <a:lnTo>
                        <a:pt x="28" y="30"/>
                      </a:lnTo>
                      <a:lnTo>
                        <a:pt x="33" y="41"/>
                      </a:lnTo>
                      <a:lnTo>
                        <a:pt x="26" y="56"/>
                      </a:lnTo>
                      <a:lnTo>
                        <a:pt x="18" y="63"/>
                      </a:lnTo>
                      <a:lnTo>
                        <a:pt x="18" y="61"/>
                      </a:lnTo>
                      <a:lnTo>
                        <a:pt x="13" y="52"/>
                      </a:lnTo>
                      <a:lnTo>
                        <a:pt x="3" y="48"/>
                      </a:lnTo>
                      <a:lnTo>
                        <a:pt x="7" y="48"/>
                      </a:lnTo>
                      <a:lnTo>
                        <a:pt x="7" y="37"/>
                      </a:lnTo>
                      <a:lnTo>
                        <a:pt x="9" y="35"/>
                      </a:lnTo>
                      <a:lnTo>
                        <a:pt x="7" y="30"/>
                      </a:lnTo>
                      <a:lnTo>
                        <a:pt x="7" y="22"/>
                      </a:lnTo>
                      <a:lnTo>
                        <a:pt x="0" y="1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2" name="Freeform 6">
                  <a:extLst>
                    <a:ext uri="{FF2B5EF4-FFF2-40B4-BE49-F238E27FC236}">
                      <a16:creationId xmlns:a16="http://schemas.microsoft.com/office/drawing/2014/main" id="{5919555A-7A9D-4401-86DD-1D368394D71A}"/>
                    </a:ext>
                  </a:extLst>
                </p:cNvPr>
                <p:cNvSpPr>
                  <a:spLocks noChangeAspect="1"/>
                </p:cNvSpPr>
                <p:nvPr/>
              </p:nvSpPr>
              <p:spPr bwMode="auto">
                <a:xfrm>
                  <a:off x="2926" y="1669"/>
                  <a:ext cx="61" cy="41"/>
                </a:xfrm>
                <a:custGeom>
                  <a:avLst/>
                  <a:gdLst>
                    <a:gd name="T0" fmla="*/ 0 w 56"/>
                    <a:gd name="T1" fmla="*/ 6 h 41"/>
                    <a:gd name="T2" fmla="*/ 9 w 56"/>
                    <a:gd name="T3" fmla="*/ 2 h 41"/>
                    <a:gd name="T4" fmla="*/ 13 w 56"/>
                    <a:gd name="T5" fmla="*/ 2 h 41"/>
                    <a:gd name="T6" fmla="*/ 15 w 56"/>
                    <a:gd name="T7" fmla="*/ 6 h 41"/>
                    <a:gd name="T8" fmla="*/ 19 w 56"/>
                    <a:gd name="T9" fmla="*/ 2 h 41"/>
                    <a:gd name="T10" fmla="*/ 24 w 56"/>
                    <a:gd name="T11" fmla="*/ 0 h 41"/>
                    <a:gd name="T12" fmla="*/ 30 w 56"/>
                    <a:gd name="T13" fmla="*/ 0 h 41"/>
                    <a:gd name="T14" fmla="*/ 39 w 56"/>
                    <a:gd name="T15" fmla="*/ 2 h 41"/>
                    <a:gd name="T16" fmla="*/ 45 w 56"/>
                    <a:gd name="T17" fmla="*/ 6 h 41"/>
                    <a:gd name="T18" fmla="*/ 45 w 56"/>
                    <a:gd name="T19" fmla="*/ 11 h 41"/>
                    <a:gd name="T20" fmla="*/ 54 w 56"/>
                    <a:gd name="T21" fmla="*/ 15 h 41"/>
                    <a:gd name="T22" fmla="*/ 56 w 56"/>
                    <a:gd name="T23" fmla="*/ 26 h 41"/>
                    <a:gd name="T24" fmla="*/ 50 w 56"/>
                    <a:gd name="T25" fmla="*/ 28 h 41"/>
                    <a:gd name="T26" fmla="*/ 45 w 56"/>
                    <a:gd name="T27" fmla="*/ 30 h 41"/>
                    <a:gd name="T28" fmla="*/ 45 w 56"/>
                    <a:gd name="T29" fmla="*/ 41 h 41"/>
                    <a:gd name="T30" fmla="*/ 45 w 56"/>
                    <a:gd name="T31" fmla="*/ 41 h 41"/>
                    <a:gd name="T32" fmla="*/ 34 w 56"/>
                    <a:gd name="T33" fmla="*/ 37 h 41"/>
                    <a:gd name="T34" fmla="*/ 30 w 56"/>
                    <a:gd name="T35" fmla="*/ 28 h 41"/>
                    <a:gd name="T36" fmla="*/ 28 w 56"/>
                    <a:gd name="T37" fmla="*/ 32 h 41"/>
                    <a:gd name="T38" fmla="*/ 15 w 56"/>
                    <a:gd name="T39" fmla="*/ 22 h 41"/>
                    <a:gd name="T40" fmla="*/ 13 w 56"/>
                    <a:gd name="T41" fmla="*/ 17 h 41"/>
                    <a:gd name="T42" fmla="*/ 9 w 56"/>
                    <a:gd name="T43" fmla="*/ 11 h 41"/>
                    <a:gd name="T44" fmla="*/ 6 w 56"/>
                    <a:gd name="T45" fmla="*/ 15 h 41"/>
                    <a:gd name="T46" fmla="*/ 0 w 56"/>
                    <a:gd name="T47" fmla="*/ 11 h 41"/>
                    <a:gd name="T48" fmla="*/ 0 w 56"/>
                    <a:gd name="T49" fmla="*/ 6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41"/>
                    <a:gd name="T77" fmla="*/ 56 w 56"/>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41">
                      <a:moveTo>
                        <a:pt x="0" y="6"/>
                      </a:moveTo>
                      <a:lnTo>
                        <a:pt x="9" y="2"/>
                      </a:lnTo>
                      <a:lnTo>
                        <a:pt x="13" y="2"/>
                      </a:lnTo>
                      <a:lnTo>
                        <a:pt x="15" y="6"/>
                      </a:lnTo>
                      <a:lnTo>
                        <a:pt x="19" y="2"/>
                      </a:lnTo>
                      <a:lnTo>
                        <a:pt x="24" y="0"/>
                      </a:lnTo>
                      <a:lnTo>
                        <a:pt x="30" y="0"/>
                      </a:lnTo>
                      <a:lnTo>
                        <a:pt x="39" y="2"/>
                      </a:lnTo>
                      <a:lnTo>
                        <a:pt x="45" y="6"/>
                      </a:lnTo>
                      <a:lnTo>
                        <a:pt x="45" y="11"/>
                      </a:lnTo>
                      <a:lnTo>
                        <a:pt x="54" y="15"/>
                      </a:lnTo>
                      <a:lnTo>
                        <a:pt x="56" y="26"/>
                      </a:lnTo>
                      <a:lnTo>
                        <a:pt x="50" y="28"/>
                      </a:lnTo>
                      <a:lnTo>
                        <a:pt x="45" y="30"/>
                      </a:lnTo>
                      <a:lnTo>
                        <a:pt x="45" y="41"/>
                      </a:lnTo>
                      <a:lnTo>
                        <a:pt x="34" y="37"/>
                      </a:lnTo>
                      <a:lnTo>
                        <a:pt x="30" y="28"/>
                      </a:lnTo>
                      <a:lnTo>
                        <a:pt x="28" y="32"/>
                      </a:lnTo>
                      <a:lnTo>
                        <a:pt x="15" y="22"/>
                      </a:lnTo>
                      <a:lnTo>
                        <a:pt x="13" y="17"/>
                      </a:lnTo>
                      <a:lnTo>
                        <a:pt x="9" y="11"/>
                      </a:lnTo>
                      <a:lnTo>
                        <a:pt x="6" y="15"/>
                      </a:lnTo>
                      <a:lnTo>
                        <a:pt x="0" y="11"/>
                      </a:lnTo>
                      <a:lnTo>
                        <a:pt x="0" y="6"/>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38" name="Freeform 7">
                  <a:extLst>
                    <a:ext uri="{FF2B5EF4-FFF2-40B4-BE49-F238E27FC236}">
                      <a16:creationId xmlns:a16="http://schemas.microsoft.com/office/drawing/2014/main" id="{959C69A0-52D5-4687-B651-81D6817DEC78}"/>
                    </a:ext>
                  </a:extLst>
                </p:cNvPr>
                <p:cNvSpPr>
                  <a:spLocks noChangeAspect="1"/>
                </p:cNvSpPr>
                <p:nvPr/>
              </p:nvSpPr>
              <p:spPr bwMode="auto">
                <a:xfrm>
                  <a:off x="3255" y="1820"/>
                  <a:ext cx="99" cy="56"/>
                </a:xfrm>
                <a:custGeom>
                  <a:avLst/>
                  <a:gdLst>
                    <a:gd name="T0" fmla="*/ 0 w 91"/>
                    <a:gd name="T1" fmla="*/ 0 h 56"/>
                    <a:gd name="T2" fmla="*/ 7 w 91"/>
                    <a:gd name="T3" fmla="*/ 2 h 56"/>
                    <a:gd name="T4" fmla="*/ 4 w 91"/>
                    <a:gd name="T5" fmla="*/ 4 h 56"/>
                    <a:gd name="T6" fmla="*/ 4 w 91"/>
                    <a:gd name="T7" fmla="*/ 9 h 56"/>
                    <a:gd name="T8" fmla="*/ 13 w 91"/>
                    <a:gd name="T9" fmla="*/ 4 h 56"/>
                    <a:gd name="T10" fmla="*/ 22 w 91"/>
                    <a:gd name="T11" fmla="*/ 9 h 56"/>
                    <a:gd name="T12" fmla="*/ 26 w 91"/>
                    <a:gd name="T13" fmla="*/ 9 h 56"/>
                    <a:gd name="T14" fmla="*/ 35 w 91"/>
                    <a:gd name="T15" fmla="*/ 9 h 56"/>
                    <a:gd name="T16" fmla="*/ 43 w 91"/>
                    <a:gd name="T17" fmla="*/ 11 h 56"/>
                    <a:gd name="T18" fmla="*/ 45 w 91"/>
                    <a:gd name="T19" fmla="*/ 9 h 56"/>
                    <a:gd name="T20" fmla="*/ 54 w 91"/>
                    <a:gd name="T21" fmla="*/ 4 h 56"/>
                    <a:gd name="T22" fmla="*/ 69 w 91"/>
                    <a:gd name="T23" fmla="*/ 0 h 56"/>
                    <a:gd name="T24" fmla="*/ 71 w 91"/>
                    <a:gd name="T25" fmla="*/ 2 h 56"/>
                    <a:gd name="T26" fmla="*/ 84 w 91"/>
                    <a:gd name="T27" fmla="*/ 2 h 56"/>
                    <a:gd name="T28" fmla="*/ 87 w 91"/>
                    <a:gd name="T29" fmla="*/ 4 h 56"/>
                    <a:gd name="T30" fmla="*/ 91 w 91"/>
                    <a:gd name="T31" fmla="*/ 4 h 56"/>
                    <a:gd name="T32" fmla="*/ 91 w 91"/>
                    <a:gd name="T33" fmla="*/ 15 h 56"/>
                    <a:gd name="T34" fmla="*/ 87 w 91"/>
                    <a:gd name="T35" fmla="*/ 15 h 56"/>
                    <a:gd name="T36" fmla="*/ 80 w 91"/>
                    <a:gd name="T37" fmla="*/ 22 h 56"/>
                    <a:gd name="T38" fmla="*/ 84 w 91"/>
                    <a:gd name="T39" fmla="*/ 30 h 56"/>
                    <a:gd name="T40" fmla="*/ 80 w 91"/>
                    <a:gd name="T41" fmla="*/ 32 h 56"/>
                    <a:gd name="T42" fmla="*/ 87 w 91"/>
                    <a:gd name="T43" fmla="*/ 41 h 56"/>
                    <a:gd name="T44" fmla="*/ 80 w 91"/>
                    <a:gd name="T45" fmla="*/ 41 h 56"/>
                    <a:gd name="T46" fmla="*/ 76 w 91"/>
                    <a:gd name="T47" fmla="*/ 39 h 56"/>
                    <a:gd name="T48" fmla="*/ 61 w 91"/>
                    <a:gd name="T49" fmla="*/ 45 h 56"/>
                    <a:gd name="T50" fmla="*/ 58 w 91"/>
                    <a:gd name="T51" fmla="*/ 45 h 56"/>
                    <a:gd name="T52" fmla="*/ 58 w 91"/>
                    <a:gd name="T53" fmla="*/ 54 h 56"/>
                    <a:gd name="T54" fmla="*/ 50 w 91"/>
                    <a:gd name="T55" fmla="*/ 56 h 56"/>
                    <a:gd name="T56" fmla="*/ 43 w 91"/>
                    <a:gd name="T57" fmla="*/ 54 h 56"/>
                    <a:gd name="T58" fmla="*/ 39 w 91"/>
                    <a:gd name="T59" fmla="*/ 54 h 56"/>
                    <a:gd name="T60" fmla="*/ 35 w 91"/>
                    <a:gd name="T61" fmla="*/ 50 h 56"/>
                    <a:gd name="T62" fmla="*/ 11 w 91"/>
                    <a:gd name="T63" fmla="*/ 54 h 56"/>
                    <a:gd name="T64" fmla="*/ 11 w 91"/>
                    <a:gd name="T65" fmla="*/ 45 h 56"/>
                    <a:gd name="T66" fmla="*/ 0 w 91"/>
                    <a:gd name="T67" fmla="*/ 35 h 56"/>
                    <a:gd name="T68" fmla="*/ 4 w 91"/>
                    <a:gd name="T69" fmla="*/ 32 h 56"/>
                    <a:gd name="T70" fmla="*/ 0 w 91"/>
                    <a:gd name="T71" fmla="*/ 30 h 56"/>
                    <a:gd name="T72" fmla="*/ 0 w 91"/>
                    <a:gd name="T73" fmla="*/ 26 h 56"/>
                    <a:gd name="T74" fmla="*/ 4 w 91"/>
                    <a:gd name="T75" fmla="*/ 24 h 56"/>
                    <a:gd name="T76" fmla="*/ 7 w 91"/>
                    <a:gd name="T77" fmla="*/ 22 h 56"/>
                    <a:gd name="T78" fmla="*/ 4 w 91"/>
                    <a:gd name="T79" fmla="*/ 17 h 56"/>
                    <a:gd name="T80" fmla="*/ 0 w 91"/>
                    <a:gd name="T81" fmla="*/ 11 h 56"/>
                    <a:gd name="T82" fmla="*/ 0 w 91"/>
                    <a:gd name="T83" fmla="*/ 0 h 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1"/>
                    <a:gd name="T127" fmla="*/ 0 h 56"/>
                    <a:gd name="T128" fmla="*/ 91 w 91"/>
                    <a:gd name="T129" fmla="*/ 56 h 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1" h="56">
                      <a:moveTo>
                        <a:pt x="0" y="0"/>
                      </a:moveTo>
                      <a:lnTo>
                        <a:pt x="7" y="2"/>
                      </a:lnTo>
                      <a:lnTo>
                        <a:pt x="4" y="4"/>
                      </a:lnTo>
                      <a:lnTo>
                        <a:pt x="4" y="9"/>
                      </a:lnTo>
                      <a:lnTo>
                        <a:pt x="13" y="4"/>
                      </a:lnTo>
                      <a:lnTo>
                        <a:pt x="22" y="9"/>
                      </a:lnTo>
                      <a:lnTo>
                        <a:pt x="26" y="9"/>
                      </a:lnTo>
                      <a:lnTo>
                        <a:pt x="35" y="9"/>
                      </a:lnTo>
                      <a:lnTo>
                        <a:pt x="43" y="11"/>
                      </a:lnTo>
                      <a:lnTo>
                        <a:pt x="45" y="9"/>
                      </a:lnTo>
                      <a:lnTo>
                        <a:pt x="54" y="4"/>
                      </a:lnTo>
                      <a:lnTo>
                        <a:pt x="69" y="0"/>
                      </a:lnTo>
                      <a:lnTo>
                        <a:pt x="71" y="2"/>
                      </a:lnTo>
                      <a:lnTo>
                        <a:pt x="84" y="2"/>
                      </a:lnTo>
                      <a:lnTo>
                        <a:pt x="87" y="4"/>
                      </a:lnTo>
                      <a:lnTo>
                        <a:pt x="91" y="4"/>
                      </a:lnTo>
                      <a:lnTo>
                        <a:pt x="91" y="15"/>
                      </a:lnTo>
                      <a:lnTo>
                        <a:pt x="87" y="15"/>
                      </a:lnTo>
                      <a:lnTo>
                        <a:pt x="80" y="22"/>
                      </a:lnTo>
                      <a:lnTo>
                        <a:pt x="84" y="30"/>
                      </a:lnTo>
                      <a:lnTo>
                        <a:pt x="80" y="32"/>
                      </a:lnTo>
                      <a:lnTo>
                        <a:pt x="87" y="41"/>
                      </a:lnTo>
                      <a:lnTo>
                        <a:pt x="80" y="41"/>
                      </a:lnTo>
                      <a:lnTo>
                        <a:pt x="76" y="39"/>
                      </a:lnTo>
                      <a:lnTo>
                        <a:pt x="61" y="45"/>
                      </a:lnTo>
                      <a:lnTo>
                        <a:pt x="58" y="45"/>
                      </a:lnTo>
                      <a:lnTo>
                        <a:pt x="58" y="54"/>
                      </a:lnTo>
                      <a:lnTo>
                        <a:pt x="50" y="56"/>
                      </a:lnTo>
                      <a:lnTo>
                        <a:pt x="43" y="54"/>
                      </a:lnTo>
                      <a:lnTo>
                        <a:pt x="39" y="54"/>
                      </a:lnTo>
                      <a:lnTo>
                        <a:pt x="35" y="50"/>
                      </a:lnTo>
                      <a:lnTo>
                        <a:pt x="11" y="54"/>
                      </a:lnTo>
                      <a:lnTo>
                        <a:pt x="11" y="45"/>
                      </a:lnTo>
                      <a:lnTo>
                        <a:pt x="0" y="35"/>
                      </a:lnTo>
                      <a:lnTo>
                        <a:pt x="4" y="32"/>
                      </a:lnTo>
                      <a:lnTo>
                        <a:pt x="0" y="30"/>
                      </a:lnTo>
                      <a:lnTo>
                        <a:pt x="0" y="26"/>
                      </a:lnTo>
                      <a:lnTo>
                        <a:pt x="4" y="24"/>
                      </a:lnTo>
                      <a:lnTo>
                        <a:pt x="7" y="22"/>
                      </a:lnTo>
                      <a:lnTo>
                        <a:pt x="4" y="17"/>
                      </a:lnTo>
                      <a:lnTo>
                        <a:pt x="0" y="11"/>
                      </a:lnTo>
                      <a:lnTo>
                        <a:pt x="0"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39" name="Freeform 8">
                  <a:extLst>
                    <a:ext uri="{FF2B5EF4-FFF2-40B4-BE49-F238E27FC236}">
                      <a16:creationId xmlns:a16="http://schemas.microsoft.com/office/drawing/2014/main" id="{CBF0E85C-0C3A-422E-B4EF-5B8392DB8DC6}"/>
                    </a:ext>
                  </a:extLst>
                </p:cNvPr>
                <p:cNvSpPr>
                  <a:spLocks noChangeAspect="1"/>
                </p:cNvSpPr>
                <p:nvPr/>
              </p:nvSpPr>
              <p:spPr bwMode="auto">
                <a:xfrm>
                  <a:off x="3011" y="1542"/>
                  <a:ext cx="44" cy="49"/>
                </a:xfrm>
                <a:custGeom>
                  <a:avLst/>
                  <a:gdLst>
                    <a:gd name="T0" fmla="*/ 4 w 41"/>
                    <a:gd name="T1" fmla="*/ 47 h 49"/>
                    <a:gd name="T2" fmla="*/ 4 w 41"/>
                    <a:gd name="T3" fmla="*/ 34 h 49"/>
                    <a:gd name="T4" fmla="*/ 2 w 41"/>
                    <a:gd name="T5" fmla="*/ 30 h 49"/>
                    <a:gd name="T6" fmla="*/ 0 w 41"/>
                    <a:gd name="T7" fmla="*/ 34 h 49"/>
                    <a:gd name="T8" fmla="*/ 0 w 41"/>
                    <a:gd name="T9" fmla="*/ 19 h 49"/>
                    <a:gd name="T10" fmla="*/ 0 w 41"/>
                    <a:gd name="T11" fmla="*/ 8 h 49"/>
                    <a:gd name="T12" fmla="*/ 4 w 41"/>
                    <a:gd name="T13" fmla="*/ 13 h 49"/>
                    <a:gd name="T14" fmla="*/ 6 w 41"/>
                    <a:gd name="T15" fmla="*/ 4 h 49"/>
                    <a:gd name="T16" fmla="*/ 15 w 41"/>
                    <a:gd name="T17" fmla="*/ 6 h 49"/>
                    <a:gd name="T18" fmla="*/ 15 w 41"/>
                    <a:gd name="T19" fmla="*/ 0 h 49"/>
                    <a:gd name="T20" fmla="*/ 28 w 41"/>
                    <a:gd name="T21" fmla="*/ 0 h 49"/>
                    <a:gd name="T22" fmla="*/ 32 w 41"/>
                    <a:gd name="T23" fmla="*/ 8 h 49"/>
                    <a:gd name="T24" fmla="*/ 41 w 41"/>
                    <a:gd name="T25" fmla="*/ 13 h 49"/>
                    <a:gd name="T26" fmla="*/ 36 w 41"/>
                    <a:gd name="T27" fmla="*/ 19 h 49"/>
                    <a:gd name="T28" fmla="*/ 30 w 41"/>
                    <a:gd name="T29" fmla="*/ 19 h 49"/>
                    <a:gd name="T30" fmla="*/ 30 w 41"/>
                    <a:gd name="T31" fmla="*/ 21 h 49"/>
                    <a:gd name="T32" fmla="*/ 30 w 41"/>
                    <a:gd name="T33" fmla="*/ 23 h 49"/>
                    <a:gd name="T34" fmla="*/ 28 w 41"/>
                    <a:gd name="T35" fmla="*/ 30 h 49"/>
                    <a:gd name="T36" fmla="*/ 21 w 41"/>
                    <a:gd name="T37" fmla="*/ 34 h 49"/>
                    <a:gd name="T38" fmla="*/ 21 w 41"/>
                    <a:gd name="T39" fmla="*/ 43 h 49"/>
                    <a:gd name="T40" fmla="*/ 21 w 41"/>
                    <a:gd name="T41" fmla="*/ 49 h 49"/>
                    <a:gd name="T42" fmla="*/ 15 w 41"/>
                    <a:gd name="T43" fmla="*/ 49 h 49"/>
                    <a:gd name="T44" fmla="*/ 4 w 41"/>
                    <a:gd name="T45" fmla="*/ 47 h 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49"/>
                    <a:gd name="T71" fmla="*/ 41 w 41"/>
                    <a:gd name="T72" fmla="*/ 49 h 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49">
                      <a:moveTo>
                        <a:pt x="4" y="47"/>
                      </a:moveTo>
                      <a:lnTo>
                        <a:pt x="4" y="34"/>
                      </a:lnTo>
                      <a:lnTo>
                        <a:pt x="2" y="30"/>
                      </a:lnTo>
                      <a:lnTo>
                        <a:pt x="0" y="34"/>
                      </a:lnTo>
                      <a:lnTo>
                        <a:pt x="0" y="19"/>
                      </a:lnTo>
                      <a:lnTo>
                        <a:pt x="0" y="8"/>
                      </a:lnTo>
                      <a:lnTo>
                        <a:pt x="4" y="13"/>
                      </a:lnTo>
                      <a:lnTo>
                        <a:pt x="6" y="4"/>
                      </a:lnTo>
                      <a:lnTo>
                        <a:pt x="15" y="6"/>
                      </a:lnTo>
                      <a:lnTo>
                        <a:pt x="15" y="0"/>
                      </a:lnTo>
                      <a:lnTo>
                        <a:pt x="28" y="0"/>
                      </a:lnTo>
                      <a:lnTo>
                        <a:pt x="32" y="8"/>
                      </a:lnTo>
                      <a:lnTo>
                        <a:pt x="41" y="13"/>
                      </a:lnTo>
                      <a:lnTo>
                        <a:pt x="36" y="19"/>
                      </a:lnTo>
                      <a:lnTo>
                        <a:pt x="30" y="19"/>
                      </a:lnTo>
                      <a:lnTo>
                        <a:pt x="30" y="21"/>
                      </a:lnTo>
                      <a:lnTo>
                        <a:pt x="30" y="23"/>
                      </a:lnTo>
                      <a:lnTo>
                        <a:pt x="28" y="30"/>
                      </a:lnTo>
                      <a:lnTo>
                        <a:pt x="21" y="34"/>
                      </a:lnTo>
                      <a:lnTo>
                        <a:pt x="21" y="43"/>
                      </a:lnTo>
                      <a:lnTo>
                        <a:pt x="21" y="49"/>
                      </a:lnTo>
                      <a:lnTo>
                        <a:pt x="15" y="49"/>
                      </a:lnTo>
                      <a:lnTo>
                        <a:pt x="4" y="4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40" name="Freeform 9">
                  <a:extLst>
                    <a:ext uri="{FF2B5EF4-FFF2-40B4-BE49-F238E27FC236}">
                      <a16:creationId xmlns:a16="http://schemas.microsoft.com/office/drawing/2014/main" id="{CE562D34-72BF-48D4-B6A0-B5F8FBDBB613}"/>
                    </a:ext>
                  </a:extLst>
                </p:cNvPr>
                <p:cNvSpPr>
                  <a:spLocks noChangeAspect="1"/>
                </p:cNvSpPr>
                <p:nvPr/>
              </p:nvSpPr>
              <p:spPr bwMode="auto">
                <a:xfrm>
                  <a:off x="3057" y="1563"/>
                  <a:ext cx="21" cy="26"/>
                </a:xfrm>
                <a:custGeom>
                  <a:avLst/>
                  <a:gdLst>
                    <a:gd name="T0" fmla="*/ 13 w 19"/>
                    <a:gd name="T1" fmla="*/ 26 h 26"/>
                    <a:gd name="T2" fmla="*/ 13 w 19"/>
                    <a:gd name="T3" fmla="*/ 26 h 26"/>
                    <a:gd name="T4" fmla="*/ 8 w 19"/>
                    <a:gd name="T5" fmla="*/ 17 h 26"/>
                    <a:gd name="T6" fmla="*/ 0 w 19"/>
                    <a:gd name="T7" fmla="*/ 7 h 26"/>
                    <a:gd name="T8" fmla="*/ 4 w 19"/>
                    <a:gd name="T9" fmla="*/ 7 h 26"/>
                    <a:gd name="T10" fmla="*/ 4 w 19"/>
                    <a:gd name="T11" fmla="*/ 2 h 26"/>
                    <a:gd name="T12" fmla="*/ 8 w 19"/>
                    <a:gd name="T13" fmla="*/ 7 h 26"/>
                    <a:gd name="T14" fmla="*/ 13 w 19"/>
                    <a:gd name="T15" fmla="*/ 2 h 26"/>
                    <a:gd name="T16" fmla="*/ 13 w 19"/>
                    <a:gd name="T17" fmla="*/ 0 h 26"/>
                    <a:gd name="T18" fmla="*/ 17 w 19"/>
                    <a:gd name="T19" fmla="*/ 0 h 26"/>
                    <a:gd name="T20" fmla="*/ 19 w 19"/>
                    <a:gd name="T21" fmla="*/ 9 h 26"/>
                    <a:gd name="T22" fmla="*/ 13 w 19"/>
                    <a:gd name="T23" fmla="*/ 11 h 26"/>
                    <a:gd name="T24" fmla="*/ 17 w 19"/>
                    <a:gd name="T25" fmla="*/ 15 h 26"/>
                    <a:gd name="T26" fmla="*/ 13 w 19"/>
                    <a:gd name="T27" fmla="*/ 17 h 26"/>
                    <a:gd name="T28" fmla="*/ 13 w 19"/>
                    <a:gd name="T29" fmla="*/ 26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26"/>
                    <a:gd name="T47" fmla="*/ 19 w 19"/>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26">
                      <a:moveTo>
                        <a:pt x="13" y="26"/>
                      </a:moveTo>
                      <a:lnTo>
                        <a:pt x="13" y="26"/>
                      </a:lnTo>
                      <a:lnTo>
                        <a:pt x="8" y="17"/>
                      </a:lnTo>
                      <a:lnTo>
                        <a:pt x="0" y="7"/>
                      </a:lnTo>
                      <a:lnTo>
                        <a:pt x="4" y="7"/>
                      </a:lnTo>
                      <a:lnTo>
                        <a:pt x="4" y="2"/>
                      </a:lnTo>
                      <a:lnTo>
                        <a:pt x="8" y="7"/>
                      </a:lnTo>
                      <a:lnTo>
                        <a:pt x="13" y="2"/>
                      </a:lnTo>
                      <a:lnTo>
                        <a:pt x="13" y="0"/>
                      </a:lnTo>
                      <a:lnTo>
                        <a:pt x="17" y="0"/>
                      </a:lnTo>
                      <a:lnTo>
                        <a:pt x="19" y="9"/>
                      </a:lnTo>
                      <a:lnTo>
                        <a:pt x="13" y="11"/>
                      </a:lnTo>
                      <a:lnTo>
                        <a:pt x="17" y="15"/>
                      </a:lnTo>
                      <a:lnTo>
                        <a:pt x="13" y="17"/>
                      </a:lnTo>
                      <a:lnTo>
                        <a:pt x="13" y="2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41" name="Freeform 10">
                  <a:extLst>
                    <a:ext uri="{FF2B5EF4-FFF2-40B4-BE49-F238E27FC236}">
                      <a16:creationId xmlns:a16="http://schemas.microsoft.com/office/drawing/2014/main" id="{1E1EB9EF-7149-434D-AF96-906E0B9AD4F9}"/>
                    </a:ext>
                  </a:extLst>
                </p:cNvPr>
                <p:cNvSpPr>
                  <a:spLocks noChangeAspect="1"/>
                </p:cNvSpPr>
                <p:nvPr/>
              </p:nvSpPr>
              <p:spPr bwMode="auto">
                <a:xfrm>
                  <a:off x="3036" y="1576"/>
                  <a:ext cx="14" cy="9"/>
                </a:xfrm>
                <a:custGeom>
                  <a:avLst/>
                  <a:gdLst>
                    <a:gd name="T0" fmla="*/ 13 w 13"/>
                    <a:gd name="T1" fmla="*/ 9 h 9"/>
                    <a:gd name="T2" fmla="*/ 7 w 13"/>
                    <a:gd name="T3" fmla="*/ 9 h 9"/>
                    <a:gd name="T4" fmla="*/ 5 w 13"/>
                    <a:gd name="T5" fmla="*/ 4 h 9"/>
                    <a:gd name="T6" fmla="*/ 0 w 13"/>
                    <a:gd name="T7" fmla="*/ 4 h 9"/>
                    <a:gd name="T8" fmla="*/ 9 w 13"/>
                    <a:gd name="T9" fmla="*/ 0 h 9"/>
                    <a:gd name="T10" fmla="*/ 13 w 13"/>
                    <a:gd name="T11" fmla="*/ 9 h 9"/>
                    <a:gd name="T12" fmla="*/ 0 60000 65536"/>
                    <a:gd name="T13" fmla="*/ 0 60000 65536"/>
                    <a:gd name="T14" fmla="*/ 0 60000 65536"/>
                    <a:gd name="T15" fmla="*/ 0 60000 65536"/>
                    <a:gd name="T16" fmla="*/ 0 60000 65536"/>
                    <a:gd name="T17" fmla="*/ 0 60000 65536"/>
                    <a:gd name="T18" fmla="*/ 0 w 13"/>
                    <a:gd name="T19" fmla="*/ 0 h 9"/>
                    <a:gd name="T20" fmla="*/ 13 w 13"/>
                    <a:gd name="T21" fmla="*/ 9 h 9"/>
                  </a:gdLst>
                  <a:ahLst/>
                  <a:cxnLst>
                    <a:cxn ang="T12">
                      <a:pos x="T0" y="T1"/>
                    </a:cxn>
                    <a:cxn ang="T13">
                      <a:pos x="T2" y="T3"/>
                    </a:cxn>
                    <a:cxn ang="T14">
                      <a:pos x="T4" y="T5"/>
                    </a:cxn>
                    <a:cxn ang="T15">
                      <a:pos x="T6" y="T7"/>
                    </a:cxn>
                    <a:cxn ang="T16">
                      <a:pos x="T8" y="T9"/>
                    </a:cxn>
                    <a:cxn ang="T17">
                      <a:pos x="T10" y="T11"/>
                    </a:cxn>
                  </a:cxnLst>
                  <a:rect l="T18" t="T19" r="T20" b="T21"/>
                  <a:pathLst>
                    <a:path w="13" h="9">
                      <a:moveTo>
                        <a:pt x="13" y="9"/>
                      </a:moveTo>
                      <a:lnTo>
                        <a:pt x="7" y="9"/>
                      </a:lnTo>
                      <a:lnTo>
                        <a:pt x="5" y="4"/>
                      </a:lnTo>
                      <a:lnTo>
                        <a:pt x="0" y="4"/>
                      </a:lnTo>
                      <a:lnTo>
                        <a:pt x="9" y="0"/>
                      </a:lnTo>
                      <a:lnTo>
                        <a:pt x="13" y="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42" name="Freeform 11">
                  <a:extLst>
                    <a:ext uri="{FF2B5EF4-FFF2-40B4-BE49-F238E27FC236}">
                      <a16:creationId xmlns:a16="http://schemas.microsoft.com/office/drawing/2014/main" id="{5D5DAB1C-4D29-48BF-91F5-795DF91410D8}"/>
                    </a:ext>
                  </a:extLst>
                </p:cNvPr>
                <p:cNvSpPr>
                  <a:spLocks noChangeAspect="1"/>
                </p:cNvSpPr>
                <p:nvPr/>
              </p:nvSpPr>
              <p:spPr bwMode="auto">
                <a:xfrm>
                  <a:off x="3057" y="1589"/>
                  <a:ext cx="9" cy="7"/>
                </a:xfrm>
                <a:custGeom>
                  <a:avLst/>
                  <a:gdLst>
                    <a:gd name="T0" fmla="*/ 4 w 8"/>
                    <a:gd name="T1" fmla="*/ 7 h 7"/>
                    <a:gd name="T2" fmla="*/ 0 w 8"/>
                    <a:gd name="T3" fmla="*/ 7 h 7"/>
                    <a:gd name="T4" fmla="*/ 2 w 8"/>
                    <a:gd name="T5" fmla="*/ 0 h 7"/>
                    <a:gd name="T6" fmla="*/ 4 w 8"/>
                    <a:gd name="T7" fmla="*/ 2 h 7"/>
                    <a:gd name="T8" fmla="*/ 8 w 8"/>
                    <a:gd name="T9" fmla="*/ 2 h 7"/>
                    <a:gd name="T10" fmla="*/ 8 w 8"/>
                    <a:gd name="T11" fmla="*/ 7 h 7"/>
                    <a:gd name="T12" fmla="*/ 4 w 8"/>
                    <a:gd name="T13" fmla="*/ 7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4" y="7"/>
                      </a:moveTo>
                      <a:lnTo>
                        <a:pt x="0" y="7"/>
                      </a:lnTo>
                      <a:lnTo>
                        <a:pt x="2" y="0"/>
                      </a:lnTo>
                      <a:lnTo>
                        <a:pt x="4" y="2"/>
                      </a:lnTo>
                      <a:lnTo>
                        <a:pt x="8" y="2"/>
                      </a:lnTo>
                      <a:lnTo>
                        <a:pt x="8" y="7"/>
                      </a:lnTo>
                      <a:lnTo>
                        <a:pt x="4" y="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43" name="Freeform 12">
                  <a:extLst>
                    <a:ext uri="{FF2B5EF4-FFF2-40B4-BE49-F238E27FC236}">
                      <a16:creationId xmlns:a16="http://schemas.microsoft.com/office/drawing/2014/main" id="{43EAF716-847B-4F14-B98B-B634C78F571D}"/>
                    </a:ext>
                  </a:extLst>
                </p:cNvPr>
                <p:cNvSpPr>
                  <a:spLocks noChangeAspect="1"/>
                </p:cNvSpPr>
                <p:nvPr/>
              </p:nvSpPr>
              <p:spPr bwMode="auto">
                <a:xfrm>
                  <a:off x="2980" y="1589"/>
                  <a:ext cx="147" cy="166"/>
                </a:xfrm>
                <a:custGeom>
                  <a:avLst/>
                  <a:gdLst>
                    <a:gd name="T0" fmla="*/ 43 w 135"/>
                    <a:gd name="T1" fmla="*/ 2 h 166"/>
                    <a:gd name="T2" fmla="*/ 56 w 135"/>
                    <a:gd name="T3" fmla="*/ 7 h 166"/>
                    <a:gd name="T4" fmla="*/ 56 w 135"/>
                    <a:gd name="T5" fmla="*/ 11 h 166"/>
                    <a:gd name="T6" fmla="*/ 64 w 135"/>
                    <a:gd name="T7" fmla="*/ 15 h 166"/>
                    <a:gd name="T8" fmla="*/ 69 w 135"/>
                    <a:gd name="T9" fmla="*/ 24 h 166"/>
                    <a:gd name="T10" fmla="*/ 79 w 135"/>
                    <a:gd name="T11" fmla="*/ 17 h 166"/>
                    <a:gd name="T12" fmla="*/ 94 w 135"/>
                    <a:gd name="T13" fmla="*/ 15 h 166"/>
                    <a:gd name="T14" fmla="*/ 110 w 135"/>
                    <a:gd name="T15" fmla="*/ 24 h 166"/>
                    <a:gd name="T16" fmla="*/ 125 w 135"/>
                    <a:gd name="T17" fmla="*/ 39 h 166"/>
                    <a:gd name="T18" fmla="*/ 116 w 135"/>
                    <a:gd name="T19" fmla="*/ 48 h 166"/>
                    <a:gd name="T20" fmla="*/ 125 w 135"/>
                    <a:gd name="T21" fmla="*/ 56 h 166"/>
                    <a:gd name="T22" fmla="*/ 129 w 135"/>
                    <a:gd name="T23" fmla="*/ 67 h 166"/>
                    <a:gd name="T24" fmla="*/ 131 w 135"/>
                    <a:gd name="T25" fmla="*/ 80 h 166"/>
                    <a:gd name="T26" fmla="*/ 131 w 135"/>
                    <a:gd name="T27" fmla="*/ 86 h 166"/>
                    <a:gd name="T28" fmla="*/ 125 w 135"/>
                    <a:gd name="T29" fmla="*/ 91 h 166"/>
                    <a:gd name="T30" fmla="*/ 92 w 135"/>
                    <a:gd name="T31" fmla="*/ 102 h 166"/>
                    <a:gd name="T32" fmla="*/ 92 w 135"/>
                    <a:gd name="T33" fmla="*/ 110 h 166"/>
                    <a:gd name="T34" fmla="*/ 99 w 135"/>
                    <a:gd name="T35" fmla="*/ 119 h 166"/>
                    <a:gd name="T36" fmla="*/ 110 w 135"/>
                    <a:gd name="T37" fmla="*/ 127 h 166"/>
                    <a:gd name="T38" fmla="*/ 116 w 135"/>
                    <a:gd name="T39" fmla="*/ 138 h 166"/>
                    <a:gd name="T40" fmla="*/ 103 w 135"/>
                    <a:gd name="T41" fmla="*/ 147 h 166"/>
                    <a:gd name="T42" fmla="*/ 107 w 135"/>
                    <a:gd name="T43" fmla="*/ 162 h 166"/>
                    <a:gd name="T44" fmla="*/ 94 w 135"/>
                    <a:gd name="T45" fmla="*/ 160 h 166"/>
                    <a:gd name="T46" fmla="*/ 86 w 135"/>
                    <a:gd name="T47" fmla="*/ 162 h 166"/>
                    <a:gd name="T48" fmla="*/ 73 w 135"/>
                    <a:gd name="T49" fmla="*/ 162 h 166"/>
                    <a:gd name="T50" fmla="*/ 69 w 135"/>
                    <a:gd name="T51" fmla="*/ 166 h 166"/>
                    <a:gd name="T52" fmla="*/ 56 w 135"/>
                    <a:gd name="T53" fmla="*/ 160 h 166"/>
                    <a:gd name="T54" fmla="*/ 49 w 135"/>
                    <a:gd name="T55" fmla="*/ 160 h 166"/>
                    <a:gd name="T56" fmla="*/ 45 w 135"/>
                    <a:gd name="T57" fmla="*/ 155 h 166"/>
                    <a:gd name="T58" fmla="*/ 38 w 135"/>
                    <a:gd name="T59" fmla="*/ 155 h 166"/>
                    <a:gd name="T60" fmla="*/ 36 w 135"/>
                    <a:gd name="T61" fmla="*/ 162 h 166"/>
                    <a:gd name="T62" fmla="*/ 30 w 135"/>
                    <a:gd name="T63" fmla="*/ 162 h 166"/>
                    <a:gd name="T64" fmla="*/ 23 w 135"/>
                    <a:gd name="T65" fmla="*/ 162 h 166"/>
                    <a:gd name="T66" fmla="*/ 21 w 135"/>
                    <a:gd name="T67" fmla="*/ 153 h 166"/>
                    <a:gd name="T68" fmla="*/ 34 w 135"/>
                    <a:gd name="T69" fmla="*/ 132 h 166"/>
                    <a:gd name="T70" fmla="*/ 8 w 135"/>
                    <a:gd name="T71" fmla="*/ 119 h 166"/>
                    <a:gd name="T72" fmla="*/ 4 w 135"/>
                    <a:gd name="T73" fmla="*/ 110 h 166"/>
                    <a:gd name="T74" fmla="*/ 4 w 135"/>
                    <a:gd name="T75" fmla="*/ 95 h 166"/>
                    <a:gd name="T76" fmla="*/ 6 w 135"/>
                    <a:gd name="T77" fmla="*/ 80 h 166"/>
                    <a:gd name="T78" fmla="*/ 6 w 135"/>
                    <a:gd name="T79" fmla="*/ 67 h 166"/>
                    <a:gd name="T80" fmla="*/ 8 w 135"/>
                    <a:gd name="T81" fmla="*/ 52 h 166"/>
                    <a:gd name="T82" fmla="*/ 19 w 135"/>
                    <a:gd name="T83" fmla="*/ 41 h 166"/>
                    <a:gd name="T84" fmla="*/ 28 w 135"/>
                    <a:gd name="T85" fmla="*/ 30 h 166"/>
                    <a:gd name="T86" fmla="*/ 34 w 135"/>
                    <a:gd name="T87" fmla="*/ 26 h 166"/>
                    <a:gd name="T88" fmla="*/ 36 w 135"/>
                    <a:gd name="T89" fmla="*/ 24 h 166"/>
                    <a:gd name="T90" fmla="*/ 36 w 135"/>
                    <a:gd name="T91" fmla="*/ 17 h 166"/>
                    <a:gd name="T92" fmla="*/ 36 w 135"/>
                    <a:gd name="T93" fmla="*/ 7 h 166"/>
                    <a:gd name="T94" fmla="*/ 28 w 135"/>
                    <a:gd name="T95" fmla="*/ 2 h 166"/>
                    <a:gd name="T96" fmla="*/ 34 w 135"/>
                    <a:gd name="T97" fmla="*/ 0 h 1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5"/>
                    <a:gd name="T148" fmla="*/ 0 h 166"/>
                    <a:gd name="T149" fmla="*/ 135 w 135"/>
                    <a:gd name="T150" fmla="*/ 166 h 1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5" h="166">
                      <a:moveTo>
                        <a:pt x="34" y="0"/>
                      </a:moveTo>
                      <a:lnTo>
                        <a:pt x="43" y="2"/>
                      </a:lnTo>
                      <a:lnTo>
                        <a:pt x="49" y="2"/>
                      </a:lnTo>
                      <a:lnTo>
                        <a:pt x="56" y="7"/>
                      </a:lnTo>
                      <a:lnTo>
                        <a:pt x="56" y="11"/>
                      </a:lnTo>
                      <a:lnTo>
                        <a:pt x="58" y="15"/>
                      </a:lnTo>
                      <a:lnTo>
                        <a:pt x="64" y="15"/>
                      </a:lnTo>
                      <a:lnTo>
                        <a:pt x="71" y="15"/>
                      </a:lnTo>
                      <a:lnTo>
                        <a:pt x="69" y="24"/>
                      </a:lnTo>
                      <a:lnTo>
                        <a:pt x="75" y="24"/>
                      </a:lnTo>
                      <a:lnTo>
                        <a:pt x="79" y="17"/>
                      </a:lnTo>
                      <a:lnTo>
                        <a:pt x="92" y="7"/>
                      </a:lnTo>
                      <a:lnTo>
                        <a:pt x="94" y="15"/>
                      </a:lnTo>
                      <a:lnTo>
                        <a:pt x="107" y="22"/>
                      </a:lnTo>
                      <a:lnTo>
                        <a:pt x="110" y="24"/>
                      </a:lnTo>
                      <a:lnTo>
                        <a:pt x="120" y="30"/>
                      </a:lnTo>
                      <a:lnTo>
                        <a:pt x="125" y="39"/>
                      </a:lnTo>
                      <a:lnTo>
                        <a:pt x="116" y="45"/>
                      </a:lnTo>
                      <a:lnTo>
                        <a:pt x="116" y="48"/>
                      </a:lnTo>
                      <a:lnTo>
                        <a:pt x="125" y="54"/>
                      </a:lnTo>
                      <a:lnTo>
                        <a:pt x="125" y="56"/>
                      </a:lnTo>
                      <a:lnTo>
                        <a:pt x="125" y="67"/>
                      </a:lnTo>
                      <a:lnTo>
                        <a:pt x="129" y="67"/>
                      </a:lnTo>
                      <a:lnTo>
                        <a:pt x="129" y="71"/>
                      </a:lnTo>
                      <a:lnTo>
                        <a:pt x="131" y="80"/>
                      </a:lnTo>
                      <a:lnTo>
                        <a:pt x="135" y="82"/>
                      </a:lnTo>
                      <a:lnTo>
                        <a:pt x="131" y="86"/>
                      </a:lnTo>
                      <a:lnTo>
                        <a:pt x="125" y="86"/>
                      </a:lnTo>
                      <a:lnTo>
                        <a:pt x="125" y="91"/>
                      </a:lnTo>
                      <a:lnTo>
                        <a:pt x="94" y="104"/>
                      </a:lnTo>
                      <a:lnTo>
                        <a:pt x="92" y="102"/>
                      </a:lnTo>
                      <a:lnTo>
                        <a:pt x="92" y="104"/>
                      </a:lnTo>
                      <a:lnTo>
                        <a:pt x="92" y="110"/>
                      </a:lnTo>
                      <a:lnTo>
                        <a:pt x="99" y="112"/>
                      </a:lnTo>
                      <a:lnTo>
                        <a:pt x="99" y="119"/>
                      </a:lnTo>
                      <a:lnTo>
                        <a:pt x="107" y="125"/>
                      </a:lnTo>
                      <a:lnTo>
                        <a:pt x="110" y="127"/>
                      </a:lnTo>
                      <a:lnTo>
                        <a:pt x="116" y="134"/>
                      </a:lnTo>
                      <a:lnTo>
                        <a:pt x="116" y="138"/>
                      </a:lnTo>
                      <a:lnTo>
                        <a:pt x="116" y="145"/>
                      </a:lnTo>
                      <a:lnTo>
                        <a:pt x="103" y="147"/>
                      </a:lnTo>
                      <a:lnTo>
                        <a:pt x="103" y="155"/>
                      </a:lnTo>
                      <a:lnTo>
                        <a:pt x="107" y="162"/>
                      </a:lnTo>
                      <a:lnTo>
                        <a:pt x="103" y="160"/>
                      </a:lnTo>
                      <a:lnTo>
                        <a:pt x="94" y="160"/>
                      </a:lnTo>
                      <a:lnTo>
                        <a:pt x="92" y="162"/>
                      </a:lnTo>
                      <a:lnTo>
                        <a:pt x="86" y="162"/>
                      </a:lnTo>
                      <a:lnTo>
                        <a:pt x="75" y="166"/>
                      </a:lnTo>
                      <a:lnTo>
                        <a:pt x="73" y="162"/>
                      </a:lnTo>
                      <a:lnTo>
                        <a:pt x="69" y="162"/>
                      </a:lnTo>
                      <a:lnTo>
                        <a:pt x="69" y="166"/>
                      </a:lnTo>
                      <a:lnTo>
                        <a:pt x="58" y="162"/>
                      </a:lnTo>
                      <a:lnTo>
                        <a:pt x="56" y="160"/>
                      </a:lnTo>
                      <a:lnTo>
                        <a:pt x="51" y="160"/>
                      </a:lnTo>
                      <a:lnTo>
                        <a:pt x="49" y="160"/>
                      </a:lnTo>
                      <a:lnTo>
                        <a:pt x="45" y="160"/>
                      </a:lnTo>
                      <a:lnTo>
                        <a:pt x="45" y="155"/>
                      </a:lnTo>
                      <a:lnTo>
                        <a:pt x="43" y="155"/>
                      </a:lnTo>
                      <a:lnTo>
                        <a:pt x="38" y="155"/>
                      </a:lnTo>
                      <a:lnTo>
                        <a:pt x="36" y="160"/>
                      </a:lnTo>
                      <a:lnTo>
                        <a:pt x="36" y="162"/>
                      </a:lnTo>
                      <a:lnTo>
                        <a:pt x="34" y="162"/>
                      </a:lnTo>
                      <a:lnTo>
                        <a:pt x="30" y="162"/>
                      </a:lnTo>
                      <a:lnTo>
                        <a:pt x="28" y="162"/>
                      </a:lnTo>
                      <a:lnTo>
                        <a:pt x="23" y="162"/>
                      </a:lnTo>
                      <a:lnTo>
                        <a:pt x="21" y="162"/>
                      </a:lnTo>
                      <a:lnTo>
                        <a:pt x="21" y="153"/>
                      </a:lnTo>
                      <a:lnTo>
                        <a:pt x="28" y="140"/>
                      </a:lnTo>
                      <a:lnTo>
                        <a:pt x="34" y="132"/>
                      </a:lnTo>
                      <a:lnTo>
                        <a:pt x="23" y="127"/>
                      </a:lnTo>
                      <a:lnTo>
                        <a:pt x="8" y="119"/>
                      </a:lnTo>
                      <a:lnTo>
                        <a:pt x="8" y="112"/>
                      </a:lnTo>
                      <a:lnTo>
                        <a:pt x="4" y="110"/>
                      </a:lnTo>
                      <a:lnTo>
                        <a:pt x="6" y="104"/>
                      </a:lnTo>
                      <a:lnTo>
                        <a:pt x="4" y="95"/>
                      </a:lnTo>
                      <a:lnTo>
                        <a:pt x="4" y="86"/>
                      </a:lnTo>
                      <a:lnTo>
                        <a:pt x="6" y="80"/>
                      </a:lnTo>
                      <a:lnTo>
                        <a:pt x="0" y="71"/>
                      </a:lnTo>
                      <a:lnTo>
                        <a:pt x="6" y="67"/>
                      </a:lnTo>
                      <a:lnTo>
                        <a:pt x="10" y="67"/>
                      </a:lnTo>
                      <a:lnTo>
                        <a:pt x="8" y="52"/>
                      </a:lnTo>
                      <a:lnTo>
                        <a:pt x="15" y="52"/>
                      </a:lnTo>
                      <a:lnTo>
                        <a:pt x="19" y="41"/>
                      </a:lnTo>
                      <a:lnTo>
                        <a:pt x="15" y="30"/>
                      </a:lnTo>
                      <a:lnTo>
                        <a:pt x="28" y="30"/>
                      </a:lnTo>
                      <a:lnTo>
                        <a:pt x="30" y="37"/>
                      </a:lnTo>
                      <a:lnTo>
                        <a:pt x="34" y="26"/>
                      </a:lnTo>
                      <a:lnTo>
                        <a:pt x="38" y="26"/>
                      </a:lnTo>
                      <a:lnTo>
                        <a:pt x="36" y="24"/>
                      </a:lnTo>
                      <a:lnTo>
                        <a:pt x="38" y="17"/>
                      </a:lnTo>
                      <a:lnTo>
                        <a:pt x="36" y="17"/>
                      </a:lnTo>
                      <a:lnTo>
                        <a:pt x="36" y="15"/>
                      </a:lnTo>
                      <a:lnTo>
                        <a:pt x="36" y="7"/>
                      </a:lnTo>
                      <a:lnTo>
                        <a:pt x="34" y="2"/>
                      </a:lnTo>
                      <a:lnTo>
                        <a:pt x="28" y="2"/>
                      </a:lnTo>
                      <a:lnTo>
                        <a:pt x="30" y="0"/>
                      </a:lnTo>
                      <a:lnTo>
                        <a:pt x="34"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44" name="Freeform 13">
                  <a:extLst>
                    <a:ext uri="{FF2B5EF4-FFF2-40B4-BE49-F238E27FC236}">
                      <a16:creationId xmlns:a16="http://schemas.microsoft.com/office/drawing/2014/main" id="{EFF15AD4-9F84-4319-A768-31492A3F0E2B}"/>
                    </a:ext>
                  </a:extLst>
                </p:cNvPr>
                <p:cNvSpPr>
                  <a:spLocks noChangeAspect="1"/>
                </p:cNvSpPr>
                <p:nvPr/>
              </p:nvSpPr>
              <p:spPr bwMode="auto">
                <a:xfrm>
                  <a:off x="3174" y="1198"/>
                  <a:ext cx="182" cy="272"/>
                </a:xfrm>
                <a:custGeom>
                  <a:avLst/>
                  <a:gdLst>
                    <a:gd name="T0" fmla="*/ 103 w 168"/>
                    <a:gd name="T1" fmla="*/ 35 h 272"/>
                    <a:gd name="T2" fmla="*/ 114 w 168"/>
                    <a:gd name="T3" fmla="*/ 50 h 272"/>
                    <a:gd name="T4" fmla="*/ 114 w 168"/>
                    <a:gd name="T5" fmla="*/ 72 h 272"/>
                    <a:gd name="T6" fmla="*/ 129 w 168"/>
                    <a:gd name="T7" fmla="*/ 123 h 272"/>
                    <a:gd name="T8" fmla="*/ 129 w 168"/>
                    <a:gd name="T9" fmla="*/ 132 h 272"/>
                    <a:gd name="T10" fmla="*/ 136 w 168"/>
                    <a:gd name="T11" fmla="*/ 138 h 272"/>
                    <a:gd name="T12" fmla="*/ 142 w 168"/>
                    <a:gd name="T13" fmla="*/ 149 h 272"/>
                    <a:gd name="T14" fmla="*/ 153 w 168"/>
                    <a:gd name="T15" fmla="*/ 173 h 272"/>
                    <a:gd name="T16" fmla="*/ 168 w 168"/>
                    <a:gd name="T17" fmla="*/ 182 h 272"/>
                    <a:gd name="T18" fmla="*/ 118 w 168"/>
                    <a:gd name="T19" fmla="*/ 249 h 272"/>
                    <a:gd name="T20" fmla="*/ 95 w 168"/>
                    <a:gd name="T21" fmla="*/ 253 h 272"/>
                    <a:gd name="T22" fmla="*/ 71 w 168"/>
                    <a:gd name="T23" fmla="*/ 262 h 272"/>
                    <a:gd name="T24" fmla="*/ 45 w 168"/>
                    <a:gd name="T25" fmla="*/ 264 h 272"/>
                    <a:gd name="T26" fmla="*/ 51 w 168"/>
                    <a:gd name="T27" fmla="*/ 262 h 272"/>
                    <a:gd name="T28" fmla="*/ 49 w 168"/>
                    <a:gd name="T29" fmla="*/ 262 h 272"/>
                    <a:gd name="T30" fmla="*/ 45 w 168"/>
                    <a:gd name="T31" fmla="*/ 255 h 272"/>
                    <a:gd name="T32" fmla="*/ 32 w 168"/>
                    <a:gd name="T33" fmla="*/ 253 h 272"/>
                    <a:gd name="T34" fmla="*/ 26 w 168"/>
                    <a:gd name="T35" fmla="*/ 240 h 272"/>
                    <a:gd name="T36" fmla="*/ 26 w 168"/>
                    <a:gd name="T37" fmla="*/ 229 h 272"/>
                    <a:gd name="T38" fmla="*/ 23 w 168"/>
                    <a:gd name="T39" fmla="*/ 214 h 272"/>
                    <a:gd name="T40" fmla="*/ 21 w 168"/>
                    <a:gd name="T41" fmla="*/ 195 h 272"/>
                    <a:gd name="T42" fmla="*/ 26 w 168"/>
                    <a:gd name="T43" fmla="*/ 182 h 272"/>
                    <a:gd name="T44" fmla="*/ 36 w 168"/>
                    <a:gd name="T45" fmla="*/ 180 h 272"/>
                    <a:gd name="T46" fmla="*/ 38 w 168"/>
                    <a:gd name="T47" fmla="*/ 173 h 272"/>
                    <a:gd name="T48" fmla="*/ 45 w 168"/>
                    <a:gd name="T49" fmla="*/ 167 h 272"/>
                    <a:gd name="T50" fmla="*/ 56 w 168"/>
                    <a:gd name="T51" fmla="*/ 145 h 272"/>
                    <a:gd name="T52" fmla="*/ 64 w 168"/>
                    <a:gd name="T53" fmla="*/ 132 h 272"/>
                    <a:gd name="T54" fmla="*/ 69 w 168"/>
                    <a:gd name="T55" fmla="*/ 128 h 272"/>
                    <a:gd name="T56" fmla="*/ 60 w 168"/>
                    <a:gd name="T57" fmla="*/ 113 h 272"/>
                    <a:gd name="T58" fmla="*/ 51 w 168"/>
                    <a:gd name="T59" fmla="*/ 108 h 272"/>
                    <a:gd name="T60" fmla="*/ 45 w 168"/>
                    <a:gd name="T61" fmla="*/ 95 h 272"/>
                    <a:gd name="T62" fmla="*/ 41 w 168"/>
                    <a:gd name="T63" fmla="*/ 74 h 272"/>
                    <a:gd name="T64" fmla="*/ 45 w 168"/>
                    <a:gd name="T65" fmla="*/ 69 h 272"/>
                    <a:gd name="T66" fmla="*/ 38 w 168"/>
                    <a:gd name="T67" fmla="*/ 54 h 272"/>
                    <a:gd name="T68" fmla="*/ 21 w 168"/>
                    <a:gd name="T69" fmla="*/ 44 h 272"/>
                    <a:gd name="T70" fmla="*/ 0 w 168"/>
                    <a:gd name="T71" fmla="*/ 28 h 272"/>
                    <a:gd name="T72" fmla="*/ 4 w 168"/>
                    <a:gd name="T73" fmla="*/ 28 h 272"/>
                    <a:gd name="T74" fmla="*/ 4 w 168"/>
                    <a:gd name="T75" fmla="*/ 22 h 272"/>
                    <a:gd name="T76" fmla="*/ 23 w 168"/>
                    <a:gd name="T77" fmla="*/ 35 h 272"/>
                    <a:gd name="T78" fmla="*/ 38 w 168"/>
                    <a:gd name="T79" fmla="*/ 35 h 272"/>
                    <a:gd name="T80" fmla="*/ 49 w 168"/>
                    <a:gd name="T81" fmla="*/ 35 h 272"/>
                    <a:gd name="T82" fmla="*/ 56 w 168"/>
                    <a:gd name="T83" fmla="*/ 39 h 272"/>
                    <a:gd name="T84" fmla="*/ 64 w 168"/>
                    <a:gd name="T85" fmla="*/ 33 h 272"/>
                    <a:gd name="T86" fmla="*/ 64 w 168"/>
                    <a:gd name="T87" fmla="*/ 13 h 272"/>
                    <a:gd name="T88" fmla="*/ 75 w 168"/>
                    <a:gd name="T89" fmla="*/ 5 h 272"/>
                    <a:gd name="T90" fmla="*/ 88 w 168"/>
                    <a:gd name="T91" fmla="*/ 0 h 272"/>
                    <a:gd name="T92" fmla="*/ 99 w 168"/>
                    <a:gd name="T93" fmla="*/ 7 h 272"/>
                    <a:gd name="T94" fmla="*/ 103 w 168"/>
                    <a:gd name="T95" fmla="*/ 20 h 2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272"/>
                    <a:gd name="T146" fmla="*/ 168 w 168"/>
                    <a:gd name="T147" fmla="*/ 272 h 2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272">
                      <a:moveTo>
                        <a:pt x="99" y="28"/>
                      </a:moveTo>
                      <a:lnTo>
                        <a:pt x="103" y="35"/>
                      </a:lnTo>
                      <a:lnTo>
                        <a:pt x="105" y="44"/>
                      </a:lnTo>
                      <a:lnTo>
                        <a:pt x="114" y="50"/>
                      </a:lnTo>
                      <a:lnTo>
                        <a:pt x="120" y="54"/>
                      </a:lnTo>
                      <a:lnTo>
                        <a:pt x="114" y="72"/>
                      </a:lnTo>
                      <a:lnTo>
                        <a:pt x="133" y="104"/>
                      </a:lnTo>
                      <a:lnTo>
                        <a:pt x="129" y="123"/>
                      </a:lnTo>
                      <a:lnTo>
                        <a:pt x="129" y="128"/>
                      </a:lnTo>
                      <a:lnTo>
                        <a:pt x="129" y="132"/>
                      </a:lnTo>
                      <a:lnTo>
                        <a:pt x="136" y="132"/>
                      </a:lnTo>
                      <a:lnTo>
                        <a:pt x="136" y="138"/>
                      </a:lnTo>
                      <a:lnTo>
                        <a:pt x="136" y="145"/>
                      </a:lnTo>
                      <a:lnTo>
                        <a:pt x="142" y="149"/>
                      </a:lnTo>
                      <a:lnTo>
                        <a:pt x="140" y="164"/>
                      </a:lnTo>
                      <a:lnTo>
                        <a:pt x="153" y="173"/>
                      </a:lnTo>
                      <a:lnTo>
                        <a:pt x="157" y="175"/>
                      </a:lnTo>
                      <a:lnTo>
                        <a:pt x="168" y="182"/>
                      </a:lnTo>
                      <a:lnTo>
                        <a:pt x="149" y="212"/>
                      </a:lnTo>
                      <a:lnTo>
                        <a:pt x="118" y="249"/>
                      </a:lnTo>
                      <a:lnTo>
                        <a:pt x="112" y="253"/>
                      </a:lnTo>
                      <a:lnTo>
                        <a:pt x="95" y="253"/>
                      </a:lnTo>
                      <a:lnTo>
                        <a:pt x="84" y="259"/>
                      </a:lnTo>
                      <a:lnTo>
                        <a:pt x="71" y="262"/>
                      </a:lnTo>
                      <a:lnTo>
                        <a:pt x="54" y="272"/>
                      </a:lnTo>
                      <a:lnTo>
                        <a:pt x="45" y="264"/>
                      </a:lnTo>
                      <a:lnTo>
                        <a:pt x="45" y="262"/>
                      </a:lnTo>
                      <a:lnTo>
                        <a:pt x="51" y="262"/>
                      </a:lnTo>
                      <a:lnTo>
                        <a:pt x="51" y="255"/>
                      </a:lnTo>
                      <a:lnTo>
                        <a:pt x="49" y="262"/>
                      </a:lnTo>
                      <a:lnTo>
                        <a:pt x="45" y="259"/>
                      </a:lnTo>
                      <a:lnTo>
                        <a:pt x="45" y="255"/>
                      </a:lnTo>
                      <a:lnTo>
                        <a:pt x="38" y="253"/>
                      </a:lnTo>
                      <a:lnTo>
                        <a:pt x="32" y="253"/>
                      </a:lnTo>
                      <a:lnTo>
                        <a:pt x="30" y="249"/>
                      </a:lnTo>
                      <a:lnTo>
                        <a:pt x="26" y="240"/>
                      </a:lnTo>
                      <a:lnTo>
                        <a:pt x="30" y="238"/>
                      </a:lnTo>
                      <a:lnTo>
                        <a:pt x="26" y="229"/>
                      </a:lnTo>
                      <a:lnTo>
                        <a:pt x="30" y="229"/>
                      </a:lnTo>
                      <a:lnTo>
                        <a:pt x="23" y="214"/>
                      </a:lnTo>
                      <a:lnTo>
                        <a:pt x="21" y="197"/>
                      </a:lnTo>
                      <a:lnTo>
                        <a:pt x="21" y="195"/>
                      </a:lnTo>
                      <a:lnTo>
                        <a:pt x="26" y="188"/>
                      </a:lnTo>
                      <a:lnTo>
                        <a:pt x="26" y="182"/>
                      </a:lnTo>
                      <a:lnTo>
                        <a:pt x="30" y="182"/>
                      </a:lnTo>
                      <a:lnTo>
                        <a:pt x="36" y="180"/>
                      </a:lnTo>
                      <a:lnTo>
                        <a:pt x="32" y="175"/>
                      </a:lnTo>
                      <a:lnTo>
                        <a:pt x="38" y="173"/>
                      </a:lnTo>
                      <a:lnTo>
                        <a:pt x="38" y="169"/>
                      </a:lnTo>
                      <a:lnTo>
                        <a:pt x="45" y="167"/>
                      </a:lnTo>
                      <a:lnTo>
                        <a:pt x="49" y="158"/>
                      </a:lnTo>
                      <a:lnTo>
                        <a:pt x="56" y="145"/>
                      </a:lnTo>
                      <a:lnTo>
                        <a:pt x="60" y="138"/>
                      </a:lnTo>
                      <a:lnTo>
                        <a:pt x="64" y="132"/>
                      </a:lnTo>
                      <a:lnTo>
                        <a:pt x="71" y="132"/>
                      </a:lnTo>
                      <a:lnTo>
                        <a:pt x="69" y="128"/>
                      </a:lnTo>
                      <a:lnTo>
                        <a:pt x="69" y="117"/>
                      </a:lnTo>
                      <a:lnTo>
                        <a:pt x="60" y="113"/>
                      </a:lnTo>
                      <a:lnTo>
                        <a:pt x="56" y="108"/>
                      </a:lnTo>
                      <a:lnTo>
                        <a:pt x="51" y="108"/>
                      </a:lnTo>
                      <a:lnTo>
                        <a:pt x="49" y="104"/>
                      </a:lnTo>
                      <a:lnTo>
                        <a:pt x="45" y="95"/>
                      </a:lnTo>
                      <a:lnTo>
                        <a:pt x="49" y="80"/>
                      </a:lnTo>
                      <a:lnTo>
                        <a:pt x="41" y="74"/>
                      </a:lnTo>
                      <a:lnTo>
                        <a:pt x="41" y="72"/>
                      </a:lnTo>
                      <a:lnTo>
                        <a:pt x="45" y="69"/>
                      </a:lnTo>
                      <a:lnTo>
                        <a:pt x="38" y="65"/>
                      </a:lnTo>
                      <a:lnTo>
                        <a:pt x="38" y="54"/>
                      </a:lnTo>
                      <a:lnTo>
                        <a:pt x="30" y="44"/>
                      </a:lnTo>
                      <a:lnTo>
                        <a:pt x="21" y="44"/>
                      </a:lnTo>
                      <a:lnTo>
                        <a:pt x="8" y="39"/>
                      </a:lnTo>
                      <a:lnTo>
                        <a:pt x="0" y="28"/>
                      </a:lnTo>
                      <a:lnTo>
                        <a:pt x="0" y="24"/>
                      </a:lnTo>
                      <a:lnTo>
                        <a:pt x="4" y="28"/>
                      </a:lnTo>
                      <a:lnTo>
                        <a:pt x="2" y="22"/>
                      </a:lnTo>
                      <a:lnTo>
                        <a:pt x="4" y="22"/>
                      </a:lnTo>
                      <a:lnTo>
                        <a:pt x="15" y="24"/>
                      </a:lnTo>
                      <a:lnTo>
                        <a:pt x="23" y="35"/>
                      </a:lnTo>
                      <a:lnTo>
                        <a:pt x="32" y="35"/>
                      </a:lnTo>
                      <a:lnTo>
                        <a:pt x="38" y="35"/>
                      </a:lnTo>
                      <a:lnTo>
                        <a:pt x="41" y="33"/>
                      </a:lnTo>
                      <a:lnTo>
                        <a:pt x="49" y="35"/>
                      </a:lnTo>
                      <a:lnTo>
                        <a:pt x="54" y="39"/>
                      </a:lnTo>
                      <a:lnTo>
                        <a:pt x="56" y="39"/>
                      </a:lnTo>
                      <a:lnTo>
                        <a:pt x="56" y="33"/>
                      </a:lnTo>
                      <a:lnTo>
                        <a:pt x="64" y="33"/>
                      </a:lnTo>
                      <a:lnTo>
                        <a:pt x="64" y="22"/>
                      </a:lnTo>
                      <a:lnTo>
                        <a:pt x="64" y="13"/>
                      </a:lnTo>
                      <a:lnTo>
                        <a:pt x="69" y="5"/>
                      </a:lnTo>
                      <a:lnTo>
                        <a:pt x="75" y="5"/>
                      </a:lnTo>
                      <a:lnTo>
                        <a:pt x="79" y="5"/>
                      </a:lnTo>
                      <a:lnTo>
                        <a:pt x="88" y="0"/>
                      </a:lnTo>
                      <a:lnTo>
                        <a:pt x="90" y="5"/>
                      </a:lnTo>
                      <a:lnTo>
                        <a:pt x="99" y="7"/>
                      </a:lnTo>
                      <a:lnTo>
                        <a:pt x="105" y="13"/>
                      </a:lnTo>
                      <a:lnTo>
                        <a:pt x="103" y="20"/>
                      </a:lnTo>
                      <a:lnTo>
                        <a:pt x="99" y="28"/>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45" name="Freeform 14">
                  <a:extLst>
                    <a:ext uri="{FF2B5EF4-FFF2-40B4-BE49-F238E27FC236}">
                      <a16:creationId xmlns:a16="http://schemas.microsoft.com/office/drawing/2014/main" id="{BABBE33D-57D8-4412-9AC1-FDFF28B00A69}"/>
                    </a:ext>
                  </a:extLst>
                </p:cNvPr>
                <p:cNvSpPr>
                  <a:spLocks noChangeAspect="1"/>
                </p:cNvSpPr>
                <p:nvPr/>
              </p:nvSpPr>
              <p:spPr bwMode="auto">
                <a:xfrm>
                  <a:off x="2802" y="1675"/>
                  <a:ext cx="215" cy="180"/>
                </a:xfrm>
                <a:custGeom>
                  <a:avLst/>
                  <a:gdLst>
                    <a:gd name="T0" fmla="*/ 115 w 199"/>
                    <a:gd name="T1" fmla="*/ 5 h 180"/>
                    <a:gd name="T2" fmla="*/ 124 w 199"/>
                    <a:gd name="T3" fmla="*/ 5 h 180"/>
                    <a:gd name="T4" fmla="*/ 130 w 199"/>
                    <a:gd name="T5" fmla="*/ 13 h 180"/>
                    <a:gd name="T6" fmla="*/ 145 w 199"/>
                    <a:gd name="T7" fmla="*/ 20 h 180"/>
                    <a:gd name="T8" fmla="*/ 158 w 199"/>
                    <a:gd name="T9" fmla="*/ 33 h 180"/>
                    <a:gd name="T10" fmla="*/ 169 w 199"/>
                    <a:gd name="T11" fmla="*/ 33 h 180"/>
                    <a:gd name="T12" fmla="*/ 188 w 199"/>
                    <a:gd name="T13" fmla="*/ 41 h 180"/>
                    <a:gd name="T14" fmla="*/ 193 w 199"/>
                    <a:gd name="T15" fmla="*/ 54 h 180"/>
                    <a:gd name="T16" fmla="*/ 186 w 199"/>
                    <a:gd name="T17" fmla="*/ 74 h 180"/>
                    <a:gd name="T18" fmla="*/ 180 w 199"/>
                    <a:gd name="T19" fmla="*/ 80 h 180"/>
                    <a:gd name="T20" fmla="*/ 169 w 199"/>
                    <a:gd name="T21" fmla="*/ 98 h 180"/>
                    <a:gd name="T22" fmla="*/ 173 w 199"/>
                    <a:gd name="T23" fmla="*/ 98 h 180"/>
                    <a:gd name="T24" fmla="*/ 184 w 199"/>
                    <a:gd name="T25" fmla="*/ 108 h 180"/>
                    <a:gd name="T26" fmla="*/ 184 w 199"/>
                    <a:gd name="T27" fmla="*/ 123 h 180"/>
                    <a:gd name="T28" fmla="*/ 180 w 199"/>
                    <a:gd name="T29" fmla="*/ 128 h 180"/>
                    <a:gd name="T30" fmla="*/ 188 w 199"/>
                    <a:gd name="T31" fmla="*/ 145 h 180"/>
                    <a:gd name="T32" fmla="*/ 193 w 199"/>
                    <a:gd name="T33" fmla="*/ 149 h 180"/>
                    <a:gd name="T34" fmla="*/ 188 w 199"/>
                    <a:gd name="T35" fmla="*/ 154 h 180"/>
                    <a:gd name="T36" fmla="*/ 186 w 199"/>
                    <a:gd name="T37" fmla="*/ 154 h 180"/>
                    <a:gd name="T38" fmla="*/ 180 w 199"/>
                    <a:gd name="T39" fmla="*/ 158 h 180"/>
                    <a:gd name="T40" fmla="*/ 173 w 199"/>
                    <a:gd name="T41" fmla="*/ 169 h 180"/>
                    <a:gd name="T42" fmla="*/ 156 w 199"/>
                    <a:gd name="T43" fmla="*/ 164 h 180"/>
                    <a:gd name="T44" fmla="*/ 149 w 199"/>
                    <a:gd name="T45" fmla="*/ 160 h 180"/>
                    <a:gd name="T46" fmla="*/ 143 w 199"/>
                    <a:gd name="T47" fmla="*/ 158 h 180"/>
                    <a:gd name="T48" fmla="*/ 134 w 199"/>
                    <a:gd name="T49" fmla="*/ 158 h 180"/>
                    <a:gd name="T50" fmla="*/ 121 w 199"/>
                    <a:gd name="T51" fmla="*/ 169 h 180"/>
                    <a:gd name="T52" fmla="*/ 115 w 199"/>
                    <a:gd name="T53" fmla="*/ 180 h 180"/>
                    <a:gd name="T54" fmla="*/ 93 w 199"/>
                    <a:gd name="T55" fmla="*/ 173 h 180"/>
                    <a:gd name="T56" fmla="*/ 85 w 199"/>
                    <a:gd name="T57" fmla="*/ 173 h 180"/>
                    <a:gd name="T58" fmla="*/ 54 w 199"/>
                    <a:gd name="T59" fmla="*/ 169 h 180"/>
                    <a:gd name="T60" fmla="*/ 54 w 199"/>
                    <a:gd name="T61" fmla="*/ 136 h 180"/>
                    <a:gd name="T62" fmla="*/ 54 w 199"/>
                    <a:gd name="T63" fmla="*/ 130 h 180"/>
                    <a:gd name="T64" fmla="*/ 63 w 199"/>
                    <a:gd name="T65" fmla="*/ 123 h 180"/>
                    <a:gd name="T66" fmla="*/ 54 w 199"/>
                    <a:gd name="T67" fmla="*/ 113 h 180"/>
                    <a:gd name="T68" fmla="*/ 41 w 199"/>
                    <a:gd name="T69" fmla="*/ 89 h 180"/>
                    <a:gd name="T70" fmla="*/ 35 w 199"/>
                    <a:gd name="T71" fmla="*/ 78 h 180"/>
                    <a:gd name="T72" fmla="*/ 9 w 199"/>
                    <a:gd name="T73" fmla="*/ 69 h 180"/>
                    <a:gd name="T74" fmla="*/ 9 w 199"/>
                    <a:gd name="T75" fmla="*/ 63 h 180"/>
                    <a:gd name="T76" fmla="*/ 11 w 199"/>
                    <a:gd name="T77" fmla="*/ 59 h 180"/>
                    <a:gd name="T78" fmla="*/ 0 w 199"/>
                    <a:gd name="T79" fmla="*/ 59 h 180"/>
                    <a:gd name="T80" fmla="*/ 13 w 199"/>
                    <a:gd name="T81" fmla="*/ 50 h 180"/>
                    <a:gd name="T82" fmla="*/ 26 w 199"/>
                    <a:gd name="T83" fmla="*/ 50 h 180"/>
                    <a:gd name="T84" fmla="*/ 39 w 199"/>
                    <a:gd name="T85" fmla="*/ 54 h 180"/>
                    <a:gd name="T86" fmla="*/ 50 w 199"/>
                    <a:gd name="T87" fmla="*/ 54 h 180"/>
                    <a:gd name="T88" fmla="*/ 44 w 199"/>
                    <a:gd name="T89" fmla="*/ 28 h 180"/>
                    <a:gd name="T90" fmla="*/ 57 w 199"/>
                    <a:gd name="T91" fmla="*/ 28 h 180"/>
                    <a:gd name="T92" fmla="*/ 63 w 199"/>
                    <a:gd name="T93" fmla="*/ 39 h 180"/>
                    <a:gd name="T94" fmla="*/ 74 w 199"/>
                    <a:gd name="T95" fmla="*/ 33 h 180"/>
                    <a:gd name="T96" fmla="*/ 93 w 199"/>
                    <a:gd name="T97" fmla="*/ 26 h 180"/>
                    <a:gd name="T98" fmla="*/ 95 w 199"/>
                    <a:gd name="T99" fmla="*/ 5 h 1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9"/>
                    <a:gd name="T151" fmla="*/ 0 h 180"/>
                    <a:gd name="T152" fmla="*/ 199 w 199"/>
                    <a:gd name="T153" fmla="*/ 180 h 1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9" h="180">
                      <a:moveTo>
                        <a:pt x="115" y="0"/>
                      </a:moveTo>
                      <a:lnTo>
                        <a:pt x="115" y="5"/>
                      </a:lnTo>
                      <a:lnTo>
                        <a:pt x="121" y="9"/>
                      </a:lnTo>
                      <a:lnTo>
                        <a:pt x="124" y="5"/>
                      </a:lnTo>
                      <a:lnTo>
                        <a:pt x="128" y="11"/>
                      </a:lnTo>
                      <a:lnTo>
                        <a:pt x="130" y="13"/>
                      </a:lnTo>
                      <a:lnTo>
                        <a:pt x="143" y="26"/>
                      </a:lnTo>
                      <a:lnTo>
                        <a:pt x="145" y="20"/>
                      </a:lnTo>
                      <a:lnTo>
                        <a:pt x="149" y="28"/>
                      </a:lnTo>
                      <a:lnTo>
                        <a:pt x="158" y="33"/>
                      </a:lnTo>
                      <a:lnTo>
                        <a:pt x="160" y="33"/>
                      </a:lnTo>
                      <a:lnTo>
                        <a:pt x="169" y="33"/>
                      </a:lnTo>
                      <a:lnTo>
                        <a:pt x="173" y="33"/>
                      </a:lnTo>
                      <a:lnTo>
                        <a:pt x="188" y="41"/>
                      </a:lnTo>
                      <a:lnTo>
                        <a:pt x="199" y="44"/>
                      </a:lnTo>
                      <a:lnTo>
                        <a:pt x="193" y="54"/>
                      </a:lnTo>
                      <a:lnTo>
                        <a:pt x="186" y="65"/>
                      </a:lnTo>
                      <a:lnTo>
                        <a:pt x="186" y="74"/>
                      </a:lnTo>
                      <a:lnTo>
                        <a:pt x="180" y="74"/>
                      </a:lnTo>
                      <a:lnTo>
                        <a:pt x="180" y="80"/>
                      </a:lnTo>
                      <a:lnTo>
                        <a:pt x="173" y="87"/>
                      </a:lnTo>
                      <a:lnTo>
                        <a:pt x="169" y="98"/>
                      </a:lnTo>
                      <a:lnTo>
                        <a:pt x="169" y="100"/>
                      </a:lnTo>
                      <a:lnTo>
                        <a:pt x="173" y="98"/>
                      </a:lnTo>
                      <a:lnTo>
                        <a:pt x="180" y="104"/>
                      </a:lnTo>
                      <a:lnTo>
                        <a:pt x="184" y="108"/>
                      </a:lnTo>
                      <a:lnTo>
                        <a:pt x="180" y="108"/>
                      </a:lnTo>
                      <a:lnTo>
                        <a:pt x="184" y="123"/>
                      </a:lnTo>
                      <a:lnTo>
                        <a:pt x="175" y="123"/>
                      </a:lnTo>
                      <a:lnTo>
                        <a:pt x="180" y="128"/>
                      </a:lnTo>
                      <a:lnTo>
                        <a:pt x="184" y="143"/>
                      </a:lnTo>
                      <a:lnTo>
                        <a:pt x="188" y="145"/>
                      </a:lnTo>
                      <a:lnTo>
                        <a:pt x="195" y="145"/>
                      </a:lnTo>
                      <a:lnTo>
                        <a:pt x="193" y="149"/>
                      </a:lnTo>
                      <a:lnTo>
                        <a:pt x="193" y="151"/>
                      </a:lnTo>
                      <a:lnTo>
                        <a:pt x="188" y="154"/>
                      </a:lnTo>
                      <a:lnTo>
                        <a:pt x="186" y="151"/>
                      </a:lnTo>
                      <a:lnTo>
                        <a:pt x="186" y="154"/>
                      </a:lnTo>
                      <a:lnTo>
                        <a:pt x="186" y="158"/>
                      </a:lnTo>
                      <a:lnTo>
                        <a:pt x="180" y="158"/>
                      </a:lnTo>
                      <a:lnTo>
                        <a:pt x="173" y="160"/>
                      </a:lnTo>
                      <a:lnTo>
                        <a:pt x="173" y="169"/>
                      </a:lnTo>
                      <a:lnTo>
                        <a:pt x="160" y="169"/>
                      </a:lnTo>
                      <a:lnTo>
                        <a:pt x="156" y="164"/>
                      </a:lnTo>
                      <a:lnTo>
                        <a:pt x="154" y="160"/>
                      </a:lnTo>
                      <a:lnTo>
                        <a:pt x="149" y="160"/>
                      </a:lnTo>
                      <a:lnTo>
                        <a:pt x="143" y="160"/>
                      </a:lnTo>
                      <a:lnTo>
                        <a:pt x="143" y="158"/>
                      </a:lnTo>
                      <a:lnTo>
                        <a:pt x="136" y="158"/>
                      </a:lnTo>
                      <a:lnTo>
                        <a:pt x="134" y="158"/>
                      </a:lnTo>
                      <a:lnTo>
                        <a:pt x="130" y="160"/>
                      </a:lnTo>
                      <a:lnTo>
                        <a:pt x="121" y="169"/>
                      </a:lnTo>
                      <a:lnTo>
                        <a:pt x="121" y="177"/>
                      </a:lnTo>
                      <a:lnTo>
                        <a:pt x="115" y="180"/>
                      </a:lnTo>
                      <a:lnTo>
                        <a:pt x="106" y="177"/>
                      </a:lnTo>
                      <a:lnTo>
                        <a:pt x="93" y="173"/>
                      </a:lnTo>
                      <a:lnTo>
                        <a:pt x="85" y="169"/>
                      </a:lnTo>
                      <a:lnTo>
                        <a:pt x="85" y="173"/>
                      </a:lnTo>
                      <a:lnTo>
                        <a:pt x="74" y="173"/>
                      </a:lnTo>
                      <a:lnTo>
                        <a:pt x="54" y="169"/>
                      </a:lnTo>
                      <a:lnTo>
                        <a:pt x="48" y="158"/>
                      </a:lnTo>
                      <a:lnTo>
                        <a:pt x="54" y="136"/>
                      </a:lnTo>
                      <a:lnTo>
                        <a:pt x="57" y="134"/>
                      </a:lnTo>
                      <a:lnTo>
                        <a:pt x="54" y="130"/>
                      </a:lnTo>
                      <a:lnTo>
                        <a:pt x="57" y="115"/>
                      </a:lnTo>
                      <a:lnTo>
                        <a:pt x="63" y="123"/>
                      </a:lnTo>
                      <a:lnTo>
                        <a:pt x="59" y="115"/>
                      </a:lnTo>
                      <a:lnTo>
                        <a:pt x="54" y="113"/>
                      </a:lnTo>
                      <a:lnTo>
                        <a:pt x="54" y="104"/>
                      </a:lnTo>
                      <a:lnTo>
                        <a:pt x="41" y="89"/>
                      </a:lnTo>
                      <a:lnTo>
                        <a:pt x="41" y="80"/>
                      </a:lnTo>
                      <a:lnTo>
                        <a:pt x="35" y="78"/>
                      </a:lnTo>
                      <a:lnTo>
                        <a:pt x="26" y="74"/>
                      </a:lnTo>
                      <a:lnTo>
                        <a:pt x="9" y="69"/>
                      </a:lnTo>
                      <a:lnTo>
                        <a:pt x="5" y="63"/>
                      </a:lnTo>
                      <a:lnTo>
                        <a:pt x="9" y="63"/>
                      </a:lnTo>
                      <a:lnTo>
                        <a:pt x="5" y="59"/>
                      </a:lnTo>
                      <a:lnTo>
                        <a:pt x="11" y="59"/>
                      </a:lnTo>
                      <a:lnTo>
                        <a:pt x="9" y="59"/>
                      </a:lnTo>
                      <a:lnTo>
                        <a:pt x="0" y="59"/>
                      </a:lnTo>
                      <a:lnTo>
                        <a:pt x="5" y="54"/>
                      </a:lnTo>
                      <a:lnTo>
                        <a:pt x="13" y="50"/>
                      </a:lnTo>
                      <a:lnTo>
                        <a:pt x="20" y="50"/>
                      </a:lnTo>
                      <a:lnTo>
                        <a:pt x="26" y="50"/>
                      </a:lnTo>
                      <a:lnTo>
                        <a:pt x="35" y="59"/>
                      </a:lnTo>
                      <a:lnTo>
                        <a:pt x="39" y="54"/>
                      </a:lnTo>
                      <a:lnTo>
                        <a:pt x="44" y="54"/>
                      </a:lnTo>
                      <a:lnTo>
                        <a:pt x="50" y="54"/>
                      </a:lnTo>
                      <a:lnTo>
                        <a:pt x="48" y="41"/>
                      </a:lnTo>
                      <a:lnTo>
                        <a:pt x="44" y="28"/>
                      </a:lnTo>
                      <a:lnTo>
                        <a:pt x="50" y="28"/>
                      </a:lnTo>
                      <a:lnTo>
                        <a:pt x="57" y="28"/>
                      </a:lnTo>
                      <a:lnTo>
                        <a:pt x="57" y="35"/>
                      </a:lnTo>
                      <a:lnTo>
                        <a:pt x="63" y="39"/>
                      </a:lnTo>
                      <a:lnTo>
                        <a:pt x="72" y="39"/>
                      </a:lnTo>
                      <a:lnTo>
                        <a:pt x="74" y="33"/>
                      </a:lnTo>
                      <a:lnTo>
                        <a:pt x="80" y="28"/>
                      </a:lnTo>
                      <a:lnTo>
                        <a:pt x="93" y="26"/>
                      </a:lnTo>
                      <a:lnTo>
                        <a:pt x="95" y="20"/>
                      </a:lnTo>
                      <a:lnTo>
                        <a:pt x="95" y="5"/>
                      </a:lnTo>
                      <a:lnTo>
                        <a:pt x="115" y="0"/>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46" name="Freeform 15">
                  <a:extLst>
                    <a:ext uri="{FF2B5EF4-FFF2-40B4-BE49-F238E27FC236}">
                      <a16:creationId xmlns:a16="http://schemas.microsoft.com/office/drawing/2014/main" id="{ABED9020-7FC3-4E0D-92DC-9821CC35D4A8}"/>
                    </a:ext>
                  </a:extLst>
                </p:cNvPr>
                <p:cNvSpPr>
                  <a:spLocks noChangeAspect="1"/>
                </p:cNvSpPr>
                <p:nvPr/>
              </p:nvSpPr>
              <p:spPr bwMode="auto">
                <a:xfrm>
                  <a:off x="3025" y="1844"/>
                  <a:ext cx="20" cy="32"/>
                </a:xfrm>
                <a:custGeom>
                  <a:avLst/>
                  <a:gdLst>
                    <a:gd name="T0" fmla="*/ 10 w 19"/>
                    <a:gd name="T1" fmla="*/ 0 h 32"/>
                    <a:gd name="T2" fmla="*/ 15 w 19"/>
                    <a:gd name="T3" fmla="*/ 0 h 32"/>
                    <a:gd name="T4" fmla="*/ 15 w 19"/>
                    <a:gd name="T5" fmla="*/ 2 h 32"/>
                    <a:gd name="T6" fmla="*/ 15 w 19"/>
                    <a:gd name="T7" fmla="*/ 6 h 32"/>
                    <a:gd name="T8" fmla="*/ 19 w 19"/>
                    <a:gd name="T9" fmla="*/ 8 h 32"/>
                    <a:gd name="T10" fmla="*/ 19 w 19"/>
                    <a:gd name="T11" fmla="*/ 15 h 32"/>
                    <a:gd name="T12" fmla="*/ 19 w 19"/>
                    <a:gd name="T13" fmla="*/ 17 h 32"/>
                    <a:gd name="T14" fmla="*/ 15 w 19"/>
                    <a:gd name="T15" fmla="*/ 21 h 32"/>
                    <a:gd name="T16" fmla="*/ 15 w 19"/>
                    <a:gd name="T17" fmla="*/ 24 h 32"/>
                    <a:gd name="T18" fmla="*/ 15 w 19"/>
                    <a:gd name="T19" fmla="*/ 26 h 32"/>
                    <a:gd name="T20" fmla="*/ 10 w 19"/>
                    <a:gd name="T21" fmla="*/ 30 h 32"/>
                    <a:gd name="T22" fmla="*/ 10 w 19"/>
                    <a:gd name="T23" fmla="*/ 32 h 32"/>
                    <a:gd name="T24" fmla="*/ 8 w 19"/>
                    <a:gd name="T25" fmla="*/ 32 h 32"/>
                    <a:gd name="T26" fmla="*/ 6 w 19"/>
                    <a:gd name="T27" fmla="*/ 32 h 32"/>
                    <a:gd name="T28" fmla="*/ 4 w 19"/>
                    <a:gd name="T29" fmla="*/ 30 h 32"/>
                    <a:gd name="T30" fmla="*/ 6 w 19"/>
                    <a:gd name="T31" fmla="*/ 30 h 32"/>
                    <a:gd name="T32" fmla="*/ 6 w 19"/>
                    <a:gd name="T33" fmla="*/ 26 h 32"/>
                    <a:gd name="T34" fmla="*/ 4 w 19"/>
                    <a:gd name="T35" fmla="*/ 26 h 32"/>
                    <a:gd name="T36" fmla="*/ 4 w 19"/>
                    <a:gd name="T37" fmla="*/ 24 h 32"/>
                    <a:gd name="T38" fmla="*/ 0 w 19"/>
                    <a:gd name="T39" fmla="*/ 24 h 32"/>
                    <a:gd name="T40" fmla="*/ 4 w 19"/>
                    <a:gd name="T41" fmla="*/ 21 h 32"/>
                    <a:gd name="T42" fmla="*/ 4 w 19"/>
                    <a:gd name="T43" fmla="*/ 17 h 32"/>
                    <a:gd name="T44" fmla="*/ 0 w 19"/>
                    <a:gd name="T45" fmla="*/ 17 h 32"/>
                    <a:gd name="T46" fmla="*/ 0 w 19"/>
                    <a:gd name="T47" fmla="*/ 15 h 32"/>
                    <a:gd name="T48" fmla="*/ 4 w 19"/>
                    <a:gd name="T49" fmla="*/ 15 h 32"/>
                    <a:gd name="T50" fmla="*/ 0 w 19"/>
                    <a:gd name="T51" fmla="*/ 11 h 32"/>
                    <a:gd name="T52" fmla="*/ 4 w 19"/>
                    <a:gd name="T53" fmla="*/ 11 h 32"/>
                    <a:gd name="T54" fmla="*/ 4 w 19"/>
                    <a:gd name="T55" fmla="*/ 8 h 32"/>
                    <a:gd name="T56" fmla="*/ 6 w 19"/>
                    <a:gd name="T57" fmla="*/ 6 h 32"/>
                    <a:gd name="T58" fmla="*/ 8 w 19"/>
                    <a:gd name="T59" fmla="*/ 6 h 32"/>
                    <a:gd name="T60" fmla="*/ 10 w 19"/>
                    <a:gd name="T61" fmla="*/ 6 h 32"/>
                    <a:gd name="T62" fmla="*/ 10 w 19"/>
                    <a:gd name="T63" fmla="*/ 2 h 32"/>
                    <a:gd name="T64" fmla="*/ 10 w 19"/>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32"/>
                    <a:gd name="T101" fmla="*/ 19 w 19"/>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32">
                      <a:moveTo>
                        <a:pt x="10" y="0"/>
                      </a:moveTo>
                      <a:lnTo>
                        <a:pt x="15" y="0"/>
                      </a:lnTo>
                      <a:lnTo>
                        <a:pt x="15" y="2"/>
                      </a:lnTo>
                      <a:lnTo>
                        <a:pt x="15" y="6"/>
                      </a:lnTo>
                      <a:lnTo>
                        <a:pt x="19" y="8"/>
                      </a:lnTo>
                      <a:lnTo>
                        <a:pt x="19" y="15"/>
                      </a:lnTo>
                      <a:lnTo>
                        <a:pt x="19" y="17"/>
                      </a:lnTo>
                      <a:lnTo>
                        <a:pt x="15" y="21"/>
                      </a:lnTo>
                      <a:lnTo>
                        <a:pt x="15" y="24"/>
                      </a:lnTo>
                      <a:lnTo>
                        <a:pt x="15" y="26"/>
                      </a:lnTo>
                      <a:lnTo>
                        <a:pt x="10" y="30"/>
                      </a:lnTo>
                      <a:lnTo>
                        <a:pt x="10" y="32"/>
                      </a:lnTo>
                      <a:lnTo>
                        <a:pt x="8" y="32"/>
                      </a:lnTo>
                      <a:lnTo>
                        <a:pt x="6" y="32"/>
                      </a:lnTo>
                      <a:lnTo>
                        <a:pt x="4" y="30"/>
                      </a:lnTo>
                      <a:lnTo>
                        <a:pt x="6" y="30"/>
                      </a:lnTo>
                      <a:lnTo>
                        <a:pt x="6" y="26"/>
                      </a:lnTo>
                      <a:lnTo>
                        <a:pt x="4" y="26"/>
                      </a:lnTo>
                      <a:lnTo>
                        <a:pt x="4" y="24"/>
                      </a:lnTo>
                      <a:lnTo>
                        <a:pt x="0" y="24"/>
                      </a:lnTo>
                      <a:lnTo>
                        <a:pt x="4" y="21"/>
                      </a:lnTo>
                      <a:lnTo>
                        <a:pt x="4" y="17"/>
                      </a:lnTo>
                      <a:lnTo>
                        <a:pt x="0" y="17"/>
                      </a:lnTo>
                      <a:lnTo>
                        <a:pt x="0" y="15"/>
                      </a:lnTo>
                      <a:lnTo>
                        <a:pt x="4" y="15"/>
                      </a:lnTo>
                      <a:lnTo>
                        <a:pt x="0" y="11"/>
                      </a:lnTo>
                      <a:lnTo>
                        <a:pt x="4" y="11"/>
                      </a:lnTo>
                      <a:lnTo>
                        <a:pt x="4" y="8"/>
                      </a:lnTo>
                      <a:lnTo>
                        <a:pt x="6" y="6"/>
                      </a:lnTo>
                      <a:lnTo>
                        <a:pt x="8" y="6"/>
                      </a:lnTo>
                      <a:lnTo>
                        <a:pt x="10" y="6"/>
                      </a:lnTo>
                      <a:lnTo>
                        <a:pt x="10" y="2"/>
                      </a:lnTo>
                      <a:lnTo>
                        <a:pt x="10"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47" name="Freeform 16">
                  <a:extLst>
                    <a:ext uri="{FF2B5EF4-FFF2-40B4-BE49-F238E27FC236}">
                      <a16:creationId xmlns:a16="http://schemas.microsoft.com/office/drawing/2014/main" id="{7BB16EC8-E16A-4F96-9CE7-C76B367B0351}"/>
                    </a:ext>
                  </a:extLst>
                </p:cNvPr>
                <p:cNvSpPr>
                  <a:spLocks noChangeAspect="1"/>
                </p:cNvSpPr>
                <p:nvPr/>
              </p:nvSpPr>
              <p:spPr bwMode="auto">
                <a:xfrm>
                  <a:off x="2785" y="1501"/>
                  <a:ext cx="125" cy="198"/>
                </a:xfrm>
                <a:custGeom>
                  <a:avLst/>
                  <a:gdLst>
                    <a:gd name="T0" fmla="*/ 5 w 115"/>
                    <a:gd name="T1" fmla="*/ 194 h 198"/>
                    <a:gd name="T2" fmla="*/ 24 w 115"/>
                    <a:gd name="T3" fmla="*/ 174 h 198"/>
                    <a:gd name="T4" fmla="*/ 41 w 115"/>
                    <a:gd name="T5" fmla="*/ 172 h 198"/>
                    <a:gd name="T6" fmla="*/ 39 w 115"/>
                    <a:gd name="T7" fmla="*/ 168 h 198"/>
                    <a:gd name="T8" fmla="*/ 24 w 115"/>
                    <a:gd name="T9" fmla="*/ 159 h 198"/>
                    <a:gd name="T10" fmla="*/ 13 w 115"/>
                    <a:gd name="T11" fmla="*/ 159 h 198"/>
                    <a:gd name="T12" fmla="*/ 28 w 115"/>
                    <a:gd name="T13" fmla="*/ 136 h 198"/>
                    <a:gd name="T14" fmla="*/ 20 w 115"/>
                    <a:gd name="T15" fmla="*/ 136 h 198"/>
                    <a:gd name="T16" fmla="*/ 35 w 115"/>
                    <a:gd name="T17" fmla="*/ 127 h 198"/>
                    <a:gd name="T18" fmla="*/ 44 w 115"/>
                    <a:gd name="T19" fmla="*/ 120 h 198"/>
                    <a:gd name="T20" fmla="*/ 44 w 115"/>
                    <a:gd name="T21" fmla="*/ 110 h 198"/>
                    <a:gd name="T22" fmla="*/ 39 w 115"/>
                    <a:gd name="T23" fmla="*/ 95 h 198"/>
                    <a:gd name="T24" fmla="*/ 44 w 115"/>
                    <a:gd name="T25" fmla="*/ 88 h 198"/>
                    <a:gd name="T26" fmla="*/ 28 w 115"/>
                    <a:gd name="T27" fmla="*/ 90 h 198"/>
                    <a:gd name="T28" fmla="*/ 13 w 115"/>
                    <a:gd name="T29" fmla="*/ 90 h 198"/>
                    <a:gd name="T30" fmla="*/ 20 w 115"/>
                    <a:gd name="T31" fmla="*/ 71 h 198"/>
                    <a:gd name="T32" fmla="*/ 9 w 115"/>
                    <a:gd name="T33" fmla="*/ 66 h 198"/>
                    <a:gd name="T34" fmla="*/ 7 w 115"/>
                    <a:gd name="T35" fmla="*/ 69 h 198"/>
                    <a:gd name="T36" fmla="*/ 13 w 115"/>
                    <a:gd name="T37" fmla="*/ 49 h 198"/>
                    <a:gd name="T38" fmla="*/ 0 w 115"/>
                    <a:gd name="T39" fmla="*/ 45 h 198"/>
                    <a:gd name="T40" fmla="*/ 9 w 115"/>
                    <a:gd name="T41" fmla="*/ 32 h 198"/>
                    <a:gd name="T42" fmla="*/ 7 w 115"/>
                    <a:gd name="T43" fmla="*/ 21 h 198"/>
                    <a:gd name="T44" fmla="*/ 13 w 115"/>
                    <a:gd name="T45" fmla="*/ 10 h 198"/>
                    <a:gd name="T46" fmla="*/ 20 w 115"/>
                    <a:gd name="T47" fmla="*/ 0 h 198"/>
                    <a:gd name="T48" fmla="*/ 44 w 115"/>
                    <a:gd name="T49" fmla="*/ 0 h 198"/>
                    <a:gd name="T50" fmla="*/ 31 w 115"/>
                    <a:gd name="T51" fmla="*/ 17 h 198"/>
                    <a:gd name="T52" fmla="*/ 28 w 115"/>
                    <a:gd name="T53" fmla="*/ 25 h 198"/>
                    <a:gd name="T54" fmla="*/ 59 w 115"/>
                    <a:gd name="T55" fmla="*/ 23 h 198"/>
                    <a:gd name="T56" fmla="*/ 54 w 115"/>
                    <a:gd name="T57" fmla="*/ 38 h 198"/>
                    <a:gd name="T58" fmla="*/ 50 w 115"/>
                    <a:gd name="T59" fmla="*/ 56 h 198"/>
                    <a:gd name="T60" fmla="*/ 39 w 115"/>
                    <a:gd name="T61" fmla="*/ 64 h 198"/>
                    <a:gd name="T62" fmla="*/ 65 w 115"/>
                    <a:gd name="T63" fmla="*/ 79 h 198"/>
                    <a:gd name="T64" fmla="*/ 87 w 115"/>
                    <a:gd name="T65" fmla="*/ 105 h 198"/>
                    <a:gd name="T66" fmla="*/ 87 w 115"/>
                    <a:gd name="T67" fmla="*/ 118 h 198"/>
                    <a:gd name="T68" fmla="*/ 89 w 115"/>
                    <a:gd name="T69" fmla="*/ 133 h 198"/>
                    <a:gd name="T70" fmla="*/ 95 w 115"/>
                    <a:gd name="T71" fmla="*/ 136 h 198"/>
                    <a:gd name="T72" fmla="*/ 115 w 115"/>
                    <a:gd name="T73" fmla="*/ 142 h 198"/>
                    <a:gd name="T74" fmla="*/ 104 w 115"/>
                    <a:gd name="T75" fmla="*/ 159 h 198"/>
                    <a:gd name="T76" fmla="*/ 95 w 115"/>
                    <a:gd name="T77" fmla="*/ 168 h 198"/>
                    <a:gd name="T78" fmla="*/ 104 w 115"/>
                    <a:gd name="T79" fmla="*/ 179 h 198"/>
                    <a:gd name="T80" fmla="*/ 80 w 115"/>
                    <a:gd name="T81" fmla="*/ 179 h 198"/>
                    <a:gd name="T82" fmla="*/ 59 w 115"/>
                    <a:gd name="T83" fmla="*/ 183 h 198"/>
                    <a:gd name="T84" fmla="*/ 39 w 115"/>
                    <a:gd name="T85" fmla="*/ 185 h 198"/>
                    <a:gd name="T86" fmla="*/ 26 w 115"/>
                    <a:gd name="T87" fmla="*/ 192 h 1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5"/>
                    <a:gd name="T133" fmla="*/ 0 h 198"/>
                    <a:gd name="T134" fmla="*/ 115 w 115"/>
                    <a:gd name="T135" fmla="*/ 198 h 1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5" h="198">
                      <a:moveTo>
                        <a:pt x="9" y="198"/>
                      </a:moveTo>
                      <a:lnTo>
                        <a:pt x="5" y="194"/>
                      </a:lnTo>
                      <a:lnTo>
                        <a:pt x="13" y="187"/>
                      </a:lnTo>
                      <a:lnTo>
                        <a:pt x="24" y="174"/>
                      </a:lnTo>
                      <a:lnTo>
                        <a:pt x="28" y="172"/>
                      </a:lnTo>
                      <a:lnTo>
                        <a:pt x="41" y="172"/>
                      </a:lnTo>
                      <a:lnTo>
                        <a:pt x="46" y="164"/>
                      </a:lnTo>
                      <a:lnTo>
                        <a:pt x="39" y="168"/>
                      </a:lnTo>
                      <a:lnTo>
                        <a:pt x="26" y="164"/>
                      </a:lnTo>
                      <a:lnTo>
                        <a:pt x="24" y="159"/>
                      </a:lnTo>
                      <a:lnTo>
                        <a:pt x="15" y="164"/>
                      </a:lnTo>
                      <a:lnTo>
                        <a:pt x="13" y="159"/>
                      </a:lnTo>
                      <a:lnTo>
                        <a:pt x="28" y="144"/>
                      </a:lnTo>
                      <a:lnTo>
                        <a:pt x="28" y="136"/>
                      </a:lnTo>
                      <a:lnTo>
                        <a:pt x="24" y="136"/>
                      </a:lnTo>
                      <a:lnTo>
                        <a:pt x="20" y="136"/>
                      </a:lnTo>
                      <a:lnTo>
                        <a:pt x="24" y="133"/>
                      </a:lnTo>
                      <a:lnTo>
                        <a:pt x="35" y="127"/>
                      </a:lnTo>
                      <a:lnTo>
                        <a:pt x="46" y="127"/>
                      </a:lnTo>
                      <a:lnTo>
                        <a:pt x="44" y="120"/>
                      </a:lnTo>
                      <a:lnTo>
                        <a:pt x="44" y="112"/>
                      </a:lnTo>
                      <a:lnTo>
                        <a:pt x="44" y="110"/>
                      </a:lnTo>
                      <a:lnTo>
                        <a:pt x="41" y="110"/>
                      </a:lnTo>
                      <a:lnTo>
                        <a:pt x="39" y="95"/>
                      </a:lnTo>
                      <a:lnTo>
                        <a:pt x="44" y="88"/>
                      </a:lnTo>
                      <a:lnTo>
                        <a:pt x="39" y="88"/>
                      </a:lnTo>
                      <a:lnTo>
                        <a:pt x="28" y="90"/>
                      </a:lnTo>
                      <a:lnTo>
                        <a:pt x="20" y="95"/>
                      </a:lnTo>
                      <a:lnTo>
                        <a:pt x="13" y="90"/>
                      </a:lnTo>
                      <a:lnTo>
                        <a:pt x="20" y="75"/>
                      </a:lnTo>
                      <a:lnTo>
                        <a:pt x="20" y="71"/>
                      </a:lnTo>
                      <a:lnTo>
                        <a:pt x="20" y="66"/>
                      </a:lnTo>
                      <a:lnTo>
                        <a:pt x="9" y="66"/>
                      </a:lnTo>
                      <a:lnTo>
                        <a:pt x="7" y="79"/>
                      </a:lnTo>
                      <a:lnTo>
                        <a:pt x="7" y="69"/>
                      </a:lnTo>
                      <a:lnTo>
                        <a:pt x="7" y="56"/>
                      </a:lnTo>
                      <a:lnTo>
                        <a:pt x="13" y="49"/>
                      </a:lnTo>
                      <a:lnTo>
                        <a:pt x="7" y="51"/>
                      </a:lnTo>
                      <a:lnTo>
                        <a:pt x="0" y="45"/>
                      </a:lnTo>
                      <a:lnTo>
                        <a:pt x="7" y="38"/>
                      </a:lnTo>
                      <a:lnTo>
                        <a:pt x="9" y="32"/>
                      </a:lnTo>
                      <a:lnTo>
                        <a:pt x="5" y="30"/>
                      </a:lnTo>
                      <a:lnTo>
                        <a:pt x="7" y="21"/>
                      </a:lnTo>
                      <a:lnTo>
                        <a:pt x="13" y="17"/>
                      </a:lnTo>
                      <a:lnTo>
                        <a:pt x="13" y="10"/>
                      </a:lnTo>
                      <a:lnTo>
                        <a:pt x="15" y="10"/>
                      </a:lnTo>
                      <a:lnTo>
                        <a:pt x="20" y="0"/>
                      </a:lnTo>
                      <a:lnTo>
                        <a:pt x="31" y="2"/>
                      </a:lnTo>
                      <a:lnTo>
                        <a:pt x="44" y="0"/>
                      </a:lnTo>
                      <a:lnTo>
                        <a:pt x="44" y="8"/>
                      </a:lnTo>
                      <a:lnTo>
                        <a:pt x="31" y="17"/>
                      </a:lnTo>
                      <a:lnTo>
                        <a:pt x="31" y="21"/>
                      </a:lnTo>
                      <a:lnTo>
                        <a:pt x="28" y="25"/>
                      </a:lnTo>
                      <a:lnTo>
                        <a:pt x="39" y="23"/>
                      </a:lnTo>
                      <a:lnTo>
                        <a:pt x="59" y="23"/>
                      </a:lnTo>
                      <a:lnTo>
                        <a:pt x="63" y="30"/>
                      </a:lnTo>
                      <a:lnTo>
                        <a:pt x="54" y="38"/>
                      </a:lnTo>
                      <a:lnTo>
                        <a:pt x="46" y="54"/>
                      </a:lnTo>
                      <a:lnTo>
                        <a:pt x="50" y="56"/>
                      </a:lnTo>
                      <a:lnTo>
                        <a:pt x="44" y="60"/>
                      </a:lnTo>
                      <a:lnTo>
                        <a:pt x="39" y="64"/>
                      </a:lnTo>
                      <a:lnTo>
                        <a:pt x="50" y="64"/>
                      </a:lnTo>
                      <a:lnTo>
                        <a:pt x="65" y="79"/>
                      </a:lnTo>
                      <a:lnTo>
                        <a:pt x="74" y="95"/>
                      </a:lnTo>
                      <a:lnTo>
                        <a:pt x="87" y="105"/>
                      </a:lnTo>
                      <a:lnTo>
                        <a:pt x="89" y="118"/>
                      </a:lnTo>
                      <a:lnTo>
                        <a:pt x="87" y="118"/>
                      </a:lnTo>
                      <a:lnTo>
                        <a:pt x="93" y="129"/>
                      </a:lnTo>
                      <a:lnTo>
                        <a:pt x="89" y="133"/>
                      </a:lnTo>
                      <a:lnTo>
                        <a:pt x="93" y="140"/>
                      </a:lnTo>
                      <a:lnTo>
                        <a:pt x="95" y="136"/>
                      </a:lnTo>
                      <a:lnTo>
                        <a:pt x="104" y="133"/>
                      </a:lnTo>
                      <a:lnTo>
                        <a:pt x="115" y="142"/>
                      </a:lnTo>
                      <a:lnTo>
                        <a:pt x="108" y="159"/>
                      </a:lnTo>
                      <a:lnTo>
                        <a:pt x="104" y="159"/>
                      </a:lnTo>
                      <a:lnTo>
                        <a:pt x="100" y="164"/>
                      </a:lnTo>
                      <a:lnTo>
                        <a:pt x="95" y="168"/>
                      </a:lnTo>
                      <a:lnTo>
                        <a:pt x="108" y="170"/>
                      </a:lnTo>
                      <a:lnTo>
                        <a:pt x="104" y="179"/>
                      </a:lnTo>
                      <a:lnTo>
                        <a:pt x="93" y="183"/>
                      </a:lnTo>
                      <a:lnTo>
                        <a:pt x="80" y="179"/>
                      </a:lnTo>
                      <a:lnTo>
                        <a:pt x="74" y="179"/>
                      </a:lnTo>
                      <a:lnTo>
                        <a:pt x="59" y="183"/>
                      </a:lnTo>
                      <a:lnTo>
                        <a:pt x="46" y="183"/>
                      </a:lnTo>
                      <a:lnTo>
                        <a:pt x="39" y="185"/>
                      </a:lnTo>
                      <a:lnTo>
                        <a:pt x="31" y="192"/>
                      </a:lnTo>
                      <a:lnTo>
                        <a:pt x="26" y="192"/>
                      </a:lnTo>
                      <a:lnTo>
                        <a:pt x="9" y="198"/>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48" name="Freeform 17">
                  <a:extLst>
                    <a:ext uri="{FF2B5EF4-FFF2-40B4-BE49-F238E27FC236}">
                      <a16:creationId xmlns:a16="http://schemas.microsoft.com/office/drawing/2014/main" id="{D1F0E2DB-EF57-43E9-967B-640F315205AD}"/>
                    </a:ext>
                  </a:extLst>
                </p:cNvPr>
                <p:cNvSpPr>
                  <a:spLocks noChangeAspect="1"/>
                </p:cNvSpPr>
                <p:nvPr/>
              </p:nvSpPr>
              <p:spPr bwMode="auto">
                <a:xfrm>
                  <a:off x="2757" y="1580"/>
                  <a:ext cx="40" cy="31"/>
                </a:xfrm>
                <a:custGeom>
                  <a:avLst/>
                  <a:gdLst>
                    <a:gd name="T0" fmla="*/ 9 w 37"/>
                    <a:gd name="T1" fmla="*/ 9 h 31"/>
                    <a:gd name="T2" fmla="*/ 16 w 37"/>
                    <a:gd name="T3" fmla="*/ 5 h 31"/>
                    <a:gd name="T4" fmla="*/ 26 w 37"/>
                    <a:gd name="T5" fmla="*/ 0 h 31"/>
                    <a:gd name="T6" fmla="*/ 26 w 37"/>
                    <a:gd name="T7" fmla="*/ 0 h 31"/>
                    <a:gd name="T8" fmla="*/ 33 w 37"/>
                    <a:gd name="T9" fmla="*/ 11 h 31"/>
                    <a:gd name="T10" fmla="*/ 31 w 37"/>
                    <a:gd name="T11" fmla="*/ 16 h 31"/>
                    <a:gd name="T12" fmla="*/ 33 w 37"/>
                    <a:gd name="T13" fmla="*/ 16 h 31"/>
                    <a:gd name="T14" fmla="*/ 37 w 37"/>
                    <a:gd name="T15" fmla="*/ 24 h 31"/>
                    <a:gd name="T16" fmla="*/ 26 w 37"/>
                    <a:gd name="T17" fmla="*/ 31 h 31"/>
                    <a:gd name="T18" fmla="*/ 26 w 37"/>
                    <a:gd name="T19" fmla="*/ 26 h 31"/>
                    <a:gd name="T20" fmla="*/ 22 w 37"/>
                    <a:gd name="T21" fmla="*/ 26 h 31"/>
                    <a:gd name="T22" fmla="*/ 11 w 37"/>
                    <a:gd name="T23" fmla="*/ 16 h 31"/>
                    <a:gd name="T24" fmla="*/ 11 w 37"/>
                    <a:gd name="T25" fmla="*/ 20 h 31"/>
                    <a:gd name="T26" fmla="*/ 11 w 37"/>
                    <a:gd name="T27" fmla="*/ 24 h 31"/>
                    <a:gd name="T28" fmla="*/ 9 w 37"/>
                    <a:gd name="T29" fmla="*/ 26 h 31"/>
                    <a:gd name="T30" fmla="*/ 3 w 37"/>
                    <a:gd name="T31" fmla="*/ 24 h 31"/>
                    <a:gd name="T32" fmla="*/ 0 w 37"/>
                    <a:gd name="T33" fmla="*/ 16 h 31"/>
                    <a:gd name="T34" fmla="*/ 3 w 37"/>
                    <a:gd name="T35" fmla="*/ 16 h 31"/>
                    <a:gd name="T36" fmla="*/ 3 w 37"/>
                    <a:gd name="T37" fmla="*/ 11 h 31"/>
                    <a:gd name="T38" fmla="*/ 9 w 37"/>
                    <a:gd name="T39" fmla="*/ 9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
                    <a:gd name="T61" fmla="*/ 0 h 31"/>
                    <a:gd name="T62" fmla="*/ 37 w 37"/>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 h="31">
                      <a:moveTo>
                        <a:pt x="9" y="9"/>
                      </a:moveTo>
                      <a:lnTo>
                        <a:pt x="16" y="5"/>
                      </a:lnTo>
                      <a:lnTo>
                        <a:pt x="26" y="0"/>
                      </a:lnTo>
                      <a:lnTo>
                        <a:pt x="33" y="11"/>
                      </a:lnTo>
                      <a:lnTo>
                        <a:pt x="31" y="16"/>
                      </a:lnTo>
                      <a:lnTo>
                        <a:pt x="33" y="16"/>
                      </a:lnTo>
                      <a:lnTo>
                        <a:pt x="37" y="24"/>
                      </a:lnTo>
                      <a:lnTo>
                        <a:pt x="26" y="31"/>
                      </a:lnTo>
                      <a:lnTo>
                        <a:pt x="26" y="26"/>
                      </a:lnTo>
                      <a:lnTo>
                        <a:pt x="22" y="26"/>
                      </a:lnTo>
                      <a:lnTo>
                        <a:pt x="11" y="16"/>
                      </a:lnTo>
                      <a:lnTo>
                        <a:pt x="11" y="20"/>
                      </a:lnTo>
                      <a:lnTo>
                        <a:pt x="11" y="24"/>
                      </a:lnTo>
                      <a:lnTo>
                        <a:pt x="9" y="26"/>
                      </a:lnTo>
                      <a:lnTo>
                        <a:pt x="3" y="24"/>
                      </a:lnTo>
                      <a:lnTo>
                        <a:pt x="0" y="16"/>
                      </a:lnTo>
                      <a:lnTo>
                        <a:pt x="3" y="16"/>
                      </a:lnTo>
                      <a:lnTo>
                        <a:pt x="3" y="11"/>
                      </a:lnTo>
                      <a:lnTo>
                        <a:pt x="9" y="9"/>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49" name="Freeform 18">
                  <a:extLst>
                    <a:ext uri="{FF2B5EF4-FFF2-40B4-BE49-F238E27FC236}">
                      <a16:creationId xmlns:a16="http://schemas.microsoft.com/office/drawing/2014/main" id="{09DCAA43-F952-413D-865E-F482291FBDB9}"/>
                    </a:ext>
                  </a:extLst>
                </p:cNvPr>
                <p:cNvSpPr>
                  <a:spLocks noChangeAspect="1"/>
                </p:cNvSpPr>
                <p:nvPr/>
              </p:nvSpPr>
              <p:spPr bwMode="auto">
                <a:xfrm>
                  <a:off x="2774" y="1505"/>
                  <a:ext cx="11" cy="15"/>
                </a:xfrm>
                <a:custGeom>
                  <a:avLst/>
                  <a:gdLst>
                    <a:gd name="T0" fmla="*/ 0 w 10"/>
                    <a:gd name="T1" fmla="*/ 15 h 15"/>
                    <a:gd name="T2" fmla="*/ 0 w 10"/>
                    <a:gd name="T3" fmla="*/ 11 h 15"/>
                    <a:gd name="T4" fmla="*/ 0 w 10"/>
                    <a:gd name="T5" fmla="*/ 8 h 15"/>
                    <a:gd name="T6" fmla="*/ 0 w 10"/>
                    <a:gd name="T7" fmla="*/ 4 h 15"/>
                    <a:gd name="T8" fmla="*/ 2 w 10"/>
                    <a:gd name="T9" fmla="*/ 4 h 15"/>
                    <a:gd name="T10" fmla="*/ 2 w 10"/>
                    <a:gd name="T11" fmla="*/ 4 h 15"/>
                    <a:gd name="T12" fmla="*/ 10 w 10"/>
                    <a:gd name="T13" fmla="*/ 0 h 15"/>
                    <a:gd name="T14" fmla="*/ 10 w 10"/>
                    <a:gd name="T15" fmla="*/ 4 h 15"/>
                    <a:gd name="T16" fmla="*/ 6 w 10"/>
                    <a:gd name="T17" fmla="*/ 8 h 15"/>
                    <a:gd name="T18" fmla="*/ 10 w 10"/>
                    <a:gd name="T19" fmla="*/ 8 h 15"/>
                    <a:gd name="T20" fmla="*/ 6 w 10"/>
                    <a:gd name="T21" fmla="*/ 11 h 15"/>
                    <a:gd name="T22" fmla="*/ 0 w 10"/>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5"/>
                    <a:gd name="T38" fmla="*/ 10 w 10"/>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5">
                      <a:moveTo>
                        <a:pt x="0" y="15"/>
                      </a:moveTo>
                      <a:lnTo>
                        <a:pt x="0" y="11"/>
                      </a:lnTo>
                      <a:lnTo>
                        <a:pt x="0" y="8"/>
                      </a:lnTo>
                      <a:lnTo>
                        <a:pt x="0" y="4"/>
                      </a:lnTo>
                      <a:lnTo>
                        <a:pt x="2" y="4"/>
                      </a:lnTo>
                      <a:lnTo>
                        <a:pt x="10" y="0"/>
                      </a:lnTo>
                      <a:lnTo>
                        <a:pt x="10" y="4"/>
                      </a:lnTo>
                      <a:lnTo>
                        <a:pt x="6" y="8"/>
                      </a:lnTo>
                      <a:lnTo>
                        <a:pt x="10" y="8"/>
                      </a:lnTo>
                      <a:lnTo>
                        <a:pt x="6" y="11"/>
                      </a:lnTo>
                      <a:lnTo>
                        <a:pt x="0" y="15"/>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50" name="Freeform 19">
                  <a:extLst>
                    <a:ext uri="{FF2B5EF4-FFF2-40B4-BE49-F238E27FC236}">
                      <a16:creationId xmlns:a16="http://schemas.microsoft.com/office/drawing/2014/main" id="{4ECA2FC7-328B-4E39-B0D5-7690493E336A}"/>
                    </a:ext>
                  </a:extLst>
                </p:cNvPr>
                <p:cNvSpPr>
                  <a:spLocks noChangeAspect="1"/>
                </p:cNvSpPr>
                <p:nvPr/>
              </p:nvSpPr>
              <p:spPr bwMode="auto">
                <a:xfrm>
                  <a:off x="2777" y="1524"/>
                  <a:ext cx="16" cy="11"/>
                </a:xfrm>
                <a:custGeom>
                  <a:avLst/>
                  <a:gdLst>
                    <a:gd name="T0" fmla="*/ 13 w 15"/>
                    <a:gd name="T1" fmla="*/ 11 h 11"/>
                    <a:gd name="T2" fmla="*/ 8 w 15"/>
                    <a:gd name="T3" fmla="*/ 11 h 11"/>
                    <a:gd name="T4" fmla="*/ 13 w 15"/>
                    <a:gd name="T5" fmla="*/ 11 h 11"/>
                    <a:gd name="T6" fmla="*/ 6 w 15"/>
                    <a:gd name="T7" fmla="*/ 11 h 11"/>
                    <a:gd name="T8" fmla="*/ 4 w 15"/>
                    <a:gd name="T9" fmla="*/ 5 h 11"/>
                    <a:gd name="T10" fmla="*/ 0 w 15"/>
                    <a:gd name="T11" fmla="*/ 5 h 11"/>
                    <a:gd name="T12" fmla="*/ 4 w 15"/>
                    <a:gd name="T13" fmla="*/ 0 h 11"/>
                    <a:gd name="T14" fmla="*/ 6 w 15"/>
                    <a:gd name="T15" fmla="*/ 2 h 11"/>
                    <a:gd name="T16" fmla="*/ 6 w 15"/>
                    <a:gd name="T17" fmla="*/ 0 h 11"/>
                    <a:gd name="T18" fmla="*/ 8 w 15"/>
                    <a:gd name="T19" fmla="*/ 0 h 11"/>
                    <a:gd name="T20" fmla="*/ 8 w 15"/>
                    <a:gd name="T21" fmla="*/ 7 h 11"/>
                    <a:gd name="T22" fmla="*/ 15 w 15"/>
                    <a:gd name="T23" fmla="*/ 7 h 11"/>
                    <a:gd name="T24" fmla="*/ 13 w 15"/>
                    <a:gd name="T25" fmla="*/ 11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1"/>
                    <a:gd name="T41" fmla="*/ 15 w 15"/>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1">
                      <a:moveTo>
                        <a:pt x="13" y="11"/>
                      </a:moveTo>
                      <a:lnTo>
                        <a:pt x="8" y="11"/>
                      </a:lnTo>
                      <a:lnTo>
                        <a:pt x="13" y="11"/>
                      </a:lnTo>
                      <a:lnTo>
                        <a:pt x="6" y="11"/>
                      </a:lnTo>
                      <a:lnTo>
                        <a:pt x="4" y="5"/>
                      </a:lnTo>
                      <a:lnTo>
                        <a:pt x="0" y="5"/>
                      </a:lnTo>
                      <a:lnTo>
                        <a:pt x="4" y="0"/>
                      </a:lnTo>
                      <a:lnTo>
                        <a:pt x="6" y="2"/>
                      </a:lnTo>
                      <a:lnTo>
                        <a:pt x="6" y="0"/>
                      </a:lnTo>
                      <a:lnTo>
                        <a:pt x="8" y="0"/>
                      </a:lnTo>
                      <a:lnTo>
                        <a:pt x="8" y="7"/>
                      </a:lnTo>
                      <a:lnTo>
                        <a:pt x="15" y="7"/>
                      </a:lnTo>
                      <a:lnTo>
                        <a:pt x="13" y="11"/>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51" name="Freeform 20">
                  <a:extLst>
                    <a:ext uri="{FF2B5EF4-FFF2-40B4-BE49-F238E27FC236}">
                      <a16:creationId xmlns:a16="http://schemas.microsoft.com/office/drawing/2014/main" id="{20379E6B-F54F-47D3-A535-178C2F41238A}"/>
                    </a:ext>
                  </a:extLst>
                </p:cNvPr>
                <p:cNvSpPr>
                  <a:spLocks noChangeAspect="1"/>
                </p:cNvSpPr>
                <p:nvPr/>
              </p:nvSpPr>
              <p:spPr bwMode="auto">
                <a:xfrm>
                  <a:off x="2856" y="1451"/>
                  <a:ext cx="12" cy="17"/>
                </a:xfrm>
                <a:custGeom>
                  <a:avLst/>
                  <a:gdLst>
                    <a:gd name="T0" fmla="*/ 4 w 11"/>
                    <a:gd name="T1" fmla="*/ 17 h 17"/>
                    <a:gd name="T2" fmla="*/ 4 w 11"/>
                    <a:gd name="T3" fmla="*/ 11 h 17"/>
                    <a:gd name="T4" fmla="*/ 0 w 11"/>
                    <a:gd name="T5" fmla="*/ 9 h 17"/>
                    <a:gd name="T6" fmla="*/ 4 w 11"/>
                    <a:gd name="T7" fmla="*/ 9 h 17"/>
                    <a:gd name="T8" fmla="*/ 0 w 11"/>
                    <a:gd name="T9" fmla="*/ 2 h 17"/>
                    <a:gd name="T10" fmla="*/ 7 w 11"/>
                    <a:gd name="T11" fmla="*/ 0 h 17"/>
                    <a:gd name="T12" fmla="*/ 7 w 11"/>
                    <a:gd name="T13" fmla="*/ 4 h 17"/>
                    <a:gd name="T14" fmla="*/ 11 w 11"/>
                    <a:gd name="T15" fmla="*/ 11 h 17"/>
                    <a:gd name="T16" fmla="*/ 4 w 11"/>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7"/>
                    <a:gd name="T29" fmla="*/ 11 w 1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7">
                      <a:moveTo>
                        <a:pt x="4" y="17"/>
                      </a:moveTo>
                      <a:lnTo>
                        <a:pt x="4" y="11"/>
                      </a:lnTo>
                      <a:lnTo>
                        <a:pt x="0" y="9"/>
                      </a:lnTo>
                      <a:lnTo>
                        <a:pt x="4" y="9"/>
                      </a:lnTo>
                      <a:lnTo>
                        <a:pt x="0" y="2"/>
                      </a:lnTo>
                      <a:lnTo>
                        <a:pt x="7" y="0"/>
                      </a:lnTo>
                      <a:lnTo>
                        <a:pt x="7" y="4"/>
                      </a:lnTo>
                      <a:lnTo>
                        <a:pt x="11" y="11"/>
                      </a:lnTo>
                      <a:lnTo>
                        <a:pt x="4" y="17"/>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52" name="Freeform 21">
                  <a:extLst>
                    <a:ext uri="{FF2B5EF4-FFF2-40B4-BE49-F238E27FC236}">
                      <a16:creationId xmlns:a16="http://schemas.microsoft.com/office/drawing/2014/main" id="{F3F1757C-A855-4C7D-9E9E-1A693FD16CDD}"/>
                    </a:ext>
                  </a:extLst>
                </p:cNvPr>
                <p:cNvSpPr>
                  <a:spLocks noChangeAspect="1"/>
                </p:cNvSpPr>
                <p:nvPr/>
              </p:nvSpPr>
              <p:spPr bwMode="auto">
                <a:xfrm>
                  <a:off x="2774" y="1406"/>
                  <a:ext cx="11" cy="10"/>
                </a:xfrm>
                <a:custGeom>
                  <a:avLst/>
                  <a:gdLst>
                    <a:gd name="T0" fmla="*/ 6 w 10"/>
                    <a:gd name="T1" fmla="*/ 10 h 10"/>
                    <a:gd name="T2" fmla="*/ 0 w 10"/>
                    <a:gd name="T3" fmla="*/ 4 h 10"/>
                    <a:gd name="T4" fmla="*/ 2 w 10"/>
                    <a:gd name="T5" fmla="*/ 0 h 10"/>
                    <a:gd name="T6" fmla="*/ 10 w 10"/>
                    <a:gd name="T7" fmla="*/ 6 h 10"/>
                    <a:gd name="T8" fmla="*/ 6 w 10"/>
                    <a:gd name="T9" fmla="*/ 1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6" y="10"/>
                      </a:moveTo>
                      <a:lnTo>
                        <a:pt x="0" y="4"/>
                      </a:lnTo>
                      <a:lnTo>
                        <a:pt x="2" y="0"/>
                      </a:lnTo>
                      <a:lnTo>
                        <a:pt x="10" y="6"/>
                      </a:lnTo>
                      <a:lnTo>
                        <a:pt x="6" y="10"/>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53" name="Freeform 22">
                  <a:extLst>
                    <a:ext uri="{FF2B5EF4-FFF2-40B4-BE49-F238E27FC236}">
                      <a16:creationId xmlns:a16="http://schemas.microsoft.com/office/drawing/2014/main" id="{56E5E71A-7FB9-46CB-A5F2-857AEE29E32D}"/>
                    </a:ext>
                  </a:extLst>
                </p:cNvPr>
                <p:cNvSpPr>
                  <a:spLocks noChangeAspect="1"/>
                </p:cNvSpPr>
                <p:nvPr/>
              </p:nvSpPr>
              <p:spPr bwMode="auto">
                <a:xfrm>
                  <a:off x="2830" y="1485"/>
                  <a:ext cx="9" cy="7"/>
                </a:xfrm>
                <a:custGeom>
                  <a:avLst/>
                  <a:gdLst>
                    <a:gd name="T0" fmla="*/ 9 w 9"/>
                    <a:gd name="T1" fmla="*/ 7 h 7"/>
                    <a:gd name="T2" fmla="*/ 0 w 9"/>
                    <a:gd name="T3" fmla="*/ 7 h 7"/>
                    <a:gd name="T4" fmla="*/ 0 w 9"/>
                    <a:gd name="T5" fmla="*/ 0 h 7"/>
                    <a:gd name="T6" fmla="*/ 3 w 9"/>
                    <a:gd name="T7" fmla="*/ 5 h 7"/>
                    <a:gd name="T8" fmla="*/ 9 w 9"/>
                    <a:gd name="T9" fmla="*/ 5 h 7"/>
                    <a:gd name="T10" fmla="*/ 9 w 9"/>
                    <a:gd name="T11" fmla="*/ 7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9" y="7"/>
                      </a:moveTo>
                      <a:lnTo>
                        <a:pt x="0" y="7"/>
                      </a:lnTo>
                      <a:lnTo>
                        <a:pt x="0" y="0"/>
                      </a:lnTo>
                      <a:lnTo>
                        <a:pt x="3" y="5"/>
                      </a:lnTo>
                      <a:lnTo>
                        <a:pt x="9" y="5"/>
                      </a:lnTo>
                      <a:lnTo>
                        <a:pt x="9" y="7"/>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54" name="Freeform 23">
                  <a:extLst>
                    <a:ext uri="{FF2B5EF4-FFF2-40B4-BE49-F238E27FC236}">
                      <a16:creationId xmlns:a16="http://schemas.microsoft.com/office/drawing/2014/main" id="{95BCDB11-6D9F-4F02-AAD2-90FFBF8DA3A1}"/>
                    </a:ext>
                  </a:extLst>
                </p:cNvPr>
                <p:cNvSpPr>
                  <a:spLocks noChangeAspect="1"/>
                </p:cNvSpPr>
                <p:nvPr/>
              </p:nvSpPr>
              <p:spPr bwMode="auto">
                <a:xfrm>
                  <a:off x="2767" y="1531"/>
                  <a:ext cx="4" cy="6"/>
                </a:xfrm>
                <a:custGeom>
                  <a:avLst/>
                  <a:gdLst>
                    <a:gd name="T0" fmla="*/ 4 w 4"/>
                    <a:gd name="T1" fmla="*/ 6 h 6"/>
                    <a:gd name="T2" fmla="*/ 0 w 4"/>
                    <a:gd name="T3" fmla="*/ 6 h 6"/>
                    <a:gd name="T4" fmla="*/ 0 w 4"/>
                    <a:gd name="T5" fmla="*/ 0 h 6"/>
                    <a:gd name="T6" fmla="*/ 4 w 4"/>
                    <a:gd name="T7" fmla="*/ 2 h 6"/>
                    <a:gd name="T8" fmla="*/ 4 w 4"/>
                    <a:gd name="T9" fmla="*/ 6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6"/>
                      </a:moveTo>
                      <a:lnTo>
                        <a:pt x="0" y="6"/>
                      </a:lnTo>
                      <a:lnTo>
                        <a:pt x="0" y="0"/>
                      </a:lnTo>
                      <a:lnTo>
                        <a:pt x="4" y="2"/>
                      </a:lnTo>
                      <a:lnTo>
                        <a:pt x="4" y="6"/>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55" name="Freeform 24">
                  <a:extLst>
                    <a:ext uri="{FF2B5EF4-FFF2-40B4-BE49-F238E27FC236}">
                      <a16:creationId xmlns:a16="http://schemas.microsoft.com/office/drawing/2014/main" id="{68E601CC-A7D1-41A1-9922-17A7ECC16069}"/>
                    </a:ext>
                  </a:extLst>
                </p:cNvPr>
                <p:cNvSpPr>
                  <a:spLocks noChangeAspect="1"/>
                </p:cNvSpPr>
                <p:nvPr/>
              </p:nvSpPr>
              <p:spPr bwMode="auto">
                <a:xfrm>
                  <a:off x="2765" y="1524"/>
                  <a:ext cx="6" cy="2"/>
                </a:xfrm>
                <a:custGeom>
                  <a:avLst/>
                  <a:gdLst>
                    <a:gd name="T0" fmla="*/ 6 w 6"/>
                    <a:gd name="T1" fmla="*/ 2 h 2"/>
                    <a:gd name="T2" fmla="*/ 0 w 6"/>
                    <a:gd name="T3" fmla="*/ 0 h 2"/>
                    <a:gd name="T4" fmla="*/ 6 w 6"/>
                    <a:gd name="T5" fmla="*/ 0 h 2"/>
                    <a:gd name="T6" fmla="*/ 6 w 6"/>
                    <a:gd name="T7" fmla="*/ 2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6" y="2"/>
                      </a:moveTo>
                      <a:lnTo>
                        <a:pt x="0" y="0"/>
                      </a:lnTo>
                      <a:lnTo>
                        <a:pt x="6" y="0"/>
                      </a:lnTo>
                      <a:lnTo>
                        <a:pt x="6" y="2"/>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56" name="Freeform 25">
                  <a:extLst>
                    <a:ext uri="{FF2B5EF4-FFF2-40B4-BE49-F238E27FC236}">
                      <a16:creationId xmlns:a16="http://schemas.microsoft.com/office/drawing/2014/main" id="{002DCC18-04DF-4609-A264-889974947152}"/>
                    </a:ext>
                  </a:extLst>
                </p:cNvPr>
                <p:cNvSpPr>
                  <a:spLocks noChangeAspect="1"/>
                </p:cNvSpPr>
                <p:nvPr/>
              </p:nvSpPr>
              <p:spPr bwMode="auto">
                <a:xfrm>
                  <a:off x="2716" y="1580"/>
                  <a:ext cx="69" cy="85"/>
                </a:xfrm>
                <a:custGeom>
                  <a:avLst/>
                  <a:gdLst>
                    <a:gd name="T0" fmla="*/ 41 w 64"/>
                    <a:gd name="T1" fmla="*/ 11 h 85"/>
                    <a:gd name="T2" fmla="*/ 38 w 64"/>
                    <a:gd name="T3" fmla="*/ 18 h 85"/>
                    <a:gd name="T4" fmla="*/ 47 w 64"/>
                    <a:gd name="T5" fmla="*/ 26 h 85"/>
                    <a:gd name="T6" fmla="*/ 49 w 64"/>
                    <a:gd name="T7" fmla="*/ 22 h 85"/>
                    <a:gd name="T8" fmla="*/ 58 w 64"/>
                    <a:gd name="T9" fmla="*/ 26 h 85"/>
                    <a:gd name="T10" fmla="*/ 64 w 64"/>
                    <a:gd name="T11" fmla="*/ 31 h 85"/>
                    <a:gd name="T12" fmla="*/ 58 w 64"/>
                    <a:gd name="T13" fmla="*/ 31 h 85"/>
                    <a:gd name="T14" fmla="*/ 62 w 64"/>
                    <a:gd name="T15" fmla="*/ 46 h 85"/>
                    <a:gd name="T16" fmla="*/ 62 w 64"/>
                    <a:gd name="T17" fmla="*/ 57 h 85"/>
                    <a:gd name="T18" fmla="*/ 58 w 64"/>
                    <a:gd name="T19" fmla="*/ 63 h 85"/>
                    <a:gd name="T20" fmla="*/ 49 w 64"/>
                    <a:gd name="T21" fmla="*/ 74 h 85"/>
                    <a:gd name="T22" fmla="*/ 30 w 64"/>
                    <a:gd name="T23" fmla="*/ 80 h 85"/>
                    <a:gd name="T24" fmla="*/ 26 w 64"/>
                    <a:gd name="T25" fmla="*/ 80 h 85"/>
                    <a:gd name="T26" fmla="*/ 10 w 64"/>
                    <a:gd name="T27" fmla="*/ 85 h 85"/>
                    <a:gd name="T28" fmla="*/ 10 w 64"/>
                    <a:gd name="T29" fmla="*/ 78 h 85"/>
                    <a:gd name="T30" fmla="*/ 2 w 64"/>
                    <a:gd name="T31" fmla="*/ 74 h 85"/>
                    <a:gd name="T32" fmla="*/ 0 w 64"/>
                    <a:gd name="T33" fmla="*/ 74 h 85"/>
                    <a:gd name="T34" fmla="*/ 8 w 64"/>
                    <a:gd name="T35" fmla="*/ 69 h 85"/>
                    <a:gd name="T36" fmla="*/ 10 w 64"/>
                    <a:gd name="T37" fmla="*/ 63 h 85"/>
                    <a:gd name="T38" fmla="*/ 23 w 64"/>
                    <a:gd name="T39" fmla="*/ 61 h 85"/>
                    <a:gd name="T40" fmla="*/ 17 w 64"/>
                    <a:gd name="T41" fmla="*/ 61 h 85"/>
                    <a:gd name="T42" fmla="*/ 15 w 64"/>
                    <a:gd name="T43" fmla="*/ 57 h 85"/>
                    <a:gd name="T44" fmla="*/ 19 w 64"/>
                    <a:gd name="T45" fmla="*/ 48 h 85"/>
                    <a:gd name="T46" fmla="*/ 4 w 64"/>
                    <a:gd name="T47" fmla="*/ 39 h 85"/>
                    <a:gd name="T48" fmla="*/ 15 w 64"/>
                    <a:gd name="T49" fmla="*/ 35 h 85"/>
                    <a:gd name="T50" fmla="*/ 8 w 64"/>
                    <a:gd name="T51" fmla="*/ 26 h 85"/>
                    <a:gd name="T52" fmla="*/ 8 w 64"/>
                    <a:gd name="T53" fmla="*/ 24 h 85"/>
                    <a:gd name="T54" fmla="*/ 19 w 64"/>
                    <a:gd name="T55" fmla="*/ 26 h 85"/>
                    <a:gd name="T56" fmla="*/ 30 w 64"/>
                    <a:gd name="T57" fmla="*/ 24 h 85"/>
                    <a:gd name="T58" fmla="*/ 34 w 64"/>
                    <a:gd name="T59" fmla="*/ 18 h 85"/>
                    <a:gd name="T60" fmla="*/ 26 w 64"/>
                    <a:gd name="T61" fmla="*/ 16 h 85"/>
                    <a:gd name="T62" fmla="*/ 30 w 64"/>
                    <a:gd name="T63" fmla="*/ 9 h 85"/>
                    <a:gd name="T64" fmla="*/ 47 w 64"/>
                    <a:gd name="T65" fmla="*/ 0 h 85"/>
                    <a:gd name="T66" fmla="*/ 47 w 64"/>
                    <a:gd name="T67" fmla="*/ 9 h 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
                    <a:gd name="T103" fmla="*/ 0 h 85"/>
                    <a:gd name="T104" fmla="*/ 64 w 64"/>
                    <a:gd name="T105" fmla="*/ 85 h 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 h="85">
                      <a:moveTo>
                        <a:pt x="47" y="9"/>
                      </a:moveTo>
                      <a:lnTo>
                        <a:pt x="41" y="11"/>
                      </a:lnTo>
                      <a:lnTo>
                        <a:pt x="41" y="16"/>
                      </a:lnTo>
                      <a:lnTo>
                        <a:pt x="38" y="18"/>
                      </a:lnTo>
                      <a:lnTo>
                        <a:pt x="41" y="24"/>
                      </a:lnTo>
                      <a:lnTo>
                        <a:pt x="47" y="26"/>
                      </a:lnTo>
                      <a:lnTo>
                        <a:pt x="49" y="24"/>
                      </a:lnTo>
                      <a:lnTo>
                        <a:pt x="49" y="22"/>
                      </a:lnTo>
                      <a:lnTo>
                        <a:pt x="49" y="18"/>
                      </a:lnTo>
                      <a:lnTo>
                        <a:pt x="58" y="26"/>
                      </a:lnTo>
                      <a:lnTo>
                        <a:pt x="62" y="26"/>
                      </a:lnTo>
                      <a:lnTo>
                        <a:pt x="64" y="31"/>
                      </a:lnTo>
                      <a:lnTo>
                        <a:pt x="62" y="33"/>
                      </a:lnTo>
                      <a:lnTo>
                        <a:pt x="58" y="31"/>
                      </a:lnTo>
                      <a:lnTo>
                        <a:pt x="62" y="39"/>
                      </a:lnTo>
                      <a:lnTo>
                        <a:pt x="62" y="46"/>
                      </a:lnTo>
                      <a:lnTo>
                        <a:pt x="62" y="48"/>
                      </a:lnTo>
                      <a:lnTo>
                        <a:pt x="62" y="57"/>
                      </a:lnTo>
                      <a:lnTo>
                        <a:pt x="58" y="61"/>
                      </a:lnTo>
                      <a:lnTo>
                        <a:pt x="58" y="63"/>
                      </a:lnTo>
                      <a:lnTo>
                        <a:pt x="58" y="74"/>
                      </a:lnTo>
                      <a:lnTo>
                        <a:pt x="49" y="74"/>
                      </a:lnTo>
                      <a:lnTo>
                        <a:pt x="38" y="74"/>
                      </a:lnTo>
                      <a:lnTo>
                        <a:pt x="30" y="80"/>
                      </a:lnTo>
                      <a:lnTo>
                        <a:pt x="30" y="78"/>
                      </a:lnTo>
                      <a:lnTo>
                        <a:pt x="26" y="80"/>
                      </a:lnTo>
                      <a:lnTo>
                        <a:pt x="17" y="85"/>
                      </a:lnTo>
                      <a:lnTo>
                        <a:pt x="10" y="85"/>
                      </a:lnTo>
                      <a:lnTo>
                        <a:pt x="4" y="85"/>
                      </a:lnTo>
                      <a:lnTo>
                        <a:pt x="10" y="78"/>
                      </a:lnTo>
                      <a:lnTo>
                        <a:pt x="2" y="78"/>
                      </a:lnTo>
                      <a:lnTo>
                        <a:pt x="2" y="74"/>
                      </a:lnTo>
                      <a:lnTo>
                        <a:pt x="8" y="74"/>
                      </a:lnTo>
                      <a:lnTo>
                        <a:pt x="0" y="74"/>
                      </a:lnTo>
                      <a:lnTo>
                        <a:pt x="2" y="69"/>
                      </a:lnTo>
                      <a:lnTo>
                        <a:pt x="8" y="69"/>
                      </a:lnTo>
                      <a:lnTo>
                        <a:pt x="8" y="65"/>
                      </a:lnTo>
                      <a:lnTo>
                        <a:pt x="10" y="63"/>
                      </a:lnTo>
                      <a:lnTo>
                        <a:pt x="19" y="61"/>
                      </a:lnTo>
                      <a:lnTo>
                        <a:pt x="23" y="61"/>
                      </a:lnTo>
                      <a:lnTo>
                        <a:pt x="19" y="57"/>
                      </a:lnTo>
                      <a:lnTo>
                        <a:pt x="17" y="61"/>
                      </a:lnTo>
                      <a:lnTo>
                        <a:pt x="10" y="61"/>
                      </a:lnTo>
                      <a:lnTo>
                        <a:pt x="15" y="57"/>
                      </a:lnTo>
                      <a:lnTo>
                        <a:pt x="17" y="50"/>
                      </a:lnTo>
                      <a:lnTo>
                        <a:pt x="19" y="48"/>
                      </a:lnTo>
                      <a:lnTo>
                        <a:pt x="10" y="46"/>
                      </a:lnTo>
                      <a:lnTo>
                        <a:pt x="4" y="39"/>
                      </a:lnTo>
                      <a:lnTo>
                        <a:pt x="10" y="35"/>
                      </a:lnTo>
                      <a:lnTo>
                        <a:pt x="15" y="35"/>
                      </a:lnTo>
                      <a:lnTo>
                        <a:pt x="10" y="33"/>
                      </a:lnTo>
                      <a:lnTo>
                        <a:pt x="8" y="26"/>
                      </a:lnTo>
                      <a:lnTo>
                        <a:pt x="4" y="31"/>
                      </a:lnTo>
                      <a:lnTo>
                        <a:pt x="8" y="24"/>
                      </a:lnTo>
                      <a:lnTo>
                        <a:pt x="15" y="24"/>
                      </a:lnTo>
                      <a:lnTo>
                        <a:pt x="19" y="26"/>
                      </a:lnTo>
                      <a:lnTo>
                        <a:pt x="26" y="24"/>
                      </a:lnTo>
                      <a:lnTo>
                        <a:pt x="30" y="24"/>
                      </a:lnTo>
                      <a:lnTo>
                        <a:pt x="30" y="22"/>
                      </a:lnTo>
                      <a:lnTo>
                        <a:pt x="34" y="18"/>
                      </a:lnTo>
                      <a:lnTo>
                        <a:pt x="34" y="16"/>
                      </a:lnTo>
                      <a:lnTo>
                        <a:pt x="26" y="16"/>
                      </a:lnTo>
                      <a:lnTo>
                        <a:pt x="30" y="11"/>
                      </a:lnTo>
                      <a:lnTo>
                        <a:pt x="30" y="9"/>
                      </a:lnTo>
                      <a:lnTo>
                        <a:pt x="41" y="3"/>
                      </a:lnTo>
                      <a:lnTo>
                        <a:pt x="47" y="0"/>
                      </a:lnTo>
                      <a:lnTo>
                        <a:pt x="54" y="3"/>
                      </a:lnTo>
                      <a:lnTo>
                        <a:pt x="47" y="9"/>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57" name="Freeform 26">
                  <a:extLst>
                    <a:ext uri="{FF2B5EF4-FFF2-40B4-BE49-F238E27FC236}">
                      <a16:creationId xmlns:a16="http://schemas.microsoft.com/office/drawing/2014/main" id="{11C1BAC7-BF0D-4B57-A965-DEEFCECC35A7}"/>
                    </a:ext>
                  </a:extLst>
                </p:cNvPr>
                <p:cNvSpPr>
                  <a:spLocks noChangeAspect="1"/>
                </p:cNvSpPr>
                <p:nvPr/>
              </p:nvSpPr>
              <p:spPr bwMode="auto">
                <a:xfrm>
                  <a:off x="2533" y="1285"/>
                  <a:ext cx="157" cy="88"/>
                </a:xfrm>
                <a:custGeom>
                  <a:avLst/>
                  <a:gdLst>
                    <a:gd name="T0" fmla="*/ 54 w 145"/>
                    <a:gd name="T1" fmla="*/ 82 h 88"/>
                    <a:gd name="T2" fmla="*/ 20 w 145"/>
                    <a:gd name="T3" fmla="*/ 77 h 88"/>
                    <a:gd name="T4" fmla="*/ 22 w 145"/>
                    <a:gd name="T5" fmla="*/ 71 h 88"/>
                    <a:gd name="T6" fmla="*/ 24 w 145"/>
                    <a:gd name="T7" fmla="*/ 56 h 88"/>
                    <a:gd name="T8" fmla="*/ 7 w 145"/>
                    <a:gd name="T9" fmla="*/ 47 h 88"/>
                    <a:gd name="T10" fmla="*/ 20 w 145"/>
                    <a:gd name="T11" fmla="*/ 41 h 88"/>
                    <a:gd name="T12" fmla="*/ 39 w 145"/>
                    <a:gd name="T13" fmla="*/ 41 h 88"/>
                    <a:gd name="T14" fmla="*/ 28 w 145"/>
                    <a:gd name="T15" fmla="*/ 36 h 88"/>
                    <a:gd name="T16" fmla="*/ 22 w 145"/>
                    <a:gd name="T17" fmla="*/ 23 h 88"/>
                    <a:gd name="T18" fmla="*/ 0 w 145"/>
                    <a:gd name="T19" fmla="*/ 26 h 88"/>
                    <a:gd name="T20" fmla="*/ 13 w 145"/>
                    <a:gd name="T21" fmla="*/ 23 h 88"/>
                    <a:gd name="T22" fmla="*/ 9 w 145"/>
                    <a:gd name="T23" fmla="*/ 17 h 88"/>
                    <a:gd name="T24" fmla="*/ 15 w 145"/>
                    <a:gd name="T25" fmla="*/ 8 h 88"/>
                    <a:gd name="T26" fmla="*/ 28 w 145"/>
                    <a:gd name="T27" fmla="*/ 15 h 88"/>
                    <a:gd name="T28" fmla="*/ 33 w 145"/>
                    <a:gd name="T29" fmla="*/ 0 h 88"/>
                    <a:gd name="T30" fmla="*/ 39 w 145"/>
                    <a:gd name="T31" fmla="*/ 23 h 88"/>
                    <a:gd name="T32" fmla="*/ 50 w 145"/>
                    <a:gd name="T33" fmla="*/ 23 h 88"/>
                    <a:gd name="T34" fmla="*/ 56 w 145"/>
                    <a:gd name="T35" fmla="*/ 26 h 88"/>
                    <a:gd name="T36" fmla="*/ 59 w 145"/>
                    <a:gd name="T37" fmla="*/ 10 h 88"/>
                    <a:gd name="T38" fmla="*/ 69 w 145"/>
                    <a:gd name="T39" fmla="*/ 21 h 88"/>
                    <a:gd name="T40" fmla="*/ 74 w 145"/>
                    <a:gd name="T41" fmla="*/ 10 h 88"/>
                    <a:gd name="T42" fmla="*/ 87 w 145"/>
                    <a:gd name="T43" fmla="*/ 21 h 88"/>
                    <a:gd name="T44" fmla="*/ 93 w 145"/>
                    <a:gd name="T45" fmla="*/ 17 h 88"/>
                    <a:gd name="T46" fmla="*/ 104 w 145"/>
                    <a:gd name="T47" fmla="*/ 15 h 88"/>
                    <a:gd name="T48" fmla="*/ 108 w 145"/>
                    <a:gd name="T49" fmla="*/ 6 h 88"/>
                    <a:gd name="T50" fmla="*/ 117 w 145"/>
                    <a:gd name="T51" fmla="*/ 10 h 88"/>
                    <a:gd name="T52" fmla="*/ 128 w 145"/>
                    <a:gd name="T53" fmla="*/ 15 h 88"/>
                    <a:gd name="T54" fmla="*/ 130 w 145"/>
                    <a:gd name="T55" fmla="*/ 23 h 88"/>
                    <a:gd name="T56" fmla="*/ 145 w 145"/>
                    <a:gd name="T57" fmla="*/ 36 h 88"/>
                    <a:gd name="T58" fmla="*/ 143 w 145"/>
                    <a:gd name="T59" fmla="*/ 45 h 88"/>
                    <a:gd name="T60" fmla="*/ 134 w 145"/>
                    <a:gd name="T61" fmla="*/ 56 h 88"/>
                    <a:gd name="T62" fmla="*/ 117 w 145"/>
                    <a:gd name="T63" fmla="*/ 67 h 88"/>
                    <a:gd name="T64" fmla="*/ 97 w 145"/>
                    <a:gd name="T65" fmla="*/ 80 h 88"/>
                    <a:gd name="T66" fmla="*/ 72 w 145"/>
                    <a:gd name="T67" fmla="*/ 88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5"/>
                    <a:gd name="T103" fmla="*/ 0 h 88"/>
                    <a:gd name="T104" fmla="*/ 145 w 145"/>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5" h="88">
                      <a:moveTo>
                        <a:pt x="72" y="88"/>
                      </a:moveTo>
                      <a:lnTo>
                        <a:pt x="54" y="82"/>
                      </a:lnTo>
                      <a:lnTo>
                        <a:pt x="43" y="77"/>
                      </a:lnTo>
                      <a:lnTo>
                        <a:pt x="20" y="77"/>
                      </a:lnTo>
                      <a:lnTo>
                        <a:pt x="20" y="71"/>
                      </a:lnTo>
                      <a:lnTo>
                        <a:pt x="22" y="71"/>
                      </a:lnTo>
                      <a:lnTo>
                        <a:pt x="33" y="64"/>
                      </a:lnTo>
                      <a:lnTo>
                        <a:pt x="24" y="56"/>
                      </a:lnTo>
                      <a:lnTo>
                        <a:pt x="24" y="47"/>
                      </a:lnTo>
                      <a:lnTo>
                        <a:pt x="7" y="47"/>
                      </a:lnTo>
                      <a:lnTo>
                        <a:pt x="5" y="45"/>
                      </a:lnTo>
                      <a:lnTo>
                        <a:pt x="20" y="41"/>
                      </a:lnTo>
                      <a:lnTo>
                        <a:pt x="35" y="41"/>
                      </a:lnTo>
                      <a:lnTo>
                        <a:pt x="39" y="41"/>
                      </a:lnTo>
                      <a:lnTo>
                        <a:pt x="35" y="41"/>
                      </a:lnTo>
                      <a:lnTo>
                        <a:pt x="28" y="36"/>
                      </a:lnTo>
                      <a:lnTo>
                        <a:pt x="35" y="30"/>
                      </a:lnTo>
                      <a:lnTo>
                        <a:pt x="22" y="23"/>
                      </a:lnTo>
                      <a:lnTo>
                        <a:pt x="9" y="30"/>
                      </a:lnTo>
                      <a:lnTo>
                        <a:pt x="0" y="26"/>
                      </a:lnTo>
                      <a:lnTo>
                        <a:pt x="7" y="21"/>
                      </a:lnTo>
                      <a:lnTo>
                        <a:pt x="13" y="23"/>
                      </a:lnTo>
                      <a:lnTo>
                        <a:pt x="15" y="21"/>
                      </a:lnTo>
                      <a:lnTo>
                        <a:pt x="9" y="17"/>
                      </a:lnTo>
                      <a:lnTo>
                        <a:pt x="13" y="15"/>
                      </a:lnTo>
                      <a:lnTo>
                        <a:pt x="15" y="8"/>
                      </a:lnTo>
                      <a:lnTo>
                        <a:pt x="22" y="15"/>
                      </a:lnTo>
                      <a:lnTo>
                        <a:pt x="28" y="15"/>
                      </a:lnTo>
                      <a:lnTo>
                        <a:pt x="22" y="6"/>
                      </a:lnTo>
                      <a:lnTo>
                        <a:pt x="33" y="0"/>
                      </a:lnTo>
                      <a:lnTo>
                        <a:pt x="43" y="10"/>
                      </a:lnTo>
                      <a:lnTo>
                        <a:pt x="39" y="23"/>
                      </a:lnTo>
                      <a:lnTo>
                        <a:pt x="43" y="32"/>
                      </a:lnTo>
                      <a:lnTo>
                        <a:pt x="50" y="23"/>
                      </a:lnTo>
                      <a:lnTo>
                        <a:pt x="54" y="26"/>
                      </a:lnTo>
                      <a:lnTo>
                        <a:pt x="56" y="26"/>
                      </a:lnTo>
                      <a:lnTo>
                        <a:pt x="56" y="15"/>
                      </a:lnTo>
                      <a:lnTo>
                        <a:pt x="59" y="10"/>
                      </a:lnTo>
                      <a:lnTo>
                        <a:pt x="65" y="23"/>
                      </a:lnTo>
                      <a:lnTo>
                        <a:pt x="69" y="21"/>
                      </a:lnTo>
                      <a:lnTo>
                        <a:pt x="69" y="15"/>
                      </a:lnTo>
                      <a:lnTo>
                        <a:pt x="74" y="10"/>
                      </a:lnTo>
                      <a:lnTo>
                        <a:pt x="80" y="17"/>
                      </a:lnTo>
                      <a:lnTo>
                        <a:pt x="87" y="21"/>
                      </a:lnTo>
                      <a:lnTo>
                        <a:pt x="84" y="10"/>
                      </a:lnTo>
                      <a:lnTo>
                        <a:pt x="93" y="17"/>
                      </a:lnTo>
                      <a:lnTo>
                        <a:pt x="100" y="10"/>
                      </a:lnTo>
                      <a:lnTo>
                        <a:pt x="104" y="15"/>
                      </a:lnTo>
                      <a:lnTo>
                        <a:pt x="108" y="10"/>
                      </a:lnTo>
                      <a:lnTo>
                        <a:pt x="108" y="6"/>
                      </a:lnTo>
                      <a:lnTo>
                        <a:pt x="115" y="2"/>
                      </a:lnTo>
                      <a:lnTo>
                        <a:pt x="117" y="10"/>
                      </a:lnTo>
                      <a:lnTo>
                        <a:pt x="134" y="8"/>
                      </a:lnTo>
                      <a:lnTo>
                        <a:pt x="128" y="15"/>
                      </a:lnTo>
                      <a:lnTo>
                        <a:pt x="134" y="15"/>
                      </a:lnTo>
                      <a:lnTo>
                        <a:pt x="130" y="23"/>
                      </a:lnTo>
                      <a:lnTo>
                        <a:pt x="134" y="23"/>
                      </a:lnTo>
                      <a:lnTo>
                        <a:pt x="145" y="36"/>
                      </a:lnTo>
                      <a:lnTo>
                        <a:pt x="145" y="41"/>
                      </a:lnTo>
                      <a:lnTo>
                        <a:pt x="143" y="45"/>
                      </a:lnTo>
                      <a:lnTo>
                        <a:pt x="138" y="56"/>
                      </a:lnTo>
                      <a:lnTo>
                        <a:pt x="134" y="56"/>
                      </a:lnTo>
                      <a:lnTo>
                        <a:pt x="130" y="64"/>
                      </a:lnTo>
                      <a:lnTo>
                        <a:pt x="117" y="67"/>
                      </a:lnTo>
                      <a:lnTo>
                        <a:pt x="104" y="71"/>
                      </a:lnTo>
                      <a:lnTo>
                        <a:pt x="97" y="80"/>
                      </a:lnTo>
                      <a:lnTo>
                        <a:pt x="84" y="86"/>
                      </a:lnTo>
                      <a:lnTo>
                        <a:pt x="72" y="88"/>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58" name="Freeform 27">
                  <a:extLst>
                    <a:ext uri="{FF2B5EF4-FFF2-40B4-BE49-F238E27FC236}">
                      <a16:creationId xmlns:a16="http://schemas.microsoft.com/office/drawing/2014/main" id="{3ADFD26E-CA3E-47AE-8852-6027E146008E}"/>
                    </a:ext>
                  </a:extLst>
                </p:cNvPr>
                <p:cNvSpPr>
                  <a:spLocks noChangeAspect="1"/>
                </p:cNvSpPr>
                <p:nvPr/>
              </p:nvSpPr>
              <p:spPr bwMode="auto">
                <a:xfrm>
                  <a:off x="2991" y="1760"/>
                  <a:ext cx="199" cy="185"/>
                </a:xfrm>
                <a:custGeom>
                  <a:avLst/>
                  <a:gdLst>
                    <a:gd name="T0" fmla="*/ 69 w 184"/>
                    <a:gd name="T1" fmla="*/ 6 h 185"/>
                    <a:gd name="T2" fmla="*/ 78 w 184"/>
                    <a:gd name="T3" fmla="*/ 0 h 185"/>
                    <a:gd name="T4" fmla="*/ 93 w 184"/>
                    <a:gd name="T5" fmla="*/ 6 h 185"/>
                    <a:gd name="T6" fmla="*/ 104 w 184"/>
                    <a:gd name="T7" fmla="*/ 13 h 185"/>
                    <a:gd name="T8" fmla="*/ 113 w 184"/>
                    <a:gd name="T9" fmla="*/ 23 h 185"/>
                    <a:gd name="T10" fmla="*/ 113 w 184"/>
                    <a:gd name="T11" fmla="*/ 34 h 185"/>
                    <a:gd name="T12" fmla="*/ 104 w 184"/>
                    <a:gd name="T13" fmla="*/ 28 h 185"/>
                    <a:gd name="T14" fmla="*/ 97 w 184"/>
                    <a:gd name="T15" fmla="*/ 30 h 185"/>
                    <a:gd name="T16" fmla="*/ 84 w 184"/>
                    <a:gd name="T17" fmla="*/ 36 h 185"/>
                    <a:gd name="T18" fmla="*/ 84 w 184"/>
                    <a:gd name="T19" fmla="*/ 45 h 185"/>
                    <a:gd name="T20" fmla="*/ 104 w 184"/>
                    <a:gd name="T21" fmla="*/ 75 h 185"/>
                    <a:gd name="T22" fmla="*/ 136 w 184"/>
                    <a:gd name="T23" fmla="*/ 105 h 185"/>
                    <a:gd name="T24" fmla="*/ 145 w 184"/>
                    <a:gd name="T25" fmla="*/ 108 h 185"/>
                    <a:gd name="T26" fmla="*/ 143 w 184"/>
                    <a:gd name="T27" fmla="*/ 114 h 185"/>
                    <a:gd name="T28" fmla="*/ 171 w 184"/>
                    <a:gd name="T29" fmla="*/ 125 h 185"/>
                    <a:gd name="T30" fmla="*/ 184 w 184"/>
                    <a:gd name="T31" fmla="*/ 144 h 185"/>
                    <a:gd name="T32" fmla="*/ 173 w 184"/>
                    <a:gd name="T33" fmla="*/ 140 h 185"/>
                    <a:gd name="T34" fmla="*/ 160 w 184"/>
                    <a:gd name="T35" fmla="*/ 133 h 185"/>
                    <a:gd name="T36" fmla="*/ 151 w 184"/>
                    <a:gd name="T37" fmla="*/ 149 h 185"/>
                    <a:gd name="T38" fmla="*/ 160 w 184"/>
                    <a:gd name="T39" fmla="*/ 151 h 185"/>
                    <a:gd name="T40" fmla="*/ 156 w 184"/>
                    <a:gd name="T41" fmla="*/ 166 h 185"/>
                    <a:gd name="T42" fmla="*/ 149 w 184"/>
                    <a:gd name="T43" fmla="*/ 181 h 185"/>
                    <a:gd name="T44" fmla="*/ 143 w 184"/>
                    <a:gd name="T45" fmla="*/ 179 h 185"/>
                    <a:gd name="T46" fmla="*/ 145 w 184"/>
                    <a:gd name="T47" fmla="*/ 170 h 185"/>
                    <a:gd name="T48" fmla="*/ 141 w 184"/>
                    <a:gd name="T49" fmla="*/ 140 h 185"/>
                    <a:gd name="T50" fmla="*/ 130 w 184"/>
                    <a:gd name="T51" fmla="*/ 138 h 185"/>
                    <a:gd name="T52" fmla="*/ 128 w 184"/>
                    <a:gd name="T53" fmla="*/ 129 h 185"/>
                    <a:gd name="T54" fmla="*/ 119 w 184"/>
                    <a:gd name="T55" fmla="*/ 125 h 185"/>
                    <a:gd name="T56" fmla="*/ 113 w 184"/>
                    <a:gd name="T57" fmla="*/ 123 h 185"/>
                    <a:gd name="T58" fmla="*/ 100 w 184"/>
                    <a:gd name="T59" fmla="*/ 116 h 185"/>
                    <a:gd name="T60" fmla="*/ 80 w 184"/>
                    <a:gd name="T61" fmla="*/ 101 h 185"/>
                    <a:gd name="T62" fmla="*/ 69 w 184"/>
                    <a:gd name="T63" fmla="*/ 90 h 185"/>
                    <a:gd name="T64" fmla="*/ 56 w 184"/>
                    <a:gd name="T65" fmla="*/ 86 h 185"/>
                    <a:gd name="T66" fmla="*/ 56 w 184"/>
                    <a:gd name="T67" fmla="*/ 75 h 185"/>
                    <a:gd name="T68" fmla="*/ 50 w 184"/>
                    <a:gd name="T69" fmla="*/ 60 h 185"/>
                    <a:gd name="T70" fmla="*/ 33 w 184"/>
                    <a:gd name="T71" fmla="*/ 60 h 185"/>
                    <a:gd name="T72" fmla="*/ 20 w 184"/>
                    <a:gd name="T73" fmla="*/ 69 h 185"/>
                    <a:gd name="T74" fmla="*/ 18 w 184"/>
                    <a:gd name="T75" fmla="*/ 64 h 185"/>
                    <a:gd name="T76" fmla="*/ 13 w 184"/>
                    <a:gd name="T77" fmla="*/ 60 h 185"/>
                    <a:gd name="T78" fmla="*/ 5 w 184"/>
                    <a:gd name="T79" fmla="*/ 43 h 185"/>
                    <a:gd name="T80" fmla="*/ 7 w 184"/>
                    <a:gd name="T81" fmla="*/ 38 h 185"/>
                    <a:gd name="T82" fmla="*/ 7 w 184"/>
                    <a:gd name="T83" fmla="*/ 23 h 185"/>
                    <a:gd name="T84" fmla="*/ 20 w 184"/>
                    <a:gd name="T85" fmla="*/ 23 h 185"/>
                    <a:gd name="T86" fmla="*/ 39 w 184"/>
                    <a:gd name="T87" fmla="*/ 21 h 185"/>
                    <a:gd name="T88" fmla="*/ 39 w 184"/>
                    <a:gd name="T89" fmla="*/ 13 h 185"/>
                    <a:gd name="T90" fmla="*/ 48 w 184"/>
                    <a:gd name="T91" fmla="*/ 15 h 185"/>
                    <a:gd name="T92" fmla="*/ 54 w 184"/>
                    <a:gd name="T93" fmla="*/ 19 h 185"/>
                    <a:gd name="T94" fmla="*/ 56 w 184"/>
                    <a:gd name="T95" fmla="*/ 13 h 18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4"/>
                    <a:gd name="T145" fmla="*/ 0 h 185"/>
                    <a:gd name="T146" fmla="*/ 184 w 184"/>
                    <a:gd name="T147" fmla="*/ 185 h 1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4" h="185">
                      <a:moveTo>
                        <a:pt x="59" y="6"/>
                      </a:moveTo>
                      <a:lnTo>
                        <a:pt x="69" y="6"/>
                      </a:lnTo>
                      <a:lnTo>
                        <a:pt x="69" y="0"/>
                      </a:lnTo>
                      <a:lnTo>
                        <a:pt x="78" y="0"/>
                      </a:lnTo>
                      <a:lnTo>
                        <a:pt x="84" y="0"/>
                      </a:lnTo>
                      <a:lnTo>
                        <a:pt x="93" y="6"/>
                      </a:lnTo>
                      <a:lnTo>
                        <a:pt x="104" y="13"/>
                      </a:lnTo>
                      <a:lnTo>
                        <a:pt x="104" y="15"/>
                      </a:lnTo>
                      <a:lnTo>
                        <a:pt x="113" y="23"/>
                      </a:lnTo>
                      <a:lnTo>
                        <a:pt x="115" y="30"/>
                      </a:lnTo>
                      <a:lnTo>
                        <a:pt x="113" y="34"/>
                      </a:lnTo>
                      <a:lnTo>
                        <a:pt x="104" y="30"/>
                      </a:lnTo>
                      <a:lnTo>
                        <a:pt x="104" y="28"/>
                      </a:lnTo>
                      <a:lnTo>
                        <a:pt x="97" y="28"/>
                      </a:lnTo>
                      <a:lnTo>
                        <a:pt x="97" y="30"/>
                      </a:lnTo>
                      <a:lnTo>
                        <a:pt x="89" y="34"/>
                      </a:lnTo>
                      <a:lnTo>
                        <a:pt x="84" y="36"/>
                      </a:lnTo>
                      <a:lnTo>
                        <a:pt x="87" y="43"/>
                      </a:lnTo>
                      <a:lnTo>
                        <a:pt x="84" y="45"/>
                      </a:lnTo>
                      <a:lnTo>
                        <a:pt x="84" y="54"/>
                      </a:lnTo>
                      <a:lnTo>
                        <a:pt x="104" y="75"/>
                      </a:lnTo>
                      <a:lnTo>
                        <a:pt x="119" y="95"/>
                      </a:lnTo>
                      <a:lnTo>
                        <a:pt x="136" y="105"/>
                      </a:lnTo>
                      <a:lnTo>
                        <a:pt x="143" y="105"/>
                      </a:lnTo>
                      <a:lnTo>
                        <a:pt x="145" y="108"/>
                      </a:lnTo>
                      <a:lnTo>
                        <a:pt x="143" y="110"/>
                      </a:lnTo>
                      <a:lnTo>
                        <a:pt x="143" y="114"/>
                      </a:lnTo>
                      <a:lnTo>
                        <a:pt x="156" y="120"/>
                      </a:lnTo>
                      <a:lnTo>
                        <a:pt x="171" y="125"/>
                      </a:lnTo>
                      <a:lnTo>
                        <a:pt x="184" y="138"/>
                      </a:lnTo>
                      <a:lnTo>
                        <a:pt x="184" y="144"/>
                      </a:lnTo>
                      <a:lnTo>
                        <a:pt x="177" y="144"/>
                      </a:lnTo>
                      <a:lnTo>
                        <a:pt x="173" y="140"/>
                      </a:lnTo>
                      <a:lnTo>
                        <a:pt x="171" y="136"/>
                      </a:lnTo>
                      <a:lnTo>
                        <a:pt x="160" y="133"/>
                      </a:lnTo>
                      <a:lnTo>
                        <a:pt x="158" y="136"/>
                      </a:lnTo>
                      <a:lnTo>
                        <a:pt x="151" y="149"/>
                      </a:lnTo>
                      <a:lnTo>
                        <a:pt x="158" y="151"/>
                      </a:lnTo>
                      <a:lnTo>
                        <a:pt x="160" y="151"/>
                      </a:lnTo>
                      <a:lnTo>
                        <a:pt x="164" y="164"/>
                      </a:lnTo>
                      <a:lnTo>
                        <a:pt x="156" y="166"/>
                      </a:lnTo>
                      <a:lnTo>
                        <a:pt x="156" y="174"/>
                      </a:lnTo>
                      <a:lnTo>
                        <a:pt x="149" y="181"/>
                      </a:lnTo>
                      <a:lnTo>
                        <a:pt x="143" y="185"/>
                      </a:lnTo>
                      <a:lnTo>
                        <a:pt x="143" y="179"/>
                      </a:lnTo>
                      <a:lnTo>
                        <a:pt x="145" y="174"/>
                      </a:lnTo>
                      <a:lnTo>
                        <a:pt x="145" y="170"/>
                      </a:lnTo>
                      <a:lnTo>
                        <a:pt x="149" y="166"/>
                      </a:lnTo>
                      <a:lnTo>
                        <a:pt x="141" y="140"/>
                      </a:lnTo>
                      <a:lnTo>
                        <a:pt x="136" y="140"/>
                      </a:lnTo>
                      <a:lnTo>
                        <a:pt x="130" y="138"/>
                      </a:lnTo>
                      <a:lnTo>
                        <a:pt x="130" y="136"/>
                      </a:lnTo>
                      <a:lnTo>
                        <a:pt x="128" y="129"/>
                      </a:lnTo>
                      <a:lnTo>
                        <a:pt x="119" y="129"/>
                      </a:lnTo>
                      <a:lnTo>
                        <a:pt x="119" y="125"/>
                      </a:lnTo>
                      <a:lnTo>
                        <a:pt x="115" y="125"/>
                      </a:lnTo>
                      <a:lnTo>
                        <a:pt x="113" y="123"/>
                      </a:lnTo>
                      <a:lnTo>
                        <a:pt x="113" y="116"/>
                      </a:lnTo>
                      <a:lnTo>
                        <a:pt x="100" y="116"/>
                      </a:lnTo>
                      <a:lnTo>
                        <a:pt x="89" y="114"/>
                      </a:lnTo>
                      <a:lnTo>
                        <a:pt x="80" y="101"/>
                      </a:lnTo>
                      <a:lnTo>
                        <a:pt x="78" y="99"/>
                      </a:lnTo>
                      <a:lnTo>
                        <a:pt x="69" y="90"/>
                      </a:lnTo>
                      <a:lnTo>
                        <a:pt x="63" y="86"/>
                      </a:lnTo>
                      <a:lnTo>
                        <a:pt x="56" y="86"/>
                      </a:lnTo>
                      <a:lnTo>
                        <a:pt x="59" y="79"/>
                      </a:lnTo>
                      <a:lnTo>
                        <a:pt x="56" y="75"/>
                      </a:lnTo>
                      <a:lnTo>
                        <a:pt x="54" y="69"/>
                      </a:lnTo>
                      <a:lnTo>
                        <a:pt x="50" y="60"/>
                      </a:lnTo>
                      <a:lnTo>
                        <a:pt x="39" y="60"/>
                      </a:lnTo>
                      <a:lnTo>
                        <a:pt x="33" y="60"/>
                      </a:lnTo>
                      <a:lnTo>
                        <a:pt x="24" y="60"/>
                      </a:lnTo>
                      <a:lnTo>
                        <a:pt x="20" y="69"/>
                      </a:lnTo>
                      <a:lnTo>
                        <a:pt x="18" y="69"/>
                      </a:lnTo>
                      <a:lnTo>
                        <a:pt x="18" y="64"/>
                      </a:lnTo>
                      <a:lnTo>
                        <a:pt x="20" y="60"/>
                      </a:lnTo>
                      <a:lnTo>
                        <a:pt x="13" y="60"/>
                      </a:lnTo>
                      <a:lnTo>
                        <a:pt x="7" y="60"/>
                      </a:lnTo>
                      <a:lnTo>
                        <a:pt x="5" y="43"/>
                      </a:lnTo>
                      <a:lnTo>
                        <a:pt x="0" y="38"/>
                      </a:lnTo>
                      <a:lnTo>
                        <a:pt x="7" y="38"/>
                      </a:lnTo>
                      <a:lnTo>
                        <a:pt x="5" y="23"/>
                      </a:lnTo>
                      <a:lnTo>
                        <a:pt x="7" y="23"/>
                      </a:lnTo>
                      <a:lnTo>
                        <a:pt x="18" y="21"/>
                      </a:lnTo>
                      <a:lnTo>
                        <a:pt x="20" y="23"/>
                      </a:lnTo>
                      <a:lnTo>
                        <a:pt x="24" y="19"/>
                      </a:lnTo>
                      <a:lnTo>
                        <a:pt x="39" y="21"/>
                      </a:lnTo>
                      <a:lnTo>
                        <a:pt x="39" y="19"/>
                      </a:lnTo>
                      <a:lnTo>
                        <a:pt x="39" y="13"/>
                      </a:lnTo>
                      <a:lnTo>
                        <a:pt x="43" y="13"/>
                      </a:lnTo>
                      <a:lnTo>
                        <a:pt x="48" y="15"/>
                      </a:lnTo>
                      <a:lnTo>
                        <a:pt x="50" y="15"/>
                      </a:lnTo>
                      <a:lnTo>
                        <a:pt x="54" y="19"/>
                      </a:lnTo>
                      <a:lnTo>
                        <a:pt x="54" y="13"/>
                      </a:lnTo>
                      <a:lnTo>
                        <a:pt x="56" y="13"/>
                      </a:lnTo>
                      <a:lnTo>
                        <a:pt x="59" y="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0" name="Freeform 28">
                  <a:extLst>
                    <a:ext uri="{FF2B5EF4-FFF2-40B4-BE49-F238E27FC236}">
                      <a16:creationId xmlns:a16="http://schemas.microsoft.com/office/drawing/2014/main" id="{208A962C-D7CD-4393-96FB-70C2B2828333}"/>
                    </a:ext>
                  </a:extLst>
                </p:cNvPr>
                <p:cNvSpPr>
                  <a:spLocks noChangeAspect="1"/>
                </p:cNvSpPr>
                <p:nvPr/>
              </p:nvSpPr>
              <p:spPr bwMode="auto">
                <a:xfrm>
                  <a:off x="3092" y="1939"/>
                  <a:ext cx="49" cy="26"/>
                </a:xfrm>
                <a:custGeom>
                  <a:avLst/>
                  <a:gdLst>
                    <a:gd name="T0" fmla="*/ 41 w 45"/>
                    <a:gd name="T1" fmla="*/ 26 h 26"/>
                    <a:gd name="T2" fmla="*/ 32 w 45"/>
                    <a:gd name="T3" fmla="*/ 23 h 26"/>
                    <a:gd name="T4" fmla="*/ 28 w 45"/>
                    <a:gd name="T5" fmla="*/ 19 h 26"/>
                    <a:gd name="T6" fmla="*/ 20 w 45"/>
                    <a:gd name="T7" fmla="*/ 17 h 26"/>
                    <a:gd name="T8" fmla="*/ 7 w 45"/>
                    <a:gd name="T9" fmla="*/ 11 h 26"/>
                    <a:gd name="T10" fmla="*/ 0 w 45"/>
                    <a:gd name="T11" fmla="*/ 8 h 26"/>
                    <a:gd name="T12" fmla="*/ 0 w 45"/>
                    <a:gd name="T13" fmla="*/ 2 h 26"/>
                    <a:gd name="T14" fmla="*/ 4 w 45"/>
                    <a:gd name="T15" fmla="*/ 0 h 26"/>
                    <a:gd name="T16" fmla="*/ 7 w 45"/>
                    <a:gd name="T17" fmla="*/ 2 h 26"/>
                    <a:gd name="T18" fmla="*/ 11 w 45"/>
                    <a:gd name="T19" fmla="*/ 0 h 26"/>
                    <a:gd name="T20" fmla="*/ 11 w 45"/>
                    <a:gd name="T21" fmla="*/ 0 h 26"/>
                    <a:gd name="T22" fmla="*/ 22 w 45"/>
                    <a:gd name="T23" fmla="*/ 2 h 26"/>
                    <a:gd name="T24" fmla="*/ 45 w 45"/>
                    <a:gd name="T25" fmla="*/ 0 h 26"/>
                    <a:gd name="T26" fmla="*/ 45 w 45"/>
                    <a:gd name="T27" fmla="*/ 6 h 26"/>
                    <a:gd name="T28" fmla="*/ 41 w 45"/>
                    <a:gd name="T29" fmla="*/ 11 h 26"/>
                    <a:gd name="T30" fmla="*/ 45 w 45"/>
                    <a:gd name="T31" fmla="*/ 19 h 26"/>
                    <a:gd name="T32" fmla="*/ 41 w 45"/>
                    <a:gd name="T33" fmla="*/ 2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26"/>
                    <a:gd name="T53" fmla="*/ 45 w 45"/>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26">
                      <a:moveTo>
                        <a:pt x="41" y="26"/>
                      </a:moveTo>
                      <a:lnTo>
                        <a:pt x="32" y="23"/>
                      </a:lnTo>
                      <a:lnTo>
                        <a:pt x="28" y="19"/>
                      </a:lnTo>
                      <a:lnTo>
                        <a:pt x="20" y="17"/>
                      </a:lnTo>
                      <a:lnTo>
                        <a:pt x="7" y="11"/>
                      </a:lnTo>
                      <a:lnTo>
                        <a:pt x="0" y="8"/>
                      </a:lnTo>
                      <a:lnTo>
                        <a:pt x="0" y="2"/>
                      </a:lnTo>
                      <a:lnTo>
                        <a:pt x="4" y="0"/>
                      </a:lnTo>
                      <a:lnTo>
                        <a:pt x="7" y="2"/>
                      </a:lnTo>
                      <a:lnTo>
                        <a:pt x="11" y="0"/>
                      </a:lnTo>
                      <a:lnTo>
                        <a:pt x="22" y="2"/>
                      </a:lnTo>
                      <a:lnTo>
                        <a:pt x="45" y="0"/>
                      </a:lnTo>
                      <a:lnTo>
                        <a:pt x="45" y="6"/>
                      </a:lnTo>
                      <a:lnTo>
                        <a:pt x="41" y="11"/>
                      </a:lnTo>
                      <a:lnTo>
                        <a:pt x="45" y="19"/>
                      </a:lnTo>
                      <a:lnTo>
                        <a:pt x="41" y="2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3" name="Freeform 29">
                  <a:extLst>
                    <a:ext uri="{FF2B5EF4-FFF2-40B4-BE49-F238E27FC236}">
                      <a16:creationId xmlns:a16="http://schemas.microsoft.com/office/drawing/2014/main" id="{B458F541-B850-4DC3-BE03-8363E68C3896}"/>
                    </a:ext>
                  </a:extLst>
                </p:cNvPr>
                <p:cNvSpPr>
                  <a:spLocks noChangeAspect="1"/>
                </p:cNvSpPr>
                <p:nvPr/>
              </p:nvSpPr>
              <p:spPr bwMode="auto">
                <a:xfrm>
                  <a:off x="3017" y="1880"/>
                  <a:ext cx="28" cy="44"/>
                </a:xfrm>
                <a:custGeom>
                  <a:avLst/>
                  <a:gdLst>
                    <a:gd name="T0" fmla="*/ 11 w 26"/>
                    <a:gd name="T1" fmla="*/ 44 h 44"/>
                    <a:gd name="T2" fmla="*/ 7 w 26"/>
                    <a:gd name="T3" fmla="*/ 39 h 44"/>
                    <a:gd name="T4" fmla="*/ 7 w 26"/>
                    <a:gd name="T5" fmla="*/ 31 h 44"/>
                    <a:gd name="T6" fmla="*/ 7 w 26"/>
                    <a:gd name="T7" fmla="*/ 29 h 44"/>
                    <a:gd name="T8" fmla="*/ 7 w 26"/>
                    <a:gd name="T9" fmla="*/ 20 h 44"/>
                    <a:gd name="T10" fmla="*/ 7 w 26"/>
                    <a:gd name="T11" fmla="*/ 18 h 44"/>
                    <a:gd name="T12" fmla="*/ 0 w 26"/>
                    <a:gd name="T13" fmla="*/ 9 h 44"/>
                    <a:gd name="T14" fmla="*/ 2 w 26"/>
                    <a:gd name="T15" fmla="*/ 7 h 44"/>
                    <a:gd name="T16" fmla="*/ 7 w 26"/>
                    <a:gd name="T17" fmla="*/ 7 h 44"/>
                    <a:gd name="T18" fmla="*/ 17 w 26"/>
                    <a:gd name="T19" fmla="*/ 0 h 44"/>
                    <a:gd name="T20" fmla="*/ 19 w 26"/>
                    <a:gd name="T21" fmla="*/ 0 h 44"/>
                    <a:gd name="T22" fmla="*/ 26 w 26"/>
                    <a:gd name="T23" fmla="*/ 13 h 44"/>
                    <a:gd name="T24" fmla="*/ 24 w 26"/>
                    <a:gd name="T25" fmla="*/ 16 h 44"/>
                    <a:gd name="T26" fmla="*/ 24 w 26"/>
                    <a:gd name="T27" fmla="*/ 18 h 44"/>
                    <a:gd name="T28" fmla="*/ 19 w 26"/>
                    <a:gd name="T29" fmla="*/ 39 h 44"/>
                    <a:gd name="T30" fmla="*/ 15 w 26"/>
                    <a:gd name="T31" fmla="*/ 35 h 44"/>
                    <a:gd name="T32" fmla="*/ 11 w 26"/>
                    <a:gd name="T33" fmla="*/ 44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44"/>
                    <a:gd name="T53" fmla="*/ 26 w 26"/>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44">
                      <a:moveTo>
                        <a:pt x="11" y="44"/>
                      </a:moveTo>
                      <a:lnTo>
                        <a:pt x="7" y="39"/>
                      </a:lnTo>
                      <a:lnTo>
                        <a:pt x="7" y="31"/>
                      </a:lnTo>
                      <a:lnTo>
                        <a:pt x="7" y="29"/>
                      </a:lnTo>
                      <a:lnTo>
                        <a:pt x="7" y="20"/>
                      </a:lnTo>
                      <a:lnTo>
                        <a:pt x="7" y="18"/>
                      </a:lnTo>
                      <a:lnTo>
                        <a:pt x="0" y="9"/>
                      </a:lnTo>
                      <a:lnTo>
                        <a:pt x="2" y="7"/>
                      </a:lnTo>
                      <a:lnTo>
                        <a:pt x="7" y="7"/>
                      </a:lnTo>
                      <a:lnTo>
                        <a:pt x="17" y="0"/>
                      </a:lnTo>
                      <a:lnTo>
                        <a:pt x="19" y="0"/>
                      </a:lnTo>
                      <a:lnTo>
                        <a:pt x="26" y="13"/>
                      </a:lnTo>
                      <a:lnTo>
                        <a:pt x="24" y="16"/>
                      </a:lnTo>
                      <a:lnTo>
                        <a:pt x="24" y="18"/>
                      </a:lnTo>
                      <a:lnTo>
                        <a:pt x="19" y="39"/>
                      </a:lnTo>
                      <a:lnTo>
                        <a:pt x="15" y="35"/>
                      </a:lnTo>
                      <a:lnTo>
                        <a:pt x="11" y="44"/>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6" name="Freeform 30">
                  <a:extLst>
                    <a:ext uri="{FF2B5EF4-FFF2-40B4-BE49-F238E27FC236}">
                      <a16:creationId xmlns:a16="http://schemas.microsoft.com/office/drawing/2014/main" id="{40A9F24F-F556-4658-B878-6836FE9D5A04}"/>
                    </a:ext>
                  </a:extLst>
                </p:cNvPr>
                <p:cNvSpPr>
                  <a:spLocks noChangeAspect="1"/>
                </p:cNvSpPr>
                <p:nvPr/>
              </p:nvSpPr>
              <p:spPr bwMode="auto">
                <a:xfrm>
                  <a:off x="2975" y="1693"/>
                  <a:ext cx="16" cy="15"/>
                </a:xfrm>
                <a:custGeom>
                  <a:avLst/>
                  <a:gdLst>
                    <a:gd name="T0" fmla="*/ 0 w 15"/>
                    <a:gd name="T1" fmla="*/ 15 h 15"/>
                    <a:gd name="T2" fmla="*/ 0 w 15"/>
                    <a:gd name="T3" fmla="*/ 6 h 15"/>
                    <a:gd name="T4" fmla="*/ 5 w 15"/>
                    <a:gd name="T5" fmla="*/ 2 h 15"/>
                    <a:gd name="T6" fmla="*/ 11 w 15"/>
                    <a:gd name="T7" fmla="*/ 0 h 15"/>
                    <a:gd name="T8" fmla="*/ 9 w 15"/>
                    <a:gd name="T9" fmla="*/ 6 h 15"/>
                    <a:gd name="T10" fmla="*/ 15 w 15"/>
                    <a:gd name="T11" fmla="*/ 6 h 15"/>
                    <a:gd name="T12" fmla="*/ 15 w 15"/>
                    <a:gd name="T13" fmla="*/ 15 h 15"/>
                    <a:gd name="T14" fmla="*/ 9 w 15"/>
                    <a:gd name="T15" fmla="*/ 15 h 15"/>
                    <a:gd name="T16" fmla="*/ 0 w 15"/>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0" y="15"/>
                      </a:moveTo>
                      <a:lnTo>
                        <a:pt x="0" y="6"/>
                      </a:lnTo>
                      <a:lnTo>
                        <a:pt x="5" y="2"/>
                      </a:lnTo>
                      <a:lnTo>
                        <a:pt x="11" y="0"/>
                      </a:lnTo>
                      <a:lnTo>
                        <a:pt x="9" y="6"/>
                      </a:lnTo>
                      <a:lnTo>
                        <a:pt x="15" y="6"/>
                      </a:lnTo>
                      <a:lnTo>
                        <a:pt x="15" y="15"/>
                      </a:lnTo>
                      <a:lnTo>
                        <a:pt x="9" y="15"/>
                      </a:lnTo>
                      <a:lnTo>
                        <a:pt x="0" y="1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7" name="Freeform 31">
                  <a:extLst>
                    <a:ext uri="{FF2B5EF4-FFF2-40B4-BE49-F238E27FC236}">
                      <a16:creationId xmlns:a16="http://schemas.microsoft.com/office/drawing/2014/main" id="{204D80F9-D43D-4932-8429-EEA337B0C348}"/>
                    </a:ext>
                  </a:extLst>
                </p:cNvPr>
                <p:cNvSpPr>
                  <a:spLocks noChangeAspect="1"/>
                </p:cNvSpPr>
                <p:nvPr/>
              </p:nvSpPr>
              <p:spPr bwMode="auto">
                <a:xfrm>
                  <a:off x="3122" y="1978"/>
                  <a:ext cx="5" cy="6"/>
                </a:xfrm>
                <a:custGeom>
                  <a:avLst/>
                  <a:gdLst>
                    <a:gd name="T0" fmla="*/ 4 w 4"/>
                    <a:gd name="T1" fmla="*/ 6 h 6"/>
                    <a:gd name="T2" fmla="*/ 0 w 4"/>
                    <a:gd name="T3" fmla="*/ 0 h 6"/>
                    <a:gd name="T4" fmla="*/ 4 w 4"/>
                    <a:gd name="T5" fmla="*/ 2 h 6"/>
                    <a:gd name="T6" fmla="*/ 4 w 4"/>
                    <a:gd name="T7" fmla="*/ 6 h 6"/>
                    <a:gd name="T8" fmla="*/ 0 60000 65536"/>
                    <a:gd name="T9" fmla="*/ 0 60000 65536"/>
                    <a:gd name="T10" fmla="*/ 0 60000 65536"/>
                    <a:gd name="T11" fmla="*/ 0 60000 65536"/>
                    <a:gd name="T12" fmla="*/ 0 w 4"/>
                    <a:gd name="T13" fmla="*/ 0 h 6"/>
                    <a:gd name="T14" fmla="*/ 4 w 4"/>
                    <a:gd name="T15" fmla="*/ 6 h 6"/>
                  </a:gdLst>
                  <a:ahLst/>
                  <a:cxnLst>
                    <a:cxn ang="T8">
                      <a:pos x="T0" y="T1"/>
                    </a:cxn>
                    <a:cxn ang="T9">
                      <a:pos x="T2" y="T3"/>
                    </a:cxn>
                    <a:cxn ang="T10">
                      <a:pos x="T4" y="T5"/>
                    </a:cxn>
                    <a:cxn ang="T11">
                      <a:pos x="T6" y="T7"/>
                    </a:cxn>
                  </a:cxnLst>
                  <a:rect l="T12" t="T13" r="T14" b="T15"/>
                  <a:pathLst>
                    <a:path w="4" h="6">
                      <a:moveTo>
                        <a:pt x="4" y="6"/>
                      </a:moveTo>
                      <a:lnTo>
                        <a:pt x="0" y="0"/>
                      </a:lnTo>
                      <a:lnTo>
                        <a:pt x="4" y="2"/>
                      </a:lnTo>
                      <a:lnTo>
                        <a:pt x="4" y="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8" name="Freeform 32">
                  <a:extLst>
                    <a:ext uri="{FF2B5EF4-FFF2-40B4-BE49-F238E27FC236}">
                      <a16:creationId xmlns:a16="http://schemas.microsoft.com/office/drawing/2014/main" id="{3491E6B7-E0F7-4A93-B5D5-989A1FD34D90}"/>
                    </a:ext>
                  </a:extLst>
                </p:cNvPr>
                <p:cNvSpPr>
                  <a:spLocks noChangeAspect="1"/>
                </p:cNvSpPr>
                <p:nvPr/>
              </p:nvSpPr>
              <p:spPr bwMode="auto">
                <a:xfrm>
                  <a:off x="2940" y="1619"/>
                  <a:ext cx="61" cy="65"/>
                </a:xfrm>
                <a:custGeom>
                  <a:avLst/>
                  <a:gdLst>
                    <a:gd name="T0" fmla="*/ 0 w 56"/>
                    <a:gd name="T1" fmla="*/ 52 h 65"/>
                    <a:gd name="T2" fmla="*/ 0 w 56"/>
                    <a:gd name="T3" fmla="*/ 46 h 65"/>
                    <a:gd name="T4" fmla="*/ 4 w 56"/>
                    <a:gd name="T5" fmla="*/ 41 h 65"/>
                    <a:gd name="T6" fmla="*/ 15 w 56"/>
                    <a:gd name="T7" fmla="*/ 41 h 65"/>
                    <a:gd name="T8" fmla="*/ 6 w 56"/>
                    <a:gd name="T9" fmla="*/ 39 h 65"/>
                    <a:gd name="T10" fmla="*/ 4 w 56"/>
                    <a:gd name="T11" fmla="*/ 37 h 65"/>
                    <a:gd name="T12" fmla="*/ 11 w 56"/>
                    <a:gd name="T13" fmla="*/ 26 h 65"/>
                    <a:gd name="T14" fmla="*/ 15 w 56"/>
                    <a:gd name="T15" fmla="*/ 11 h 65"/>
                    <a:gd name="T16" fmla="*/ 21 w 56"/>
                    <a:gd name="T17" fmla="*/ 22 h 65"/>
                    <a:gd name="T18" fmla="*/ 26 w 56"/>
                    <a:gd name="T19" fmla="*/ 30 h 65"/>
                    <a:gd name="T20" fmla="*/ 30 w 56"/>
                    <a:gd name="T21" fmla="*/ 35 h 65"/>
                    <a:gd name="T22" fmla="*/ 26 w 56"/>
                    <a:gd name="T23" fmla="*/ 24 h 65"/>
                    <a:gd name="T24" fmla="*/ 30 w 56"/>
                    <a:gd name="T25" fmla="*/ 18 h 65"/>
                    <a:gd name="T26" fmla="*/ 26 w 56"/>
                    <a:gd name="T27" fmla="*/ 18 h 65"/>
                    <a:gd name="T28" fmla="*/ 26 w 56"/>
                    <a:gd name="T29" fmla="*/ 11 h 65"/>
                    <a:gd name="T30" fmla="*/ 37 w 56"/>
                    <a:gd name="T31" fmla="*/ 7 h 65"/>
                    <a:gd name="T32" fmla="*/ 45 w 56"/>
                    <a:gd name="T33" fmla="*/ 2 h 65"/>
                    <a:gd name="T34" fmla="*/ 47 w 56"/>
                    <a:gd name="T35" fmla="*/ 9 h 65"/>
                    <a:gd name="T36" fmla="*/ 47 w 56"/>
                    <a:gd name="T37" fmla="*/ 7 h 65"/>
                    <a:gd name="T38" fmla="*/ 52 w 56"/>
                    <a:gd name="T39" fmla="*/ 0 h 65"/>
                    <a:gd name="T40" fmla="*/ 56 w 56"/>
                    <a:gd name="T41" fmla="*/ 11 h 65"/>
                    <a:gd name="T42" fmla="*/ 52 w 56"/>
                    <a:gd name="T43" fmla="*/ 22 h 65"/>
                    <a:gd name="T44" fmla="*/ 45 w 56"/>
                    <a:gd name="T45" fmla="*/ 22 h 65"/>
                    <a:gd name="T46" fmla="*/ 47 w 56"/>
                    <a:gd name="T47" fmla="*/ 37 h 65"/>
                    <a:gd name="T48" fmla="*/ 43 w 56"/>
                    <a:gd name="T49" fmla="*/ 37 h 65"/>
                    <a:gd name="T50" fmla="*/ 37 w 56"/>
                    <a:gd name="T51" fmla="*/ 39 h 65"/>
                    <a:gd name="T52" fmla="*/ 43 w 56"/>
                    <a:gd name="T53" fmla="*/ 50 h 65"/>
                    <a:gd name="T54" fmla="*/ 41 w 56"/>
                    <a:gd name="T55" fmla="*/ 56 h 65"/>
                    <a:gd name="T56" fmla="*/ 41 w 56"/>
                    <a:gd name="T57" fmla="*/ 65 h 65"/>
                    <a:gd name="T58" fmla="*/ 30 w 56"/>
                    <a:gd name="T59" fmla="*/ 61 h 65"/>
                    <a:gd name="T60" fmla="*/ 32 w 56"/>
                    <a:gd name="T61" fmla="*/ 54 h 65"/>
                    <a:gd name="T62" fmla="*/ 26 w 56"/>
                    <a:gd name="T63" fmla="*/ 52 h 65"/>
                    <a:gd name="T64" fmla="*/ 17 w 56"/>
                    <a:gd name="T65" fmla="*/ 50 h 65"/>
                    <a:gd name="T66" fmla="*/ 11 w 56"/>
                    <a:gd name="T67" fmla="*/ 50 h 65"/>
                    <a:gd name="T68" fmla="*/ 4 w 56"/>
                    <a:gd name="T69" fmla="*/ 52 h 65"/>
                    <a:gd name="T70" fmla="*/ 2 w 56"/>
                    <a:gd name="T71" fmla="*/ 54 h 65"/>
                    <a:gd name="T72" fmla="*/ 0 w 56"/>
                    <a:gd name="T73" fmla="*/ 52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65"/>
                    <a:gd name="T113" fmla="*/ 56 w 56"/>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65">
                      <a:moveTo>
                        <a:pt x="0" y="52"/>
                      </a:moveTo>
                      <a:lnTo>
                        <a:pt x="0" y="46"/>
                      </a:lnTo>
                      <a:lnTo>
                        <a:pt x="4" y="41"/>
                      </a:lnTo>
                      <a:lnTo>
                        <a:pt x="15" y="41"/>
                      </a:lnTo>
                      <a:lnTo>
                        <a:pt x="6" y="39"/>
                      </a:lnTo>
                      <a:lnTo>
                        <a:pt x="4" y="37"/>
                      </a:lnTo>
                      <a:lnTo>
                        <a:pt x="11" y="26"/>
                      </a:lnTo>
                      <a:lnTo>
                        <a:pt x="15" y="11"/>
                      </a:lnTo>
                      <a:lnTo>
                        <a:pt x="21" y="22"/>
                      </a:lnTo>
                      <a:lnTo>
                        <a:pt x="26" y="30"/>
                      </a:lnTo>
                      <a:lnTo>
                        <a:pt x="30" y="35"/>
                      </a:lnTo>
                      <a:lnTo>
                        <a:pt x="26" y="24"/>
                      </a:lnTo>
                      <a:lnTo>
                        <a:pt x="30" y="18"/>
                      </a:lnTo>
                      <a:lnTo>
                        <a:pt x="26" y="18"/>
                      </a:lnTo>
                      <a:lnTo>
                        <a:pt x="26" y="11"/>
                      </a:lnTo>
                      <a:lnTo>
                        <a:pt x="37" y="7"/>
                      </a:lnTo>
                      <a:lnTo>
                        <a:pt x="45" y="2"/>
                      </a:lnTo>
                      <a:lnTo>
                        <a:pt x="47" y="9"/>
                      </a:lnTo>
                      <a:lnTo>
                        <a:pt x="47" y="7"/>
                      </a:lnTo>
                      <a:lnTo>
                        <a:pt x="52" y="0"/>
                      </a:lnTo>
                      <a:lnTo>
                        <a:pt x="56" y="11"/>
                      </a:lnTo>
                      <a:lnTo>
                        <a:pt x="52" y="22"/>
                      </a:lnTo>
                      <a:lnTo>
                        <a:pt x="45" y="22"/>
                      </a:lnTo>
                      <a:lnTo>
                        <a:pt x="47" y="37"/>
                      </a:lnTo>
                      <a:lnTo>
                        <a:pt x="43" y="37"/>
                      </a:lnTo>
                      <a:lnTo>
                        <a:pt x="37" y="39"/>
                      </a:lnTo>
                      <a:lnTo>
                        <a:pt x="43" y="50"/>
                      </a:lnTo>
                      <a:lnTo>
                        <a:pt x="41" y="56"/>
                      </a:lnTo>
                      <a:lnTo>
                        <a:pt x="41" y="65"/>
                      </a:lnTo>
                      <a:lnTo>
                        <a:pt x="30" y="61"/>
                      </a:lnTo>
                      <a:lnTo>
                        <a:pt x="32" y="54"/>
                      </a:lnTo>
                      <a:lnTo>
                        <a:pt x="26" y="52"/>
                      </a:lnTo>
                      <a:lnTo>
                        <a:pt x="17" y="50"/>
                      </a:lnTo>
                      <a:lnTo>
                        <a:pt x="11" y="50"/>
                      </a:lnTo>
                      <a:lnTo>
                        <a:pt x="4" y="52"/>
                      </a:lnTo>
                      <a:lnTo>
                        <a:pt x="2" y="54"/>
                      </a:lnTo>
                      <a:lnTo>
                        <a:pt x="0" y="52"/>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9" name="Freeform 33">
                  <a:extLst>
                    <a:ext uri="{FF2B5EF4-FFF2-40B4-BE49-F238E27FC236}">
                      <a16:creationId xmlns:a16="http://schemas.microsoft.com/office/drawing/2014/main" id="{E91BEB5F-62EA-4101-A312-8897C9A5C3FE}"/>
                    </a:ext>
                  </a:extLst>
                </p:cNvPr>
                <p:cNvSpPr>
                  <a:spLocks noChangeAspect="1"/>
                </p:cNvSpPr>
                <p:nvPr/>
              </p:nvSpPr>
              <p:spPr bwMode="auto">
                <a:xfrm>
                  <a:off x="2956" y="1170"/>
                  <a:ext cx="358" cy="346"/>
                </a:xfrm>
                <a:custGeom>
                  <a:avLst/>
                  <a:gdLst>
                    <a:gd name="T0" fmla="*/ 306 w 330"/>
                    <a:gd name="T1" fmla="*/ 39 h 346"/>
                    <a:gd name="T2" fmla="*/ 276 w 330"/>
                    <a:gd name="T3" fmla="*/ 30 h 346"/>
                    <a:gd name="T4" fmla="*/ 257 w 330"/>
                    <a:gd name="T5" fmla="*/ 59 h 346"/>
                    <a:gd name="T6" fmla="*/ 239 w 330"/>
                    <a:gd name="T7" fmla="*/ 61 h 346"/>
                    <a:gd name="T8" fmla="*/ 203 w 330"/>
                    <a:gd name="T9" fmla="*/ 50 h 346"/>
                    <a:gd name="T10" fmla="*/ 192 w 330"/>
                    <a:gd name="T11" fmla="*/ 61 h 346"/>
                    <a:gd name="T12" fmla="*/ 173 w 330"/>
                    <a:gd name="T13" fmla="*/ 67 h 346"/>
                    <a:gd name="T14" fmla="*/ 153 w 330"/>
                    <a:gd name="T15" fmla="*/ 82 h 346"/>
                    <a:gd name="T16" fmla="*/ 138 w 330"/>
                    <a:gd name="T17" fmla="*/ 119 h 346"/>
                    <a:gd name="T18" fmla="*/ 119 w 330"/>
                    <a:gd name="T19" fmla="*/ 175 h 346"/>
                    <a:gd name="T20" fmla="*/ 108 w 330"/>
                    <a:gd name="T21" fmla="*/ 190 h 346"/>
                    <a:gd name="T22" fmla="*/ 101 w 330"/>
                    <a:gd name="T23" fmla="*/ 233 h 346"/>
                    <a:gd name="T24" fmla="*/ 104 w 330"/>
                    <a:gd name="T25" fmla="*/ 270 h 346"/>
                    <a:gd name="T26" fmla="*/ 101 w 330"/>
                    <a:gd name="T27" fmla="*/ 300 h 346"/>
                    <a:gd name="T28" fmla="*/ 82 w 330"/>
                    <a:gd name="T29" fmla="*/ 300 h 346"/>
                    <a:gd name="T30" fmla="*/ 80 w 330"/>
                    <a:gd name="T31" fmla="*/ 313 h 346"/>
                    <a:gd name="T32" fmla="*/ 56 w 330"/>
                    <a:gd name="T33" fmla="*/ 335 h 346"/>
                    <a:gd name="T34" fmla="*/ 9 w 330"/>
                    <a:gd name="T35" fmla="*/ 320 h 346"/>
                    <a:gd name="T36" fmla="*/ 11 w 330"/>
                    <a:gd name="T37" fmla="*/ 313 h 346"/>
                    <a:gd name="T38" fmla="*/ 15 w 330"/>
                    <a:gd name="T39" fmla="*/ 300 h 346"/>
                    <a:gd name="T40" fmla="*/ 11 w 330"/>
                    <a:gd name="T41" fmla="*/ 294 h 346"/>
                    <a:gd name="T42" fmla="*/ 2 w 330"/>
                    <a:gd name="T43" fmla="*/ 270 h 346"/>
                    <a:gd name="T44" fmla="*/ 32 w 330"/>
                    <a:gd name="T45" fmla="*/ 266 h 346"/>
                    <a:gd name="T46" fmla="*/ 2 w 330"/>
                    <a:gd name="T47" fmla="*/ 259 h 346"/>
                    <a:gd name="T48" fmla="*/ 22 w 330"/>
                    <a:gd name="T49" fmla="*/ 251 h 346"/>
                    <a:gd name="T50" fmla="*/ 15 w 330"/>
                    <a:gd name="T51" fmla="*/ 240 h 346"/>
                    <a:gd name="T52" fmla="*/ 15 w 330"/>
                    <a:gd name="T53" fmla="*/ 233 h 346"/>
                    <a:gd name="T54" fmla="*/ 26 w 330"/>
                    <a:gd name="T55" fmla="*/ 225 h 346"/>
                    <a:gd name="T56" fmla="*/ 41 w 330"/>
                    <a:gd name="T57" fmla="*/ 218 h 346"/>
                    <a:gd name="T58" fmla="*/ 50 w 330"/>
                    <a:gd name="T59" fmla="*/ 210 h 346"/>
                    <a:gd name="T60" fmla="*/ 86 w 330"/>
                    <a:gd name="T61" fmla="*/ 195 h 346"/>
                    <a:gd name="T62" fmla="*/ 71 w 330"/>
                    <a:gd name="T63" fmla="*/ 195 h 346"/>
                    <a:gd name="T64" fmla="*/ 86 w 330"/>
                    <a:gd name="T65" fmla="*/ 175 h 346"/>
                    <a:gd name="T66" fmla="*/ 97 w 330"/>
                    <a:gd name="T67" fmla="*/ 156 h 346"/>
                    <a:gd name="T68" fmla="*/ 97 w 330"/>
                    <a:gd name="T69" fmla="*/ 147 h 346"/>
                    <a:gd name="T70" fmla="*/ 119 w 330"/>
                    <a:gd name="T71" fmla="*/ 125 h 346"/>
                    <a:gd name="T72" fmla="*/ 136 w 330"/>
                    <a:gd name="T73" fmla="*/ 104 h 346"/>
                    <a:gd name="T74" fmla="*/ 136 w 330"/>
                    <a:gd name="T75" fmla="*/ 100 h 346"/>
                    <a:gd name="T76" fmla="*/ 125 w 330"/>
                    <a:gd name="T77" fmla="*/ 89 h 346"/>
                    <a:gd name="T78" fmla="*/ 145 w 330"/>
                    <a:gd name="T79" fmla="*/ 84 h 346"/>
                    <a:gd name="T80" fmla="*/ 160 w 330"/>
                    <a:gd name="T81" fmla="*/ 74 h 346"/>
                    <a:gd name="T82" fmla="*/ 153 w 330"/>
                    <a:gd name="T83" fmla="*/ 67 h 346"/>
                    <a:gd name="T84" fmla="*/ 153 w 330"/>
                    <a:gd name="T85" fmla="*/ 59 h 346"/>
                    <a:gd name="T86" fmla="*/ 181 w 330"/>
                    <a:gd name="T87" fmla="*/ 52 h 346"/>
                    <a:gd name="T88" fmla="*/ 186 w 330"/>
                    <a:gd name="T89" fmla="*/ 46 h 346"/>
                    <a:gd name="T90" fmla="*/ 196 w 330"/>
                    <a:gd name="T91" fmla="*/ 46 h 346"/>
                    <a:gd name="T92" fmla="*/ 211 w 330"/>
                    <a:gd name="T93" fmla="*/ 30 h 346"/>
                    <a:gd name="T94" fmla="*/ 224 w 330"/>
                    <a:gd name="T95" fmla="*/ 26 h 346"/>
                    <a:gd name="T96" fmla="*/ 237 w 330"/>
                    <a:gd name="T97" fmla="*/ 11 h 346"/>
                    <a:gd name="T98" fmla="*/ 250 w 330"/>
                    <a:gd name="T99" fmla="*/ 24 h 346"/>
                    <a:gd name="T100" fmla="*/ 268 w 330"/>
                    <a:gd name="T101" fmla="*/ 20 h 346"/>
                    <a:gd name="T102" fmla="*/ 272 w 330"/>
                    <a:gd name="T103" fmla="*/ 0 h 346"/>
                    <a:gd name="T104" fmla="*/ 289 w 330"/>
                    <a:gd name="T105" fmla="*/ 11 h 346"/>
                    <a:gd name="T106" fmla="*/ 302 w 330"/>
                    <a:gd name="T107" fmla="*/ 9 h 346"/>
                    <a:gd name="T108" fmla="*/ 321 w 330"/>
                    <a:gd name="T109" fmla="*/ 20 h 346"/>
                    <a:gd name="T110" fmla="*/ 315 w 330"/>
                    <a:gd name="T111" fmla="*/ 30 h 3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0"/>
                    <a:gd name="T169" fmla="*/ 0 h 346"/>
                    <a:gd name="T170" fmla="*/ 330 w 330"/>
                    <a:gd name="T171" fmla="*/ 346 h 3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0" h="346">
                      <a:moveTo>
                        <a:pt x="321" y="37"/>
                      </a:moveTo>
                      <a:lnTo>
                        <a:pt x="317" y="37"/>
                      </a:lnTo>
                      <a:lnTo>
                        <a:pt x="302" y="54"/>
                      </a:lnTo>
                      <a:lnTo>
                        <a:pt x="304" y="46"/>
                      </a:lnTo>
                      <a:lnTo>
                        <a:pt x="306" y="39"/>
                      </a:lnTo>
                      <a:lnTo>
                        <a:pt x="302" y="35"/>
                      </a:lnTo>
                      <a:lnTo>
                        <a:pt x="291" y="30"/>
                      </a:lnTo>
                      <a:lnTo>
                        <a:pt x="289" y="26"/>
                      </a:lnTo>
                      <a:lnTo>
                        <a:pt x="280" y="30"/>
                      </a:lnTo>
                      <a:lnTo>
                        <a:pt x="276" y="30"/>
                      </a:lnTo>
                      <a:lnTo>
                        <a:pt x="270" y="30"/>
                      </a:lnTo>
                      <a:lnTo>
                        <a:pt x="265" y="39"/>
                      </a:lnTo>
                      <a:lnTo>
                        <a:pt x="265" y="50"/>
                      </a:lnTo>
                      <a:lnTo>
                        <a:pt x="265" y="59"/>
                      </a:lnTo>
                      <a:lnTo>
                        <a:pt x="257" y="59"/>
                      </a:lnTo>
                      <a:lnTo>
                        <a:pt x="257" y="65"/>
                      </a:lnTo>
                      <a:lnTo>
                        <a:pt x="255" y="65"/>
                      </a:lnTo>
                      <a:lnTo>
                        <a:pt x="250" y="61"/>
                      </a:lnTo>
                      <a:lnTo>
                        <a:pt x="242" y="59"/>
                      </a:lnTo>
                      <a:lnTo>
                        <a:pt x="239" y="61"/>
                      </a:lnTo>
                      <a:lnTo>
                        <a:pt x="233" y="61"/>
                      </a:lnTo>
                      <a:lnTo>
                        <a:pt x="224" y="61"/>
                      </a:lnTo>
                      <a:lnTo>
                        <a:pt x="216" y="52"/>
                      </a:lnTo>
                      <a:lnTo>
                        <a:pt x="205" y="50"/>
                      </a:lnTo>
                      <a:lnTo>
                        <a:pt x="203" y="50"/>
                      </a:lnTo>
                      <a:lnTo>
                        <a:pt x="205" y="54"/>
                      </a:lnTo>
                      <a:lnTo>
                        <a:pt x="201" y="52"/>
                      </a:lnTo>
                      <a:lnTo>
                        <a:pt x="201" y="54"/>
                      </a:lnTo>
                      <a:lnTo>
                        <a:pt x="192" y="54"/>
                      </a:lnTo>
                      <a:lnTo>
                        <a:pt x="192" y="61"/>
                      </a:lnTo>
                      <a:lnTo>
                        <a:pt x="192" y="67"/>
                      </a:lnTo>
                      <a:lnTo>
                        <a:pt x="196" y="69"/>
                      </a:lnTo>
                      <a:lnTo>
                        <a:pt x="192" y="74"/>
                      </a:lnTo>
                      <a:lnTo>
                        <a:pt x="181" y="69"/>
                      </a:lnTo>
                      <a:lnTo>
                        <a:pt x="173" y="67"/>
                      </a:lnTo>
                      <a:lnTo>
                        <a:pt x="170" y="69"/>
                      </a:lnTo>
                      <a:lnTo>
                        <a:pt x="170" y="76"/>
                      </a:lnTo>
                      <a:lnTo>
                        <a:pt x="170" y="82"/>
                      </a:lnTo>
                      <a:lnTo>
                        <a:pt x="160" y="80"/>
                      </a:lnTo>
                      <a:lnTo>
                        <a:pt x="153" y="82"/>
                      </a:lnTo>
                      <a:lnTo>
                        <a:pt x="153" y="89"/>
                      </a:lnTo>
                      <a:lnTo>
                        <a:pt x="147" y="95"/>
                      </a:lnTo>
                      <a:lnTo>
                        <a:pt x="151" y="104"/>
                      </a:lnTo>
                      <a:lnTo>
                        <a:pt x="147" y="106"/>
                      </a:lnTo>
                      <a:lnTo>
                        <a:pt x="138" y="119"/>
                      </a:lnTo>
                      <a:lnTo>
                        <a:pt x="138" y="125"/>
                      </a:lnTo>
                      <a:lnTo>
                        <a:pt x="129" y="132"/>
                      </a:lnTo>
                      <a:lnTo>
                        <a:pt x="129" y="149"/>
                      </a:lnTo>
                      <a:lnTo>
                        <a:pt x="125" y="162"/>
                      </a:lnTo>
                      <a:lnTo>
                        <a:pt x="119" y="175"/>
                      </a:lnTo>
                      <a:lnTo>
                        <a:pt x="125" y="179"/>
                      </a:lnTo>
                      <a:lnTo>
                        <a:pt x="125" y="182"/>
                      </a:lnTo>
                      <a:lnTo>
                        <a:pt x="125" y="190"/>
                      </a:lnTo>
                      <a:lnTo>
                        <a:pt x="112" y="186"/>
                      </a:lnTo>
                      <a:lnTo>
                        <a:pt x="108" y="190"/>
                      </a:lnTo>
                      <a:lnTo>
                        <a:pt x="97" y="199"/>
                      </a:lnTo>
                      <a:lnTo>
                        <a:pt x="97" y="210"/>
                      </a:lnTo>
                      <a:lnTo>
                        <a:pt x="101" y="214"/>
                      </a:lnTo>
                      <a:lnTo>
                        <a:pt x="97" y="220"/>
                      </a:lnTo>
                      <a:lnTo>
                        <a:pt x="101" y="233"/>
                      </a:lnTo>
                      <a:lnTo>
                        <a:pt x="104" y="251"/>
                      </a:lnTo>
                      <a:lnTo>
                        <a:pt x="108" y="255"/>
                      </a:lnTo>
                      <a:lnTo>
                        <a:pt x="112" y="259"/>
                      </a:lnTo>
                      <a:lnTo>
                        <a:pt x="110" y="266"/>
                      </a:lnTo>
                      <a:lnTo>
                        <a:pt x="104" y="270"/>
                      </a:lnTo>
                      <a:lnTo>
                        <a:pt x="110" y="281"/>
                      </a:lnTo>
                      <a:lnTo>
                        <a:pt x="110" y="290"/>
                      </a:lnTo>
                      <a:lnTo>
                        <a:pt x="108" y="298"/>
                      </a:lnTo>
                      <a:lnTo>
                        <a:pt x="101" y="298"/>
                      </a:lnTo>
                      <a:lnTo>
                        <a:pt x="101" y="300"/>
                      </a:lnTo>
                      <a:lnTo>
                        <a:pt x="97" y="302"/>
                      </a:lnTo>
                      <a:lnTo>
                        <a:pt x="97" y="320"/>
                      </a:lnTo>
                      <a:lnTo>
                        <a:pt x="88" y="318"/>
                      </a:lnTo>
                      <a:lnTo>
                        <a:pt x="82" y="313"/>
                      </a:lnTo>
                      <a:lnTo>
                        <a:pt x="82" y="300"/>
                      </a:lnTo>
                      <a:lnTo>
                        <a:pt x="82" y="298"/>
                      </a:lnTo>
                      <a:lnTo>
                        <a:pt x="80" y="300"/>
                      </a:lnTo>
                      <a:lnTo>
                        <a:pt x="80" y="305"/>
                      </a:lnTo>
                      <a:lnTo>
                        <a:pt x="75" y="305"/>
                      </a:lnTo>
                      <a:lnTo>
                        <a:pt x="80" y="313"/>
                      </a:lnTo>
                      <a:lnTo>
                        <a:pt x="71" y="320"/>
                      </a:lnTo>
                      <a:lnTo>
                        <a:pt x="67" y="315"/>
                      </a:lnTo>
                      <a:lnTo>
                        <a:pt x="65" y="318"/>
                      </a:lnTo>
                      <a:lnTo>
                        <a:pt x="67" y="320"/>
                      </a:lnTo>
                      <a:lnTo>
                        <a:pt x="56" y="335"/>
                      </a:lnTo>
                      <a:lnTo>
                        <a:pt x="50" y="343"/>
                      </a:lnTo>
                      <a:lnTo>
                        <a:pt x="32" y="346"/>
                      </a:lnTo>
                      <a:lnTo>
                        <a:pt x="22" y="339"/>
                      </a:lnTo>
                      <a:lnTo>
                        <a:pt x="9" y="328"/>
                      </a:lnTo>
                      <a:lnTo>
                        <a:pt x="9" y="320"/>
                      </a:lnTo>
                      <a:lnTo>
                        <a:pt x="17" y="324"/>
                      </a:lnTo>
                      <a:lnTo>
                        <a:pt x="15" y="318"/>
                      </a:lnTo>
                      <a:lnTo>
                        <a:pt x="17" y="309"/>
                      </a:lnTo>
                      <a:lnTo>
                        <a:pt x="15" y="309"/>
                      </a:lnTo>
                      <a:lnTo>
                        <a:pt x="11" y="313"/>
                      </a:lnTo>
                      <a:lnTo>
                        <a:pt x="6" y="318"/>
                      </a:lnTo>
                      <a:lnTo>
                        <a:pt x="2" y="313"/>
                      </a:lnTo>
                      <a:lnTo>
                        <a:pt x="9" y="302"/>
                      </a:lnTo>
                      <a:lnTo>
                        <a:pt x="11" y="302"/>
                      </a:lnTo>
                      <a:lnTo>
                        <a:pt x="15" y="300"/>
                      </a:lnTo>
                      <a:lnTo>
                        <a:pt x="11" y="300"/>
                      </a:lnTo>
                      <a:lnTo>
                        <a:pt x="17" y="294"/>
                      </a:lnTo>
                      <a:lnTo>
                        <a:pt x="26" y="285"/>
                      </a:lnTo>
                      <a:lnTo>
                        <a:pt x="15" y="290"/>
                      </a:lnTo>
                      <a:lnTo>
                        <a:pt x="11" y="294"/>
                      </a:lnTo>
                      <a:lnTo>
                        <a:pt x="9" y="290"/>
                      </a:lnTo>
                      <a:lnTo>
                        <a:pt x="6" y="294"/>
                      </a:lnTo>
                      <a:lnTo>
                        <a:pt x="6" y="285"/>
                      </a:lnTo>
                      <a:lnTo>
                        <a:pt x="2" y="274"/>
                      </a:lnTo>
                      <a:lnTo>
                        <a:pt x="2" y="270"/>
                      </a:lnTo>
                      <a:lnTo>
                        <a:pt x="22" y="270"/>
                      </a:lnTo>
                      <a:lnTo>
                        <a:pt x="32" y="270"/>
                      </a:lnTo>
                      <a:lnTo>
                        <a:pt x="37" y="266"/>
                      </a:lnTo>
                      <a:lnTo>
                        <a:pt x="32" y="264"/>
                      </a:lnTo>
                      <a:lnTo>
                        <a:pt x="32" y="266"/>
                      </a:lnTo>
                      <a:lnTo>
                        <a:pt x="26" y="266"/>
                      </a:lnTo>
                      <a:lnTo>
                        <a:pt x="22" y="266"/>
                      </a:lnTo>
                      <a:lnTo>
                        <a:pt x="6" y="266"/>
                      </a:lnTo>
                      <a:lnTo>
                        <a:pt x="2" y="264"/>
                      </a:lnTo>
                      <a:lnTo>
                        <a:pt x="2" y="259"/>
                      </a:lnTo>
                      <a:lnTo>
                        <a:pt x="6" y="257"/>
                      </a:lnTo>
                      <a:lnTo>
                        <a:pt x="0" y="255"/>
                      </a:lnTo>
                      <a:lnTo>
                        <a:pt x="6" y="251"/>
                      </a:lnTo>
                      <a:lnTo>
                        <a:pt x="17" y="251"/>
                      </a:lnTo>
                      <a:lnTo>
                        <a:pt x="22" y="251"/>
                      </a:lnTo>
                      <a:lnTo>
                        <a:pt x="11" y="244"/>
                      </a:lnTo>
                      <a:lnTo>
                        <a:pt x="2" y="244"/>
                      </a:lnTo>
                      <a:lnTo>
                        <a:pt x="2" y="242"/>
                      </a:lnTo>
                      <a:lnTo>
                        <a:pt x="9" y="242"/>
                      </a:lnTo>
                      <a:lnTo>
                        <a:pt x="15" y="240"/>
                      </a:lnTo>
                      <a:lnTo>
                        <a:pt x="26" y="236"/>
                      </a:lnTo>
                      <a:lnTo>
                        <a:pt x="26" y="240"/>
                      </a:lnTo>
                      <a:lnTo>
                        <a:pt x="30" y="240"/>
                      </a:lnTo>
                      <a:lnTo>
                        <a:pt x="26" y="233"/>
                      </a:lnTo>
                      <a:lnTo>
                        <a:pt x="15" y="233"/>
                      </a:lnTo>
                      <a:lnTo>
                        <a:pt x="15" y="229"/>
                      </a:lnTo>
                      <a:lnTo>
                        <a:pt x="26" y="225"/>
                      </a:lnTo>
                      <a:lnTo>
                        <a:pt x="30" y="229"/>
                      </a:lnTo>
                      <a:lnTo>
                        <a:pt x="39" y="225"/>
                      </a:lnTo>
                      <a:lnTo>
                        <a:pt x="26" y="225"/>
                      </a:lnTo>
                      <a:lnTo>
                        <a:pt x="26" y="220"/>
                      </a:lnTo>
                      <a:lnTo>
                        <a:pt x="37" y="225"/>
                      </a:lnTo>
                      <a:lnTo>
                        <a:pt x="45" y="225"/>
                      </a:lnTo>
                      <a:lnTo>
                        <a:pt x="39" y="220"/>
                      </a:lnTo>
                      <a:lnTo>
                        <a:pt x="41" y="218"/>
                      </a:lnTo>
                      <a:lnTo>
                        <a:pt x="52" y="225"/>
                      </a:lnTo>
                      <a:lnTo>
                        <a:pt x="50" y="218"/>
                      </a:lnTo>
                      <a:lnTo>
                        <a:pt x="45" y="214"/>
                      </a:lnTo>
                      <a:lnTo>
                        <a:pt x="50" y="214"/>
                      </a:lnTo>
                      <a:lnTo>
                        <a:pt x="50" y="210"/>
                      </a:lnTo>
                      <a:lnTo>
                        <a:pt x="65" y="201"/>
                      </a:lnTo>
                      <a:lnTo>
                        <a:pt x="67" y="210"/>
                      </a:lnTo>
                      <a:lnTo>
                        <a:pt x="80" y="205"/>
                      </a:lnTo>
                      <a:lnTo>
                        <a:pt x="86" y="197"/>
                      </a:lnTo>
                      <a:lnTo>
                        <a:pt x="86" y="195"/>
                      </a:lnTo>
                      <a:lnTo>
                        <a:pt x="86" y="190"/>
                      </a:lnTo>
                      <a:lnTo>
                        <a:pt x="80" y="197"/>
                      </a:lnTo>
                      <a:lnTo>
                        <a:pt x="71" y="205"/>
                      </a:lnTo>
                      <a:lnTo>
                        <a:pt x="60" y="199"/>
                      </a:lnTo>
                      <a:lnTo>
                        <a:pt x="71" y="195"/>
                      </a:lnTo>
                      <a:lnTo>
                        <a:pt x="71" y="190"/>
                      </a:lnTo>
                      <a:lnTo>
                        <a:pt x="80" y="179"/>
                      </a:lnTo>
                      <a:lnTo>
                        <a:pt x="86" y="182"/>
                      </a:lnTo>
                      <a:lnTo>
                        <a:pt x="88" y="175"/>
                      </a:lnTo>
                      <a:lnTo>
                        <a:pt x="86" y="175"/>
                      </a:lnTo>
                      <a:lnTo>
                        <a:pt x="93" y="164"/>
                      </a:lnTo>
                      <a:lnTo>
                        <a:pt x="95" y="160"/>
                      </a:lnTo>
                      <a:lnTo>
                        <a:pt x="101" y="162"/>
                      </a:lnTo>
                      <a:lnTo>
                        <a:pt x="104" y="156"/>
                      </a:lnTo>
                      <a:lnTo>
                        <a:pt x="97" y="156"/>
                      </a:lnTo>
                      <a:lnTo>
                        <a:pt x="97" y="154"/>
                      </a:lnTo>
                      <a:lnTo>
                        <a:pt x="95" y="156"/>
                      </a:lnTo>
                      <a:lnTo>
                        <a:pt x="95" y="147"/>
                      </a:lnTo>
                      <a:lnTo>
                        <a:pt x="101" y="149"/>
                      </a:lnTo>
                      <a:lnTo>
                        <a:pt x="97" y="147"/>
                      </a:lnTo>
                      <a:lnTo>
                        <a:pt x="101" y="138"/>
                      </a:lnTo>
                      <a:lnTo>
                        <a:pt x="108" y="138"/>
                      </a:lnTo>
                      <a:lnTo>
                        <a:pt x="104" y="132"/>
                      </a:lnTo>
                      <a:lnTo>
                        <a:pt x="119" y="130"/>
                      </a:lnTo>
                      <a:lnTo>
                        <a:pt x="119" y="125"/>
                      </a:lnTo>
                      <a:lnTo>
                        <a:pt x="104" y="130"/>
                      </a:lnTo>
                      <a:lnTo>
                        <a:pt x="104" y="119"/>
                      </a:lnTo>
                      <a:lnTo>
                        <a:pt x="110" y="110"/>
                      </a:lnTo>
                      <a:lnTo>
                        <a:pt x="116" y="104"/>
                      </a:lnTo>
                      <a:lnTo>
                        <a:pt x="136" y="104"/>
                      </a:lnTo>
                      <a:lnTo>
                        <a:pt x="136" y="102"/>
                      </a:lnTo>
                      <a:lnTo>
                        <a:pt x="119" y="102"/>
                      </a:lnTo>
                      <a:lnTo>
                        <a:pt x="129" y="95"/>
                      </a:lnTo>
                      <a:lnTo>
                        <a:pt x="132" y="95"/>
                      </a:lnTo>
                      <a:lnTo>
                        <a:pt x="136" y="100"/>
                      </a:lnTo>
                      <a:lnTo>
                        <a:pt x="136" y="95"/>
                      </a:lnTo>
                      <a:lnTo>
                        <a:pt x="132" y="91"/>
                      </a:lnTo>
                      <a:lnTo>
                        <a:pt x="136" y="89"/>
                      </a:lnTo>
                      <a:lnTo>
                        <a:pt x="129" y="91"/>
                      </a:lnTo>
                      <a:lnTo>
                        <a:pt x="125" y="89"/>
                      </a:lnTo>
                      <a:lnTo>
                        <a:pt x="136" y="84"/>
                      </a:lnTo>
                      <a:lnTo>
                        <a:pt x="138" y="84"/>
                      </a:lnTo>
                      <a:lnTo>
                        <a:pt x="138" y="82"/>
                      </a:lnTo>
                      <a:lnTo>
                        <a:pt x="145" y="82"/>
                      </a:lnTo>
                      <a:lnTo>
                        <a:pt x="145" y="84"/>
                      </a:lnTo>
                      <a:lnTo>
                        <a:pt x="147" y="82"/>
                      </a:lnTo>
                      <a:lnTo>
                        <a:pt x="145" y="82"/>
                      </a:lnTo>
                      <a:lnTo>
                        <a:pt x="147" y="74"/>
                      </a:lnTo>
                      <a:lnTo>
                        <a:pt x="153" y="74"/>
                      </a:lnTo>
                      <a:lnTo>
                        <a:pt x="160" y="74"/>
                      </a:lnTo>
                      <a:lnTo>
                        <a:pt x="160" y="69"/>
                      </a:lnTo>
                      <a:lnTo>
                        <a:pt x="153" y="74"/>
                      </a:lnTo>
                      <a:lnTo>
                        <a:pt x="147" y="74"/>
                      </a:lnTo>
                      <a:lnTo>
                        <a:pt x="151" y="67"/>
                      </a:lnTo>
                      <a:lnTo>
                        <a:pt x="153" y="67"/>
                      </a:lnTo>
                      <a:lnTo>
                        <a:pt x="160" y="61"/>
                      </a:lnTo>
                      <a:lnTo>
                        <a:pt x="160" y="59"/>
                      </a:lnTo>
                      <a:lnTo>
                        <a:pt x="162" y="54"/>
                      </a:lnTo>
                      <a:lnTo>
                        <a:pt x="160" y="54"/>
                      </a:lnTo>
                      <a:lnTo>
                        <a:pt x="153" y="59"/>
                      </a:lnTo>
                      <a:lnTo>
                        <a:pt x="151" y="54"/>
                      </a:lnTo>
                      <a:lnTo>
                        <a:pt x="153" y="50"/>
                      </a:lnTo>
                      <a:lnTo>
                        <a:pt x="173" y="46"/>
                      </a:lnTo>
                      <a:lnTo>
                        <a:pt x="177" y="52"/>
                      </a:lnTo>
                      <a:lnTo>
                        <a:pt x="181" y="52"/>
                      </a:lnTo>
                      <a:lnTo>
                        <a:pt x="181" y="50"/>
                      </a:lnTo>
                      <a:lnTo>
                        <a:pt x="175" y="50"/>
                      </a:lnTo>
                      <a:lnTo>
                        <a:pt x="173" y="41"/>
                      </a:lnTo>
                      <a:lnTo>
                        <a:pt x="181" y="37"/>
                      </a:lnTo>
                      <a:lnTo>
                        <a:pt x="186" y="46"/>
                      </a:lnTo>
                      <a:lnTo>
                        <a:pt x="186" y="39"/>
                      </a:lnTo>
                      <a:lnTo>
                        <a:pt x="188" y="37"/>
                      </a:lnTo>
                      <a:lnTo>
                        <a:pt x="190" y="50"/>
                      </a:lnTo>
                      <a:lnTo>
                        <a:pt x="192" y="50"/>
                      </a:lnTo>
                      <a:lnTo>
                        <a:pt x="196" y="46"/>
                      </a:lnTo>
                      <a:lnTo>
                        <a:pt x="192" y="39"/>
                      </a:lnTo>
                      <a:lnTo>
                        <a:pt x="201" y="37"/>
                      </a:lnTo>
                      <a:lnTo>
                        <a:pt x="203" y="35"/>
                      </a:lnTo>
                      <a:lnTo>
                        <a:pt x="211" y="39"/>
                      </a:lnTo>
                      <a:lnTo>
                        <a:pt x="211" y="30"/>
                      </a:lnTo>
                      <a:lnTo>
                        <a:pt x="205" y="30"/>
                      </a:lnTo>
                      <a:lnTo>
                        <a:pt x="201" y="24"/>
                      </a:lnTo>
                      <a:lnTo>
                        <a:pt x="209" y="24"/>
                      </a:lnTo>
                      <a:lnTo>
                        <a:pt x="222" y="24"/>
                      </a:lnTo>
                      <a:lnTo>
                        <a:pt x="224" y="26"/>
                      </a:lnTo>
                      <a:lnTo>
                        <a:pt x="231" y="22"/>
                      </a:lnTo>
                      <a:lnTo>
                        <a:pt x="231" y="11"/>
                      </a:lnTo>
                      <a:lnTo>
                        <a:pt x="237" y="20"/>
                      </a:lnTo>
                      <a:lnTo>
                        <a:pt x="239" y="15"/>
                      </a:lnTo>
                      <a:lnTo>
                        <a:pt x="237" y="11"/>
                      </a:lnTo>
                      <a:lnTo>
                        <a:pt x="239" y="5"/>
                      </a:lnTo>
                      <a:lnTo>
                        <a:pt x="250" y="5"/>
                      </a:lnTo>
                      <a:lnTo>
                        <a:pt x="255" y="5"/>
                      </a:lnTo>
                      <a:lnTo>
                        <a:pt x="250" y="15"/>
                      </a:lnTo>
                      <a:lnTo>
                        <a:pt x="250" y="24"/>
                      </a:lnTo>
                      <a:lnTo>
                        <a:pt x="252" y="26"/>
                      </a:lnTo>
                      <a:lnTo>
                        <a:pt x="252" y="22"/>
                      </a:lnTo>
                      <a:lnTo>
                        <a:pt x="265" y="5"/>
                      </a:lnTo>
                      <a:lnTo>
                        <a:pt x="265" y="11"/>
                      </a:lnTo>
                      <a:lnTo>
                        <a:pt x="268" y="20"/>
                      </a:lnTo>
                      <a:lnTo>
                        <a:pt x="270" y="15"/>
                      </a:lnTo>
                      <a:lnTo>
                        <a:pt x="272" y="11"/>
                      </a:lnTo>
                      <a:lnTo>
                        <a:pt x="276" y="9"/>
                      </a:lnTo>
                      <a:lnTo>
                        <a:pt x="270" y="5"/>
                      </a:lnTo>
                      <a:lnTo>
                        <a:pt x="272" y="0"/>
                      </a:lnTo>
                      <a:lnTo>
                        <a:pt x="283" y="0"/>
                      </a:lnTo>
                      <a:lnTo>
                        <a:pt x="289" y="2"/>
                      </a:lnTo>
                      <a:lnTo>
                        <a:pt x="289" y="5"/>
                      </a:lnTo>
                      <a:lnTo>
                        <a:pt x="283" y="9"/>
                      </a:lnTo>
                      <a:lnTo>
                        <a:pt x="289" y="11"/>
                      </a:lnTo>
                      <a:lnTo>
                        <a:pt x="283" y="15"/>
                      </a:lnTo>
                      <a:lnTo>
                        <a:pt x="289" y="15"/>
                      </a:lnTo>
                      <a:lnTo>
                        <a:pt x="296" y="5"/>
                      </a:lnTo>
                      <a:lnTo>
                        <a:pt x="298" y="5"/>
                      </a:lnTo>
                      <a:lnTo>
                        <a:pt x="302" y="9"/>
                      </a:lnTo>
                      <a:lnTo>
                        <a:pt x="304" y="5"/>
                      </a:lnTo>
                      <a:lnTo>
                        <a:pt x="315" y="11"/>
                      </a:lnTo>
                      <a:lnTo>
                        <a:pt x="311" y="11"/>
                      </a:lnTo>
                      <a:lnTo>
                        <a:pt x="317" y="11"/>
                      </a:lnTo>
                      <a:lnTo>
                        <a:pt x="321" y="20"/>
                      </a:lnTo>
                      <a:lnTo>
                        <a:pt x="315" y="24"/>
                      </a:lnTo>
                      <a:lnTo>
                        <a:pt x="296" y="24"/>
                      </a:lnTo>
                      <a:lnTo>
                        <a:pt x="304" y="26"/>
                      </a:lnTo>
                      <a:lnTo>
                        <a:pt x="311" y="35"/>
                      </a:lnTo>
                      <a:lnTo>
                        <a:pt x="315" y="30"/>
                      </a:lnTo>
                      <a:lnTo>
                        <a:pt x="319" y="30"/>
                      </a:lnTo>
                      <a:lnTo>
                        <a:pt x="326" y="35"/>
                      </a:lnTo>
                      <a:lnTo>
                        <a:pt x="330" y="37"/>
                      </a:lnTo>
                      <a:lnTo>
                        <a:pt x="321" y="3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0" name="Freeform 34">
                  <a:extLst>
                    <a:ext uri="{FF2B5EF4-FFF2-40B4-BE49-F238E27FC236}">
                      <a16:creationId xmlns:a16="http://schemas.microsoft.com/office/drawing/2014/main" id="{5D9F020D-7D3E-4490-AD4D-9BD1C8340971}"/>
                    </a:ext>
                  </a:extLst>
                </p:cNvPr>
                <p:cNvSpPr>
                  <a:spLocks noChangeAspect="1"/>
                </p:cNvSpPr>
                <p:nvPr/>
              </p:nvSpPr>
              <p:spPr bwMode="auto">
                <a:xfrm>
                  <a:off x="3096" y="1233"/>
                  <a:ext cx="20" cy="13"/>
                </a:xfrm>
                <a:custGeom>
                  <a:avLst/>
                  <a:gdLst>
                    <a:gd name="T0" fmla="*/ 3 w 18"/>
                    <a:gd name="T1" fmla="*/ 13 h 13"/>
                    <a:gd name="T2" fmla="*/ 0 w 18"/>
                    <a:gd name="T3" fmla="*/ 9 h 13"/>
                    <a:gd name="T4" fmla="*/ 7 w 18"/>
                    <a:gd name="T5" fmla="*/ 0 h 13"/>
                    <a:gd name="T6" fmla="*/ 11 w 18"/>
                    <a:gd name="T7" fmla="*/ 4 h 13"/>
                    <a:gd name="T8" fmla="*/ 16 w 18"/>
                    <a:gd name="T9" fmla="*/ 0 h 13"/>
                    <a:gd name="T10" fmla="*/ 18 w 18"/>
                    <a:gd name="T11" fmla="*/ 4 h 13"/>
                    <a:gd name="T12" fmla="*/ 7 w 18"/>
                    <a:gd name="T13" fmla="*/ 11 h 13"/>
                    <a:gd name="T14" fmla="*/ 7 w 18"/>
                    <a:gd name="T15" fmla="*/ 13 h 13"/>
                    <a:gd name="T16" fmla="*/ 3 w 18"/>
                    <a:gd name="T17" fmla="*/ 13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3"/>
                    <a:gd name="T29" fmla="*/ 18 w 18"/>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3">
                      <a:moveTo>
                        <a:pt x="3" y="13"/>
                      </a:moveTo>
                      <a:lnTo>
                        <a:pt x="0" y="9"/>
                      </a:lnTo>
                      <a:lnTo>
                        <a:pt x="7" y="0"/>
                      </a:lnTo>
                      <a:lnTo>
                        <a:pt x="11" y="4"/>
                      </a:lnTo>
                      <a:lnTo>
                        <a:pt x="16" y="0"/>
                      </a:lnTo>
                      <a:lnTo>
                        <a:pt x="18" y="4"/>
                      </a:lnTo>
                      <a:lnTo>
                        <a:pt x="7" y="11"/>
                      </a:lnTo>
                      <a:lnTo>
                        <a:pt x="7" y="13"/>
                      </a:lnTo>
                      <a:lnTo>
                        <a:pt x="3" y="13"/>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1" name="Freeform 35">
                  <a:extLst>
                    <a:ext uri="{FF2B5EF4-FFF2-40B4-BE49-F238E27FC236}">
                      <a16:creationId xmlns:a16="http://schemas.microsoft.com/office/drawing/2014/main" id="{850CFFC6-821E-48D3-AD7E-914616843F77}"/>
                    </a:ext>
                  </a:extLst>
                </p:cNvPr>
                <p:cNvSpPr>
                  <a:spLocks noChangeAspect="1"/>
                </p:cNvSpPr>
                <p:nvPr/>
              </p:nvSpPr>
              <p:spPr bwMode="auto">
                <a:xfrm>
                  <a:off x="3088" y="1231"/>
                  <a:ext cx="8" cy="11"/>
                </a:xfrm>
                <a:custGeom>
                  <a:avLst/>
                  <a:gdLst>
                    <a:gd name="T0" fmla="*/ 4 w 8"/>
                    <a:gd name="T1" fmla="*/ 11 h 11"/>
                    <a:gd name="T2" fmla="*/ 2 w 8"/>
                    <a:gd name="T3" fmla="*/ 11 h 11"/>
                    <a:gd name="T4" fmla="*/ 8 w 8"/>
                    <a:gd name="T5" fmla="*/ 6 h 11"/>
                    <a:gd name="T6" fmla="*/ 4 w 8"/>
                    <a:gd name="T7" fmla="*/ 6 h 11"/>
                    <a:gd name="T8" fmla="*/ 0 w 8"/>
                    <a:gd name="T9" fmla="*/ 11 h 11"/>
                    <a:gd name="T10" fmla="*/ 0 w 8"/>
                    <a:gd name="T11" fmla="*/ 4 h 11"/>
                    <a:gd name="T12" fmla="*/ 4 w 8"/>
                    <a:gd name="T13" fmla="*/ 4 h 11"/>
                    <a:gd name="T14" fmla="*/ 4 w 8"/>
                    <a:gd name="T15" fmla="*/ 0 h 11"/>
                    <a:gd name="T16" fmla="*/ 8 w 8"/>
                    <a:gd name="T17" fmla="*/ 2 h 11"/>
                    <a:gd name="T18" fmla="*/ 8 w 8"/>
                    <a:gd name="T19" fmla="*/ 6 h 11"/>
                    <a:gd name="T20" fmla="*/ 4 w 8"/>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4" y="11"/>
                      </a:moveTo>
                      <a:lnTo>
                        <a:pt x="2" y="11"/>
                      </a:lnTo>
                      <a:lnTo>
                        <a:pt x="8" y="6"/>
                      </a:lnTo>
                      <a:lnTo>
                        <a:pt x="4" y="6"/>
                      </a:lnTo>
                      <a:lnTo>
                        <a:pt x="0" y="11"/>
                      </a:lnTo>
                      <a:lnTo>
                        <a:pt x="0" y="4"/>
                      </a:lnTo>
                      <a:lnTo>
                        <a:pt x="4" y="4"/>
                      </a:lnTo>
                      <a:lnTo>
                        <a:pt x="4" y="0"/>
                      </a:lnTo>
                      <a:lnTo>
                        <a:pt x="8" y="2"/>
                      </a:lnTo>
                      <a:lnTo>
                        <a:pt x="8" y="6"/>
                      </a:lnTo>
                      <a:lnTo>
                        <a:pt x="4" y="11"/>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2" name="Freeform 36">
                  <a:extLst>
                    <a:ext uri="{FF2B5EF4-FFF2-40B4-BE49-F238E27FC236}">
                      <a16:creationId xmlns:a16="http://schemas.microsoft.com/office/drawing/2014/main" id="{38CF6483-7889-4D3F-873F-CCA885A80A69}"/>
                    </a:ext>
                  </a:extLst>
                </p:cNvPr>
                <p:cNvSpPr>
                  <a:spLocks noChangeAspect="1"/>
                </p:cNvSpPr>
                <p:nvPr/>
              </p:nvSpPr>
              <p:spPr bwMode="auto">
                <a:xfrm>
                  <a:off x="3041" y="1721"/>
                  <a:ext cx="121" cy="52"/>
                </a:xfrm>
                <a:custGeom>
                  <a:avLst/>
                  <a:gdLst>
                    <a:gd name="T0" fmla="*/ 60 w 112"/>
                    <a:gd name="T1" fmla="*/ 6 h 52"/>
                    <a:gd name="T2" fmla="*/ 69 w 112"/>
                    <a:gd name="T3" fmla="*/ 8 h 52"/>
                    <a:gd name="T4" fmla="*/ 73 w 112"/>
                    <a:gd name="T5" fmla="*/ 8 h 52"/>
                    <a:gd name="T6" fmla="*/ 82 w 112"/>
                    <a:gd name="T7" fmla="*/ 0 h 52"/>
                    <a:gd name="T8" fmla="*/ 90 w 112"/>
                    <a:gd name="T9" fmla="*/ 4 h 52"/>
                    <a:gd name="T10" fmla="*/ 105 w 112"/>
                    <a:gd name="T11" fmla="*/ 6 h 52"/>
                    <a:gd name="T12" fmla="*/ 105 w 112"/>
                    <a:gd name="T13" fmla="*/ 15 h 52"/>
                    <a:gd name="T14" fmla="*/ 112 w 112"/>
                    <a:gd name="T15" fmla="*/ 19 h 52"/>
                    <a:gd name="T16" fmla="*/ 112 w 112"/>
                    <a:gd name="T17" fmla="*/ 23 h 52"/>
                    <a:gd name="T18" fmla="*/ 108 w 112"/>
                    <a:gd name="T19" fmla="*/ 28 h 52"/>
                    <a:gd name="T20" fmla="*/ 101 w 112"/>
                    <a:gd name="T21" fmla="*/ 28 h 52"/>
                    <a:gd name="T22" fmla="*/ 99 w 112"/>
                    <a:gd name="T23" fmla="*/ 28 h 52"/>
                    <a:gd name="T24" fmla="*/ 101 w 112"/>
                    <a:gd name="T25" fmla="*/ 28 h 52"/>
                    <a:gd name="T26" fmla="*/ 101 w 112"/>
                    <a:gd name="T27" fmla="*/ 43 h 52"/>
                    <a:gd name="T28" fmla="*/ 97 w 112"/>
                    <a:gd name="T29" fmla="*/ 45 h 52"/>
                    <a:gd name="T30" fmla="*/ 97 w 112"/>
                    <a:gd name="T31" fmla="*/ 47 h 52"/>
                    <a:gd name="T32" fmla="*/ 90 w 112"/>
                    <a:gd name="T33" fmla="*/ 47 h 52"/>
                    <a:gd name="T34" fmla="*/ 73 w 112"/>
                    <a:gd name="T35" fmla="*/ 52 h 52"/>
                    <a:gd name="T36" fmla="*/ 60 w 112"/>
                    <a:gd name="T37" fmla="*/ 52 h 52"/>
                    <a:gd name="T38" fmla="*/ 58 w 112"/>
                    <a:gd name="T39" fmla="*/ 52 h 52"/>
                    <a:gd name="T40" fmla="*/ 47 w 112"/>
                    <a:gd name="T41" fmla="*/ 45 h 52"/>
                    <a:gd name="T42" fmla="*/ 38 w 112"/>
                    <a:gd name="T43" fmla="*/ 39 h 52"/>
                    <a:gd name="T44" fmla="*/ 34 w 112"/>
                    <a:gd name="T45" fmla="*/ 39 h 52"/>
                    <a:gd name="T46" fmla="*/ 23 w 112"/>
                    <a:gd name="T47" fmla="*/ 39 h 52"/>
                    <a:gd name="T48" fmla="*/ 23 w 112"/>
                    <a:gd name="T49" fmla="*/ 45 h 52"/>
                    <a:gd name="T50" fmla="*/ 15 w 112"/>
                    <a:gd name="T51" fmla="*/ 45 h 52"/>
                    <a:gd name="T52" fmla="*/ 13 w 112"/>
                    <a:gd name="T53" fmla="*/ 45 h 52"/>
                    <a:gd name="T54" fmla="*/ 13 w 112"/>
                    <a:gd name="T55" fmla="*/ 43 h 52"/>
                    <a:gd name="T56" fmla="*/ 4 w 112"/>
                    <a:gd name="T57" fmla="*/ 43 h 52"/>
                    <a:gd name="T58" fmla="*/ 4 w 112"/>
                    <a:gd name="T59" fmla="*/ 39 h 52"/>
                    <a:gd name="T60" fmla="*/ 4 w 112"/>
                    <a:gd name="T61" fmla="*/ 39 h 52"/>
                    <a:gd name="T62" fmla="*/ 0 w 112"/>
                    <a:gd name="T63" fmla="*/ 34 h 52"/>
                    <a:gd name="T64" fmla="*/ 0 w 112"/>
                    <a:gd name="T65" fmla="*/ 32 h 52"/>
                    <a:gd name="T66" fmla="*/ 4 w 112"/>
                    <a:gd name="T67" fmla="*/ 28 h 52"/>
                    <a:gd name="T68" fmla="*/ 13 w 112"/>
                    <a:gd name="T69" fmla="*/ 32 h 52"/>
                    <a:gd name="T70" fmla="*/ 13 w 112"/>
                    <a:gd name="T71" fmla="*/ 28 h 52"/>
                    <a:gd name="T72" fmla="*/ 19 w 112"/>
                    <a:gd name="T73" fmla="*/ 28 h 52"/>
                    <a:gd name="T74" fmla="*/ 21 w 112"/>
                    <a:gd name="T75" fmla="*/ 32 h 52"/>
                    <a:gd name="T76" fmla="*/ 30 w 112"/>
                    <a:gd name="T77" fmla="*/ 28 h 52"/>
                    <a:gd name="T78" fmla="*/ 34 w 112"/>
                    <a:gd name="T79" fmla="*/ 28 h 52"/>
                    <a:gd name="T80" fmla="*/ 38 w 112"/>
                    <a:gd name="T81" fmla="*/ 28 h 52"/>
                    <a:gd name="T82" fmla="*/ 47 w 112"/>
                    <a:gd name="T83" fmla="*/ 28 h 52"/>
                    <a:gd name="T84" fmla="*/ 51 w 112"/>
                    <a:gd name="T85" fmla="*/ 28 h 52"/>
                    <a:gd name="T86" fmla="*/ 47 w 112"/>
                    <a:gd name="T87" fmla="*/ 23 h 52"/>
                    <a:gd name="T88" fmla="*/ 47 w 112"/>
                    <a:gd name="T89" fmla="*/ 15 h 52"/>
                    <a:gd name="T90" fmla="*/ 60 w 112"/>
                    <a:gd name="T91" fmla="*/ 13 h 52"/>
                    <a:gd name="T92" fmla="*/ 60 w 112"/>
                    <a:gd name="T93" fmla="*/ 6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2"/>
                    <a:gd name="T142" fmla="*/ 0 h 52"/>
                    <a:gd name="T143" fmla="*/ 112 w 112"/>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2" h="52">
                      <a:moveTo>
                        <a:pt x="60" y="6"/>
                      </a:moveTo>
                      <a:lnTo>
                        <a:pt x="69" y="8"/>
                      </a:lnTo>
                      <a:lnTo>
                        <a:pt x="73" y="8"/>
                      </a:lnTo>
                      <a:lnTo>
                        <a:pt x="82" y="0"/>
                      </a:lnTo>
                      <a:lnTo>
                        <a:pt x="90" y="4"/>
                      </a:lnTo>
                      <a:lnTo>
                        <a:pt x="105" y="6"/>
                      </a:lnTo>
                      <a:lnTo>
                        <a:pt x="105" y="15"/>
                      </a:lnTo>
                      <a:lnTo>
                        <a:pt x="112" y="19"/>
                      </a:lnTo>
                      <a:lnTo>
                        <a:pt x="112" y="23"/>
                      </a:lnTo>
                      <a:lnTo>
                        <a:pt x="108" y="28"/>
                      </a:lnTo>
                      <a:lnTo>
                        <a:pt x="101" y="28"/>
                      </a:lnTo>
                      <a:lnTo>
                        <a:pt x="99" y="28"/>
                      </a:lnTo>
                      <a:lnTo>
                        <a:pt x="101" y="28"/>
                      </a:lnTo>
                      <a:lnTo>
                        <a:pt x="101" y="43"/>
                      </a:lnTo>
                      <a:lnTo>
                        <a:pt x="97" y="45"/>
                      </a:lnTo>
                      <a:lnTo>
                        <a:pt x="97" y="47"/>
                      </a:lnTo>
                      <a:lnTo>
                        <a:pt x="90" y="47"/>
                      </a:lnTo>
                      <a:lnTo>
                        <a:pt x="73" y="52"/>
                      </a:lnTo>
                      <a:lnTo>
                        <a:pt x="60" y="52"/>
                      </a:lnTo>
                      <a:lnTo>
                        <a:pt x="58" y="52"/>
                      </a:lnTo>
                      <a:lnTo>
                        <a:pt x="47" y="45"/>
                      </a:lnTo>
                      <a:lnTo>
                        <a:pt x="38" y="39"/>
                      </a:lnTo>
                      <a:lnTo>
                        <a:pt x="34" y="39"/>
                      </a:lnTo>
                      <a:lnTo>
                        <a:pt x="23" y="39"/>
                      </a:lnTo>
                      <a:lnTo>
                        <a:pt x="23" y="45"/>
                      </a:lnTo>
                      <a:lnTo>
                        <a:pt x="15" y="45"/>
                      </a:lnTo>
                      <a:lnTo>
                        <a:pt x="13" y="45"/>
                      </a:lnTo>
                      <a:lnTo>
                        <a:pt x="13" y="43"/>
                      </a:lnTo>
                      <a:lnTo>
                        <a:pt x="4" y="43"/>
                      </a:lnTo>
                      <a:lnTo>
                        <a:pt x="4" y="39"/>
                      </a:lnTo>
                      <a:lnTo>
                        <a:pt x="0" y="34"/>
                      </a:lnTo>
                      <a:lnTo>
                        <a:pt x="0" y="32"/>
                      </a:lnTo>
                      <a:lnTo>
                        <a:pt x="4" y="28"/>
                      </a:lnTo>
                      <a:lnTo>
                        <a:pt x="13" y="32"/>
                      </a:lnTo>
                      <a:lnTo>
                        <a:pt x="13" y="28"/>
                      </a:lnTo>
                      <a:lnTo>
                        <a:pt x="19" y="28"/>
                      </a:lnTo>
                      <a:lnTo>
                        <a:pt x="21" y="32"/>
                      </a:lnTo>
                      <a:lnTo>
                        <a:pt x="30" y="28"/>
                      </a:lnTo>
                      <a:lnTo>
                        <a:pt x="34" y="28"/>
                      </a:lnTo>
                      <a:lnTo>
                        <a:pt x="38" y="28"/>
                      </a:lnTo>
                      <a:lnTo>
                        <a:pt x="47" y="28"/>
                      </a:lnTo>
                      <a:lnTo>
                        <a:pt x="51" y="28"/>
                      </a:lnTo>
                      <a:lnTo>
                        <a:pt x="47" y="23"/>
                      </a:lnTo>
                      <a:lnTo>
                        <a:pt x="47" y="15"/>
                      </a:lnTo>
                      <a:lnTo>
                        <a:pt x="60" y="13"/>
                      </a:lnTo>
                      <a:lnTo>
                        <a:pt x="60" y="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3" name="Freeform 37">
                  <a:extLst>
                    <a:ext uri="{FF2B5EF4-FFF2-40B4-BE49-F238E27FC236}">
                      <a16:creationId xmlns:a16="http://schemas.microsoft.com/office/drawing/2014/main" id="{5D494503-9A91-4173-8497-BF984848DD6D}"/>
                    </a:ext>
                  </a:extLst>
                </p:cNvPr>
                <p:cNvSpPr>
                  <a:spLocks noChangeAspect="1"/>
                </p:cNvSpPr>
                <p:nvPr/>
              </p:nvSpPr>
              <p:spPr bwMode="auto">
                <a:xfrm>
                  <a:off x="3106" y="1591"/>
                  <a:ext cx="166" cy="125"/>
                </a:xfrm>
                <a:custGeom>
                  <a:avLst/>
                  <a:gdLst>
                    <a:gd name="T0" fmla="*/ 80 w 153"/>
                    <a:gd name="T1" fmla="*/ 7 h 125"/>
                    <a:gd name="T2" fmla="*/ 127 w 153"/>
                    <a:gd name="T3" fmla="*/ 7 h 125"/>
                    <a:gd name="T4" fmla="*/ 138 w 153"/>
                    <a:gd name="T5" fmla="*/ 22 h 125"/>
                    <a:gd name="T6" fmla="*/ 142 w 153"/>
                    <a:gd name="T7" fmla="*/ 35 h 125"/>
                    <a:gd name="T8" fmla="*/ 147 w 153"/>
                    <a:gd name="T9" fmla="*/ 46 h 125"/>
                    <a:gd name="T10" fmla="*/ 134 w 153"/>
                    <a:gd name="T11" fmla="*/ 54 h 125"/>
                    <a:gd name="T12" fmla="*/ 142 w 153"/>
                    <a:gd name="T13" fmla="*/ 63 h 125"/>
                    <a:gd name="T14" fmla="*/ 147 w 153"/>
                    <a:gd name="T15" fmla="*/ 74 h 125"/>
                    <a:gd name="T16" fmla="*/ 153 w 153"/>
                    <a:gd name="T17" fmla="*/ 84 h 125"/>
                    <a:gd name="T18" fmla="*/ 132 w 153"/>
                    <a:gd name="T19" fmla="*/ 115 h 125"/>
                    <a:gd name="T20" fmla="*/ 134 w 153"/>
                    <a:gd name="T21" fmla="*/ 123 h 125"/>
                    <a:gd name="T22" fmla="*/ 132 w 153"/>
                    <a:gd name="T23" fmla="*/ 125 h 125"/>
                    <a:gd name="T24" fmla="*/ 127 w 153"/>
                    <a:gd name="T25" fmla="*/ 123 h 125"/>
                    <a:gd name="T26" fmla="*/ 119 w 153"/>
                    <a:gd name="T27" fmla="*/ 119 h 125"/>
                    <a:gd name="T28" fmla="*/ 110 w 153"/>
                    <a:gd name="T29" fmla="*/ 117 h 125"/>
                    <a:gd name="T30" fmla="*/ 108 w 153"/>
                    <a:gd name="T31" fmla="*/ 119 h 125"/>
                    <a:gd name="T32" fmla="*/ 101 w 153"/>
                    <a:gd name="T33" fmla="*/ 119 h 125"/>
                    <a:gd name="T34" fmla="*/ 93 w 153"/>
                    <a:gd name="T35" fmla="*/ 123 h 125"/>
                    <a:gd name="T36" fmla="*/ 89 w 153"/>
                    <a:gd name="T37" fmla="*/ 119 h 125"/>
                    <a:gd name="T38" fmla="*/ 86 w 153"/>
                    <a:gd name="T39" fmla="*/ 115 h 125"/>
                    <a:gd name="T40" fmla="*/ 80 w 153"/>
                    <a:gd name="T41" fmla="*/ 117 h 125"/>
                    <a:gd name="T42" fmla="*/ 71 w 153"/>
                    <a:gd name="T43" fmla="*/ 110 h 125"/>
                    <a:gd name="T44" fmla="*/ 71 w 153"/>
                    <a:gd name="T45" fmla="*/ 108 h 125"/>
                    <a:gd name="T46" fmla="*/ 58 w 153"/>
                    <a:gd name="T47" fmla="*/ 104 h 125"/>
                    <a:gd name="T48" fmla="*/ 58 w 153"/>
                    <a:gd name="T49" fmla="*/ 102 h 125"/>
                    <a:gd name="T50" fmla="*/ 52 w 153"/>
                    <a:gd name="T51" fmla="*/ 100 h 125"/>
                    <a:gd name="T52" fmla="*/ 48 w 153"/>
                    <a:gd name="T53" fmla="*/ 102 h 125"/>
                    <a:gd name="T54" fmla="*/ 43 w 153"/>
                    <a:gd name="T55" fmla="*/ 102 h 125"/>
                    <a:gd name="T56" fmla="*/ 39 w 153"/>
                    <a:gd name="T57" fmla="*/ 100 h 125"/>
                    <a:gd name="T58" fmla="*/ 39 w 153"/>
                    <a:gd name="T59" fmla="*/ 95 h 125"/>
                    <a:gd name="T60" fmla="*/ 39 w 153"/>
                    <a:gd name="T61" fmla="*/ 93 h 125"/>
                    <a:gd name="T62" fmla="*/ 35 w 153"/>
                    <a:gd name="T63" fmla="*/ 93 h 125"/>
                    <a:gd name="T64" fmla="*/ 24 w 153"/>
                    <a:gd name="T65" fmla="*/ 89 h 125"/>
                    <a:gd name="T66" fmla="*/ 24 w 153"/>
                    <a:gd name="T67" fmla="*/ 84 h 125"/>
                    <a:gd name="T68" fmla="*/ 19 w 153"/>
                    <a:gd name="T69" fmla="*/ 84 h 125"/>
                    <a:gd name="T70" fmla="*/ 15 w 153"/>
                    <a:gd name="T71" fmla="*/ 84 h 125"/>
                    <a:gd name="T72" fmla="*/ 19 w 153"/>
                    <a:gd name="T73" fmla="*/ 80 h 125"/>
                    <a:gd name="T74" fmla="*/ 15 w 153"/>
                    <a:gd name="T75" fmla="*/ 78 h 125"/>
                    <a:gd name="T76" fmla="*/ 13 w 153"/>
                    <a:gd name="T77" fmla="*/ 69 h 125"/>
                    <a:gd name="T78" fmla="*/ 13 w 153"/>
                    <a:gd name="T79" fmla="*/ 65 h 125"/>
                    <a:gd name="T80" fmla="*/ 9 w 153"/>
                    <a:gd name="T81" fmla="*/ 65 h 125"/>
                    <a:gd name="T82" fmla="*/ 9 w 153"/>
                    <a:gd name="T83" fmla="*/ 54 h 125"/>
                    <a:gd name="T84" fmla="*/ 9 w 153"/>
                    <a:gd name="T85" fmla="*/ 54 h 125"/>
                    <a:gd name="T86" fmla="*/ 0 w 153"/>
                    <a:gd name="T87" fmla="*/ 46 h 125"/>
                    <a:gd name="T88" fmla="*/ 0 w 153"/>
                    <a:gd name="T89" fmla="*/ 43 h 125"/>
                    <a:gd name="T90" fmla="*/ 9 w 153"/>
                    <a:gd name="T91" fmla="*/ 39 h 125"/>
                    <a:gd name="T92" fmla="*/ 4 w 153"/>
                    <a:gd name="T93" fmla="*/ 28 h 125"/>
                    <a:gd name="T94" fmla="*/ 9 w 153"/>
                    <a:gd name="T95" fmla="*/ 24 h 125"/>
                    <a:gd name="T96" fmla="*/ 9 w 153"/>
                    <a:gd name="T97" fmla="*/ 24 h 125"/>
                    <a:gd name="T98" fmla="*/ 9 w 153"/>
                    <a:gd name="T99" fmla="*/ 20 h 125"/>
                    <a:gd name="T100" fmla="*/ 28 w 153"/>
                    <a:gd name="T101" fmla="*/ 13 h 125"/>
                    <a:gd name="T102" fmla="*/ 32 w 153"/>
                    <a:gd name="T103" fmla="*/ 7 h 125"/>
                    <a:gd name="T104" fmla="*/ 39 w 153"/>
                    <a:gd name="T105" fmla="*/ 5 h 125"/>
                    <a:gd name="T106" fmla="*/ 39 w 153"/>
                    <a:gd name="T107" fmla="*/ 5 h 125"/>
                    <a:gd name="T108" fmla="*/ 58 w 153"/>
                    <a:gd name="T109" fmla="*/ 0 h 125"/>
                    <a:gd name="T110" fmla="*/ 63 w 153"/>
                    <a:gd name="T111" fmla="*/ 7 h 125"/>
                    <a:gd name="T112" fmla="*/ 65 w 153"/>
                    <a:gd name="T113" fmla="*/ 11 h 125"/>
                    <a:gd name="T114" fmla="*/ 71 w 153"/>
                    <a:gd name="T115" fmla="*/ 11 h 125"/>
                    <a:gd name="T116" fmla="*/ 78 w 153"/>
                    <a:gd name="T117" fmla="*/ 13 h 125"/>
                    <a:gd name="T118" fmla="*/ 80 w 153"/>
                    <a:gd name="T119" fmla="*/ 7 h 1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
                    <a:gd name="T181" fmla="*/ 0 h 125"/>
                    <a:gd name="T182" fmla="*/ 153 w 153"/>
                    <a:gd name="T183" fmla="*/ 125 h 1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 h="125">
                      <a:moveTo>
                        <a:pt x="80" y="7"/>
                      </a:moveTo>
                      <a:lnTo>
                        <a:pt x="127" y="7"/>
                      </a:lnTo>
                      <a:lnTo>
                        <a:pt x="138" y="22"/>
                      </a:lnTo>
                      <a:lnTo>
                        <a:pt x="142" y="35"/>
                      </a:lnTo>
                      <a:lnTo>
                        <a:pt x="147" y="46"/>
                      </a:lnTo>
                      <a:lnTo>
                        <a:pt x="134" y="54"/>
                      </a:lnTo>
                      <a:lnTo>
                        <a:pt x="142" y="63"/>
                      </a:lnTo>
                      <a:lnTo>
                        <a:pt x="147" y="74"/>
                      </a:lnTo>
                      <a:lnTo>
                        <a:pt x="153" y="84"/>
                      </a:lnTo>
                      <a:lnTo>
                        <a:pt x="132" y="115"/>
                      </a:lnTo>
                      <a:lnTo>
                        <a:pt x="134" y="123"/>
                      </a:lnTo>
                      <a:lnTo>
                        <a:pt x="132" y="125"/>
                      </a:lnTo>
                      <a:lnTo>
                        <a:pt x="127" y="123"/>
                      </a:lnTo>
                      <a:lnTo>
                        <a:pt x="119" y="119"/>
                      </a:lnTo>
                      <a:lnTo>
                        <a:pt x="110" y="117"/>
                      </a:lnTo>
                      <a:lnTo>
                        <a:pt x="108" y="119"/>
                      </a:lnTo>
                      <a:lnTo>
                        <a:pt x="101" y="119"/>
                      </a:lnTo>
                      <a:lnTo>
                        <a:pt x="93" y="123"/>
                      </a:lnTo>
                      <a:lnTo>
                        <a:pt x="89" y="119"/>
                      </a:lnTo>
                      <a:lnTo>
                        <a:pt x="86" y="115"/>
                      </a:lnTo>
                      <a:lnTo>
                        <a:pt x="80" y="117"/>
                      </a:lnTo>
                      <a:lnTo>
                        <a:pt x="71" y="110"/>
                      </a:lnTo>
                      <a:lnTo>
                        <a:pt x="71" y="108"/>
                      </a:lnTo>
                      <a:lnTo>
                        <a:pt x="58" y="104"/>
                      </a:lnTo>
                      <a:lnTo>
                        <a:pt x="58" y="102"/>
                      </a:lnTo>
                      <a:lnTo>
                        <a:pt x="52" y="100"/>
                      </a:lnTo>
                      <a:lnTo>
                        <a:pt x="48" y="102"/>
                      </a:lnTo>
                      <a:lnTo>
                        <a:pt x="43" y="102"/>
                      </a:lnTo>
                      <a:lnTo>
                        <a:pt x="39" y="100"/>
                      </a:lnTo>
                      <a:lnTo>
                        <a:pt x="39" y="95"/>
                      </a:lnTo>
                      <a:lnTo>
                        <a:pt x="39" y="93"/>
                      </a:lnTo>
                      <a:lnTo>
                        <a:pt x="35" y="93"/>
                      </a:lnTo>
                      <a:lnTo>
                        <a:pt x="24" y="89"/>
                      </a:lnTo>
                      <a:lnTo>
                        <a:pt x="24" y="84"/>
                      </a:lnTo>
                      <a:lnTo>
                        <a:pt x="19" y="84"/>
                      </a:lnTo>
                      <a:lnTo>
                        <a:pt x="15" y="84"/>
                      </a:lnTo>
                      <a:lnTo>
                        <a:pt x="19" y="80"/>
                      </a:lnTo>
                      <a:lnTo>
                        <a:pt x="15" y="78"/>
                      </a:lnTo>
                      <a:lnTo>
                        <a:pt x="13" y="69"/>
                      </a:lnTo>
                      <a:lnTo>
                        <a:pt x="13" y="65"/>
                      </a:lnTo>
                      <a:lnTo>
                        <a:pt x="9" y="65"/>
                      </a:lnTo>
                      <a:lnTo>
                        <a:pt x="9" y="54"/>
                      </a:lnTo>
                      <a:lnTo>
                        <a:pt x="0" y="46"/>
                      </a:lnTo>
                      <a:lnTo>
                        <a:pt x="0" y="43"/>
                      </a:lnTo>
                      <a:lnTo>
                        <a:pt x="9" y="39"/>
                      </a:lnTo>
                      <a:lnTo>
                        <a:pt x="4" y="28"/>
                      </a:lnTo>
                      <a:lnTo>
                        <a:pt x="9" y="24"/>
                      </a:lnTo>
                      <a:lnTo>
                        <a:pt x="9" y="20"/>
                      </a:lnTo>
                      <a:lnTo>
                        <a:pt x="28" y="13"/>
                      </a:lnTo>
                      <a:lnTo>
                        <a:pt x="32" y="7"/>
                      </a:lnTo>
                      <a:lnTo>
                        <a:pt x="39" y="5"/>
                      </a:lnTo>
                      <a:lnTo>
                        <a:pt x="58" y="0"/>
                      </a:lnTo>
                      <a:lnTo>
                        <a:pt x="63" y="7"/>
                      </a:lnTo>
                      <a:lnTo>
                        <a:pt x="65" y="11"/>
                      </a:lnTo>
                      <a:lnTo>
                        <a:pt x="71" y="11"/>
                      </a:lnTo>
                      <a:lnTo>
                        <a:pt x="78" y="13"/>
                      </a:lnTo>
                      <a:lnTo>
                        <a:pt x="80" y="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4" name="Freeform 38">
                  <a:extLst>
                    <a:ext uri="{FF2B5EF4-FFF2-40B4-BE49-F238E27FC236}">
                      <a16:creationId xmlns:a16="http://schemas.microsoft.com/office/drawing/2014/main" id="{423B6D42-9C06-4CEE-9968-7E696A40C717}"/>
                    </a:ext>
                  </a:extLst>
                </p:cNvPr>
                <p:cNvSpPr>
                  <a:spLocks noChangeAspect="1"/>
                </p:cNvSpPr>
                <p:nvPr/>
              </p:nvSpPr>
              <p:spPr bwMode="auto">
                <a:xfrm>
                  <a:off x="2720" y="1859"/>
                  <a:ext cx="57" cy="101"/>
                </a:xfrm>
                <a:custGeom>
                  <a:avLst/>
                  <a:gdLst>
                    <a:gd name="T0" fmla="*/ 11 w 52"/>
                    <a:gd name="T1" fmla="*/ 0 h 101"/>
                    <a:gd name="T2" fmla="*/ 15 w 52"/>
                    <a:gd name="T3" fmla="*/ 2 h 101"/>
                    <a:gd name="T4" fmla="*/ 22 w 52"/>
                    <a:gd name="T5" fmla="*/ 0 h 101"/>
                    <a:gd name="T6" fmla="*/ 24 w 52"/>
                    <a:gd name="T7" fmla="*/ 6 h 101"/>
                    <a:gd name="T8" fmla="*/ 30 w 52"/>
                    <a:gd name="T9" fmla="*/ 6 h 101"/>
                    <a:gd name="T10" fmla="*/ 37 w 52"/>
                    <a:gd name="T11" fmla="*/ 6 h 101"/>
                    <a:gd name="T12" fmla="*/ 43 w 52"/>
                    <a:gd name="T13" fmla="*/ 6 h 101"/>
                    <a:gd name="T14" fmla="*/ 50 w 52"/>
                    <a:gd name="T15" fmla="*/ 9 h 101"/>
                    <a:gd name="T16" fmla="*/ 52 w 52"/>
                    <a:gd name="T17" fmla="*/ 11 h 101"/>
                    <a:gd name="T18" fmla="*/ 43 w 52"/>
                    <a:gd name="T19" fmla="*/ 24 h 101"/>
                    <a:gd name="T20" fmla="*/ 43 w 52"/>
                    <a:gd name="T21" fmla="*/ 34 h 101"/>
                    <a:gd name="T22" fmla="*/ 41 w 52"/>
                    <a:gd name="T23" fmla="*/ 50 h 101"/>
                    <a:gd name="T24" fmla="*/ 34 w 52"/>
                    <a:gd name="T25" fmla="*/ 50 h 101"/>
                    <a:gd name="T26" fmla="*/ 37 w 52"/>
                    <a:gd name="T27" fmla="*/ 60 h 101"/>
                    <a:gd name="T28" fmla="*/ 37 w 52"/>
                    <a:gd name="T29" fmla="*/ 65 h 101"/>
                    <a:gd name="T30" fmla="*/ 37 w 52"/>
                    <a:gd name="T31" fmla="*/ 71 h 101"/>
                    <a:gd name="T32" fmla="*/ 41 w 52"/>
                    <a:gd name="T33" fmla="*/ 75 h 101"/>
                    <a:gd name="T34" fmla="*/ 41 w 52"/>
                    <a:gd name="T35" fmla="*/ 80 h 101"/>
                    <a:gd name="T36" fmla="*/ 34 w 52"/>
                    <a:gd name="T37" fmla="*/ 86 h 101"/>
                    <a:gd name="T38" fmla="*/ 34 w 52"/>
                    <a:gd name="T39" fmla="*/ 97 h 101"/>
                    <a:gd name="T40" fmla="*/ 22 w 52"/>
                    <a:gd name="T41" fmla="*/ 101 h 101"/>
                    <a:gd name="T42" fmla="*/ 15 w 52"/>
                    <a:gd name="T43" fmla="*/ 97 h 101"/>
                    <a:gd name="T44" fmla="*/ 6 w 52"/>
                    <a:gd name="T45" fmla="*/ 97 h 101"/>
                    <a:gd name="T46" fmla="*/ 11 w 52"/>
                    <a:gd name="T47" fmla="*/ 91 h 101"/>
                    <a:gd name="T48" fmla="*/ 11 w 52"/>
                    <a:gd name="T49" fmla="*/ 75 h 101"/>
                    <a:gd name="T50" fmla="*/ 11 w 52"/>
                    <a:gd name="T51" fmla="*/ 71 h 101"/>
                    <a:gd name="T52" fmla="*/ 6 w 52"/>
                    <a:gd name="T53" fmla="*/ 71 h 101"/>
                    <a:gd name="T54" fmla="*/ 6 w 52"/>
                    <a:gd name="T55" fmla="*/ 67 h 101"/>
                    <a:gd name="T56" fmla="*/ 0 w 52"/>
                    <a:gd name="T57" fmla="*/ 67 h 101"/>
                    <a:gd name="T58" fmla="*/ 4 w 52"/>
                    <a:gd name="T59" fmla="*/ 56 h 101"/>
                    <a:gd name="T60" fmla="*/ 6 w 52"/>
                    <a:gd name="T61" fmla="*/ 52 h 101"/>
                    <a:gd name="T62" fmla="*/ 15 w 52"/>
                    <a:gd name="T63" fmla="*/ 26 h 101"/>
                    <a:gd name="T64" fmla="*/ 11 w 52"/>
                    <a:gd name="T65" fmla="*/ 0 h 1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101"/>
                    <a:gd name="T101" fmla="*/ 52 w 52"/>
                    <a:gd name="T102" fmla="*/ 101 h 1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101">
                      <a:moveTo>
                        <a:pt x="11" y="0"/>
                      </a:moveTo>
                      <a:lnTo>
                        <a:pt x="15" y="2"/>
                      </a:lnTo>
                      <a:lnTo>
                        <a:pt x="22" y="0"/>
                      </a:lnTo>
                      <a:lnTo>
                        <a:pt x="24" y="6"/>
                      </a:lnTo>
                      <a:lnTo>
                        <a:pt x="30" y="6"/>
                      </a:lnTo>
                      <a:lnTo>
                        <a:pt x="37" y="6"/>
                      </a:lnTo>
                      <a:lnTo>
                        <a:pt x="43" y="6"/>
                      </a:lnTo>
                      <a:lnTo>
                        <a:pt x="50" y="9"/>
                      </a:lnTo>
                      <a:lnTo>
                        <a:pt x="52" y="11"/>
                      </a:lnTo>
                      <a:lnTo>
                        <a:pt x="43" y="24"/>
                      </a:lnTo>
                      <a:lnTo>
                        <a:pt x="43" y="34"/>
                      </a:lnTo>
                      <a:lnTo>
                        <a:pt x="41" y="50"/>
                      </a:lnTo>
                      <a:lnTo>
                        <a:pt x="34" y="50"/>
                      </a:lnTo>
                      <a:lnTo>
                        <a:pt x="37" y="60"/>
                      </a:lnTo>
                      <a:lnTo>
                        <a:pt x="37" y="65"/>
                      </a:lnTo>
                      <a:lnTo>
                        <a:pt x="37" y="71"/>
                      </a:lnTo>
                      <a:lnTo>
                        <a:pt x="41" y="75"/>
                      </a:lnTo>
                      <a:lnTo>
                        <a:pt x="41" y="80"/>
                      </a:lnTo>
                      <a:lnTo>
                        <a:pt x="34" y="86"/>
                      </a:lnTo>
                      <a:lnTo>
                        <a:pt x="34" y="97"/>
                      </a:lnTo>
                      <a:lnTo>
                        <a:pt x="22" y="101"/>
                      </a:lnTo>
                      <a:lnTo>
                        <a:pt x="15" y="97"/>
                      </a:lnTo>
                      <a:lnTo>
                        <a:pt x="6" y="97"/>
                      </a:lnTo>
                      <a:lnTo>
                        <a:pt x="11" y="91"/>
                      </a:lnTo>
                      <a:lnTo>
                        <a:pt x="11" y="75"/>
                      </a:lnTo>
                      <a:lnTo>
                        <a:pt x="11" y="71"/>
                      </a:lnTo>
                      <a:lnTo>
                        <a:pt x="6" y="71"/>
                      </a:lnTo>
                      <a:lnTo>
                        <a:pt x="6" y="67"/>
                      </a:lnTo>
                      <a:lnTo>
                        <a:pt x="0" y="67"/>
                      </a:lnTo>
                      <a:lnTo>
                        <a:pt x="4" y="56"/>
                      </a:lnTo>
                      <a:lnTo>
                        <a:pt x="6" y="52"/>
                      </a:lnTo>
                      <a:lnTo>
                        <a:pt x="15" y="26"/>
                      </a:lnTo>
                      <a:lnTo>
                        <a:pt x="11" y="0"/>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5" name="Freeform 39">
                  <a:extLst>
                    <a:ext uri="{FF2B5EF4-FFF2-40B4-BE49-F238E27FC236}">
                      <a16:creationId xmlns:a16="http://schemas.microsoft.com/office/drawing/2014/main" id="{83BA7F6D-0E5D-46B0-87F4-C76C16C0180F}"/>
                    </a:ext>
                  </a:extLst>
                </p:cNvPr>
                <p:cNvSpPr>
                  <a:spLocks noChangeAspect="1"/>
                </p:cNvSpPr>
                <p:nvPr/>
              </p:nvSpPr>
              <p:spPr bwMode="auto">
                <a:xfrm>
                  <a:off x="3219" y="1736"/>
                  <a:ext cx="149" cy="95"/>
                </a:xfrm>
                <a:custGeom>
                  <a:avLst/>
                  <a:gdLst>
                    <a:gd name="T0" fmla="*/ 82 w 138"/>
                    <a:gd name="T1" fmla="*/ 4 h 95"/>
                    <a:gd name="T2" fmla="*/ 95 w 138"/>
                    <a:gd name="T3" fmla="*/ 0 h 95"/>
                    <a:gd name="T4" fmla="*/ 112 w 138"/>
                    <a:gd name="T5" fmla="*/ 26 h 95"/>
                    <a:gd name="T6" fmla="*/ 112 w 138"/>
                    <a:gd name="T7" fmla="*/ 26 h 95"/>
                    <a:gd name="T8" fmla="*/ 116 w 138"/>
                    <a:gd name="T9" fmla="*/ 56 h 95"/>
                    <a:gd name="T10" fmla="*/ 123 w 138"/>
                    <a:gd name="T11" fmla="*/ 60 h 95"/>
                    <a:gd name="T12" fmla="*/ 138 w 138"/>
                    <a:gd name="T13" fmla="*/ 56 h 95"/>
                    <a:gd name="T14" fmla="*/ 138 w 138"/>
                    <a:gd name="T15" fmla="*/ 67 h 95"/>
                    <a:gd name="T16" fmla="*/ 127 w 138"/>
                    <a:gd name="T17" fmla="*/ 69 h 95"/>
                    <a:gd name="T18" fmla="*/ 127 w 138"/>
                    <a:gd name="T19" fmla="*/ 65 h 95"/>
                    <a:gd name="T20" fmla="*/ 127 w 138"/>
                    <a:gd name="T21" fmla="*/ 65 h 95"/>
                    <a:gd name="T22" fmla="*/ 127 w 138"/>
                    <a:gd name="T23" fmla="*/ 69 h 95"/>
                    <a:gd name="T24" fmla="*/ 127 w 138"/>
                    <a:gd name="T25" fmla="*/ 73 h 95"/>
                    <a:gd name="T26" fmla="*/ 127 w 138"/>
                    <a:gd name="T27" fmla="*/ 78 h 95"/>
                    <a:gd name="T28" fmla="*/ 123 w 138"/>
                    <a:gd name="T29" fmla="*/ 88 h 95"/>
                    <a:gd name="T30" fmla="*/ 118 w 138"/>
                    <a:gd name="T31" fmla="*/ 88 h 95"/>
                    <a:gd name="T32" fmla="*/ 116 w 138"/>
                    <a:gd name="T33" fmla="*/ 84 h 95"/>
                    <a:gd name="T34" fmla="*/ 103 w 138"/>
                    <a:gd name="T35" fmla="*/ 84 h 95"/>
                    <a:gd name="T36" fmla="*/ 101 w 138"/>
                    <a:gd name="T37" fmla="*/ 84 h 95"/>
                    <a:gd name="T38" fmla="*/ 86 w 138"/>
                    <a:gd name="T39" fmla="*/ 88 h 95"/>
                    <a:gd name="T40" fmla="*/ 79 w 138"/>
                    <a:gd name="T41" fmla="*/ 93 h 95"/>
                    <a:gd name="T42" fmla="*/ 77 w 138"/>
                    <a:gd name="T43" fmla="*/ 95 h 95"/>
                    <a:gd name="T44" fmla="*/ 67 w 138"/>
                    <a:gd name="T45" fmla="*/ 93 h 95"/>
                    <a:gd name="T46" fmla="*/ 58 w 138"/>
                    <a:gd name="T47" fmla="*/ 93 h 95"/>
                    <a:gd name="T48" fmla="*/ 54 w 138"/>
                    <a:gd name="T49" fmla="*/ 93 h 95"/>
                    <a:gd name="T50" fmla="*/ 47 w 138"/>
                    <a:gd name="T51" fmla="*/ 88 h 95"/>
                    <a:gd name="T52" fmla="*/ 38 w 138"/>
                    <a:gd name="T53" fmla="*/ 93 h 95"/>
                    <a:gd name="T54" fmla="*/ 38 w 138"/>
                    <a:gd name="T55" fmla="*/ 88 h 95"/>
                    <a:gd name="T56" fmla="*/ 38 w 138"/>
                    <a:gd name="T57" fmla="*/ 84 h 95"/>
                    <a:gd name="T58" fmla="*/ 34 w 138"/>
                    <a:gd name="T59" fmla="*/ 84 h 95"/>
                    <a:gd name="T60" fmla="*/ 30 w 138"/>
                    <a:gd name="T61" fmla="*/ 78 h 95"/>
                    <a:gd name="T62" fmla="*/ 34 w 138"/>
                    <a:gd name="T63" fmla="*/ 73 h 95"/>
                    <a:gd name="T64" fmla="*/ 30 w 138"/>
                    <a:gd name="T65" fmla="*/ 73 h 95"/>
                    <a:gd name="T66" fmla="*/ 28 w 138"/>
                    <a:gd name="T67" fmla="*/ 78 h 95"/>
                    <a:gd name="T68" fmla="*/ 21 w 138"/>
                    <a:gd name="T69" fmla="*/ 73 h 95"/>
                    <a:gd name="T70" fmla="*/ 15 w 138"/>
                    <a:gd name="T71" fmla="*/ 69 h 95"/>
                    <a:gd name="T72" fmla="*/ 15 w 138"/>
                    <a:gd name="T73" fmla="*/ 67 h 95"/>
                    <a:gd name="T74" fmla="*/ 15 w 138"/>
                    <a:gd name="T75" fmla="*/ 60 h 95"/>
                    <a:gd name="T76" fmla="*/ 4 w 138"/>
                    <a:gd name="T77" fmla="*/ 56 h 95"/>
                    <a:gd name="T78" fmla="*/ 4 w 138"/>
                    <a:gd name="T79" fmla="*/ 49 h 95"/>
                    <a:gd name="T80" fmla="*/ 0 w 138"/>
                    <a:gd name="T81" fmla="*/ 43 h 95"/>
                    <a:gd name="T82" fmla="*/ 6 w 138"/>
                    <a:gd name="T83" fmla="*/ 43 h 95"/>
                    <a:gd name="T84" fmla="*/ 6 w 138"/>
                    <a:gd name="T85" fmla="*/ 39 h 95"/>
                    <a:gd name="T86" fmla="*/ 13 w 138"/>
                    <a:gd name="T87" fmla="*/ 39 h 95"/>
                    <a:gd name="T88" fmla="*/ 13 w 138"/>
                    <a:gd name="T89" fmla="*/ 34 h 95"/>
                    <a:gd name="T90" fmla="*/ 15 w 138"/>
                    <a:gd name="T91" fmla="*/ 28 h 95"/>
                    <a:gd name="T92" fmla="*/ 19 w 138"/>
                    <a:gd name="T93" fmla="*/ 15 h 95"/>
                    <a:gd name="T94" fmla="*/ 23 w 138"/>
                    <a:gd name="T95" fmla="*/ 8 h 95"/>
                    <a:gd name="T96" fmla="*/ 30 w 138"/>
                    <a:gd name="T97" fmla="*/ 6 h 95"/>
                    <a:gd name="T98" fmla="*/ 34 w 138"/>
                    <a:gd name="T99" fmla="*/ 4 h 95"/>
                    <a:gd name="T100" fmla="*/ 38 w 138"/>
                    <a:gd name="T101" fmla="*/ 4 h 95"/>
                    <a:gd name="T102" fmla="*/ 67 w 138"/>
                    <a:gd name="T103" fmla="*/ 8 h 95"/>
                    <a:gd name="T104" fmla="*/ 82 w 138"/>
                    <a:gd name="T105" fmla="*/ 4 h 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8"/>
                    <a:gd name="T160" fmla="*/ 0 h 95"/>
                    <a:gd name="T161" fmla="*/ 138 w 138"/>
                    <a:gd name="T162" fmla="*/ 95 h 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8" h="95">
                      <a:moveTo>
                        <a:pt x="82" y="4"/>
                      </a:moveTo>
                      <a:lnTo>
                        <a:pt x="95" y="0"/>
                      </a:lnTo>
                      <a:lnTo>
                        <a:pt x="112" y="26"/>
                      </a:lnTo>
                      <a:lnTo>
                        <a:pt x="116" y="56"/>
                      </a:lnTo>
                      <a:lnTo>
                        <a:pt x="123" y="60"/>
                      </a:lnTo>
                      <a:lnTo>
                        <a:pt x="138" y="56"/>
                      </a:lnTo>
                      <a:lnTo>
                        <a:pt x="138" y="67"/>
                      </a:lnTo>
                      <a:lnTo>
                        <a:pt x="127" y="69"/>
                      </a:lnTo>
                      <a:lnTo>
                        <a:pt x="127" y="65"/>
                      </a:lnTo>
                      <a:lnTo>
                        <a:pt x="127" y="69"/>
                      </a:lnTo>
                      <a:lnTo>
                        <a:pt x="127" y="73"/>
                      </a:lnTo>
                      <a:lnTo>
                        <a:pt x="127" y="78"/>
                      </a:lnTo>
                      <a:lnTo>
                        <a:pt x="123" y="88"/>
                      </a:lnTo>
                      <a:lnTo>
                        <a:pt x="118" y="88"/>
                      </a:lnTo>
                      <a:lnTo>
                        <a:pt x="116" y="84"/>
                      </a:lnTo>
                      <a:lnTo>
                        <a:pt x="103" y="84"/>
                      </a:lnTo>
                      <a:lnTo>
                        <a:pt x="101" y="84"/>
                      </a:lnTo>
                      <a:lnTo>
                        <a:pt x="86" y="88"/>
                      </a:lnTo>
                      <a:lnTo>
                        <a:pt x="79" y="93"/>
                      </a:lnTo>
                      <a:lnTo>
                        <a:pt x="77" y="95"/>
                      </a:lnTo>
                      <a:lnTo>
                        <a:pt x="67" y="93"/>
                      </a:lnTo>
                      <a:lnTo>
                        <a:pt x="58" y="93"/>
                      </a:lnTo>
                      <a:lnTo>
                        <a:pt x="54" y="93"/>
                      </a:lnTo>
                      <a:lnTo>
                        <a:pt x="47" y="88"/>
                      </a:lnTo>
                      <a:lnTo>
                        <a:pt x="38" y="93"/>
                      </a:lnTo>
                      <a:lnTo>
                        <a:pt x="38" y="88"/>
                      </a:lnTo>
                      <a:lnTo>
                        <a:pt x="38" y="84"/>
                      </a:lnTo>
                      <a:lnTo>
                        <a:pt x="34" y="84"/>
                      </a:lnTo>
                      <a:lnTo>
                        <a:pt x="30" y="78"/>
                      </a:lnTo>
                      <a:lnTo>
                        <a:pt x="34" y="73"/>
                      </a:lnTo>
                      <a:lnTo>
                        <a:pt x="30" y="73"/>
                      </a:lnTo>
                      <a:lnTo>
                        <a:pt x="28" y="78"/>
                      </a:lnTo>
                      <a:lnTo>
                        <a:pt x="21" y="73"/>
                      </a:lnTo>
                      <a:lnTo>
                        <a:pt x="15" y="69"/>
                      </a:lnTo>
                      <a:lnTo>
                        <a:pt x="15" y="67"/>
                      </a:lnTo>
                      <a:lnTo>
                        <a:pt x="15" y="60"/>
                      </a:lnTo>
                      <a:lnTo>
                        <a:pt x="4" y="56"/>
                      </a:lnTo>
                      <a:lnTo>
                        <a:pt x="4" y="49"/>
                      </a:lnTo>
                      <a:lnTo>
                        <a:pt x="0" y="43"/>
                      </a:lnTo>
                      <a:lnTo>
                        <a:pt x="6" y="43"/>
                      </a:lnTo>
                      <a:lnTo>
                        <a:pt x="6" y="39"/>
                      </a:lnTo>
                      <a:lnTo>
                        <a:pt x="13" y="39"/>
                      </a:lnTo>
                      <a:lnTo>
                        <a:pt x="13" y="34"/>
                      </a:lnTo>
                      <a:lnTo>
                        <a:pt x="15" y="28"/>
                      </a:lnTo>
                      <a:lnTo>
                        <a:pt x="19" y="15"/>
                      </a:lnTo>
                      <a:lnTo>
                        <a:pt x="23" y="8"/>
                      </a:lnTo>
                      <a:lnTo>
                        <a:pt x="30" y="6"/>
                      </a:lnTo>
                      <a:lnTo>
                        <a:pt x="34" y="4"/>
                      </a:lnTo>
                      <a:lnTo>
                        <a:pt x="38" y="4"/>
                      </a:lnTo>
                      <a:lnTo>
                        <a:pt x="67" y="8"/>
                      </a:lnTo>
                      <a:lnTo>
                        <a:pt x="82" y="4"/>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6" name="Freeform 40">
                  <a:extLst>
                    <a:ext uri="{FF2B5EF4-FFF2-40B4-BE49-F238E27FC236}">
                      <a16:creationId xmlns:a16="http://schemas.microsoft.com/office/drawing/2014/main" id="{74FEF03A-5139-40BA-86DA-BC96F3DD1D9B}"/>
                    </a:ext>
                  </a:extLst>
                </p:cNvPr>
                <p:cNvSpPr>
                  <a:spLocks noChangeAspect="1"/>
                </p:cNvSpPr>
                <p:nvPr/>
              </p:nvSpPr>
              <p:spPr bwMode="auto">
                <a:xfrm>
                  <a:off x="3055" y="1226"/>
                  <a:ext cx="174" cy="354"/>
                </a:xfrm>
                <a:custGeom>
                  <a:avLst/>
                  <a:gdLst>
                    <a:gd name="T0" fmla="*/ 131 w 161"/>
                    <a:gd name="T1" fmla="*/ 16 h 354"/>
                    <a:gd name="T2" fmla="*/ 151 w 161"/>
                    <a:gd name="T3" fmla="*/ 37 h 354"/>
                    <a:gd name="T4" fmla="*/ 151 w 161"/>
                    <a:gd name="T5" fmla="*/ 46 h 354"/>
                    <a:gd name="T6" fmla="*/ 159 w 161"/>
                    <a:gd name="T7" fmla="*/ 74 h 354"/>
                    <a:gd name="T8" fmla="*/ 151 w 161"/>
                    <a:gd name="T9" fmla="*/ 85 h 354"/>
                    <a:gd name="T10" fmla="*/ 127 w 161"/>
                    <a:gd name="T11" fmla="*/ 95 h 354"/>
                    <a:gd name="T12" fmla="*/ 125 w 161"/>
                    <a:gd name="T13" fmla="*/ 115 h 354"/>
                    <a:gd name="T14" fmla="*/ 125 w 161"/>
                    <a:gd name="T15" fmla="*/ 130 h 354"/>
                    <a:gd name="T16" fmla="*/ 110 w 161"/>
                    <a:gd name="T17" fmla="*/ 147 h 354"/>
                    <a:gd name="T18" fmla="*/ 103 w 161"/>
                    <a:gd name="T19" fmla="*/ 152 h 354"/>
                    <a:gd name="T20" fmla="*/ 90 w 161"/>
                    <a:gd name="T21" fmla="*/ 164 h 354"/>
                    <a:gd name="T22" fmla="*/ 86 w 161"/>
                    <a:gd name="T23" fmla="*/ 167 h 354"/>
                    <a:gd name="T24" fmla="*/ 82 w 161"/>
                    <a:gd name="T25" fmla="*/ 175 h 354"/>
                    <a:gd name="T26" fmla="*/ 82 w 161"/>
                    <a:gd name="T27" fmla="*/ 195 h 354"/>
                    <a:gd name="T28" fmla="*/ 79 w 161"/>
                    <a:gd name="T29" fmla="*/ 203 h 354"/>
                    <a:gd name="T30" fmla="*/ 86 w 161"/>
                    <a:gd name="T31" fmla="*/ 227 h 354"/>
                    <a:gd name="T32" fmla="*/ 103 w 161"/>
                    <a:gd name="T33" fmla="*/ 236 h 354"/>
                    <a:gd name="T34" fmla="*/ 101 w 161"/>
                    <a:gd name="T35" fmla="*/ 262 h 354"/>
                    <a:gd name="T36" fmla="*/ 90 w 161"/>
                    <a:gd name="T37" fmla="*/ 264 h 354"/>
                    <a:gd name="T38" fmla="*/ 73 w 161"/>
                    <a:gd name="T39" fmla="*/ 275 h 354"/>
                    <a:gd name="T40" fmla="*/ 79 w 161"/>
                    <a:gd name="T41" fmla="*/ 292 h 354"/>
                    <a:gd name="T42" fmla="*/ 75 w 161"/>
                    <a:gd name="T43" fmla="*/ 316 h 354"/>
                    <a:gd name="T44" fmla="*/ 51 w 161"/>
                    <a:gd name="T45" fmla="*/ 339 h 354"/>
                    <a:gd name="T46" fmla="*/ 47 w 161"/>
                    <a:gd name="T47" fmla="*/ 346 h 354"/>
                    <a:gd name="T48" fmla="*/ 32 w 161"/>
                    <a:gd name="T49" fmla="*/ 354 h 354"/>
                    <a:gd name="T50" fmla="*/ 23 w 161"/>
                    <a:gd name="T51" fmla="*/ 335 h 354"/>
                    <a:gd name="T52" fmla="*/ 25 w 161"/>
                    <a:gd name="T53" fmla="*/ 329 h 354"/>
                    <a:gd name="T54" fmla="*/ 15 w 161"/>
                    <a:gd name="T55" fmla="*/ 305 h 354"/>
                    <a:gd name="T56" fmla="*/ 8 w 161"/>
                    <a:gd name="T57" fmla="*/ 283 h 354"/>
                    <a:gd name="T58" fmla="*/ 0 w 161"/>
                    <a:gd name="T59" fmla="*/ 266 h 354"/>
                    <a:gd name="T60" fmla="*/ 8 w 161"/>
                    <a:gd name="T61" fmla="*/ 249 h 354"/>
                    <a:gd name="T62" fmla="*/ 17 w 161"/>
                    <a:gd name="T63" fmla="*/ 244 h 354"/>
                    <a:gd name="T64" fmla="*/ 15 w 161"/>
                    <a:gd name="T65" fmla="*/ 216 h 354"/>
                    <a:gd name="T66" fmla="*/ 17 w 161"/>
                    <a:gd name="T67" fmla="*/ 201 h 354"/>
                    <a:gd name="T68" fmla="*/ 8 w 161"/>
                    <a:gd name="T69" fmla="*/ 167 h 354"/>
                    <a:gd name="T70" fmla="*/ 8 w 161"/>
                    <a:gd name="T71" fmla="*/ 145 h 354"/>
                    <a:gd name="T72" fmla="*/ 36 w 161"/>
                    <a:gd name="T73" fmla="*/ 136 h 354"/>
                    <a:gd name="T74" fmla="*/ 30 w 161"/>
                    <a:gd name="T75" fmla="*/ 121 h 354"/>
                    <a:gd name="T76" fmla="*/ 41 w 161"/>
                    <a:gd name="T77" fmla="*/ 76 h 354"/>
                    <a:gd name="T78" fmla="*/ 56 w 161"/>
                    <a:gd name="T79" fmla="*/ 52 h 354"/>
                    <a:gd name="T80" fmla="*/ 62 w 161"/>
                    <a:gd name="T81" fmla="*/ 35 h 354"/>
                    <a:gd name="T82" fmla="*/ 79 w 161"/>
                    <a:gd name="T83" fmla="*/ 26 h 354"/>
                    <a:gd name="T84" fmla="*/ 82 w 161"/>
                    <a:gd name="T85" fmla="*/ 11 h 354"/>
                    <a:gd name="T86" fmla="*/ 105 w 161"/>
                    <a:gd name="T87" fmla="*/ 16 h 354"/>
                    <a:gd name="T88" fmla="*/ 103 w 161"/>
                    <a:gd name="T89" fmla="*/ 0 h 3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1"/>
                    <a:gd name="T136" fmla="*/ 0 h 354"/>
                    <a:gd name="T137" fmla="*/ 161 w 161"/>
                    <a:gd name="T138" fmla="*/ 354 h 3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1" h="354">
                      <a:moveTo>
                        <a:pt x="110" y="0"/>
                      </a:moveTo>
                      <a:lnTo>
                        <a:pt x="118" y="9"/>
                      </a:lnTo>
                      <a:lnTo>
                        <a:pt x="131" y="16"/>
                      </a:lnTo>
                      <a:lnTo>
                        <a:pt x="140" y="16"/>
                      </a:lnTo>
                      <a:lnTo>
                        <a:pt x="151" y="26"/>
                      </a:lnTo>
                      <a:lnTo>
                        <a:pt x="151" y="37"/>
                      </a:lnTo>
                      <a:lnTo>
                        <a:pt x="155" y="41"/>
                      </a:lnTo>
                      <a:lnTo>
                        <a:pt x="151" y="44"/>
                      </a:lnTo>
                      <a:lnTo>
                        <a:pt x="151" y="46"/>
                      </a:lnTo>
                      <a:lnTo>
                        <a:pt x="159" y="52"/>
                      </a:lnTo>
                      <a:lnTo>
                        <a:pt x="155" y="67"/>
                      </a:lnTo>
                      <a:lnTo>
                        <a:pt x="159" y="74"/>
                      </a:lnTo>
                      <a:lnTo>
                        <a:pt x="161" y="80"/>
                      </a:lnTo>
                      <a:lnTo>
                        <a:pt x="151" y="80"/>
                      </a:lnTo>
                      <a:lnTo>
                        <a:pt x="151" y="85"/>
                      </a:lnTo>
                      <a:lnTo>
                        <a:pt x="136" y="80"/>
                      </a:lnTo>
                      <a:lnTo>
                        <a:pt x="136" y="91"/>
                      </a:lnTo>
                      <a:lnTo>
                        <a:pt x="127" y="95"/>
                      </a:lnTo>
                      <a:lnTo>
                        <a:pt x="131" y="100"/>
                      </a:lnTo>
                      <a:lnTo>
                        <a:pt x="127" y="106"/>
                      </a:lnTo>
                      <a:lnTo>
                        <a:pt x="125" y="115"/>
                      </a:lnTo>
                      <a:lnTo>
                        <a:pt x="127" y="117"/>
                      </a:lnTo>
                      <a:lnTo>
                        <a:pt x="131" y="121"/>
                      </a:lnTo>
                      <a:lnTo>
                        <a:pt x="125" y="130"/>
                      </a:lnTo>
                      <a:lnTo>
                        <a:pt x="120" y="139"/>
                      </a:lnTo>
                      <a:lnTo>
                        <a:pt x="118" y="141"/>
                      </a:lnTo>
                      <a:lnTo>
                        <a:pt x="110" y="147"/>
                      </a:lnTo>
                      <a:lnTo>
                        <a:pt x="105" y="145"/>
                      </a:lnTo>
                      <a:lnTo>
                        <a:pt x="105" y="147"/>
                      </a:lnTo>
                      <a:lnTo>
                        <a:pt x="103" y="152"/>
                      </a:lnTo>
                      <a:lnTo>
                        <a:pt x="101" y="156"/>
                      </a:lnTo>
                      <a:lnTo>
                        <a:pt x="95" y="156"/>
                      </a:lnTo>
                      <a:lnTo>
                        <a:pt x="90" y="164"/>
                      </a:lnTo>
                      <a:lnTo>
                        <a:pt x="95" y="167"/>
                      </a:lnTo>
                      <a:lnTo>
                        <a:pt x="90" y="167"/>
                      </a:lnTo>
                      <a:lnTo>
                        <a:pt x="86" y="167"/>
                      </a:lnTo>
                      <a:lnTo>
                        <a:pt x="86" y="175"/>
                      </a:lnTo>
                      <a:lnTo>
                        <a:pt x="82" y="175"/>
                      </a:lnTo>
                      <a:lnTo>
                        <a:pt x="82" y="180"/>
                      </a:lnTo>
                      <a:lnTo>
                        <a:pt x="82" y="184"/>
                      </a:lnTo>
                      <a:lnTo>
                        <a:pt x="82" y="195"/>
                      </a:lnTo>
                      <a:lnTo>
                        <a:pt x="82" y="197"/>
                      </a:lnTo>
                      <a:lnTo>
                        <a:pt x="79" y="197"/>
                      </a:lnTo>
                      <a:lnTo>
                        <a:pt x="79" y="203"/>
                      </a:lnTo>
                      <a:lnTo>
                        <a:pt x="79" y="212"/>
                      </a:lnTo>
                      <a:lnTo>
                        <a:pt x="86" y="225"/>
                      </a:lnTo>
                      <a:lnTo>
                        <a:pt x="86" y="227"/>
                      </a:lnTo>
                      <a:lnTo>
                        <a:pt x="90" y="225"/>
                      </a:lnTo>
                      <a:lnTo>
                        <a:pt x="97" y="234"/>
                      </a:lnTo>
                      <a:lnTo>
                        <a:pt x="103" y="236"/>
                      </a:lnTo>
                      <a:lnTo>
                        <a:pt x="105" y="246"/>
                      </a:lnTo>
                      <a:lnTo>
                        <a:pt x="97" y="255"/>
                      </a:lnTo>
                      <a:lnTo>
                        <a:pt x="101" y="262"/>
                      </a:lnTo>
                      <a:lnTo>
                        <a:pt x="95" y="264"/>
                      </a:lnTo>
                      <a:lnTo>
                        <a:pt x="95" y="266"/>
                      </a:lnTo>
                      <a:lnTo>
                        <a:pt x="90" y="264"/>
                      </a:lnTo>
                      <a:lnTo>
                        <a:pt x="86" y="270"/>
                      </a:lnTo>
                      <a:lnTo>
                        <a:pt x="79" y="275"/>
                      </a:lnTo>
                      <a:lnTo>
                        <a:pt x="73" y="275"/>
                      </a:lnTo>
                      <a:lnTo>
                        <a:pt x="79" y="277"/>
                      </a:lnTo>
                      <a:lnTo>
                        <a:pt x="79" y="285"/>
                      </a:lnTo>
                      <a:lnTo>
                        <a:pt x="79" y="292"/>
                      </a:lnTo>
                      <a:lnTo>
                        <a:pt x="75" y="294"/>
                      </a:lnTo>
                      <a:lnTo>
                        <a:pt x="79" y="298"/>
                      </a:lnTo>
                      <a:lnTo>
                        <a:pt x="75" y="316"/>
                      </a:lnTo>
                      <a:lnTo>
                        <a:pt x="71" y="335"/>
                      </a:lnTo>
                      <a:lnTo>
                        <a:pt x="56" y="335"/>
                      </a:lnTo>
                      <a:lnTo>
                        <a:pt x="51" y="339"/>
                      </a:lnTo>
                      <a:lnTo>
                        <a:pt x="45" y="341"/>
                      </a:lnTo>
                      <a:lnTo>
                        <a:pt x="45" y="344"/>
                      </a:lnTo>
                      <a:lnTo>
                        <a:pt x="47" y="346"/>
                      </a:lnTo>
                      <a:lnTo>
                        <a:pt x="45" y="354"/>
                      </a:lnTo>
                      <a:lnTo>
                        <a:pt x="41" y="354"/>
                      </a:lnTo>
                      <a:lnTo>
                        <a:pt x="32" y="354"/>
                      </a:lnTo>
                      <a:lnTo>
                        <a:pt x="30" y="354"/>
                      </a:lnTo>
                      <a:lnTo>
                        <a:pt x="30" y="344"/>
                      </a:lnTo>
                      <a:lnTo>
                        <a:pt x="23" y="335"/>
                      </a:lnTo>
                      <a:lnTo>
                        <a:pt x="25" y="331"/>
                      </a:lnTo>
                      <a:lnTo>
                        <a:pt x="23" y="329"/>
                      </a:lnTo>
                      <a:lnTo>
                        <a:pt x="25" y="329"/>
                      </a:lnTo>
                      <a:lnTo>
                        <a:pt x="25" y="324"/>
                      </a:lnTo>
                      <a:lnTo>
                        <a:pt x="21" y="316"/>
                      </a:lnTo>
                      <a:lnTo>
                        <a:pt x="15" y="305"/>
                      </a:lnTo>
                      <a:lnTo>
                        <a:pt x="8" y="294"/>
                      </a:lnTo>
                      <a:lnTo>
                        <a:pt x="10" y="290"/>
                      </a:lnTo>
                      <a:lnTo>
                        <a:pt x="8" y="283"/>
                      </a:lnTo>
                      <a:lnTo>
                        <a:pt x="6" y="285"/>
                      </a:lnTo>
                      <a:lnTo>
                        <a:pt x="2" y="279"/>
                      </a:lnTo>
                      <a:lnTo>
                        <a:pt x="0" y="266"/>
                      </a:lnTo>
                      <a:lnTo>
                        <a:pt x="0" y="264"/>
                      </a:lnTo>
                      <a:lnTo>
                        <a:pt x="8" y="266"/>
                      </a:lnTo>
                      <a:lnTo>
                        <a:pt x="8" y="249"/>
                      </a:lnTo>
                      <a:lnTo>
                        <a:pt x="10" y="246"/>
                      </a:lnTo>
                      <a:lnTo>
                        <a:pt x="10" y="244"/>
                      </a:lnTo>
                      <a:lnTo>
                        <a:pt x="17" y="244"/>
                      </a:lnTo>
                      <a:lnTo>
                        <a:pt x="21" y="234"/>
                      </a:lnTo>
                      <a:lnTo>
                        <a:pt x="21" y="227"/>
                      </a:lnTo>
                      <a:lnTo>
                        <a:pt x="15" y="216"/>
                      </a:lnTo>
                      <a:lnTo>
                        <a:pt x="21" y="212"/>
                      </a:lnTo>
                      <a:lnTo>
                        <a:pt x="23" y="205"/>
                      </a:lnTo>
                      <a:lnTo>
                        <a:pt x="17" y="201"/>
                      </a:lnTo>
                      <a:lnTo>
                        <a:pt x="15" y="197"/>
                      </a:lnTo>
                      <a:lnTo>
                        <a:pt x="10" y="180"/>
                      </a:lnTo>
                      <a:lnTo>
                        <a:pt x="8" y="167"/>
                      </a:lnTo>
                      <a:lnTo>
                        <a:pt x="10" y="160"/>
                      </a:lnTo>
                      <a:lnTo>
                        <a:pt x="8" y="154"/>
                      </a:lnTo>
                      <a:lnTo>
                        <a:pt x="8" y="145"/>
                      </a:lnTo>
                      <a:lnTo>
                        <a:pt x="17" y="136"/>
                      </a:lnTo>
                      <a:lnTo>
                        <a:pt x="23" y="132"/>
                      </a:lnTo>
                      <a:lnTo>
                        <a:pt x="36" y="136"/>
                      </a:lnTo>
                      <a:lnTo>
                        <a:pt x="36" y="126"/>
                      </a:lnTo>
                      <a:lnTo>
                        <a:pt x="36" y="123"/>
                      </a:lnTo>
                      <a:lnTo>
                        <a:pt x="30" y="121"/>
                      </a:lnTo>
                      <a:lnTo>
                        <a:pt x="36" y="106"/>
                      </a:lnTo>
                      <a:lnTo>
                        <a:pt x="41" y="95"/>
                      </a:lnTo>
                      <a:lnTo>
                        <a:pt x="41" y="76"/>
                      </a:lnTo>
                      <a:lnTo>
                        <a:pt x="47" y="72"/>
                      </a:lnTo>
                      <a:lnTo>
                        <a:pt x="47" y="65"/>
                      </a:lnTo>
                      <a:lnTo>
                        <a:pt x="56" y="52"/>
                      </a:lnTo>
                      <a:lnTo>
                        <a:pt x="60" y="50"/>
                      </a:lnTo>
                      <a:lnTo>
                        <a:pt x="56" y="41"/>
                      </a:lnTo>
                      <a:lnTo>
                        <a:pt x="62" y="35"/>
                      </a:lnTo>
                      <a:lnTo>
                        <a:pt x="62" y="26"/>
                      </a:lnTo>
                      <a:lnTo>
                        <a:pt x="71" y="26"/>
                      </a:lnTo>
                      <a:lnTo>
                        <a:pt x="79" y="26"/>
                      </a:lnTo>
                      <a:lnTo>
                        <a:pt x="79" y="22"/>
                      </a:lnTo>
                      <a:lnTo>
                        <a:pt x="79" y="16"/>
                      </a:lnTo>
                      <a:lnTo>
                        <a:pt x="82" y="11"/>
                      </a:lnTo>
                      <a:lnTo>
                        <a:pt x="90" y="16"/>
                      </a:lnTo>
                      <a:lnTo>
                        <a:pt x="103" y="20"/>
                      </a:lnTo>
                      <a:lnTo>
                        <a:pt x="105" y="16"/>
                      </a:lnTo>
                      <a:lnTo>
                        <a:pt x="103" y="11"/>
                      </a:lnTo>
                      <a:lnTo>
                        <a:pt x="103" y="7"/>
                      </a:lnTo>
                      <a:lnTo>
                        <a:pt x="103" y="0"/>
                      </a:lnTo>
                      <a:lnTo>
                        <a:pt x="110"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7" name="Freeform 41">
                  <a:extLst>
                    <a:ext uri="{FF2B5EF4-FFF2-40B4-BE49-F238E27FC236}">
                      <a16:creationId xmlns:a16="http://schemas.microsoft.com/office/drawing/2014/main" id="{E61E6797-90E4-4C88-85AA-8D483185F241}"/>
                    </a:ext>
                  </a:extLst>
                </p:cNvPr>
                <p:cNvSpPr>
                  <a:spLocks noChangeAspect="1"/>
                </p:cNvSpPr>
                <p:nvPr/>
              </p:nvSpPr>
              <p:spPr bwMode="auto">
                <a:xfrm>
                  <a:off x="3162" y="1516"/>
                  <a:ext cx="14" cy="26"/>
                </a:xfrm>
                <a:custGeom>
                  <a:avLst/>
                  <a:gdLst>
                    <a:gd name="T0" fmla="*/ 2 w 13"/>
                    <a:gd name="T1" fmla="*/ 26 h 26"/>
                    <a:gd name="T2" fmla="*/ 0 w 13"/>
                    <a:gd name="T3" fmla="*/ 8 h 26"/>
                    <a:gd name="T4" fmla="*/ 6 w 13"/>
                    <a:gd name="T5" fmla="*/ 0 h 26"/>
                    <a:gd name="T6" fmla="*/ 13 w 13"/>
                    <a:gd name="T7" fmla="*/ 0 h 26"/>
                    <a:gd name="T8" fmla="*/ 11 w 13"/>
                    <a:gd name="T9" fmla="*/ 4 h 26"/>
                    <a:gd name="T10" fmla="*/ 11 w 13"/>
                    <a:gd name="T11" fmla="*/ 13 h 26"/>
                    <a:gd name="T12" fmla="*/ 11 w 13"/>
                    <a:gd name="T13" fmla="*/ 15 h 26"/>
                    <a:gd name="T14" fmla="*/ 2 w 13"/>
                    <a:gd name="T15" fmla="*/ 26 h 26"/>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26"/>
                    <a:gd name="T26" fmla="*/ 13 w 13"/>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26">
                      <a:moveTo>
                        <a:pt x="2" y="26"/>
                      </a:moveTo>
                      <a:lnTo>
                        <a:pt x="0" y="8"/>
                      </a:lnTo>
                      <a:lnTo>
                        <a:pt x="6" y="0"/>
                      </a:lnTo>
                      <a:lnTo>
                        <a:pt x="13" y="0"/>
                      </a:lnTo>
                      <a:lnTo>
                        <a:pt x="11" y="4"/>
                      </a:lnTo>
                      <a:lnTo>
                        <a:pt x="11" y="13"/>
                      </a:lnTo>
                      <a:lnTo>
                        <a:pt x="11" y="15"/>
                      </a:lnTo>
                      <a:lnTo>
                        <a:pt x="2" y="2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8" name="Freeform 42">
                  <a:extLst>
                    <a:ext uri="{FF2B5EF4-FFF2-40B4-BE49-F238E27FC236}">
                      <a16:creationId xmlns:a16="http://schemas.microsoft.com/office/drawing/2014/main" id="{7E60D571-0045-4960-8F1E-FC97E255C2F5}"/>
                    </a:ext>
                  </a:extLst>
                </p:cNvPr>
                <p:cNvSpPr>
                  <a:spLocks noChangeAspect="1"/>
                </p:cNvSpPr>
                <p:nvPr/>
              </p:nvSpPr>
              <p:spPr bwMode="auto">
                <a:xfrm>
                  <a:off x="3141" y="1531"/>
                  <a:ext cx="7" cy="26"/>
                </a:xfrm>
                <a:custGeom>
                  <a:avLst/>
                  <a:gdLst>
                    <a:gd name="T0" fmla="*/ 0 w 7"/>
                    <a:gd name="T1" fmla="*/ 26 h 26"/>
                    <a:gd name="T2" fmla="*/ 0 w 7"/>
                    <a:gd name="T3" fmla="*/ 17 h 26"/>
                    <a:gd name="T4" fmla="*/ 3 w 7"/>
                    <a:gd name="T5" fmla="*/ 8 h 26"/>
                    <a:gd name="T6" fmla="*/ 3 w 7"/>
                    <a:gd name="T7" fmla="*/ 2 h 26"/>
                    <a:gd name="T8" fmla="*/ 7 w 7"/>
                    <a:gd name="T9" fmla="*/ 0 h 26"/>
                    <a:gd name="T10" fmla="*/ 3 w 7"/>
                    <a:gd name="T11" fmla="*/ 11 h 26"/>
                    <a:gd name="T12" fmla="*/ 0 w 7"/>
                    <a:gd name="T13" fmla="*/ 26 h 26"/>
                    <a:gd name="T14" fmla="*/ 0 60000 65536"/>
                    <a:gd name="T15" fmla="*/ 0 60000 65536"/>
                    <a:gd name="T16" fmla="*/ 0 60000 65536"/>
                    <a:gd name="T17" fmla="*/ 0 60000 65536"/>
                    <a:gd name="T18" fmla="*/ 0 60000 65536"/>
                    <a:gd name="T19" fmla="*/ 0 60000 65536"/>
                    <a:gd name="T20" fmla="*/ 0 60000 65536"/>
                    <a:gd name="T21" fmla="*/ 0 w 7"/>
                    <a:gd name="T22" fmla="*/ 0 h 26"/>
                    <a:gd name="T23" fmla="*/ 7 w 7"/>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26">
                      <a:moveTo>
                        <a:pt x="0" y="26"/>
                      </a:moveTo>
                      <a:lnTo>
                        <a:pt x="0" y="17"/>
                      </a:lnTo>
                      <a:lnTo>
                        <a:pt x="3" y="8"/>
                      </a:lnTo>
                      <a:lnTo>
                        <a:pt x="3" y="2"/>
                      </a:lnTo>
                      <a:lnTo>
                        <a:pt x="7" y="0"/>
                      </a:lnTo>
                      <a:lnTo>
                        <a:pt x="3" y="11"/>
                      </a:lnTo>
                      <a:lnTo>
                        <a:pt x="0" y="2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79" name="Freeform 43">
                  <a:extLst>
                    <a:ext uri="{FF2B5EF4-FFF2-40B4-BE49-F238E27FC236}">
                      <a16:creationId xmlns:a16="http://schemas.microsoft.com/office/drawing/2014/main" id="{D753EC98-CE1D-4A1A-BF10-BD022339D9EE}"/>
                    </a:ext>
                  </a:extLst>
                </p:cNvPr>
                <p:cNvSpPr>
                  <a:spLocks noChangeAspect="1"/>
                </p:cNvSpPr>
                <p:nvPr/>
              </p:nvSpPr>
              <p:spPr bwMode="auto">
                <a:xfrm>
                  <a:off x="3114" y="1580"/>
                  <a:ext cx="6" cy="9"/>
                </a:xfrm>
                <a:custGeom>
                  <a:avLst/>
                  <a:gdLst>
                    <a:gd name="T0" fmla="*/ 2 w 6"/>
                    <a:gd name="T1" fmla="*/ 9 h 9"/>
                    <a:gd name="T2" fmla="*/ 0 w 6"/>
                    <a:gd name="T3" fmla="*/ 5 h 9"/>
                    <a:gd name="T4" fmla="*/ 0 w 6"/>
                    <a:gd name="T5" fmla="*/ 0 h 9"/>
                    <a:gd name="T6" fmla="*/ 6 w 6"/>
                    <a:gd name="T7" fmla="*/ 5 h 9"/>
                    <a:gd name="T8" fmla="*/ 2 w 6"/>
                    <a:gd name="T9" fmla="*/ 9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2" y="9"/>
                      </a:moveTo>
                      <a:lnTo>
                        <a:pt x="0" y="5"/>
                      </a:lnTo>
                      <a:lnTo>
                        <a:pt x="0" y="0"/>
                      </a:lnTo>
                      <a:lnTo>
                        <a:pt x="6" y="5"/>
                      </a:lnTo>
                      <a:lnTo>
                        <a:pt x="2" y="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0" name="Freeform 44">
                  <a:extLst>
                    <a:ext uri="{FF2B5EF4-FFF2-40B4-BE49-F238E27FC236}">
                      <a16:creationId xmlns:a16="http://schemas.microsoft.com/office/drawing/2014/main" id="{B4E95423-84A4-40A5-81C5-60727D6600FF}"/>
                    </a:ext>
                  </a:extLst>
                </p:cNvPr>
                <p:cNvSpPr>
                  <a:spLocks noChangeAspect="1"/>
                </p:cNvSpPr>
                <p:nvPr/>
              </p:nvSpPr>
              <p:spPr bwMode="auto">
                <a:xfrm>
                  <a:off x="2985" y="1744"/>
                  <a:ext cx="72" cy="41"/>
                </a:xfrm>
                <a:custGeom>
                  <a:avLst/>
                  <a:gdLst>
                    <a:gd name="T0" fmla="*/ 17 w 67"/>
                    <a:gd name="T1" fmla="*/ 7 h 41"/>
                    <a:gd name="T2" fmla="*/ 21 w 67"/>
                    <a:gd name="T3" fmla="*/ 7 h 41"/>
                    <a:gd name="T4" fmla="*/ 26 w 67"/>
                    <a:gd name="T5" fmla="*/ 7 h 41"/>
                    <a:gd name="T6" fmla="*/ 26 w 67"/>
                    <a:gd name="T7" fmla="*/ 7 h 41"/>
                    <a:gd name="T8" fmla="*/ 30 w 67"/>
                    <a:gd name="T9" fmla="*/ 7 h 41"/>
                    <a:gd name="T10" fmla="*/ 32 w 67"/>
                    <a:gd name="T11" fmla="*/ 7 h 41"/>
                    <a:gd name="T12" fmla="*/ 32 w 67"/>
                    <a:gd name="T13" fmla="*/ 5 h 41"/>
                    <a:gd name="T14" fmla="*/ 37 w 67"/>
                    <a:gd name="T15" fmla="*/ 0 h 41"/>
                    <a:gd name="T16" fmla="*/ 39 w 67"/>
                    <a:gd name="T17" fmla="*/ 0 h 41"/>
                    <a:gd name="T18" fmla="*/ 41 w 67"/>
                    <a:gd name="T19" fmla="*/ 0 h 41"/>
                    <a:gd name="T20" fmla="*/ 41 w 67"/>
                    <a:gd name="T21" fmla="*/ 5 h 41"/>
                    <a:gd name="T22" fmla="*/ 45 w 67"/>
                    <a:gd name="T23" fmla="*/ 5 h 41"/>
                    <a:gd name="T24" fmla="*/ 47 w 67"/>
                    <a:gd name="T25" fmla="*/ 5 h 41"/>
                    <a:gd name="T26" fmla="*/ 52 w 67"/>
                    <a:gd name="T27" fmla="*/ 5 h 41"/>
                    <a:gd name="T28" fmla="*/ 56 w 67"/>
                    <a:gd name="T29" fmla="*/ 7 h 41"/>
                    <a:gd name="T30" fmla="*/ 52 w 67"/>
                    <a:gd name="T31" fmla="*/ 11 h 41"/>
                    <a:gd name="T32" fmla="*/ 52 w 67"/>
                    <a:gd name="T33" fmla="*/ 11 h 41"/>
                    <a:gd name="T34" fmla="*/ 56 w 67"/>
                    <a:gd name="T35" fmla="*/ 16 h 41"/>
                    <a:gd name="T36" fmla="*/ 56 w 67"/>
                    <a:gd name="T37" fmla="*/ 16 h 41"/>
                    <a:gd name="T38" fmla="*/ 56 w 67"/>
                    <a:gd name="T39" fmla="*/ 20 h 41"/>
                    <a:gd name="T40" fmla="*/ 60 w 67"/>
                    <a:gd name="T41" fmla="*/ 20 h 41"/>
                    <a:gd name="T42" fmla="*/ 65 w 67"/>
                    <a:gd name="T43" fmla="*/ 22 h 41"/>
                    <a:gd name="T44" fmla="*/ 67 w 67"/>
                    <a:gd name="T45" fmla="*/ 22 h 41"/>
                    <a:gd name="T46" fmla="*/ 65 w 67"/>
                    <a:gd name="T47" fmla="*/ 29 h 41"/>
                    <a:gd name="T48" fmla="*/ 60 w 67"/>
                    <a:gd name="T49" fmla="*/ 29 h 41"/>
                    <a:gd name="T50" fmla="*/ 60 w 67"/>
                    <a:gd name="T51" fmla="*/ 35 h 41"/>
                    <a:gd name="T52" fmla="*/ 56 w 67"/>
                    <a:gd name="T53" fmla="*/ 31 h 41"/>
                    <a:gd name="T54" fmla="*/ 56 w 67"/>
                    <a:gd name="T55" fmla="*/ 31 h 41"/>
                    <a:gd name="T56" fmla="*/ 52 w 67"/>
                    <a:gd name="T57" fmla="*/ 29 h 41"/>
                    <a:gd name="T58" fmla="*/ 47 w 67"/>
                    <a:gd name="T59" fmla="*/ 29 h 41"/>
                    <a:gd name="T60" fmla="*/ 47 w 67"/>
                    <a:gd name="T61" fmla="*/ 35 h 41"/>
                    <a:gd name="T62" fmla="*/ 45 w 67"/>
                    <a:gd name="T63" fmla="*/ 37 h 41"/>
                    <a:gd name="T64" fmla="*/ 32 w 67"/>
                    <a:gd name="T65" fmla="*/ 35 h 41"/>
                    <a:gd name="T66" fmla="*/ 26 w 67"/>
                    <a:gd name="T67" fmla="*/ 41 h 41"/>
                    <a:gd name="T68" fmla="*/ 26 w 67"/>
                    <a:gd name="T69" fmla="*/ 37 h 41"/>
                    <a:gd name="T70" fmla="*/ 15 w 67"/>
                    <a:gd name="T71" fmla="*/ 41 h 41"/>
                    <a:gd name="T72" fmla="*/ 11 w 67"/>
                    <a:gd name="T73" fmla="*/ 35 h 41"/>
                    <a:gd name="T74" fmla="*/ 6 w 67"/>
                    <a:gd name="T75" fmla="*/ 29 h 41"/>
                    <a:gd name="T76" fmla="*/ 0 w 67"/>
                    <a:gd name="T77" fmla="*/ 31 h 41"/>
                    <a:gd name="T78" fmla="*/ 0 w 67"/>
                    <a:gd name="T79" fmla="*/ 29 h 41"/>
                    <a:gd name="T80" fmla="*/ 6 w 67"/>
                    <a:gd name="T81" fmla="*/ 20 h 41"/>
                    <a:gd name="T82" fmla="*/ 11 w 67"/>
                    <a:gd name="T83" fmla="*/ 11 h 41"/>
                    <a:gd name="T84" fmla="*/ 11 w 67"/>
                    <a:gd name="T85" fmla="*/ 7 h 41"/>
                    <a:gd name="T86" fmla="*/ 17 w 67"/>
                    <a:gd name="T87" fmla="*/ 7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
                    <a:gd name="T133" fmla="*/ 0 h 41"/>
                    <a:gd name="T134" fmla="*/ 67 w 67"/>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 h="41">
                      <a:moveTo>
                        <a:pt x="17" y="7"/>
                      </a:moveTo>
                      <a:lnTo>
                        <a:pt x="21" y="7"/>
                      </a:lnTo>
                      <a:lnTo>
                        <a:pt x="26" y="7"/>
                      </a:lnTo>
                      <a:lnTo>
                        <a:pt x="30" y="7"/>
                      </a:lnTo>
                      <a:lnTo>
                        <a:pt x="32" y="7"/>
                      </a:lnTo>
                      <a:lnTo>
                        <a:pt x="32" y="5"/>
                      </a:lnTo>
                      <a:lnTo>
                        <a:pt x="37" y="0"/>
                      </a:lnTo>
                      <a:lnTo>
                        <a:pt x="39" y="0"/>
                      </a:lnTo>
                      <a:lnTo>
                        <a:pt x="41" y="0"/>
                      </a:lnTo>
                      <a:lnTo>
                        <a:pt x="41" y="5"/>
                      </a:lnTo>
                      <a:lnTo>
                        <a:pt x="45" y="5"/>
                      </a:lnTo>
                      <a:lnTo>
                        <a:pt x="47" y="5"/>
                      </a:lnTo>
                      <a:lnTo>
                        <a:pt x="52" y="5"/>
                      </a:lnTo>
                      <a:lnTo>
                        <a:pt x="56" y="7"/>
                      </a:lnTo>
                      <a:lnTo>
                        <a:pt x="52" y="11"/>
                      </a:lnTo>
                      <a:lnTo>
                        <a:pt x="56" y="16"/>
                      </a:lnTo>
                      <a:lnTo>
                        <a:pt x="56" y="20"/>
                      </a:lnTo>
                      <a:lnTo>
                        <a:pt x="60" y="20"/>
                      </a:lnTo>
                      <a:lnTo>
                        <a:pt x="65" y="22"/>
                      </a:lnTo>
                      <a:lnTo>
                        <a:pt x="67" y="22"/>
                      </a:lnTo>
                      <a:lnTo>
                        <a:pt x="65" y="29"/>
                      </a:lnTo>
                      <a:lnTo>
                        <a:pt x="60" y="29"/>
                      </a:lnTo>
                      <a:lnTo>
                        <a:pt x="60" y="35"/>
                      </a:lnTo>
                      <a:lnTo>
                        <a:pt x="56" y="31"/>
                      </a:lnTo>
                      <a:lnTo>
                        <a:pt x="52" y="29"/>
                      </a:lnTo>
                      <a:lnTo>
                        <a:pt x="47" y="29"/>
                      </a:lnTo>
                      <a:lnTo>
                        <a:pt x="47" y="35"/>
                      </a:lnTo>
                      <a:lnTo>
                        <a:pt x="45" y="37"/>
                      </a:lnTo>
                      <a:lnTo>
                        <a:pt x="32" y="35"/>
                      </a:lnTo>
                      <a:lnTo>
                        <a:pt x="26" y="41"/>
                      </a:lnTo>
                      <a:lnTo>
                        <a:pt x="26" y="37"/>
                      </a:lnTo>
                      <a:lnTo>
                        <a:pt x="15" y="41"/>
                      </a:lnTo>
                      <a:lnTo>
                        <a:pt x="11" y="35"/>
                      </a:lnTo>
                      <a:lnTo>
                        <a:pt x="6" y="29"/>
                      </a:lnTo>
                      <a:lnTo>
                        <a:pt x="0" y="31"/>
                      </a:lnTo>
                      <a:lnTo>
                        <a:pt x="0" y="29"/>
                      </a:lnTo>
                      <a:lnTo>
                        <a:pt x="6" y="20"/>
                      </a:lnTo>
                      <a:lnTo>
                        <a:pt x="11" y="11"/>
                      </a:lnTo>
                      <a:lnTo>
                        <a:pt x="11" y="7"/>
                      </a:lnTo>
                      <a:lnTo>
                        <a:pt x="17" y="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1" name="Freeform 45">
                  <a:extLst>
                    <a:ext uri="{FF2B5EF4-FFF2-40B4-BE49-F238E27FC236}">
                      <a16:creationId xmlns:a16="http://schemas.microsoft.com/office/drawing/2014/main" id="{53B672BC-9723-487B-9FA0-61044A7EE3E6}"/>
                    </a:ext>
                  </a:extLst>
                </p:cNvPr>
                <p:cNvSpPr>
                  <a:spLocks noChangeAspect="1"/>
                </p:cNvSpPr>
                <p:nvPr/>
              </p:nvSpPr>
              <p:spPr bwMode="auto">
                <a:xfrm>
                  <a:off x="2727" y="1829"/>
                  <a:ext cx="211" cy="149"/>
                </a:xfrm>
                <a:custGeom>
                  <a:avLst/>
                  <a:gdLst>
                    <a:gd name="T0" fmla="*/ 123 w 195"/>
                    <a:gd name="T1" fmla="*/ 15 h 149"/>
                    <a:gd name="T2" fmla="*/ 154 w 195"/>
                    <a:gd name="T3" fmla="*/ 21 h 149"/>
                    <a:gd name="T4" fmla="*/ 164 w 195"/>
                    <a:gd name="T5" fmla="*/ 21 h 149"/>
                    <a:gd name="T6" fmla="*/ 175 w 195"/>
                    <a:gd name="T7" fmla="*/ 23 h 149"/>
                    <a:gd name="T8" fmla="*/ 190 w 195"/>
                    <a:gd name="T9" fmla="*/ 23 h 149"/>
                    <a:gd name="T10" fmla="*/ 190 w 195"/>
                    <a:gd name="T11" fmla="*/ 30 h 149"/>
                    <a:gd name="T12" fmla="*/ 184 w 195"/>
                    <a:gd name="T13" fmla="*/ 41 h 149"/>
                    <a:gd name="T14" fmla="*/ 164 w 195"/>
                    <a:gd name="T15" fmla="*/ 49 h 149"/>
                    <a:gd name="T16" fmla="*/ 154 w 195"/>
                    <a:gd name="T17" fmla="*/ 54 h 149"/>
                    <a:gd name="T18" fmla="*/ 149 w 195"/>
                    <a:gd name="T19" fmla="*/ 69 h 149"/>
                    <a:gd name="T20" fmla="*/ 139 w 195"/>
                    <a:gd name="T21" fmla="*/ 86 h 149"/>
                    <a:gd name="T22" fmla="*/ 145 w 195"/>
                    <a:gd name="T23" fmla="*/ 99 h 149"/>
                    <a:gd name="T24" fmla="*/ 134 w 195"/>
                    <a:gd name="T25" fmla="*/ 110 h 149"/>
                    <a:gd name="T26" fmla="*/ 130 w 195"/>
                    <a:gd name="T27" fmla="*/ 118 h 149"/>
                    <a:gd name="T28" fmla="*/ 119 w 195"/>
                    <a:gd name="T29" fmla="*/ 121 h 149"/>
                    <a:gd name="T30" fmla="*/ 108 w 195"/>
                    <a:gd name="T31" fmla="*/ 136 h 149"/>
                    <a:gd name="T32" fmla="*/ 102 w 195"/>
                    <a:gd name="T33" fmla="*/ 133 h 149"/>
                    <a:gd name="T34" fmla="*/ 95 w 195"/>
                    <a:gd name="T35" fmla="*/ 136 h 149"/>
                    <a:gd name="T36" fmla="*/ 87 w 195"/>
                    <a:gd name="T37" fmla="*/ 136 h 149"/>
                    <a:gd name="T38" fmla="*/ 72 w 195"/>
                    <a:gd name="T39" fmla="*/ 138 h 149"/>
                    <a:gd name="T40" fmla="*/ 57 w 195"/>
                    <a:gd name="T41" fmla="*/ 149 h 149"/>
                    <a:gd name="T42" fmla="*/ 41 w 195"/>
                    <a:gd name="T43" fmla="*/ 136 h 149"/>
                    <a:gd name="T44" fmla="*/ 31 w 195"/>
                    <a:gd name="T45" fmla="*/ 127 h 149"/>
                    <a:gd name="T46" fmla="*/ 28 w 195"/>
                    <a:gd name="T47" fmla="*/ 114 h 149"/>
                    <a:gd name="T48" fmla="*/ 35 w 195"/>
                    <a:gd name="T49" fmla="*/ 105 h 149"/>
                    <a:gd name="T50" fmla="*/ 31 w 195"/>
                    <a:gd name="T51" fmla="*/ 95 h 149"/>
                    <a:gd name="T52" fmla="*/ 28 w 195"/>
                    <a:gd name="T53" fmla="*/ 80 h 149"/>
                    <a:gd name="T54" fmla="*/ 39 w 195"/>
                    <a:gd name="T55" fmla="*/ 64 h 149"/>
                    <a:gd name="T56" fmla="*/ 46 w 195"/>
                    <a:gd name="T57" fmla="*/ 41 h 149"/>
                    <a:gd name="T58" fmla="*/ 39 w 195"/>
                    <a:gd name="T59" fmla="*/ 36 h 149"/>
                    <a:gd name="T60" fmla="*/ 26 w 195"/>
                    <a:gd name="T61" fmla="*/ 36 h 149"/>
                    <a:gd name="T62" fmla="*/ 16 w 195"/>
                    <a:gd name="T63" fmla="*/ 30 h 149"/>
                    <a:gd name="T64" fmla="*/ 7 w 195"/>
                    <a:gd name="T65" fmla="*/ 30 h 149"/>
                    <a:gd name="T66" fmla="*/ 7 w 195"/>
                    <a:gd name="T67" fmla="*/ 21 h 149"/>
                    <a:gd name="T68" fmla="*/ 5 w 195"/>
                    <a:gd name="T69" fmla="*/ 17 h 149"/>
                    <a:gd name="T70" fmla="*/ 7 w 195"/>
                    <a:gd name="T71" fmla="*/ 6 h 149"/>
                    <a:gd name="T72" fmla="*/ 16 w 195"/>
                    <a:gd name="T73" fmla="*/ 2 h 149"/>
                    <a:gd name="T74" fmla="*/ 28 w 195"/>
                    <a:gd name="T75" fmla="*/ 2 h 149"/>
                    <a:gd name="T76" fmla="*/ 54 w 195"/>
                    <a:gd name="T77" fmla="*/ 2 h 149"/>
                    <a:gd name="T78" fmla="*/ 87 w 195"/>
                    <a:gd name="T79" fmla="*/ 6 h 149"/>
                    <a:gd name="T80" fmla="*/ 119 w 195"/>
                    <a:gd name="T81" fmla="*/ 6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5"/>
                    <a:gd name="T124" fmla="*/ 0 h 149"/>
                    <a:gd name="T125" fmla="*/ 195 w 195"/>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5" h="149">
                      <a:moveTo>
                        <a:pt x="119" y="6"/>
                      </a:moveTo>
                      <a:lnTo>
                        <a:pt x="123" y="15"/>
                      </a:lnTo>
                      <a:lnTo>
                        <a:pt x="145" y="21"/>
                      </a:lnTo>
                      <a:lnTo>
                        <a:pt x="154" y="21"/>
                      </a:lnTo>
                      <a:lnTo>
                        <a:pt x="154" y="17"/>
                      </a:lnTo>
                      <a:lnTo>
                        <a:pt x="164" y="21"/>
                      </a:lnTo>
                      <a:lnTo>
                        <a:pt x="169" y="26"/>
                      </a:lnTo>
                      <a:lnTo>
                        <a:pt x="175" y="23"/>
                      </a:lnTo>
                      <a:lnTo>
                        <a:pt x="184" y="26"/>
                      </a:lnTo>
                      <a:lnTo>
                        <a:pt x="190" y="23"/>
                      </a:lnTo>
                      <a:lnTo>
                        <a:pt x="195" y="26"/>
                      </a:lnTo>
                      <a:lnTo>
                        <a:pt x="190" y="30"/>
                      </a:lnTo>
                      <a:lnTo>
                        <a:pt x="190" y="36"/>
                      </a:lnTo>
                      <a:lnTo>
                        <a:pt x="184" y="41"/>
                      </a:lnTo>
                      <a:lnTo>
                        <a:pt x="175" y="49"/>
                      </a:lnTo>
                      <a:lnTo>
                        <a:pt x="164" y="49"/>
                      </a:lnTo>
                      <a:lnTo>
                        <a:pt x="158" y="54"/>
                      </a:lnTo>
                      <a:lnTo>
                        <a:pt x="154" y="54"/>
                      </a:lnTo>
                      <a:lnTo>
                        <a:pt x="154" y="64"/>
                      </a:lnTo>
                      <a:lnTo>
                        <a:pt x="149" y="69"/>
                      </a:lnTo>
                      <a:lnTo>
                        <a:pt x="136" y="80"/>
                      </a:lnTo>
                      <a:lnTo>
                        <a:pt x="139" y="86"/>
                      </a:lnTo>
                      <a:lnTo>
                        <a:pt x="145" y="95"/>
                      </a:lnTo>
                      <a:lnTo>
                        <a:pt x="145" y="99"/>
                      </a:lnTo>
                      <a:lnTo>
                        <a:pt x="139" y="103"/>
                      </a:lnTo>
                      <a:lnTo>
                        <a:pt x="134" y="110"/>
                      </a:lnTo>
                      <a:lnTo>
                        <a:pt x="130" y="114"/>
                      </a:lnTo>
                      <a:lnTo>
                        <a:pt x="130" y="118"/>
                      </a:lnTo>
                      <a:lnTo>
                        <a:pt x="126" y="121"/>
                      </a:lnTo>
                      <a:lnTo>
                        <a:pt x="119" y="121"/>
                      </a:lnTo>
                      <a:lnTo>
                        <a:pt x="110" y="127"/>
                      </a:lnTo>
                      <a:lnTo>
                        <a:pt x="108" y="136"/>
                      </a:lnTo>
                      <a:lnTo>
                        <a:pt x="104" y="133"/>
                      </a:lnTo>
                      <a:lnTo>
                        <a:pt x="102" y="133"/>
                      </a:lnTo>
                      <a:lnTo>
                        <a:pt x="100" y="136"/>
                      </a:lnTo>
                      <a:lnTo>
                        <a:pt x="95" y="136"/>
                      </a:lnTo>
                      <a:lnTo>
                        <a:pt x="91" y="136"/>
                      </a:lnTo>
                      <a:lnTo>
                        <a:pt x="87" y="136"/>
                      </a:lnTo>
                      <a:lnTo>
                        <a:pt x="78" y="136"/>
                      </a:lnTo>
                      <a:lnTo>
                        <a:pt x="72" y="138"/>
                      </a:lnTo>
                      <a:lnTo>
                        <a:pt x="65" y="138"/>
                      </a:lnTo>
                      <a:lnTo>
                        <a:pt x="57" y="149"/>
                      </a:lnTo>
                      <a:lnTo>
                        <a:pt x="44" y="142"/>
                      </a:lnTo>
                      <a:lnTo>
                        <a:pt x="41" y="136"/>
                      </a:lnTo>
                      <a:lnTo>
                        <a:pt x="41" y="129"/>
                      </a:lnTo>
                      <a:lnTo>
                        <a:pt x="31" y="127"/>
                      </a:lnTo>
                      <a:lnTo>
                        <a:pt x="28" y="127"/>
                      </a:lnTo>
                      <a:lnTo>
                        <a:pt x="28" y="114"/>
                      </a:lnTo>
                      <a:lnTo>
                        <a:pt x="35" y="110"/>
                      </a:lnTo>
                      <a:lnTo>
                        <a:pt x="35" y="105"/>
                      </a:lnTo>
                      <a:lnTo>
                        <a:pt x="31" y="99"/>
                      </a:lnTo>
                      <a:lnTo>
                        <a:pt x="31" y="95"/>
                      </a:lnTo>
                      <a:lnTo>
                        <a:pt x="31" y="90"/>
                      </a:lnTo>
                      <a:lnTo>
                        <a:pt x="28" y="80"/>
                      </a:lnTo>
                      <a:lnTo>
                        <a:pt x="35" y="80"/>
                      </a:lnTo>
                      <a:lnTo>
                        <a:pt x="39" y="64"/>
                      </a:lnTo>
                      <a:lnTo>
                        <a:pt x="39" y="54"/>
                      </a:lnTo>
                      <a:lnTo>
                        <a:pt x="46" y="41"/>
                      </a:lnTo>
                      <a:lnTo>
                        <a:pt x="44" y="39"/>
                      </a:lnTo>
                      <a:lnTo>
                        <a:pt x="39" y="36"/>
                      </a:lnTo>
                      <a:lnTo>
                        <a:pt x="31" y="36"/>
                      </a:lnTo>
                      <a:lnTo>
                        <a:pt x="26" y="36"/>
                      </a:lnTo>
                      <a:lnTo>
                        <a:pt x="20" y="36"/>
                      </a:lnTo>
                      <a:lnTo>
                        <a:pt x="16" y="30"/>
                      </a:lnTo>
                      <a:lnTo>
                        <a:pt x="11" y="32"/>
                      </a:lnTo>
                      <a:lnTo>
                        <a:pt x="7" y="30"/>
                      </a:lnTo>
                      <a:lnTo>
                        <a:pt x="11" y="26"/>
                      </a:lnTo>
                      <a:lnTo>
                        <a:pt x="7" y="21"/>
                      </a:lnTo>
                      <a:lnTo>
                        <a:pt x="5" y="21"/>
                      </a:lnTo>
                      <a:lnTo>
                        <a:pt x="5" y="17"/>
                      </a:lnTo>
                      <a:lnTo>
                        <a:pt x="0" y="6"/>
                      </a:lnTo>
                      <a:lnTo>
                        <a:pt x="7" y="6"/>
                      </a:lnTo>
                      <a:lnTo>
                        <a:pt x="16" y="6"/>
                      </a:lnTo>
                      <a:lnTo>
                        <a:pt x="16" y="2"/>
                      </a:lnTo>
                      <a:lnTo>
                        <a:pt x="22" y="0"/>
                      </a:lnTo>
                      <a:lnTo>
                        <a:pt x="28" y="2"/>
                      </a:lnTo>
                      <a:lnTo>
                        <a:pt x="44" y="2"/>
                      </a:lnTo>
                      <a:lnTo>
                        <a:pt x="54" y="2"/>
                      </a:lnTo>
                      <a:lnTo>
                        <a:pt x="69" y="6"/>
                      </a:lnTo>
                      <a:lnTo>
                        <a:pt x="87" y="6"/>
                      </a:lnTo>
                      <a:lnTo>
                        <a:pt x="102" y="6"/>
                      </a:lnTo>
                      <a:lnTo>
                        <a:pt x="119" y="6"/>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2" name="Freeform 46">
                  <a:extLst>
                    <a:ext uri="{FF2B5EF4-FFF2-40B4-BE49-F238E27FC236}">
                      <a16:creationId xmlns:a16="http://schemas.microsoft.com/office/drawing/2014/main" id="{C87F208E-2407-44D5-9882-1EF7485499B1}"/>
                    </a:ext>
                  </a:extLst>
                </p:cNvPr>
                <p:cNvSpPr>
                  <a:spLocks noChangeAspect="1"/>
                </p:cNvSpPr>
                <p:nvPr/>
              </p:nvSpPr>
              <p:spPr bwMode="auto">
                <a:xfrm>
                  <a:off x="2922" y="1904"/>
                  <a:ext cx="20" cy="11"/>
                </a:xfrm>
                <a:custGeom>
                  <a:avLst/>
                  <a:gdLst>
                    <a:gd name="T0" fmla="*/ 10 w 19"/>
                    <a:gd name="T1" fmla="*/ 11 h 11"/>
                    <a:gd name="T2" fmla="*/ 8 w 19"/>
                    <a:gd name="T3" fmla="*/ 9 h 11"/>
                    <a:gd name="T4" fmla="*/ 8 w 19"/>
                    <a:gd name="T5" fmla="*/ 5 h 11"/>
                    <a:gd name="T6" fmla="*/ 0 w 19"/>
                    <a:gd name="T7" fmla="*/ 5 h 11"/>
                    <a:gd name="T8" fmla="*/ 10 w 19"/>
                    <a:gd name="T9" fmla="*/ 0 h 11"/>
                    <a:gd name="T10" fmla="*/ 10 w 19"/>
                    <a:gd name="T11" fmla="*/ 5 h 11"/>
                    <a:gd name="T12" fmla="*/ 19 w 19"/>
                    <a:gd name="T13" fmla="*/ 5 h 11"/>
                    <a:gd name="T14" fmla="*/ 15 w 19"/>
                    <a:gd name="T15" fmla="*/ 5 h 11"/>
                    <a:gd name="T16" fmla="*/ 10 w 19"/>
                    <a:gd name="T17" fmla="*/ 1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1"/>
                    <a:gd name="T29" fmla="*/ 19 w 1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1">
                      <a:moveTo>
                        <a:pt x="10" y="11"/>
                      </a:moveTo>
                      <a:lnTo>
                        <a:pt x="8" y="9"/>
                      </a:lnTo>
                      <a:lnTo>
                        <a:pt x="8" y="5"/>
                      </a:lnTo>
                      <a:lnTo>
                        <a:pt x="0" y="5"/>
                      </a:lnTo>
                      <a:lnTo>
                        <a:pt x="10" y="0"/>
                      </a:lnTo>
                      <a:lnTo>
                        <a:pt x="10" y="5"/>
                      </a:lnTo>
                      <a:lnTo>
                        <a:pt x="19" y="5"/>
                      </a:lnTo>
                      <a:lnTo>
                        <a:pt x="15" y="5"/>
                      </a:lnTo>
                      <a:lnTo>
                        <a:pt x="10" y="11"/>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3" name="Freeform 47">
                  <a:extLst>
                    <a:ext uri="{FF2B5EF4-FFF2-40B4-BE49-F238E27FC236}">
                      <a16:creationId xmlns:a16="http://schemas.microsoft.com/office/drawing/2014/main" id="{32D73636-B6AB-4E63-B8B6-C6E0E3223DF8}"/>
                    </a:ext>
                  </a:extLst>
                </p:cNvPr>
                <p:cNvSpPr>
                  <a:spLocks noChangeAspect="1"/>
                </p:cNvSpPr>
                <p:nvPr/>
              </p:nvSpPr>
              <p:spPr bwMode="auto">
                <a:xfrm>
                  <a:off x="2942" y="1900"/>
                  <a:ext cx="7" cy="4"/>
                </a:xfrm>
                <a:custGeom>
                  <a:avLst/>
                  <a:gdLst>
                    <a:gd name="T0" fmla="*/ 6 w 6"/>
                    <a:gd name="T1" fmla="*/ 4 h 4"/>
                    <a:gd name="T2" fmla="*/ 0 w 6"/>
                    <a:gd name="T3" fmla="*/ 0 h 4"/>
                    <a:gd name="T4" fmla="*/ 6 w 6"/>
                    <a:gd name="T5" fmla="*/ 0 h 4"/>
                    <a:gd name="T6" fmla="*/ 6 w 6"/>
                    <a:gd name="T7" fmla="*/ 4 h 4"/>
                    <a:gd name="T8" fmla="*/ 0 60000 65536"/>
                    <a:gd name="T9" fmla="*/ 0 60000 65536"/>
                    <a:gd name="T10" fmla="*/ 0 60000 65536"/>
                    <a:gd name="T11" fmla="*/ 0 60000 65536"/>
                    <a:gd name="T12" fmla="*/ 0 w 6"/>
                    <a:gd name="T13" fmla="*/ 0 h 4"/>
                    <a:gd name="T14" fmla="*/ 6 w 6"/>
                    <a:gd name="T15" fmla="*/ 4 h 4"/>
                  </a:gdLst>
                  <a:ahLst/>
                  <a:cxnLst>
                    <a:cxn ang="T8">
                      <a:pos x="T0" y="T1"/>
                    </a:cxn>
                    <a:cxn ang="T9">
                      <a:pos x="T2" y="T3"/>
                    </a:cxn>
                    <a:cxn ang="T10">
                      <a:pos x="T4" y="T5"/>
                    </a:cxn>
                    <a:cxn ang="T11">
                      <a:pos x="T6" y="T7"/>
                    </a:cxn>
                  </a:cxnLst>
                  <a:rect l="T12" t="T13" r="T14" b="T15"/>
                  <a:pathLst>
                    <a:path w="6" h="4">
                      <a:moveTo>
                        <a:pt x="6" y="4"/>
                      </a:moveTo>
                      <a:lnTo>
                        <a:pt x="0" y="0"/>
                      </a:lnTo>
                      <a:lnTo>
                        <a:pt x="6" y="0"/>
                      </a:lnTo>
                      <a:lnTo>
                        <a:pt x="6" y="4"/>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4" name="Freeform 48">
                  <a:extLst>
                    <a:ext uri="{FF2B5EF4-FFF2-40B4-BE49-F238E27FC236}">
                      <a16:creationId xmlns:a16="http://schemas.microsoft.com/office/drawing/2014/main" id="{07036DE2-3102-412A-9387-24390B978467}"/>
                    </a:ext>
                  </a:extLst>
                </p:cNvPr>
                <p:cNvSpPr>
                  <a:spLocks noChangeAspect="1"/>
                </p:cNvSpPr>
                <p:nvPr/>
              </p:nvSpPr>
              <p:spPr bwMode="auto">
                <a:xfrm>
                  <a:off x="2900" y="1919"/>
                  <a:ext cx="8" cy="7"/>
                </a:xfrm>
                <a:custGeom>
                  <a:avLst/>
                  <a:gdLst>
                    <a:gd name="T0" fmla="*/ 7 w 7"/>
                    <a:gd name="T1" fmla="*/ 7 h 7"/>
                    <a:gd name="T2" fmla="*/ 0 w 7"/>
                    <a:gd name="T3" fmla="*/ 5 h 7"/>
                    <a:gd name="T4" fmla="*/ 7 w 7"/>
                    <a:gd name="T5" fmla="*/ 0 h 7"/>
                    <a:gd name="T6" fmla="*/ 7 w 7"/>
                    <a:gd name="T7" fmla="*/ 7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7" y="7"/>
                      </a:moveTo>
                      <a:lnTo>
                        <a:pt x="0" y="5"/>
                      </a:lnTo>
                      <a:lnTo>
                        <a:pt x="7" y="0"/>
                      </a:lnTo>
                      <a:lnTo>
                        <a:pt x="7" y="7"/>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5" name="Freeform 49">
                  <a:extLst>
                    <a:ext uri="{FF2B5EF4-FFF2-40B4-BE49-F238E27FC236}">
                      <a16:creationId xmlns:a16="http://schemas.microsoft.com/office/drawing/2014/main" id="{BBE1F619-2B61-4732-B4C7-FEC5547EF097}"/>
                    </a:ext>
                  </a:extLst>
                </p:cNvPr>
                <p:cNvSpPr>
                  <a:spLocks noChangeAspect="1"/>
                </p:cNvSpPr>
                <p:nvPr/>
              </p:nvSpPr>
              <p:spPr bwMode="auto">
                <a:xfrm>
                  <a:off x="2904" y="1848"/>
                  <a:ext cx="12" cy="7"/>
                </a:xfrm>
                <a:custGeom>
                  <a:avLst/>
                  <a:gdLst>
                    <a:gd name="T0" fmla="*/ 0 w 11"/>
                    <a:gd name="T1" fmla="*/ 0 h 7"/>
                    <a:gd name="T2" fmla="*/ 5 w 11"/>
                    <a:gd name="T3" fmla="*/ 7 h 7"/>
                    <a:gd name="T4" fmla="*/ 11 w 11"/>
                    <a:gd name="T5" fmla="*/ 4 h 7"/>
                    <a:gd name="T6" fmla="*/ 0 w 11"/>
                    <a:gd name="T7" fmla="*/ 0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0" y="0"/>
                      </a:moveTo>
                      <a:lnTo>
                        <a:pt x="5" y="7"/>
                      </a:lnTo>
                      <a:lnTo>
                        <a:pt x="11" y="4"/>
                      </a:lnTo>
                      <a:lnTo>
                        <a:pt x="0" y="0"/>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6" name="Freeform 50">
                  <a:extLst>
                    <a:ext uri="{FF2B5EF4-FFF2-40B4-BE49-F238E27FC236}">
                      <a16:creationId xmlns:a16="http://schemas.microsoft.com/office/drawing/2014/main" id="{A689DE7D-8D5F-4AF0-82E2-472E255E9880}"/>
                    </a:ext>
                  </a:extLst>
                </p:cNvPr>
                <p:cNvSpPr>
                  <a:spLocks noChangeAspect="1"/>
                </p:cNvSpPr>
                <p:nvPr/>
              </p:nvSpPr>
              <p:spPr bwMode="auto">
                <a:xfrm>
                  <a:off x="3318" y="1859"/>
                  <a:ext cx="325" cy="121"/>
                </a:xfrm>
                <a:custGeom>
                  <a:avLst/>
                  <a:gdLst>
                    <a:gd name="T0" fmla="*/ 16 w 300"/>
                    <a:gd name="T1" fmla="*/ 0 h 121"/>
                    <a:gd name="T2" fmla="*/ 26 w 300"/>
                    <a:gd name="T3" fmla="*/ 2 h 121"/>
                    <a:gd name="T4" fmla="*/ 44 w 300"/>
                    <a:gd name="T5" fmla="*/ 17 h 121"/>
                    <a:gd name="T6" fmla="*/ 61 w 300"/>
                    <a:gd name="T7" fmla="*/ 17 h 121"/>
                    <a:gd name="T8" fmla="*/ 76 w 300"/>
                    <a:gd name="T9" fmla="*/ 21 h 121"/>
                    <a:gd name="T10" fmla="*/ 91 w 300"/>
                    <a:gd name="T11" fmla="*/ 11 h 121"/>
                    <a:gd name="T12" fmla="*/ 111 w 300"/>
                    <a:gd name="T13" fmla="*/ 2 h 121"/>
                    <a:gd name="T14" fmla="*/ 132 w 300"/>
                    <a:gd name="T15" fmla="*/ 0 h 121"/>
                    <a:gd name="T16" fmla="*/ 136 w 300"/>
                    <a:gd name="T17" fmla="*/ 2 h 121"/>
                    <a:gd name="T18" fmla="*/ 152 w 300"/>
                    <a:gd name="T19" fmla="*/ 9 h 121"/>
                    <a:gd name="T20" fmla="*/ 160 w 300"/>
                    <a:gd name="T21" fmla="*/ 11 h 121"/>
                    <a:gd name="T22" fmla="*/ 175 w 300"/>
                    <a:gd name="T23" fmla="*/ 21 h 121"/>
                    <a:gd name="T24" fmla="*/ 186 w 300"/>
                    <a:gd name="T25" fmla="*/ 21 h 121"/>
                    <a:gd name="T26" fmla="*/ 210 w 300"/>
                    <a:gd name="T27" fmla="*/ 21 h 121"/>
                    <a:gd name="T28" fmla="*/ 236 w 300"/>
                    <a:gd name="T29" fmla="*/ 9 h 121"/>
                    <a:gd name="T30" fmla="*/ 272 w 300"/>
                    <a:gd name="T31" fmla="*/ 15 h 121"/>
                    <a:gd name="T32" fmla="*/ 275 w 300"/>
                    <a:gd name="T33" fmla="*/ 37 h 121"/>
                    <a:gd name="T34" fmla="*/ 283 w 300"/>
                    <a:gd name="T35" fmla="*/ 50 h 121"/>
                    <a:gd name="T36" fmla="*/ 292 w 300"/>
                    <a:gd name="T37" fmla="*/ 75 h 121"/>
                    <a:gd name="T38" fmla="*/ 296 w 300"/>
                    <a:gd name="T39" fmla="*/ 86 h 121"/>
                    <a:gd name="T40" fmla="*/ 292 w 300"/>
                    <a:gd name="T41" fmla="*/ 95 h 121"/>
                    <a:gd name="T42" fmla="*/ 268 w 300"/>
                    <a:gd name="T43" fmla="*/ 91 h 121"/>
                    <a:gd name="T44" fmla="*/ 257 w 300"/>
                    <a:gd name="T45" fmla="*/ 93 h 121"/>
                    <a:gd name="T46" fmla="*/ 242 w 300"/>
                    <a:gd name="T47" fmla="*/ 95 h 121"/>
                    <a:gd name="T48" fmla="*/ 221 w 300"/>
                    <a:gd name="T49" fmla="*/ 106 h 121"/>
                    <a:gd name="T50" fmla="*/ 197 w 300"/>
                    <a:gd name="T51" fmla="*/ 101 h 121"/>
                    <a:gd name="T52" fmla="*/ 180 w 300"/>
                    <a:gd name="T53" fmla="*/ 106 h 121"/>
                    <a:gd name="T54" fmla="*/ 171 w 300"/>
                    <a:gd name="T55" fmla="*/ 101 h 121"/>
                    <a:gd name="T56" fmla="*/ 171 w 300"/>
                    <a:gd name="T57" fmla="*/ 114 h 121"/>
                    <a:gd name="T58" fmla="*/ 162 w 300"/>
                    <a:gd name="T59" fmla="*/ 121 h 121"/>
                    <a:gd name="T60" fmla="*/ 156 w 300"/>
                    <a:gd name="T61" fmla="*/ 110 h 121"/>
                    <a:gd name="T62" fmla="*/ 160 w 300"/>
                    <a:gd name="T63" fmla="*/ 101 h 121"/>
                    <a:gd name="T64" fmla="*/ 136 w 300"/>
                    <a:gd name="T65" fmla="*/ 101 h 121"/>
                    <a:gd name="T66" fmla="*/ 111 w 300"/>
                    <a:gd name="T67" fmla="*/ 116 h 121"/>
                    <a:gd name="T68" fmla="*/ 100 w 300"/>
                    <a:gd name="T69" fmla="*/ 110 h 121"/>
                    <a:gd name="T70" fmla="*/ 76 w 300"/>
                    <a:gd name="T71" fmla="*/ 106 h 121"/>
                    <a:gd name="T72" fmla="*/ 72 w 300"/>
                    <a:gd name="T73" fmla="*/ 114 h 121"/>
                    <a:gd name="T74" fmla="*/ 52 w 300"/>
                    <a:gd name="T75" fmla="*/ 114 h 121"/>
                    <a:gd name="T76" fmla="*/ 41 w 300"/>
                    <a:gd name="T77" fmla="*/ 106 h 121"/>
                    <a:gd name="T78" fmla="*/ 35 w 300"/>
                    <a:gd name="T79" fmla="*/ 108 h 121"/>
                    <a:gd name="T80" fmla="*/ 26 w 300"/>
                    <a:gd name="T81" fmla="*/ 106 h 121"/>
                    <a:gd name="T82" fmla="*/ 22 w 300"/>
                    <a:gd name="T83" fmla="*/ 101 h 121"/>
                    <a:gd name="T84" fmla="*/ 26 w 300"/>
                    <a:gd name="T85" fmla="*/ 97 h 121"/>
                    <a:gd name="T86" fmla="*/ 20 w 300"/>
                    <a:gd name="T87" fmla="*/ 95 h 121"/>
                    <a:gd name="T88" fmla="*/ 20 w 300"/>
                    <a:gd name="T89" fmla="*/ 82 h 121"/>
                    <a:gd name="T90" fmla="*/ 3 w 300"/>
                    <a:gd name="T91" fmla="*/ 78 h 121"/>
                    <a:gd name="T92" fmla="*/ 3 w 300"/>
                    <a:gd name="T93" fmla="*/ 71 h 121"/>
                    <a:gd name="T94" fmla="*/ 11 w 300"/>
                    <a:gd name="T95" fmla="*/ 75 h 121"/>
                    <a:gd name="T96" fmla="*/ 11 w 300"/>
                    <a:gd name="T97" fmla="*/ 71 h 121"/>
                    <a:gd name="T98" fmla="*/ 11 w 300"/>
                    <a:gd name="T99" fmla="*/ 65 h 121"/>
                    <a:gd name="T100" fmla="*/ 11 w 300"/>
                    <a:gd name="T101" fmla="*/ 52 h 121"/>
                    <a:gd name="T102" fmla="*/ 0 w 300"/>
                    <a:gd name="T103" fmla="*/ 43 h 121"/>
                    <a:gd name="T104" fmla="*/ 16 w 300"/>
                    <a:gd name="T105" fmla="*/ 34 h 121"/>
                    <a:gd name="T106" fmla="*/ 26 w 300"/>
                    <a:gd name="T107" fmla="*/ 34 h 121"/>
                    <a:gd name="T108" fmla="*/ 31 w 300"/>
                    <a:gd name="T109" fmla="*/ 34 h 121"/>
                    <a:gd name="T110" fmla="*/ 44 w 300"/>
                    <a:gd name="T111" fmla="*/ 30 h 121"/>
                    <a:gd name="T112" fmla="*/ 50 w 300"/>
                    <a:gd name="T113" fmla="*/ 24 h 121"/>
                    <a:gd name="T114" fmla="*/ 20 w 300"/>
                    <a:gd name="T115" fmla="*/ 24 h 121"/>
                    <a:gd name="T116" fmla="*/ 7 w 300"/>
                    <a:gd name="T117" fmla="*/ 34 h 121"/>
                    <a:gd name="T118" fmla="*/ 0 w 300"/>
                    <a:gd name="T119" fmla="*/ 34 h 121"/>
                    <a:gd name="T120" fmla="*/ 0 w 300"/>
                    <a:gd name="T121" fmla="*/ 28 h 121"/>
                    <a:gd name="T122" fmla="*/ 7 w 300"/>
                    <a:gd name="T123" fmla="*/ 17 h 121"/>
                    <a:gd name="T124" fmla="*/ 11 w 300"/>
                    <a:gd name="T125" fmla="*/ 11 h 1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0"/>
                    <a:gd name="T190" fmla="*/ 0 h 121"/>
                    <a:gd name="T191" fmla="*/ 300 w 300"/>
                    <a:gd name="T192" fmla="*/ 121 h 1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0" h="121">
                      <a:moveTo>
                        <a:pt x="3" y="6"/>
                      </a:moveTo>
                      <a:lnTo>
                        <a:pt x="16" y="0"/>
                      </a:lnTo>
                      <a:lnTo>
                        <a:pt x="22" y="2"/>
                      </a:lnTo>
                      <a:lnTo>
                        <a:pt x="26" y="2"/>
                      </a:lnTo>
                      <a:lnTo>
                        <a:pt x="26" y="9"/>
                      </a:lnTo>
                      <a:lnTo>
                        <a:pt x="44" y="17"/>
                      </a:lnTo>
                      <a:lnTo>
                        <a:pt x="59" y="17"/>
                      </a:lnTo>
                      <a:lnTo>
                        <a:pt x="61" y="17"/>
                      </a:lnTo>
                      <a:lnTo>
                        <a:pt x="67" y="21"/>
                      </a:lnTo>
                      <a:lnTo>
                        <a:pt x="76" y="21"/>
                      </a:lnTo>
                      <a:lnTo>
                        <a:pt x="80" y="15"/>
                      </a:lnTo>
                      <a:lnTo>
                        <a:pt x="91" y="11"/>
                      </a:lnTo>
                      <a:lnTo>
                        <a:pt x="100" y="6"/>
                      </a:lnTo>
                      <a:lnTo>
                        <a:pt x="111" y="2"/>
                      </a:lnTo>
                      <a:lnTo>
                        <a:pt x="132" y="2"/>
                      </a:lnTo>
                      <a:lnTo>
                        <a:pt x="132" y="0"/>
                      </a:lnTo>
                      <a:lnTo>
                        <a:pt x="136" y="0"/>
                      </a:lnTo>
                      <a:lnTo>
                        <a:pt x="136" y="2"/>
                      </a:lnTo>
                      <a:lnTo>
                        <a:pt x="145" y="9"/>
                      </a:lnTo>
                      <a:lnTo>
                        <a:pt x="152" y="9"/>
                      </a:lnTo>
                      <a:lnTo>
                        <a:pt x="160" y="15"/>
                      </a:lnTo>
                      <a:lnTo>
                        <a:pt x="160" y="11"/>
                      </a:lnTo>
                      <a:lnTo>
                        <a:pt x="162" y="15"/>
                      </a:lnTo>
                      <a:lnTo>
                        <a:pt x="175" y="21"/>
                      </a:lnTo>
                      <a:lnTo>
                        <a:pt x="180" y="17"/>
                      </a:lnTo>
                      <a:lnTo>
                        <a:pt x="186" y="21"/>
                      </a:lnTo>
                      <a:lnTo>
                        <a:pt x="203" y="17"/>
                      </a:lnTo>
                      <a:lnTo>
                        <a:pt x="210" y="21"/>
                      </a:lnTo>
                      <a:lnTo>
                        <a:pt x="225" y="17"/>
                      </a:lnTo>
                      <a:lnTo>
                        <a:pt x="236" y="9"/>
                      </a:lnTo>
                      <a:lnTo>
                        <a:pt x="259" y="6"/>
                      </a:lnTo>
                      <a:lnTo>
                        <a:pt x="272" y="15"/>
                      </a:lnTo>
                      <a:lnTo>
                        <a:pt x="275" y="24"/>
                      </a:lnTo>
                      <a:lnTo>
                        <a:pt x="275" y="37"/>
                      </a:lnTo>
                      <a:lnTo>
                        <a:pt x="290" y="43"/>
                      </a:lnTo>
                      <a:lnTo>
                        <a:pt x="283" y="50"/>
                      </a:lnTo>
                      <a:lnTo>
                        <a:pt x="290" y="65"/>
                      </a:lnTo>
                      <a:lnTo>
                        <a:pt x="292" y="75"/>
                      </a:lnTo>
                      <a:lnTo>
                        <a:pt x="292" y="78"/>
                      </a:lnTo>
                      <a:lnTo>
                        <a:pt x="296" y="86"/>
                      </a:lnTo>
                      <a:lnTo>
                        <a:pt x="300" y="95"/>
                      </a:lnTo>
                      <a:lnTo>
                        <a:pt x="292" y="95"/>
                      </a:lnTo>
                      <a:lnTo>
                        <a:pt x="277" y="93"/>
                      </a:lnTo>
                      <a:lnTo>
                        <a:pt x="268" y="91"/>
                      </a:lnTo>
                      <a:lnTo>
                        <a:pt x="259" y="95"/>
                      </a:lnTo>
                      <a:lnTo>
                        <a:pt x="257" y="93"/>
                      </a:lnTo>
                      <a:lnTo>
                        <a:pt x="251" y="95"/>
                      </a:lnTo>
                      <a:lnTo>
                        <a:pt x="242" y="95"/>
                      </a:lnTo>
                      <a:lnTo>
                        <a:pt x="236" y="95"/>
                      </a:lnTo>
                      <a:lnTo>
                        <a:pt x="221" y="106"/>
                      </a:lnTo>
                      <a:lnTo>
                        <a:pt x="210" y="106"/>
                      </a:lnTo>
                      <a:lnTo>
                        <a:pt x="197" y="101"/>
                      </a:lnTo>
                      <a:lnTo>
                        <a:pt x="188" y="106"/>
                      </a:lnTo>
                      <a:lnTo>
                        <a:pt x="180" y="106"/>
                      </a:lnTo>
                      <a:lnTo>
                        <a:pt x="175" y="101"/>
                      </a:lnTo>
                      <a:lnTo>
                        <a:pt x="171" y="101"/>
                      </a:lnTo>
                      <a:lnTo>
                        <a:pt x="171" y="110"/>
                      </a:lnTo>
                      <a:lnTo>
                        <a:pt x="171" y="114"/>
                      </a:lnTo>
                      <a:lnTo>
                        <a:pt x="171" y="116"/>
                      </a:lnTo>
                      <a:lnTo>
                        <a:pt x="162" y="121"/>
                      </a:lnTo>
                      <a:lnTo>
                        <a:pt x="160" y="116"/>
                      </a:lnTo>
                      <a:lnTo>
                        <a:pt x="156" y="110"/>
                      </a:lnTo>
                      <a:lnTo>
                        <a:pt x="160" y="106"/>
                      </a:lnTo>
                      <a:lnTo>
                        <a:pt x="160" y="101"/>
                      </a:lnTo>
                      <a:lnTo>
                        <a:pt x="152" y="108"/>
                      </a:lnTo>
                      <a:lnTo>
                        <a:pt x="136" y="101"/>
                      </a:lnTo>
                      <a:lnTo>
                        <a:pt x="126" y="114"/>
                      </a:lnTo>
                      <a:lnTo>
                        <a:pt x="111" y="116"/>
                      </a:lnTo>
                      <a:lnTo>
                        <a:pt x="102" y="116"/>
                      </a:lnTo>
                      <a:lnTo>
                        <a:pt x="100" y="110"/>
                      </a:lnTo>
                      <a:lnTo>
                        <a:pt x="82" y="106"/>
                      </a:lnTo>
                      <a:lnTo>
                        <a:pt x="76" y="106"/>
                      </a:lnTo>
                      <a:lnTo>
                        <a:pt x="76" y="114"/>
                      </a:lnTo>
                      <a:lnTo>
                        <a:pt x="72" y="114"/>
                      </a:lnTo>
                      <a:lnTo>
                        <a:pt x="61" y="116"/>
                      </a:lnTo>
                      <a:lnTo>
                        <a:pt x="52" y="114"/>
                      </a:lnTo>
                      <a:lnTo>
                        <a:pt x="50" y="108"/>
                      </a:lnTo>
                      <a:lnTo>
                        <a:pt x="41" y="106"/>
                      </a:lnTo>
                      <a:lnTo>
                        <a:pt x="37" y="106"/>
                      </a:lnTo>
                      <a:lnTo>
                        <a:pt x="35" y="108"/>
                      </a:lnTo>
                      <a:lnTo>
                        <a:pt x="26" y="108"/>
                      </a:lnTo>
                      <a:lnTo>
                        <a:pt x="26" y="106"/>
                      </a:lnTo>
                      <a:lnTo>
                        <a:pt x="37" y="101"/>
                      </a:lnTo>
                      <a:lnTo>
                        <a:pt x="22" y="101"/>
                      </a:lnTo>
                      <a:lnTo>
                        <a:pt x="20" y="97"/>
                      </a:lnTo>
                      <a:lnTo>
                        <a:pt x="26" y="97"/>
                      </a:lnTo>
                      <a:lnTo>
                        <a:pt x="26" y="95"/>
                      </a:lnTo>
                      <a:lnTo>
                        <a:pt x="20" y="95"/>
                      </a:lnTo>
                      <a:lnTo>
                        <a:pt x="20" y="91"/>
                      </a:lnTo>
                      <a:lnTo>
                        <a:pt x="20" y="82"/>
                      </a:lnTo>
                      <a:lnTo>
                        <a:pt x="11" y="78"/>
                      </a:lnTo>
                      <a:lnTo>
                        <a:pt x="3" y="78"/>
                      </a:lnTo>
                      <a:lnTo>
                        <a:pt x="7" y="75"/>
                      </a:lnTo>
                      <a:lnTo>
                        <a:pt x="3" y="71"/>
                      </a:lnTo>
                      <a:lnTo>
                        <a:pt x="7" y="71"/>
                      </a:lnTo>
                      <a:lnTo>
                        <a:pt x="11" y="75"/>
                      </a:lnTo>
                      <a:lnTo>
                        <a:pt x="16" y="75"/>
                      </a:lnTo>
                      <a:lnTo>
                        <a:pt x="11" y="71"/>
                      </a:lnTo>
                      <a:lnTo>
                        <a:pt x="16" y="65"/>
                      </a:lnTo>
                      <a:lnTo>
                        <a:pt x="11" y="65"/>
                      </a:lnTo>
                      <a:lnTo>
                        <a:pt x="11" y="58"/>
                      </a:lnTo>
                      <a:lnTo>
                        <a:pt x="11" y="52"/>
                      </a:lnTo>
                      <a:lnTo>
                        <a:pt x="0" y="52"/>
                      </a:lnTo>
                      <a:lnTo>
                        <a:pt x="0" y="43"/>
                      </a:lnTo>
                      <a:lnTo>
                        <a:pt x="11" y="37"/>
                      </a:lnTo>
                      <a:lnTo>
                        <a:pt x="16" y="34"/>
                      </a:lnTo>
                      <a:lnTo>
                        <a:pt x="26" y="37"/>
                      </a:lnTo>
                      <a:lnTo>
                        <a:pt x="26" y="34"/>
                      </a:lnTo>
                      <a:lnTo>
                        <a:pt x="26" y="30"/>
                      </a:lnTo>
                      <a:lnTo>
                        <a:pt x="31" y="34"/>
                      </a:lnTo>
                      <a:lnTo>
                        <a:pt x="44" y="34"/>
                      </a:lnTo>
                      <a:lnTo>
                        <a:pt x="44" y="30"/>
                      </a:lnTo>
                      <a:lnTo>
                        <a:pt x="57" y="24"/>
                      </a:lnTo>
                      <a:lnTo>
                        <a:pt x="50" y="24"/>
                      </a:lnTo>
                      <a:lnTo>
                        <a:pt x="35" y="21"/>
                      </a:lnTo>
                      <a:lnTo>
                        <a:pt x="20" y="24"/>
                      </a:lnTo>
                      <a:lnTo>
                        <a:pt x="16" y="28"/>
                      </a:lnTo>
                      <a:lnTo>
                        <a:pt x="7" y="34"/>
                      </a:lnTo>
                      <a:lnTo>
                        <a:pt x="0" y="39"/>
                      </a:lnTo>
                      <a:lnTo>
                        <a:pt x="0" y="34"/>
                      </a:lnTo>
                      <a:lnTo>
                        <a:pt x="7" y="28"/>
                      </a:lnTo>
                      <a:lnTo>
                        <a:pt x="0" y="28"/>
                      </a:lnTo>
                      <a:lnTo>
                        <a:pt x="7" y="24"/>
                      </a:lnTo>
                      <a:lnTo>
                        <a:pt x="7" y="17"/>
                      </a:lnTo>
                      <a:lnTo>
                        <a:pt x="11" y="15"/>
                      </a:lnTo>
                      <a:lnTo>
                        <a:pt x="11" y="11"/>
                      </a:lnTo>
                      <a:lnTo>
                        <a:pt x="3" y="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7" name="Freeform 51">
                  <a:extLst>
                    <a:ext uri="{FF2B5EF4-FFF2-40B4-BE49-F238E27FC236}">
                      <a16:creationId xmlns:a16="http://schemas.microsoft.com/office/drawing/2014/main" id="{1F6D6E07-B879-402A-B884-86F4F572732E}"/>
                    </a:ext>
                  </a:extLst>
                </p:cNvPr>
                <p:cNvSpPr>
                  <a:spLocks noChangeAspect="1"/>
                </p:cNvSpPr>
                <p:nvPr/>
              </p:nvSpPr>
              <p:spPr bwMode="auto">
                <a:xfrm>
                  <a:off x="3148" y="1729"/>
                  <a:ext cx="107" cy="61"/>
                </a:xfrm>
                <a:custGeom>
                  <a:avLst/>
                  <a:gdLst>
                    <a:gd name="T0" fmla="*/ 88 w 99"/>
                    <a:gd name="T1" fmla="*/ 5 h 61"/>
                    <a:gd name="T2" fmla="*/ 99 w 99"/>
                    <a:gd name="T3" fmla="*/ 11 h 61"/>
                    <a:gd name="T4" fmla="*/ 95 w 99"/>
                    <a:gd name="T5" fmla="*/ 11 h 61"/>
                    <a:gd name="T6" fmla="*/ 88 w 99"/>
                    <a:gd name="T7" fmla="*/ 15 h 61"/>
                    <a:gd name="T8" fmla="*/ 84 w 99"/>
                    <a:gd name="T9" fmla="*/ 22 h 61"/>
                    <a:gd name="T10" fmla="*/ 80 w 99"/>
                    <a:gd name="T11" fmla="*/ 35 h 61"/>
                    <a:gd name="T12" fmla="*/ 78 w 99"/>
                    <a:gd name="T13" fmla="*/ 41 h 61"/>
                    <a:gd name="T14" fmla="*/ 78 w 99"/>
                    <a:gd name="T15" fmla="*/ 46 h 61"/>
                    <a:gd name="T16" fmla="*/ 71 w 99"/>
                    <a:gd name="T17" fmla="*/ 48 h 61"/>
                    <a:gd name="T18" fmla="*/ 71 w 99"/>
                    <a:gd name="T19" fmla="*/ 50 h 61"/>
                    <a:gd name="T20" fmla="*/ 65 w 99"/>
                    <a:gd name="T21" fmla="*/ 50 h 61"/>
                    <a:gd name="T22" fmla="*/ 54 w 99"/>
                    <a:gd name="T23" fmla="*/ 50 h 61"/>
                    <a:gd name="T24" fmla="*/ 50 w 99"/>
                    <a:gd name="T25" fmla="*/ 52 h 61"/>
                    <a:gd name="T26" fmla="*/ 39 w 99"/>
                    <a:gd name="T27" fmla="*/ 52 h 61"/>
                    <a:gd name="T28" fmla="*/ 34 w 99"/>
                    <a:gd name="T29" fmla="*/ 56 h 61"/>
                    <a:gd name="T30" fmla="*/ 32 w 99"/>
                    <a:gd name="T31" fmla="*/ 61 h 61"/>
                    <a:gd name="T32" fmla="*/ 19 w 99"/>
                    <a:gd name="T33" fmla="*/ 56 h 61"/>
                    <a:gd name="T34" fmla="*/ 9 w 99"/>
                    <a:gd name="T35" fmla="*/ 50 h 61"/>
                    <a:gd name="T36" fmla="*/ 6 w 99"/>
                    <a:gd name="T37" fmla="*/ 50 h 61"/>
                    <a:gd name="T38" fmla="*/ 6 w 99"/>
                    <a:gd name="T39" fmla="*/ 46 h 61"/>
                    <a:gd name="T40" fmla="*/ 4 w 99"/>
                    <a:gd name="T41" fmla="*/ 41 h 61"/>
                    <a:gd name="T42" fmla="*/ 4 w 99"/>
                    <a:gd name="T43" fmla="*/ 35 h 61"/>
                    <a:gd name="T44" fmla="*/ 4 w 99"/>
                    <a:gd name="T45" fmla="*/ 22 h 61"/>
                    <a:gd name="T46" fmla="*/ 0 w 99"/>
                    <a:gd name="T47" fmla="*/ 20 h 61"/>
                    <a:gd name="T48" fmla="*/ 4 w 99"/>
                    <a:gd name="T49" fmla="*/ 20 h 61"/>
                    <a:gd name="T50" fmla="*/ 9 w 99"/>
                    <a:gd name="T51" fmla="*/ 20 h 61"/>
                    <a:gd name="T52" fmla="*/ 13 w 99"/>
                    <a:gd name="T53" fmla="*/ 15 h 61"/>
                    <a:gd name="T54" fmla="*/ 13 w 99"/>
                    <a:gd name="T55" fmla="*/ 11 h 61"/>
                    <a:gd name="T56" fmla="*/ 15 w 99"/>
                    <a:gd name="T57" fmla="*/ 15 h 61"/>
                    <a:gd name="T58" fmla="*/ 28 w 99"/>
                    <a:gd name="T59" fmla="*/ 20 h 61"/>
                    <a:gd name="T60" fmla="*/ 39 w 99"/>
                    <a:gd name="T61" fmla="*/ 11 h 61"/>
                    <a:gd name="T62" fmla="*/ 50 w 99"/>
                    <a:gd name="T63" fmla="*/ 7 h 61"/>
                    <a:gd name="T64" fmla="*/ 54 w 99"/>
                    <a:gd name="T65" fmla="*/ 7 h 61"/>
                    <a:gd name="T66" fmla="*/ 65 w 99"/>
                    <a:gd name="T67" fmla="*/ 0 h 61"/>
                    <a:gd name="T68" fmla="*/ 69 w 99"/>
                    <a:gd name="T69" fmla="*/ 0 h 61"/>
                    <a:gd name="T70" fmla="*/ 78 w 99"/>
                    <a:gd name="T71" fmla="*/ 0 h 61"/>
                    <a:gd name="T72" fmla="*/ 80 w 99"/>
                    <a:gd name="T73" fmla="*/ 5 h 61"/>
                    <a:gd name="T74" fmla="*/ 88 w 99"/>
                    <a:gd name="T75" fmla="*/ 5 h 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9"/>
                    <a:gd name="T115" fmla="*/ 0 h 61"/>
                    <a:gd name="T116" fmla="*/ 99 w 99"/>
                    <a:gd name="T117" fmla="*/ 61 h 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9" h="61">
                      <a:moveTo>
                        <a:pt x="88" y="5"/>
                      </a:moveTo>
                      <a:lnTo>
                        <a:pt x="99" y="11"/>
                      </a:lnTo>
                      <a:lnTo>
                        <a:pt x="95" y="11"/>
                      </a:lnTo>
                      <a:lnTo>
                        <a:pt x="88" y="15"/>
                      </a:lnTo>
                      <a:lnTo>
                        <a:pt x="84" y="22"/>
                      </a:lnTo>
                      <a:lnTo>
                        <a:pt x="80" y="35"/>
                      </a:lnTo>
                      <a:lnTo>
                        <a:pt x="78" y="41"/>
                      </a:lnTo>
                      <a:lnTo>
                        <a:pt x="78" y="46"/>
                      </a:lnTo>
                      <a:lnTo>
                        <a:pt x="71" y="48"/>
                      </a:lnTo>
                      <a:lnTo>
                        <a:pt x="71" y="50"/>
                      </a:lnTo>
                      <a:lnTo>
                        <a:pt x="65" y="50"/>
                      </a:lnTo>
                      <a:lnTo>
                        <a:pt x="54" y="50"/>
                      </a:lnTo>
                      <a:lnTo>
                        <a:pt x="50" y="52"/>
                      </a:lnTo>
                      <a:lnTo>
                        <a:pt x="39" y="52"/>
                      </a:lnTo>
                      <a:lnTo>
                        <a:pt x="34" y="56"/>
                      </a:lnTo>
                      <a:lnTo>
                        <a:pt x="32" y="61"/>
                      </a:lnTo>
                      <a:lnTo>
                        <a:pt x="19" y="56"/>
                      </a:lnTo>
                      <a:lnTo>
                        <a:pt x="9" y="50"/>
                      </a:lnTo>
                      <a:lnTo>
                        <a:pt x="6" y="50"/>
                      </a:lnTo>
                      <a:lnTo>
                        <a:pt x="6" y="46"/>
                      </a:lnTo>
                      <a:lnTo>
                        <a:pt x="4" y="41"/>
                      </a:lnTo>
                      <a:lnTo>
                        <a:pt x="4" y="35"/>
                      </a:lnTo>
                      <a:lnTo>
                        <a:pt x="4" y="22"/>
                      </a:lnTo>
                      <a:lnTo>
                        <a:pt x="0" y="20"/>
                      </a:lnTo>
                      <a:lnTo>
                        <a:pt x="4" y="20"/>
                      </a:lnTo>
                      <a:lnTo>
                        <a:pt x="9" y="20"/>
                      </a:lnTo>
                      <a:lnTo>
                        <a:pt x="13" y="15"/>
                      </a:lnTo>
                      <a:lnTo>
                        <a:pt x="13" y="11"/>
                      </a:lnTo>
                      <a:lnTo>
                        <a:pt x="15" y="15"/>
                      </a:lnTo>
                      <a:lnTo>
                        <a:pt x="28" y="20"/>
                      </a:lnTo>
                      <a:lnTo>
                        <a:pt x="39" y="11"/>
                      </a:lnTo>
                      <a:lnTo>
                        <a:pt x="50" y="7"/>
                      </a:lnTo>
                      <a:lnTo>
                        <a:pt x="54" y="7"/>
                      </a:lnTo>
                      <a:lnTo>
                        <a:pt x="65" y="0"/>
                      </a:lnTo>
                      <a:lnTo>
                        <a:pt x="69" y="0"/>
                      </a:lnTo>
                      <a:lnTo>
                        <a:pt x="78" y="0"/>
                      </a:lnTo>
                      <a:lnTo>
                        <a:pt x="80" y="5"/>
                      </a:lnTo>
                      <a:lnTo>
                        <a:pt x="88" y="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8" name="Freeform 52">
                  <a:extLst>
                    <a:ext uri="{FF2B5EF4-FFF2-40B4-BE49-F238E27FC236}">
                      <a16:creationId xmlns:a16="http://schemas.microsoft.com/office/drawing/2014/main" id="{83E36E3C-5238-42DA-BFA8-67FA76BC3990}"/>
                    </a:ext>
                  </a:extLst>
                </p:cNvPr>
                <p:cNvSpPr>
                  <a:spLocks noChangeAspect="1"/>
                </p:cNvSpPr>
                <p:nvPr/>
              </p:nvSpPr>
              <p:spPr bwMode="auto">
                <a:xfrm>
                  <a:off x="3429" y="1984"/>
                  <a:ext cx="37" cy="22"/>
                </a:xfrm>
                <a:custGeom>
                  <a:avLst/>
                  <a:gdLst>
                    <a:gd name="T0" fmla="*/ 13 w 34"/>
                    <a:gd name="T1" fmla="*/ 22 h 22"/>
                    <a:gd name="T2" fmla="*/ 4 w 34"/>
                    <a:gd name="T3" fmla="*/ 20 h 22"/>
                    <a:gd name="T4" fmla="*/ 0 w 34"/>
                    <a:gd name="T5" fmla="*/ 11 h 22"/>
                    <a:gd name="T6" fmla="*/ 4 w 34"/>
                    <a:gd name="T7" fmla="*/ 11 h 22"/>
                    <a:gd name="T8" fmla="*/ 6 w 34"/>
                    <a:gd name="T9" fmla="*/ 11 h 22"/>
                    <a:gd name="T10" fmla="*/ 9 w 34"/>
                    <a:gd name="T11" fmla="*/ 11 h 22"/>
                    <a:gd name="T12" fmla="*/ 13 w 34"/>
                    <a:gd name="T13" fmla="*/ 7 h 22"/>
                    <a:gd name="T14" fmla="*/ 19 w 34"/>
                    <a:gd name="T15" fmla="*/ 7 h 22"/>
                    <a:gd name="T16" fmla="*/ 34 w 34"/>
                    <a:gd name="T17" fmla="*/ 0 h 22"/>
                    <a:gd name="T18" fmla="*/ 28 w 34"/>
                    <a:gd name="T19" fmla="*/ 11 h 22"/>
                    <a:gd name="T20" fmla="*/ 28 w 34"/>
                    <a:gd name="T21" fmla="*/ 11 h 22"/>
                    <a:gd name="T22" fmla="*/ 24 w 34"/>
                    <a:gd name="T23" fmla="*/ 11 h 22"/>
                    <a:gd name="T24" fmla="*/ 19 w 34"/>
                    <a:gd name="T25" fmla="*/ 20 h 22"/>
                    <a:gd name="T26" fmla="*/ 13 w 34"/>
                    <a:gd name="T27" fmla="*/ 20 h 22"/>
                    <a:gd name="T28" fmla="*/ 13 w 34"/>
                    <a:gd name="T29" fmla="*/ 22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22"/>
                    <a:gd name="T47" fmla="*/ 34 w 34"/>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22">
                      <a:moveTo>
                        <a:pt x="13" y="22"/>
                      </a:moveTo>
                      <a:lnTo>
                        <a:pt x="4" y="20"/>
                      </a:lnTo>
                      <a:lnTo>
                        <a:pt x="0" y="11"/>
                      </a:lnTo>
                      <a:lnTo>
                        <a:pt x="4" y="11"/>
                      </a:lnTo>
                      <a:lnTo>
                        <a:pt x="6" y="11"/>
                      </a:lnTo>
                      <a:lnTo>
                        <a:pt x="9" y="11"/>
                      </a:lnTo>
                      <a:lnTo>
                        <a:pt x="13" y="7"/>
                      </a:lnTo>
                      <a:lnTo>
                        <a:pt x="19" y="7"/>
                      </a:lnTo>
                      <a:lnTo>
                        <a:pt x="34" y="0"/>
                      </a:lnTo>
                      <a:lnTo>
                        <a:pt x="28" y="11"/>
                      </a:lnTo>
                      <a:lnTo>
                        <a:pt x="24" y="11"/>
                      </a:lnTo>
                      <a:lnTo>
                        <a:pt x="19" y="20"/>
                      </a:lnTo>
                      <a:lnTo>
                        <a:pt x="13" y="20"/>
                      </a:lnTo>
                      <a:lnTo>
                        <a:pt x="13" y="22"/>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89" name="Freeform 53">
                  <a:extLst>
                    <a:ext uri="{FF2B5EF4-FFF2-40B4-BE49-F238E27FC236}">
                      <a16:creationId xmlns:a16="http://schemas.microsoft.com/office/drawing/2014/main" id="{D730A1C8-8B76-45D2-9127-0583972E840E}"/>
                    </a:ext>
                  </a:extLst>
                </p:cNvPr>
                <p:cNvSpPr>
                  <a:spLocks noChangeAspect="1"/>
                </p:cNvSpPr>
                <p:nvPr/>
              </p:nvSpPr>
              <p:spPr bwMode="auto">
                <a:xfrm>
                  <a:off x="3219" y="1865"/>
                  <a:ext cx="111" cy="104"/>
                </a:xfrm>
                <a:custGeom>
                  <a:avLst/>
                  <a:gdLst>
                    <a:gd name="T0" fmla="*/ 69 w 103"/>
                    <a:gd name="T1" fmla="*/ 7 h 104"/>
                    <a:gd name="T2" fmla="*/ 77 w 103"/>
                    <a:gd name="T3" fmla="*/ 9 h 104"/>
                    <a:gd name="T4" fmla="*/ 92 w 103"/>
                    <a:gd name="T5" fmla="*/ 9 h 104"/>
                    <a:gd name="T6" fmla="*/ 95 w 103"/>
                    <a:gd name="T7" fmla="*/ 0 h 104"/>
                    <a:gd name="T8" fmla="*/ 103 w 103"/>
                    <a:gd name="T9" fmla="*/ 9 h 104"/>
                    <a:gd name="T10" fmla="*/ 99 w 103"/>
                    <a:gd name="T11" fmla="*/ 20 h 104"/>
                    <a:gd name="T12" fmla="*/ 92 w 103"/>
                    <a:gd name="T13" fmla="*/ 24 h 104"/>
                    <a:gd name="T14" fmla="*/ 77 w 103"/>
                    <a:gd name="T15" fmla="*/ 20 h 104"/>
                    <a:gd name="T16" fmla="*/ 69 w 103"/>
                    <a:gd name="T17" fmla="*/ 20 h 104"/>
                    <a:gd name="T18" fmla="*/ 62 w 103"/>
                    <a:gd name="T19" fmla="*/ 22 h 104"/>
                    <a:gd name="T20" fmla="*/ 62 w 103"/>
                    <a:gd name="T21" fmla="*/ 33 h 104"/>
                    <a:gd name="T22" fmla="*/ 54 w 103"/>
                    <a:gd name="T23" fmla="*/ 31 h 104"/>
                    <a:gd name="T24" fmla="*/ 60 w 103"/>
                    <a:gd name="T25" fmla="*/ 37 h 104"/>
                    <a:gd name="T26" fmla="*/ 38 w 103"/>
                    <a:gd name="T27" fmla="*/ 28 h 104"/>
                    <a:gd name="T28" fmla="*/ 43 w 103"/>
                    <a:gd name="T29" fmla="*/ 24 h 104"/>
                    <a:gd name="T30" fmla="*/ 38 w 103"/>
                    <a:gd name="T31" fmla="*/ 37 h 104"/>
                    <a:gd name="T32" fmla="*/ 43 w 103"/>
                    <a:gd name="T33" fmla="*/ 59 h 104"/>
                    <a:gd name="T34" fmla="*/ 47 w 103"/>
                    <a:gd name="T35" fmla="*/ 61 h 104"/>
                    <a:gd name="T36" fmla="*/ 62 w 103"/>
                    <a:gd name="T37" fmla="*/ 82 h 104"/>
                    <a:gd name="T38" fmla="*/ 47 w 103"/>
                    <a:gd name="T39" fmla="*/ 80 h 104"/>
                    <a:gd name="T40" fmla="*/ 49 w 103"/>
                    <a:gd name="T41" fmla="*/ 89 h 104"/>
                    <a:gd name="T42" fmla="*/ 49 w 103"/>
                    <a:gd name="T43" fmla="*/ 97 h 104"/>
                    <a:gd name="T44" fmla="*/ 49 w 103"/>
                    <a:gd name="T45" fmla="*/ 104 h 104"/>
                    <a:gd name="T46" fmla="*/ 38 w 103"/>
                    <a:gd name="T47" fmla="*/ 100 h 104"/>
                    <a:gd name="T48" fmla="*/ 38 w 103"/>
                    <a:gd name="T49" fmla="*/ 104 h 104"/>
                    <a:gd name="T50" fmla="*/ 28 w 103"/>
                    <a:gd name="T51" fmla="*/ 93 h 104"/>
                    <a:gd name="T52" fmla="*/ 28 w 103"/>
                    <a:gd name="T53" fmla="*/ 97 h 104"/>
                    <a:gd name="T54" fmla="*/ 23 w 103"/>
                    <a:gd name="T55" fmla="*/ 85 h 104"/>
                    <a:gd name="T56" fmla="*/ 21 w 103"/>
                    <a:gd name="T57" fmla="*/ 74 h 104"/>
                    <a:gd name="T58" fmla="*/ 43 w 103"/>
                    <a:gd name="T59" fmla="*/ 76 h 104"/>
                    <a:gd name="T60" fmla="*/ 38 w 103"/>
                    <a:gd name="T61" fmla="*/ 67 h 104"/>
                    <a:gd name="T62" fmla="*/ 15 w 103"/>
                    <a:gd name="T63" fmla="*/ 69 h 104"/>
                    <a:gd name="T64" fmla="*/ 15 w 103"/>
                    <a:gd name="T65" fmla="*/ 59 h 104"/>
                    <a:gd name="T66" fmla="*/ 8 w 103"/>
                    <a:gd name="T67" fmla="*/ 54 h 104"/>
                    <a:gd name="T68" fmla="*/ 6 w 103"/>
                    <a:gd name="T69" fmla="*/ 39 h 104"/>
                    <a:gd name="T70" fmla="*/ 19 w 103"/>
                    <a:gd name="T71" fmla="*/ 20 h 104"/>
                    <a:gd name="T72" fmla="*/ 30 w 103"/>
                    <a:gd name="T73" fmla="*/ 11 h 104"/>
                    <a:gd name="T74" fmla="*/ 43 w 103"/>
                    <a:gd name="T75" fmla="*/ 9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3"/>
                    <a:gd name="T115" fmla="*/ 0 h 104"/>
                    <a:gd name="T116" fmla="*/ 103 w 103"/>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3" h="104">
                      <a:moveTo>
                        <a:pt x="43" y="9"/>
                      </a:moveTo>
                      <a:lnTo>
                        <a:pt x="69" y="7"/>
                      </a:lnTo>
                      <a:lnTo>
                        <a:pt x="71" y="9"/>
                      </a:lnTo>
                      <a:lnTo>
                        <a:pt x="77" y="9"/>
                      </a:lnTo>
                      <a:lnTo>
                        <a:pt x="84" y="11"/>
                      </a:lnTo>
                      <a:lnTo>
                        <a:pt x="92" y="9"/>
                      </a:lnTo>
                      <a:lnTo>
                        <a:pt x="92" y="0"/>
                      </a:lnTo>
                      <a:lnTo>
                        <a:pt x="95" y="0"/>
                      </a:lnTo>
                      <a:lnTo>
                        <a:pt x="103" y="7"/>
                      </a:lnTo>
                      <a:lnTo>
                        <a:pt x="103" y="9"/>
                      </a:lnTo>
                      <a:lnTo>
                        <a:pt x="99" y="11"/>
                      </a:lnTo>
                      <a:lnTo>
                        <a:pt x="99" y="20"/>
                      </a:lnTo>
                      <a:lnTo>
                        <a:pt x="92" y="22"/>
                      </a:lnTo>
                      <a:lnTo>
                        <a:pt x="92" y="24"/>
                      </a:lnTo>
                      <a:lnTo>
                        <a:pt x="90" y="22"/>
                      </a:lnTo>
                      <a:lnTo>
                        <a:pt x="77" y="20"/>
                      </a:lnTo>
                      <a:lnTo>
                        <a:pt x="75" y="15"/>
                      </a:lnTo>
                      <a:lnTo>
                        <a:pt x="69" y="20"/>
                      </a:lnTo>
                      <a:lnTo>
                        <a:pt x="64" y="20"/>
                      </a:lnTo>
                      <a:lnTo>
                        <a:pt x="62" y="22"/>
                      </a:lnTo>
                      <a:lnTo>
                        <a:pt x="54" y="24"/>
                      </a:lnTo>
                      <a:lnTo>
                        <a:pt x="62" y="33"/>
                      </a:lnTo>
                      <a:lnTo>
                        <a:pt x="60" y="31"/>
                      </a:lnTo>
                      <a:lnTo>
                        <a:pt x="54" y="31"/>
                      </a:lnTo>
                      <a:lnTo>
                        <a:pt x="60" y="33"/>
                      </a:lnTo>
                      <a:lnTo>
                        <a:pt x="60" y="37"/>
                      </a:lnTo>
                      <a:lnTo>
                        <a:pt x="49" y="33"/>
                      </a:lnTo>
                      <a:lnTo>
                        <a:pt x="38" y="28"/>
                      </a:lnTo>
                      <a:lnTo>
                        <a:pt x="43" y="28"/>
                      </a:lnTo>
                      <a:lnTo>
                        <a:pt x="43" y="24"/>
                      </a:lnTo>
                      <a:lnTo>
                        <a:pt x="38" y="28"/>
                      </a:lnTo>
                      <a:lnTo>
                        <a:pt x="38" y="37"/>
                      </a:lnTo>
                      <a:lnTo>
                        <a:pt x="49" y="50"/>
                      </a:lnTo>
                      <a:lnTo>
                        <a:pt x="43" y="59"/>
                      </a:lnTo>
                      <a:lnTo>
                        <a:pt x="38" y="59"/>
                      </a:lnTo>
                      <a:lnTo>
                        <a:pt x="47" y="61"/>
                      </a:lnTo>
                      <a:lnTo>
                        <a:pt x="60" y="69"/>
                      </a:lnTo>
                      <a:lnTo>
                        <a:pt x="62" y="82"/>
                      </a:lnTo>
                      <a:lnTo>
                        <a:pt x="54" y="76"/>
                      </a:lnTo>
                      <a:lnTo>
                        <a:pt x="47" y="80"/>
                      </a:lnTo>
                      <a:lnTo>
                        <a:pt x="54" y="89"/>
                      </a:lnTo>
                      <a:lnTo>
                        <a:pt x="49" y="89"/>
                      </a:lnTo>
                      <a:lnTo>
                        <a:pt x="38" y="82"/>
                      </a:lnTo>
                      <a:lnTo>
                        <a:pt x="49" y="97"/>
                      </a:lnTo>
                      <a:lnTo>
                        <a:pt x="49" y="100"/>
                      </a:lnTo>
                      <a:lnTo>
                        <a:pt x="49" y="104"/>
                      </a:lnTo>
                      <a:lnTo>
                        <a:pt x="38" y="97"/>
                      </a:lnTo>
                      <a:lnTo>
                        <a:pt x="38" y="100"/>
                      </a:lnTo>
                      <a:lnTo>
                        <a:pt x="38" y="104"/>
                      </a:lnTo>
                      <a:lnTo>
                        <a:pt x="34" y="93"/>
                      </a:lnTo>
                      <a:lnTo>
                        <a:pt x="28" y="93"/>
                      </a:lnTo>
                      <a:lnTo>
                        <a:pt x="30" y="100"/>
                      </a:lnTo>
                      <a:lnTo>
                        <a:pt x="28" y="97"/>
                      </a:lnTo>
                      <a:lnTo>
                        <a:pt x="23" y="91"/>
                      </a:lnTo>
                      <a:lnTo>
                        <a:pt x="23" y="85"/>
                      </a:lnTo>
                      <a:lnTo>
                        <a:pt x="15" y="80"/>
                      </a:lnTo>
                      <a:lnTo>
                        <a:pt x="21" y="74"/>
                      </a:lnTo>
                      <a:lnTo>
                        <a:pt x="30" y="69"/>
                      </a:lnTo>
                      <a:lnTo>
                        <a:pt x="43" y="76"/>
                      </a:lnTo>
                      <a:lnTo>
                        <a:pt x="47" y="74"/>
                      </a:lnTo>
                      <a:lnTo>
                        <a:pt x="38" y="67"/>
                      </a:lnTo>
                      <a:lnTo>
                        <a:pt x="30" y="67"/>
                      </a:lnTo>
                      <a:lnTo>
                        <a:pt x="15" y="69"/>
                      </a:lnTo>
                      <a:lnTo>
                        <a:pt x="8" y="59"/>
                      </a:lnTo>
                      <a:lnTo>
                        <a:pt x="15" y="59"/>
                      </a:lnTo>
                      <a:lnTo>
                        <a:pt x="15" y="54"/>
                      </a:lnTo>
                      <a:lnTo>
                        <a:pt x="8" y="54"/>
                      </a:lnTo>
                      <a:lnTo>
                        <a:pt x="0" y="46"/>
                      </a:lnTo>
                      <a:lnTo>
                        <a:pt x="6" y="39"/>
                      </a:lnTo>
                      <a:lnTo>
                        <a:pt x="13" y="24"/>
                      </a:lnTo>
                      <a:lnTo>
                        <a:pt x="19" y="20"/>
                      </a:lnTo>
                      <a:lnTo>
                        <a:pt x="28" y="20"/>
                      </a:lnTo>
                      <a:lnTo>
                        <a:pt x="30" y="11"/>
                      </a:lnTo>
                      <a:lnTo>
                        <a:pt x="38" y="15"/>
                      </a:lnTo>
                      <a:lnTo>
                        <a:pt x="43" y="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90" name="Freeform 54">
                  <a:extLst>
                    <a:ext uri="{FF2B5EF4-FFF2-40B4-BE49-F238E27FC236}">
                      <a16:creationId xmlns:a16="http://schemas.microsoft.com/office/drawing/2014/main" id="{26EDD140-8E2A-4A90-9B29-1939956AAB52}"/>
                    </a:ext>
                  </a:extLst>
                </p:cNvPr>
                <p:cNvSpPr>
                  <a:spLocks noChangeAspect="1"/>
                </p:cNvSpPr>
                <p:nvPr/>
              </p:nvSpPr>
              <p:spPr bwMode="auto">
                <a:xfrm>
                  <a:off x="3279" y="1984"/>
                  <a:ext cx="47" cy="11"/>
                </a:xfrm>
                <a:custGeom>
                  <a:avLst/>
                  <a:gdLst>
                    <a:gd name="T0" fmla="*/ 21 w 43"/>
                    <a:gd name="T1" fmla="*/ 11 h 11"/>
                    <a:gd name="T2" fmla="*/ 19 w 43"/>
                    <a:gd name="T3" fmla="*/ 9 h 11"/>
                    <a:gd name="T4" fmla="*/ 6 w 43"/>
                    <a:gd name="T5" fmla="*/ 9 h 11"/>
                    <a:gd name="T6" fmla="*/ 0 w 43"/>
                    <a:gd name="T7" fmla="*/ 9 h 11"/>
                    <a:gd name="T8" fmla="*/ 0 w 43"/>
                    <a:gd name="T9" fmla="*/ 4 h 11"/>
                    <a:gd name="T10" fmla="*/ 6 w 43"/>
                    <a:gd name="T11" fmla="*/ 4 h 11"/>
                    <a:gd name="T12" fmla="*/ 8 w 43"/>
                    <a:gd name="T13" fmla="*/ 0 h 11"/>
                    <a:gd name="T14" fmla="*/ 13 w 43"/>
                    <a:gd name="T15" fmla="*/ 4 h 11"/>
                    <a:gd name="T16" fmla="*/ 21 w 43"/>
                    <a:gd name="T17" fmla="*/ 4 h 11"/>
                    <a:gd name="T18" fmla="*/ 23 w 43"/>
                    <a:gd name="T19" fmla="*/ 4 h 11"/>
                    <a:gd name="T20" fmla="*/ 32 w 43"/>
                    <a:gd name="T21" fmla="*/ 4 h 11"/>
                    <a:gd name="T22" fmla="*/ 36 w 43"/>
                    <a:gd name="T23" fmla="*/ 9 h 11"/>
                    <a:gd name="T24" fmla="*/ 43 w 43"/>
                    <a:gd name="T25" fmla="*/ 9 h 11"/>
                    <a:gd name="T26" fmla="*/ 43 w 43"/>
                    <a:gd name="T27" fmla="*/ 11 h 11"/>
                    <a:gd name="T28" fmla="*/ 21 w 43"/>
                    <a:gd name="T29" fmla="*/ 11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11"/>
                    <a:gd name="T47" fmla="*/ 43 w 43"/>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11">
                      <a:moveTo>
                        <a:pt x="21" y="11"/>
                      </a:moveTo>
                      <a:lnTo>
                        <a:pt x="19" y="9"/>
                      </a:lnTo>
                      <a:lnTo>
                        <a:pt x="6" y="9"/>
                      </a:lnTo>
                      <a:lnTo>
                        <a:pt x="0" y="9"/>
                      </a:lnTo>
                      <a:lnTo>
                        <a:pt x="0" y="4"/>
                      </a:lnTo>
                      <a:lnTo>
                        <a:pt x="6" y="4"/>
                      </a:lnTo>
                      <a:lnTo>
                        <a:pt x="8" y="0"/>
                      </a:lnTo>
                      <a:lnTo>
                        <a:pt x="13" y="4"/>
                      </a:lnTo>
                      <a:lnTo>
                        <a:pt x="21" y="4"/>
                      </a:lnTo>
                      <a:lnTo>
                        <a:pt x="23" y="4"/>
                      </a:lnTo>
                      <a:lnTo>
                        <a:pt x="32" y="4"/>
                      </a:lnTo>
                      <a:lnTo>
                        <a:pt x="36" y="9"/>
                      </a:lnTo>
                      <a:lnTo>
                        <a:pt x="43" y="9"/>
                      </a:lnTo>
                      <a:lnTo>
                        <a:pt x="43" y="11"/>
                      </a:lnTo>
                      <a:lnTo>
                        <a:pt x="21" y="11"/>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91" name="Freeform 55">
                  <a:extLst>
                    <a:ext uri="{FF2B5EF4-FFF2-40B4-BE49-F238E27FC236}">
                      <a16:creationId xmlns:a16="http://schemas.microsoft.com/office/drawing/2014/main" id="{05FA8B6D-8B66-4F55-AFE2-DF0B997A660C}"/>
                    </a:ext>
                  </a:extLst>
                </p:cNvPr>
                <p:cNvSpPr>
                  <a:spLocks noChangeAspect="1"/>
                </p:cNvSpPr>
                <p:nvPr/>
              </p:nvSpPr>
              <p:spPr bwMode="auto">
                <a:xfrm>
                  <a:off x="3270" y="1919"/>
                  <a:ext cx="23" cy="22"/>
                </a:xfrm>
                <a:custGeom>
                  <a:avLst/>
                  <a:gdLst>
                    <a:gd name="T0" fmla="*/ 11 w 22"/>
                    <a:gd name="T1" fmla="*/ 15 h 22"/>
                    <a:gd name="T2" fmla="*/ 7 w 22"/>
                    <a:gd name="T3" fmla="*/ 9 h 22"/>
                    <a:gd name="T4" fmla="*/ 0 w 22"/>
                    <a:gd name="T5" fmla="*/ 5 h 22"/>
                    <a:gd name="T6" fmla="*/ 2 w 22"/>
                    <a:gd name="T7" fmla="*/ 0 h 22"/>
                    <a:gd name="T8" fmla="*/ 7 w 22"/>
                    <a:gd name="T9" fmla="*/ 7 h 22"/>
                    <a:gd name="T10" fmla="*/ 15 w 22"/>
                    <a:gd name="T11" fmla="*/ 7 h 22"/>
                    <a:gd name="T12" fmla="*/ 17 w 22"/>
                    <a:gd name="T13" fmla="*/ 15 h 22"/>
                    <a:gd name="T14" fmla="*/ 22 w 22"/>
                    <a:gd name="T15" fmla="*/ 20 h 22"/>
                    <a:gd name="T16" fmla="*/ 22 w 22"/>
                    <a:gd name="T17" fmla="*/ 22 h 22"/>
                    <a:gd name="T18" fmla="*/ 17 w 22"/>
                    <a:gd name="T19" fmla="*/ 22 h 22"/>
                    <a:gd name="T20" fmla="*/ 11 w 22"/>
                    <a:gd name="T21" fmla="*/ 15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22"/>
                    <a:gd name="T35" fmla="*/ 22 w 22"/>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22">
                      <a:moveTo>
                        <a:pt x="11" y="15"/>
                      </a:moveTo>
                      <a:lnTo>
                        <a:pt x="7" y="9"/>
                      </a:lnTo>
                      <a:lnTo>
                        <a:pt x="0" y="5"/>
                      </a:lnTo>
                      <a:lnTo>
                        <a:pt x="2" y="0"/>
                      </a:lnTo>
                      <a:lnTo>
                        <a:pt x="7" y="7"/>
                      </a:lnTo>
                      <a:lnTo>
                        <a:pt x="15" y="7"/>
                      </a:lnTo>
                      <a:lnTo>
                        <a:pt x="17" y="15"/>
                      </a:lnTo>
                      <a:lnTo>
                        <a:pt x="22" y="20"/>
                      </a:lnTo>
                      <a:lnTo>
                        <a:pt x="22" y="22"/>
                      </a:lnTo>
                      <a:lnTo>
                        <a:pt x="17" y="22"/>
                      </a:lnTo>
                      <a:lnTo>
                        <a:pt x="11" y="1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92" name="Freeform 56">
                  <a:extLst>
                    <a:ext uri="{FF2B5EF4-FFF2-40B4-BE49-F238E27FC236}">
                      <a16:creationId xmlns:a16="http://schemas.microsoft.com/office/drawing/2014/main" id="{1AC8691A-E689-4489-8266-D7E4B3B8C0E8}"/>
                    </a:ext>
                  </a:extLst>
                </p:cNvPr>
                <p:cNvSpPr>
                  <a:spLocks noChangeAspect="1"/>
                </p:cNvSpPr>
                <p:nvPr/>
              </p:nvSpPr>
              <p:spPr bwMode="auto">
                <a:xfrm>
                  <a:off x="3314" y="1913"/>
                  <a:ext cx="12" cy="6"/>
                </a:xfrm>
                <a:custGeom>
                  <a:avLst/>
                  <a:gdLst>
                    <a:gd name="T0" fmla="*/ 11 w 11"/>
                    <a:gd name="T1" fmla="*/ 6 h 6"/>
                    <a:gd name="T2" fmla="*/ 4 w 11"/>
                    <a:gd name="T3" fmla="*/ 6 h 6"/>
                    <a:gd name="T4" fmla="*/ 4 w 11"/>
                    <a:gd name="T5" fmla="*/ 2 h 6"/>
                    <a:gd name="T6" fmla="*/ 2 w 11"/>
                    <a:gd name="T7" fmla="*/ 6 h 6"/>
                    <a:gd name="T8" fmla="*/ 0 w 11"/>
                    <a:gd name="T9" fmla="*/ 2 h 6"/>
                    <a:gd name="T10" fmla="*/ 7 w 11"/>
                    <a:gd name="T11" fmla="*/ 0 h 6"/>
                    <a:gd name="T12" fmla="*/ 11 w 11"/>
                    <a:gd name="T13" fmla="*/ 2 h 6"/>
                    <a:gd name="T14" fmla="*/ 11 w 11"/>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6"/>
                    <a:gd name="T26" fmla="*/ 11 w 11"/>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6">
                      <a:moveTo>
                        <a:pt x="11" y="6"/>
                      </a:moveTo>
                      <a:lnTo>
                        <a:pt x="4" y="6"/>
                      </a:lnTo>
                      <a:lnTo>
                        <a:pt x="4" y="2"/>
                      </a:lnTo>
                      <a:lnTo>
                        <a:pt x="2" y="6"/>
                      </a:lnTo>
                      <a:lnTo>
                        <a:pt x="0" y="2"/>
                      </a:lnTo>
                      <a:lnTo>
                        <a:pt x="7" y="0"/>
                      </a:lnTo>
                      <a:lnTo>
                        <a:pt x="11" y="2"/>
                      </a:lnTo>
                      <a:lnTo>
                        <a:pt x="11" y="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93" name="Freeform 57">
                  <a:extLst>
                    <a:ext uri="{FF2B5EF4-FFF2-40B4-BE49-F238E27FC236}">
                      <a16:creationId xmlns:a16="http://schemas.microsoft.com/office/drawing/2014/main" id="{7F8A4540-9655-4799-AE26-2BAA183F513F}"/>
                    </a:ext>
                  </a:extLst>
                </p:cNvPr>
                <p:cNvSpPr>
                  <a:spLocks noChangeAspect="1"/>
                </p:cNvSpPr>
                <p:nvPr/>
              </p:nvSpPr>
              <p:spPr bwMode="auto">
                <a:xfrm>
                  <a:off x="3354" y="1973"/>
                  <a:ext cx="4" cy="9"/>
                </a:xfrm>
                <a:custGeom>
                  <a:avLst/>
                  <a:gdLst>
                    <a:gd name="T0" fmla="*/ 0 w 4"/>
                    <a:gd name="T1" fmla="*/ 9 h 9"/>
                    <a:gd name="T2" fmla="*/ 0 w 4"/>
                    <a:gd name="T3" fmla="*/ 2 h 9"/>
                    <a:gd name="T4" fmla="*/ 4 w 4"/>
                    <a:gd name="T5" fmla="*/ 0 h 9"/>
                    <a:gd name="T6" fmla="*/ 2 w 4"/>
                    <a:gd name="T7" fmla="*/ 7 h 9"/>
                    <a:gd name="T8" fmla="*/ 0 w 4"/>
                    <a:gd name="T9" fmla="*/ 9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0" y="9"/>
                      </a:moveTo>
                      <a:lnTo>
                        <a:pt x="0" y="2"/>
                      </a:lnTo>
                      <a:lnTo>
                        <a:pt x="4" y="0"/>
                      </a:lnTo>
                      <a:lnTo>
                        <a:pt x="2" y="7"/>
                      </a:lnTo>
                      <a:lnTo>
                        <a:pt x="0" y="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94" name="Freeform 58">
                  <a:extLst>
                    <a:ext uri="{FF2B5EF4-FFF2-40B4-BE49-F238E27FC236}">
                      <a16:creationId xmlns:a16="http://schemas.microsoft.com/office/drawing/2014/main" id="{E682E49D-8C7F-4606-9C52-EFA67F5552DF}"/>
                    </a:ext>
                  </a:extLst>
                </p:cNvPr>
                <p:cNvSpPr>
                  <a:spLocks noChangeAspect="1"/>
                </p:cNvSpPr>
                <p:nvPr/>
              </p:nvSpPr>
              <p:spPr bwMode="auto">
                <a:xfrm>
                  <a:off x="3314" y="1928"/>
                  <a:ext cx="8" cy="6"/>
                </a:xfrm>
                <a:custGeom>
                  <a:avLst/>
                  <a:gdLst>
                    <a:gd name="T0" fmla="*/ 7 w 7"/>
                    <a:gd name="T1" fmla="*/ 6 h 6"/>
                    <a:gd name="T2" fmla="*/ 0 w 7"/>
                    <a:gd name="T3" fmla="*/ 6 h 6"/>
                    <a:gd name="T4" fmla="*/ 4 w 7"/>
                    <a:gd name="T5" fmla="*/ 6 h 6"/>
                    <a:gd name="T6" fmla="*/ 0 w 7"/>
                    <a:gd name="T7" fmla="*/ 0 h 6"/>
                    <a:gd name="T8" fmla="*/ 4 w 7"/>
                    <a:gd name="T9" fmla="*/ 4 h 6"/>
                    <a:gd name="T10" fmla="*/ 7 w 7"/>
                    <a:gd name="T11" fmla="*/ 6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7" y="6"/>
                      </a:moveTo>
                      <a:lnTo>
                        <a:pt x="0" y="6"/>
                      </a:lnTo>
                      <a:lnTo>
                        <a:pt x="4" y="6"/>
                      </a:lnTo>
                      <a:lnTo>
                        <a:pt x="0" y="0"/>
                      </a:lnTo>
                      <a:lnTo>
                        <a:pt x="4" y="4"/>
                      </a:lnTo>
                      <a:lnTo>
                        <a:pt x="7" y="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95" name="Freeform 59">
                  <a:extLst>
                    <a:ext uri="{FF2B5EF4-FFF2-40B4-BE49-F238E27FC236}">
                      <a16:creationId xmlns:a16="http://schemas.microsoft.com/office/drawing/2014/main" id="{5ABACBEB-4D48-4579-8026-5558C44F632D}"/>
                    </a:ext>
                  </a:extLst>
                </p:cNvPr>
                <p:cNvSpPr>
                  <a:spLocks noChangeAspect="1"/>
                </p:cNvSpPr>
                <p:nvPr/>
              </p:nvSpPr>
              <p:spPr bwMode="auto">
                <a:xfrm>
                  <a:off x="3003" y="1829"/>
                  <a:ext cx="4" cy="4"/>
                </a:xfrm>
                <a:custGeom>
                  <a:avLst/>
                  <a:gdLst>
                    <a:gd name="T0" fmla="*/ 4 w 4"/>
                    <a:gd name="T1" fmla="*/ 2 h 4"/>
                    <a:gd name="T2" fmla="*/ 0 w 4"/>
                    <a:gd name="T3" fmla="*/ 2 h 4"/>
                    <a:gd name="T4" fmla="*/ 0 w 4"/>
                    <a:gd name="T5" fmla="*/ 4 h 4"/>
                    <a:gd name="T6" fmla="*/ 0 w 4"/>
                    <a:gd name="T7" fmla="*/ 2 h 4"/>
                    <a:gd name="T8" fmla="*/ 0 w 4"/>
                    <a:gd name="T9" fmla="*/ 0 h 4"/>
                    <a:gd name="T10" fmla="*/ 4 w 4"/>
                    <a:gd name="T11" fmla="*/ 2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2"/>
                      </a:moveTo>
                      <a:lnTo>
                        <a:pt x="0" y="2"/>
                      </a:lnTo>
                      <a:lnTo>
                        <a:pt x="0" y="4"/>
                      </a:lnTo>
                      <a:lnTo>
                        <a:pt x="0" y="2"/>
                      </a:lnTo>
                      <a:lnTo>
                        <a:pt x="0" y="0"/>
                      </a:lnTo>
                      <a:lnTo>
                        <a:pt x="4" y="2"/>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96" name="Freeform 60">
                  <a:extLst>
                    <a:ext uri="{FF2B5EF4-FFF2-40B4-BE49-F238E27FC236}">
                      <a16:creationId xmlns:a16="http://schemas.microsoft.com/office/drawing/2014/main" id="{9BAA4C80-7785-4B32-A0C6-B22531295631}"/>
                    </a:ext>
                  </a:extLst>
                </p:cNvPr>
                <p:cNvSpPr>
                  <a:spLocks noChangeAspect="1"/>
                </p:cNvSpPr>
                <p:nvPr/>
              </p:nvSpPr>
              <p:spPr bwMode="auto">
                <a:xfrm>
                  <a:off x="3045" y="1764"/>
                  <a:ext cx="10" cy="2"/>
                </a:xfrm>
                <a:custGeom>
                  <a:avLst/>
                  <a:gdLst>
                    <a:gd name="T0" fmla="*/ 9 w 9"/>
                    <a:gd name="T1" fmla="*/ 2 h 2"/>
                    <a:gd name="T2" fmla="*/ 4 w 9"/>
                    <a:gd name="T3" fmla="*/ 0 h 2"/>
                    <a:gd name="T4" fmla="*/ 0 w 9"/>
                    <a:gd name="T5" fmla="*/ 0 h 2"/>
                    <a:gd name="T6" fmla="*/ 9 w 9"/>
                    <a:gd name="T7" fmla="*/ 0 h 2"/>
                    <a:gd name="T8" fmla="*/ 9 w 9"/>
                    <a:gd name="T9" fmla="*/ 2 h 2"/>
                    <a:gd name="T10" fmla="*/ 0 60000 65536"/>
                    <a:gd name="T11" fmla="*/ 0 60000 65536"/>
                    <a:gd name="T12" fmla="*/ 0 60000 65536"/>
                    <a:gd name="T13" fmla="*/ 0 60000 65536"/>
                    <a:gd name="T14" fmla="*/ 0 60000 65536"/>
                    <a:gd name="T15" fmla="*/ 0 w 9"/>
                    <a:gd name="T16" fmla="*/ 0 h 2"/>
                    <a:gd name="T17" fmla="*/ 9 w 9"/>
                    <a:gd name="T18" fmla="*/ 2 h 2"/>
                  </a:gdLst>
                  <a:ahLst/>
                  <a:cxnLst>
                    <a:cxn ang="T10">
                      <a:pos x="T0" y="T1"/>
                    </a:cxn>
                    <a:cxn ang="T11">
                      <a:pos x="T2" y="T3"/>
                    </a:cxn>
                    <a:cxn ang="T12">
                      <a:pos x="T4" y="T5"/>
                    </a:cxn>
                    <a:cxn ang="T13">
                      <a:pos x="T6" y="T7"/>
                    </a:cxn>
                    <a:cxn ang="T14">
                      <a:pos x="T8" y="T9"/>
                    </a:cxn>
                  </a:cxnLst>
                  <a:rect l="T15" t="T16" r="T17" b="T18"/>
                  <a:pathLst>
                    <a:path w="9" h="2">
                      <a:moveTo>
                        <a:pt x="9" y="2"/>
                      </a:moveTo>
                      <a:lnTo>
                        <a:pt x="4" y="0"/>
                      </a:lnTo>
                      <a:lnTo>
                        <a:pt x="0" y="0"/>
                      </a:lnTo>
                      <a:lnTo>
                        <a:pt x="9" y="0"/>
                      </a:lnTo>
                      <a:lnTo>
                        <a:pt x="9" y="2"/>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97" name="Freeform 61">
                  <a:extLst>
                    <a:ext uri="{FF2B5EF4-FFF2-40B4-BE49-F238E27FC236}">
                      <a16:creationId xmlns:a16="http://schemas.microsoft.com/office/drawing/2014/main" id="{11B57042-5705-4DC9-ADB1-C79D3AE0A1A6}"/>
                    </a:ext>
                  </a:extLst>
                </p:cNvPr>
                <p:cNvSpPr>
                  <a:spLocks noChangeAspect="1"/>
                </p:cNvSpPr>
                <p:nvPr/>
              </p:nvSpPr>
              <p:spPr bwMode="auto">
                <a:xfrm>
                  <a:off x="3611" y="1874"/>
                  <a:ext cx="75" cy="45"/>
                </a:xfrm>
                <a:custGeom>
                  <a:avLst/>
                  <a:gdLst>
                    <a:gd name="T0" fmla="*/ 30 w 69"/>
                    <a:gd name="T1" fmla="*/ 41 h 45"/>
                    <a:gd name="T2" fmla="*/ 20 w 69"/>
                    <a:gd name="T3" fmla="*/ 26 h 45"/>
                    <a:gd name="T4" fmla="*/ 5 w 69"/>
                    <a:gd name="T5" fmla="*/ 22 h 45"/>
                    <a:gd name="T6" fmla="*/ 5 w 69"/>
                    <a:gd name="T7" fmla="*/ 9 h 45"/>
                    <a:gd name="T8" fmla="*/ 0 w 69"/>
                    <a:gd name="T9" fmla="*/ 0 h 45"/>
                    <a:gd name="T10" fmla="*/ 54 w 69"/>
                    <a:gd name="T11" fmla="*/ 2 h 45"/>
                    <a:gd name="T12" fmla="*/ 56 w 69"/>
                    <a:gd name="T13" fmla="*/ 19 h 45"/>
                    <a:gd name="T14" fmla="*/ 69 w 69"/>
                    <a:gd name="T15" fmla="*/ 22 h 45"/>
                    <a:gd name="T16" fmla="*/ 61 w 69"/>
                    <a:gd name="T17" fmla="*/ 26 h 45"/>
                    <a:gd name="T18" fmla="*/ 65 w 69"/>
                    <a:gd name="T19" fmla="*/ 41 h 45"/>
                    <a:gd name="T20" fmla="*/ 54 w 69"/>
                    <a:gd name="T21" fmla="*/ 45 h 45"/>
                    <a:gd name="T22" fmla="*/ 30 w 69"/>
                    <a:gd name="T23" fmla="*/ 41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45"/>
                    <a:gd name="T38" fmla="*/ 69 w 69"/>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45">
                      <a:moveTo>
                        <a:pt x="30" y="41"/>
                      </a:moveTo>
                      <a:lnTo>
                        <a:pt x="20" y="26"/>
                      </a:lnTo>
                      <a:lnTo>
                        <a:pt x="5" y="22"/>
                      </a:lnTo>
                      <a:lnTo>
                        <a:pt x="5" y="9"/>
                      </a:lnTo>
                      <a:lnTo>
                        <a:pt x="0" y="0"/>
                      </a:lnTo>
                      <a:lnTo>
                        <a:pt x="54" y="2"/>
                      </a:lnTo>
                      <a:lnTo>
                        <a:pt x="56" y="19"/>
                      </a:lnTo>
                      <a:lnTo>
                        <a:pt x="69" y="22"/>
                      </a:lnTo>
                      <a:lnTo>
                        <a:pt x="61" y="26"/>
                      </a:lnTo>
                      <a:lnTo>
                        <a:pt x="65" y="41"/>
                      </a:lnTo>
                      <a:lnTo>
                        <a:pt x="54" y="45"/>
                      </a:lnTo>
                      <a:lnTo>
                        <a:pt x="30" y="41"/>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98" name="Freeform 62">
                  <a:extLst>
                    <a:ext uri="{FF2B5EF4-FFF2-40B4-BE49-F238E27FC236}">
                      <a16:creationId xmlns:a16="http://schemas.microsoft.com/office/drawing/2014/main" id="{15429130-33B6-4DD5-854F-65F5C4DD430D}"/>
                    </a:ext>
                  </a:extLst>
                </p:cNvPr>
                <p:cNvSpPr>
                  <a:spLocks noChangeAspect="1"/>
                </p:cNvSpPr>
                <p:nvPr/>
              </p:nvSpPr>
              <p:spPr bwMode="auto">
                <a:xfrm>
                  <a:off x="3669" y="1865"/>
                  <a:ext cx="57" cy="61"/>
                </a:xfrm>
                <a:custGeom>
                  <a:avLst/>
                  <a:gdLst>
                    <a:gd name="T0" fmla="*/ 24 w 52"/>
                    <a:gd name="T1" fmla="*/ 0 h 61"/>
                    <a:gd name="T2" fmla="*/ 37 w 52"/>
                    <a:gd name="T3" fmla="*/ 15 h 61"/>
                    <a:gd name="T4" fmla="*/ 52 w 52"/>
                    <a:gd name="T5" fmla="*/ 22 h 61"/>
                    <a:gd name="T6" fmla="*/ 37 w 52"/>
                    <a:gd name="T7" fmla="*/ 28 h 61"/>
                    <a:gd name="T8" fmla="*/ 37 w 52"/>
                    <a:gd name="T9" fmla="*/ 39 h 61"/>
                    <a:gd name="T10" fmla="*/ 37 w 52"/>
                    <a:gd name="T11" fmla="*/ 46 h 61"/>
                    <a:gd name="T12" fmla="*/ 33 w 52"/>
                    <a:gd name="T13" fmla="*/ 44 h 61"/>
                    <a:gd name="T14" fmla="*/ 26 w 52"/>
                    <a:gd name="T15" fmla="*/ 46 h 61"/>
                    <a:gd name="T16" fmla="*/ 33 w 52"/>
                    <a:gd name="T17" fmla="*/ 61 h 61"/>
                    <a:gd name="T18" fmla="*/ 11 w 52"/>
                    <a:gd name="T19" fmla="*/ 50 h 61"/>
                    <a:gd name="T20" fmla="*/ 9 w 52"/>
                    <a:gd name="T21" fmla="*/ 37 h 61"/>
                    <a:gd name="T22" fmla="*/ 15 w 52"/>
                    <a:gd name="T23" fmla="*/ 31 h 61"/>
                    <a:gd name="T24" fmla="*/ 2 w 52"/>
                    <a:gd name="T25" fmla="*/ 28 h 61"/>
                    <a:gd name="T26" fmla="*/ 0 w 52"/>
                    <a:gd name="T27" fmla="*/ 11 h 61"/>
                    <a:gd name="T28" fmla="*/ 0 w 52"/>
                    <a:gd name="T29" fmla="*/ 5 h 61"/>
                    <a:gd name="T30" fmla="*/ 24 w 52"/>
                    <a:gd name="T31" fmla="*/ 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61"/>
                    <a:gd name="T50" fmla="*/ 52 w 52"/>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61">
                      <a:moveTo>
                        <a:pt x="24" y="0"/>
                      </a:moveTo>
                      <a:lnTo>
                        <a:pt x="37" y="15"/>
                      </a:lnTo>
                      <a:lnTo>
                        <a:pt x="52" y="22"/>
                      </a:lnTo>
                      <a:lnTo>
                        <a:pt x="37" y="28"/>
                      </a:lnTo>
                      <a:lnTo>
                        <a:pt x="37" y="39"/>
                      </a:lnTo>
                      <a:lnTo>
                        <a:pt x="37" y="46"/>
                      </a:lnTo>
                      <a:lnTo>
                        <a:pt x="33" y="44"/>
                      </a:lnTo>
                      <a:lnTo>
                        <a:pt x="26" y="46"/>
                      </a:lnTo>
                      <a:lnTo>
                        <a:pt x="33" y="61"/>
                      </a:lnTo>
                      <a:lnTo>
                        <a:pt x="11" y="50"/>
                      </a:lnTo>
                      <a:lnTo>
                        <a:pt x="9" y="37"/>
                      </a:lnTo>
                      <a:lnTo>
                        <a:pt x="15" y="31"/>
                      </a:lnTo>
                      <a:lnTo>
                        <a:pt x="2" y="28"/>
                      </a:lnTo>
                      <a:lnTo>
                        <a:pt x="0" y="11"/>
                      </a:lnTo>
                      <a:lnTo>
                        <a:pt x="0" y="5"/>
                      </a:lnTo>
                      <a:lnTo>
                        <a:pt x="24"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99" name="Freeform 63">
                  <a:extLst>
                    <a:ext uri="{FF2B5EF4-FFF2-40B4-BE49-F238E27FC236}">
                      <a16:creationId xmlns:a16="http://schemas.microsoft.com/office/drawing/2014/main" id="{303BC7E3-3D0D-4F65-826B-3E04DAB266FA}"/>
                    </a:ext>
                  </a:extLst>
                </p:cNvPr>
                <p:cNvSpPr>
                  <a:spLocks noChangeAspect="1"/>
                </p:cNvSpPr>
                <p:nvPr/>
              </p:nvSpPr>
              <p:spPr bwMode="auto">
                <a:xfrm>
                  <a:off x="3251" y="1561"/>
                  <a:ext cx="156" cy="114"/>
                </a:xfrm>
                <a:custGeom>
                  <a:avLst/>
                  <a:gdLst>
                    <a:gd name="T0" fmla="*/ 13 w 144"/>
                    <a:gd name="T1" fmla="*/ 104 h 114"/>
                    <a:gd name="T2" fmla="*/ 8 w 144"/>
                    <a:gd name="T3" fmla="*/ 91 h 114"/>
                    <a:gd name="T4" fmla="*/ 0 w 144"/>
                    <a:gd name="T5" fmla="*/ 82 h 114"/>
                    <a:gd name="T6" fmla="*/ 13 w 144"/>
                    <a:gd name="T7" fmla="*/ 76 h 114"/>
                    <a:gd name="T8" fmla="*/ 8 w 144"/>
                    <a:gd name="T9" fmla="*/ 63 h 114"/>
                    <a:gd name="T10" fmla="*/ 4 w 144"/>
                    <a:gd name="T11" fmla="*/ 52 h 114"/>
                    <a:gd name="T12" fmla="*/ 26 w 144"/>
                    <a:gd name="T13" fmla="*/ 43 h 114"/>
                    <a:gd name="T14" fmla="*/ 39 w 144"/>
                    <a:gd name="T15" fmla="*/ 30 h 114"/>
                    <a:gd name="T16" fmla="*/ 43 w 144"/>
                    <a:gd name="T17" fmla="*/ 11 h 114"/>
                    <a:gd name="T18" fmla="*/ 65 w 144"/>
                    <a:gd name="T19" fmla="*/ 4 h 114"/>
                    <a:gd name="T20" fmla="*/ 73 w 144"/>
                    <a:gd name="T21" fmla="*/ 0 h 114"/>
                    <a:gd name="T22" fmla="*/ 114 w 144"/>
                    <a:gd name="T23" fmla="*/ 6 h 114"/>
                    <a:gd name="T24" fmla="*/ 125 w 144"/>
                    <a:gd name="T25" fmla="*/ 39 h 114"/>
                    <a:gd name="T26" fmla="*/ 138 w 144"/>
                    <a:gd name="T27" fmla="*/ 52 h 114"/>
                    <a:gd name="T28" fmla="*/ 144 w 144"/>
                    <a:gd name="T29" fmla="*/ 73 h 114"/>
                    <a:gd name="T30" fmla="*/ 132 w 144"/>
                    <a:gd name="T31" fmla="*/ 67 h 114"/>
                    <a:gd name="T32" fmla="*/ 125 w 144"/>
                    <a:gd name="T33" fmla="*/ 69 h 114"/>
                    <a:gd name="T34" fmla="*/ 134 w 144"/>
                    <a:gd name="T35" fmla="*/ 88 h 114"/>
                    <a:gd name="T36" fmla="*/ 132 w 144"/>
                    <a:gd name="T37" fmla="*/ 106 h 114"/>
                    <a:gd name="T38" fmla="*/ 119 w 144"/>
                    <a:gd name="T39" fmla="*/ 106 h 114"/>
                    <a:gd name="T40" fmla="*/ 114 w 144"/>
                    <a:gd name="T41" fmla="*/ 112 h 114"/>
                    <a:gd name="T42" fmla="*/ 114 w 144"/>
                    <a:gd name="T43" fmla="*/ 114 h 114"/>
                    <a:gd name="T44" fmla="*/ 84 w 144"/>
                    <a:gd name="T45" fmla="*/ 108 h 114"/>
                    <a:gd name="T46" fmla="*/ 84 w 144"/>
                    <a:gd name="T47" fmla="*/ 104 h 114"/>
                    <a:gd name="T48" fmla="*/ 26 w 144"/>
                    <a:gd name="T49" fmla="*/ 106 h 114"/>
                    <a:gd name="T50" fmla="*/ 19 w 144"/>
                    <a:gd name="T51" fmla="*/ 104 h 114"/>
                    <a:gd name="T52" fmla="*/ 13 w 144"/>
                    <a:gd name="T53" fmla="*/ 104 h 1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4"/>
                    <a:gd name="T82" fmla="*/ 0 h 114"/>
                    <a:gd name="T83" fmla="*/ 144 w 144"/>
                    <a:gd name="T84" fmla="*/ 114 h 1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4" h="114">
                      <a:moveTo>
                        <a:pt x="13" y="104"/>
                      </a:moveTo>
                      <a:lnTo>
                        <a:pt x="8" y="91"/>
                      </a:lnTo>
                      <a:lnTo>
                        <a:pt x="0" y="82"/>
                      </a:lnTo>
                      <a:lnTo>
                        <a:pt x="13" y="76"/>
                      </a:lnTo>
                      <a:lnTo>
                        <a:pt x="8" y="63"/>
                      </a:lnTo>
                      <a:lnTo>
                        <a:pt x="4" y="52"/>
                      </a:lnTo>
                      <a:lnTo>
                        <a:pt x="26" y="43"/>
                      </a:lnTo>
                      <a:lnTo>
                        <a:pt x="39" y="30"/>
                      </a:lnTo>
                      <a:lnTo>
                        <a:pt x="43" y="11"/>
                      </a:lnTo>
                      <a:lnTo>
                        <a:pt x="65" y="4"/>
                      </a:lnTo>
                      <a:lnTo>
                        <a:pt x="73" y="0"/>
                      </a:lnTo>
                      <a:lnTo>
                        <a:pt x="114" y="6"/>
                      </a:lnTo>
                      <a:lnTo>
                        <a:pt x="125" y="39"/>
                      </a:lnTo>
                      <a:lnTo>
                        <a:pt x="138" y="52"/>
                      </a:lnTo>
                      <a:lnTo>
                        <a:pt x="144" y="73"/>
                      </a:lnTo>
                      <a:lnTo>
                        <a:pt x="132" y="67"/>
                      </a:lnTo>
                      <a:lnTo>
                        <a:pt x="125" y="69"/>
                      </a:lnTo>
                      <a:lnTo>
                        <a:pt x="134" y="88"/>
                      </a:lnTo>
                      <a:lnTo>
                        <a:pt x="132" y="106"/>
                      </a:lnTo>
                      <a:lnTo>
                        <a:pt x="119" y="106"/>
                      </a:lnTo>
                      <a:lnTo>
                        <a:pt x="114" y="112"/>
                      </a:lnTo>
                      <a:lnTo>
                        <a:pt x="114" y="114"/>
                      </a:lnTo>
                      <a:lnTo>
                        <a:pt x="84" y="108"/>
                      </a:lnTo>
                      <a:lnTo>
                        <a:pt x="84" y="104"/>
                      </a:lnTo>
                      <a:lnTo>
                        <a:pt x="26" y="106"/>
                      </a:lnTo>
                      <a:lnTo>
                        <a:pt x="19" y="104"/>
                      </a:lnTo>
                      <a:lnTo>
                        <a:pt x="13" y="104"/>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00" name="Freeform 64">
                  <a:extLst>
                    <a:ext uri="{FF2B5EF4-FFF2-40B4-BE49-F238E27FC236}">
                      <a16:creationId xmlns:a16="http://schemas.microsoft.com/office/drawing/2014/main" id="{CC9AAD9A-A86B-4898-85C5-FE880CE98A50}"/>
                    </a:ext>
                  </a:extLst>
                </p:cNvPr>
                <p:cNvSpPr>
                  <a:spLocks noChangeAspect="1"/>
                </p:cNvSpPr>
                <p:nvPr/>
              </p:nvSpPr>
              <p:spPr bwMode="auto">
                <a:xfrm>
                  <a:off x="3239" y="1470"/>
                  <a:ext cx="71" cy="50"/>
                </a:xfrm>
                <a:custGeom>
                  <a:avLst/>
                  <a:gdLst>
                    <a:gd name="T0" fmla="*/ 15 w 65"/>
                    <a:gd name="T1" fmla="*/ 46 h 50"/>
                    <a:gd name="T2" fmla="*/ 15 w 65"/>
                    <a:gd name="T3" fmla="*/ 35 h 50"/>
                    <a:gd name="T4" fmla="*/ 11 w 65"/>
                    <a:gd name="T5" fmla="*/ 39 h 50"/>
                    <a:gd name="T6" fmla="*/ 4 w 65"/>
                    <a:gd name="T7" fmla="*/ 24 h 50"/>
                    <a:gd name="T8" fmla="*/ 0 w 65"/>
                    <a:gd name="T9" fmla="*/ 13 h 50"/>
                    <a:gd name="T10" fmla="*/ 35 w 65"/>
                    <a:gd name="T11" fmla="*/ 0 h 50"/>
                    <a:gd name="T12" fmla="*/ 54 w 65"/>
                    <a:gd name="T13" fmla="*/ 5 h 50"/>
                    <a:gd name="T14" fmla="*/ 50 w 65"/>
                    <a:gd name="T15" fmla="*/ 7 h 50"/>
                    <a:gd name="T16" fmla="*/ 54 w 65"/>
                    <a:gd name="T17" fmla="*/ 20 h 50"/>
                    <a:gd name="T18" fmla="*/ 54 w 65"/>
                    <a:gd name="T19" fmla="*/ 28 h 50"/>
                    <a:gd name="T20" fmla="*/ 65 w 65"/>
                    <a:gd name="T21" fmla="*/ 43 h 50"/>
                    <a:gd name="T22" fmla="*/ 50 w 65"/>
                    <a:gd name="T23" fmla="*/ 50 h 50"/>
                    <a:gd name="T24" fmla="*/ 28 w 65"/>
                    <a:gd name="T25" fmla="*/ 46 h 50"/>
                    <a:gd name="T26" fmla="*/ 15 w 65"/>
                    <a:gd name="T27" fmla="*/ 46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
                    <a:gd name="T43" fmla="*/ 0 h 50"/>
                    <a:gd name="T44" fmla="*/ 65 w 65"/>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 h="50">
                      <a:moveTo>
                        <a:pt x="15" y="46"/>
                      </a:moveTo>
                      <a:lnTo>
                        <a:pt x="15" y="35"/>
                      </a:lnTo>
                      <a:lnTo>
                        <a:pt x="11" y="39"/>
                      </a:lnTo>
                      <a:lnTo>
                        <a:pt x="4" y="24"/>
                      </a:lnTo>
                      <a:lnTo>
                        <a:pt x="0" y="13"/>
                      </a:lnTo>
                      <a:lnTo>
                        <a:pt x="35" y="0"/>
                      </a:lnTo>
                      <a:lnTo>
                        <a:pt x="54" y="5"/>
                      </a:lnTo>
                      <a:lnTo>
                        <a:pt x="50" y="7"/>
                      </a:lnTo>
                      <a:lnTo>
                        <a:pt x="54" y="20"/>
                      </a:lnTo>
                      <a:lnTo>
                        <a:pt x="54" y="28"/>
                      </a:lnTo>
                      <a:lnTo>
                        <a:pt x="65" y="43"/>
                      </a:lnTo>
                      <a:lnTo>
                        <a:pt x="50" y="50"/>
                      </a:lnTo>
                      <a:lnTo>
                        <a:pt x="28" y="46"/>
                      </a:lnTo>
                      <a:lnTo>
                        <a:pt x="15" y="4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01" name="Freeform 65">
                  <a:extLst>
                    <a:ext uri="{FF2B5EF4-FFF2-40B4-BE49-F238E27FC236}">
                      <a16:creationId xmlns:a16="http://schemas.microsoft.com/office/drawing/2014/main" id="{1EFA88A5-C06A-4E28-9F1A-310696FD08E8}"/>
                    </a:ext>
                  </a:extLst>
                </p:cNvPr>
                <p:cNvSpPr>
                  <a:spLocks noChangeAspect="1"/>
                </p:cNvSpPr>
                <p:nvPr/>
              </p:nvSpPr>
              <p:spPr bwMode="auto">
                <a:xfrm>
                  <a:off x="3546" y="1831"/>
                  <a:ext cx="123" cy="45"/>
                </a:xfrm>
                <a:custGeom>
                  <a:avLst/>
                  <a:gdLst>
                    <a:gd name="T0" fmla="*/ 60 w 114"/>
                    <a:gd name="T1" fmla="*/ 43 h 45"/>
                    <a:gd name="T2" fmla="*/ 49 w 114"/>
                    <a:gd name="T3" fmla="*/ 34 h 45"/>
                    <a:gd name="T4" fmla="*/ 26 w 114"/>
                    <a:gd name="T5" fmla="*/ 37 h 45"/>
                    <a:gd name="T6" fmla="*/ 26 w 114"/>
                    <a:gd name="T7" fmla="*/ 24 h 45"/>
                    <a:gd name="T8" fmla="*/ 17 w 114"/>
                    <a:gd name="T9" fmla="*/ 11 h 45"/>
                    <a:gd name="T10" fmla="*/ 0 w 114"/>
                    <a:gd name="T11" fmla="*/ 0 h 45"/>
                    <a:gd name="T12" fmla="*/ 54 w 114"/>
                    <a:gd name="T13" fmla="*/ 0 h 45"/>
                    <a:gd name="T14" fmla="*/ 101 w 114"/>
                    <a:gd name="T15" fmla="*/ 24 h 45"/>
                    <a:gd name="T16" fmla="*/ 114 w 114"/>
                    <a:gd name="T17" fmla="*/ 37 h 45"/>
                    <a:gd name="T18" fmla="*/ 114 w 114"/>
                    <a:gd name="T19" fmla="*/ 45 h 45"/>
                    <a:gd name="T20" fmla="*/ 60 w 114"/>
                    <a:gd name="T21" fmla="*/ 43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45"/>
                    <a:gd name="T35" fmla="*/ 114 w 11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45">
                      <a:moveTo>
                        <a:pt x="60" y="43"/>
                      </a:moveTo>
                      <a:lnTo>
                        <a:pt x="49" y="34"/>
                      </a:lnTo>
                      <a:lnTo>
                        <a:pt x="26" y="37"/>
                      </a:lnTo>
                      <a:lnTo>
                        <a:pt x="26" y="24"/>
                      </a:lnTo>
                      <a:lnTo>
                        <a:pt x="17" y="11"/>
                      </a:lnTo>
                      <a:lnTo>
                        <a:pt x="0" y="0"/>
                      </a:lnTo>
                      <a:lnTo>
                        <a:pt x="54" y="0"/>
                      </a:lnTo>
                      <a:lnTo>
                        <a:pt x="101" y="24"/>
                      </a:lnTo>
                      <a:lnTo>
                        <a:pt x="114" y="37"/>
                      </a:lnTo>
                      <a:lnTo>
                        <a:pt x="114" y="45"/>
                      </a:lnTo>
                      <a:lnTo>
                        <a:pt x="60" y="43"/>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02" name="Freeform 66">
                  <a:extLst>
                    <a:ext uri="{FF2B5EF4-FFF2-40B4-BE49-F238E27FC236}">
                      <a16:creationId xmlns:a16="http://schemas.microsoft.com/office/drawing/2014/main" id="{0F22029E-830A-4EB3-97EC-392582688B82}"/>
                    </a:ext>
                  </a:extLst>
                </p:cNvPr>
                <p:cNvSpPr>
                  <a:spLocks noChangeAspect="1"/>
                </p:cNvSpPr>
                <p:nvPr/>
              </p:nvSpPr>
              <p:spPr bwMode="auto">
                <a:xfrm>
                  <a:off x="3207" y="1516"/>
                  <a:ext cx="131" cy="56"/>
                </a:xfrm>
                <a:custGeom>
                  <a:avLst/>
                  <a:gdLst>
                    <a:gd name="T0" fmla="*/ 0 w 121"/>
                    <a:gd name="T1" fmla="*/ 39 h 56"/>
                    <a:gd name="T2" fmla="*/ 6 w 121"/>
                    <a:gd name="T3" fmla="*/ 15 h 56"/>
                    <a:gd name="T4" fmla="*/ 21 w 121"/>
                    <a:gd name="T5" fmla="*/ 2 h 56"/>
                    <a:gd name="T6" fmla="*/ 34 w 121"/>
                    <a:gd name="T7" fmla="*/ 21 h 56"/>
                    <a:gd name="T8" fmla="*/ 39 w 121"/>
                    <a:gd name="T9" fmla="*/ 21 h 56"/>
                    <a:gd name="T10" fmla="*/ 45 w 121"/>
                    <a:gd name="T11" fmla="*/ 17 h 56"/>
                    <a:gd name="T12" fmla="*/ 45 w 121"/>
                    <a:gd name="T13" fmla="*/ 2 h 56"/>
                    <a:gd name="T14" fmla="*/ 58 w 121"/>
                    <a:gd name="T15" fmla="*/ 2 h 56"/>
                    <a:gd name="T16" fmla="*/ 80 w 121"/>
                    <a:gd name="T17" fmla="*/ 6 h 56"/>
                    <a:gd name="T18" fmla="*/ 95 w 121"/>
                    <a:gd name="T19" fmla="*/ 0 h 56"/>
                    <a:gd name="T20" fmla="*/ 108 w 121"/>
                    <a:gd name="T21" fmla="*/ 2 h 56"/>
                    <a:gd name="T22" fmla="*/ 121 w 121"/>
                    <a:gd name="T23" fmla="*/ 17 h 56"/>
                    <a:gd name="T24" fmla="*/ 114 w 121"/>
                    <a:gd name="T25" fmla="*/ 45 h 56"/>
                    <a:gd name="T26" fmla="*/ 108 w 121"/>
                    <a:gd name="T27" fmla="*/ 47 h 56"/>
                    <a:gd name="T28" fmla="*/ 84 w 121"/>
                    <a:gd name="T29" fmla="*/ 56 h 56"/>
                    <a:gd name="T30" fmla="*/ 78 w 121"/>
                    <a:gd name="T31" fmla="*/ 49 h 56"/>
                    <a:gd name="T32" fmla="*/ 71 w 121"/>
                    <a:gd name="T33" fmla="*/ 47 h 56"/>
                    <a:gd name="T34" fmla="*/ 60 w 121"/>
                    <a:gd name="T35" fmla="*/ 41 h 56"/>
                    <a:gd name="T36" fmla="*/ 39 w 121"/>
                    <a:gd name="T37" fmla="*/ 34 h 56"/>
                    <a:gd name="T38" fmla="*/ 24 w 121"/>
                    <a:gd name="T39" fmla="*/ 34 h 56"/>
                    <a:gd name="T40" fmla="*/ 0 w 121"/>
                    <a:gd name="T41" fmla="*/ 39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56"/>
                    <a:gd name="T65" fmla="*/ 121 w 121"/>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56">
                      <a:moveTo>
                        <a:pt x="0" y="39"/>
                      </a:moveTo>
                      <a:lnTo>
                        <a:pt x="6" y="15"/>
                      </a:lnTo>
                      <a:lnTo>
                        <a:pt x="21" y="2"/>
                      </a:lnTo>
                      <a:lnTo>
                        <a:pt x="34" y="21"/>
                      </a:lnTo>
                      <a:lnTo>
                        <a:pt x="39" y="21"/>
                      </a:lnTo>
                      <a:lnTo>
                        <a:pt x="45" y="17"/>
                      </a:lnTo>
                      <a:lnTo>
                        <a:pt x="45" y="2"/>
                      </a:lnTo>
                      <a:lnTo>
                        <a:pt x="58" y="2"/>
                      </a:lnTo>
                      <a:lnTo>
                        <a:pt x="80" y="6"/>
                      </a:lnTo>
                      <a:lnTo>
                        <a:pt x="95" y="0"/>
                      </a:lnTo>
                      <a:lnTo>
                        <a:pt x="108" y="2"/>
                      </a:lnTo>
                      <a:lnTo>
                        <a:pt x="121" y="17"/>
                      </a:lnTo>
                      <a:lnTo>
                        <a:pt x="114" y="45"/>
                      </a:lnTo>
                      <a:lnTo>
                        <a:pt x="108" y="47"/>
                      </a:lnTo>
                      <a:lnTo>
                        <a:pt x="84" y="56"/>
                      </a:lnTo>
                      <a:lnTo>
                        <a:pt x="78" y="49"/>
                      </a:lnTo>
                      <a:lnTo>
                        <a:pt x="71" y="47"/>
                      </a:lnTo>
                      <a:lnTo>
                        <a:pt x="60" y="41"/>
                      </a:lnTo>
                      <a:lnTo>
                        <a:pt x="39" y="34"/>
                      </a:lnTo>
                      <a:lnTo>
                        <a:pt x="24" y="34"/>
                      </a:lnTo>
                      <a:lnTo>
                        <a:pt x="0" y="3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03" name="Freeform 67">
                  <a:extLst>
                    <a:ext uri="{FF2B5EF4-FFF2-40B4-BE49-F238E27FC236}">
                      <a16:creationId xmlns:a16="http://schemas.microsoft.com/office/drawing/2014/main" id="{445F7AA9-EC2E-4164-A451-18D7A28ECE05}"/>
                    </a:ext>
                  </a:extLst>
                </p:cNvPr>
                <p:cNvSpPr>
                  <a:spLocks noChangeAspect="1"/>
                </p:cNvSpPr>
                <p:nvPr/>
              </p:nvSpPr>
              <p:spPr bwMode="auto">
                <a:xfrm>
                  <a:off x="3193" y="1552"/>
                  <a:ext cx="105" cy="61"/>
                </a:xfrm>
                <a:custGeom>
                  <a:avLst/>
                  <a:gdLst>
                    <a:gd name="T0" fmla="*/ 58 w 97"/>
                    <a:gd name="T1" fmla="*/ 61 h 61"/>
                    <a:gd name="T2" fmla="*/ 50 w 97"/>
                    <a:gd name="T3" fmla="*/ 44 h 61"/>
                    <a:gd name="T4" fmla="*/ 0 w 97"/>
                    <a:gd name="T5" fmla="*/ 44 h 61"/>
                    <a:gd name="T6" fmla="*/ 11 w 97"/>
                    <a:gd name="T7" fmla="*/ 39 h 61"/>
                    <a:gd name="T8" fmla="*/ 0 w 97"/>
                    <a:gd name="T9" fmla="*/ 44 h 61"/>
                    <a:gd name="T10" fmla="*/ 4 w 97"/>
                    <a:gd name="T11" fmla="*/ 37 h 61"/>
                    <a:gd name="T12" fmla="*/ 24 w 97"/>
                    <a:gd name="T13" fmla="*/ 37 h 61"/>
                    <a:gd name="T14" fmla="*/ 13 w 97"/>
                    <a:gd name="T15" fmla="*/ 5 h 61"/>
                    <a:gd name="T16" fmla="*/ 39 w 97"/>
                    <a:gd name="T17" fmla="*/ 0 h 61"/>
                    <a:gd name="T18" fmla="*/ 54 w 97"/>
                    <a:gd name="T19" fmla="*/ 0 h 61"/>
                    <a:gd name="T20" fmla="*/ 73 w 97"/>
                    <a:gd name="T21" fmla="*/ 7 h 61"/>
                    <a:gd name="T22" fmla="*/ 84 w 97"/>
                    <a:gd name="T23" fmla="*/ 13 h 61"/>
                    <a:gd name="T24" fmla="*/ 88 w 97"/>
                    <a:gd name="T25" fmla="*/ 15 h 61"/>
                    <a:gd name="T26" fmla="*/ 97 w 97"/>
                    <a:gd name="T27" fmla="*/ 20 h 61"/>
                    <a:gd name="T28" fmla="*/ 93 w 97"/>
                    <a:gd name="T29" fmla="*/ 39 h 61"/>
                    <a:gd name="T30" fmla="*/ 80 w 97"/>
                    <a:gd name="T31" fmla="*/ 52 h 61"/>
                    <a:gd name="T32" fmla="*/ 58 w 97"/>
                    <a:gd name="T33" fmla="*/ 6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61"/>
                    <a:gd name="T53" fmla="*/ 97 w 97"/>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61">
                      <a:moveTo>
                        <a:pt x="58" y="61"/>
                      </a:moveTo>
                      <a:lnTo>
                        <a:pt x="50" y="44"/>
                      </a:lnTo>
                      <a:lnTo>
                        <a:pt x="0" y="44"/>
                      </a:lnTo>
                      <a:lnTo>
                        <a:pt x="11" y="39"/>
                      </a:lnTo>
                      <a:lnTo>
                        <a:pt x="0" y="44"/>
                      </a:lnTo>
                      <a:lnTo>
                        <a:pt x="4" y="37"/>
                      </a:lnTo>
                      <a:lnTo>
                        <a:pt x="24" y="37"/>
                      </a:lnTo>
                      <a:lnTo>
                        <a:pt x="13" y="5"/>
                      </a:lnTo>
                      <a:lnTo>
                        <a:pt x="39" y="0"/>
                      </a:lnTo>
                      <a:lnTo>
                        <a:pt x="54" y="0"/>
                      </a:lnTo>
                      <a:lnTo>
                        <a:pt x="73" y="7"/>
                      </a:lnTo>
                      <a:lnTo>
                        <a:pt x="84" y="13"/>
                      </a:lnTo>
                      <a:lnTo>
                        <a:pt x="88" y="15"/>
                      </a:lnTo>
                      <a:lnTo>
                        <a:pt x="97" y="20"/>
                      </a:lnTo>
                      <a:lnTo>
                        <a:pt x="93" y="39"/>
                      </a:lnTo>
                      <a:lnTo>
                        <a:pt x="80" y="52"/>
                      </a:lnTo>
                      <a:lnTo>
                        <a:pt x="58" y="61"/>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04" name="Freeform 68">
                  <a:extLst>
                    <a:ext uri="{FF2B5EF4-FFF2-40B4-BE49-F238E27FC236}">
                      <a16:creationId xmlns:a16="http://schemas.microsoft.com/office/drawing/2014/main" id="{4F1AE2C0-118C-42D9-BBA0-C49838A5DEA1}"/>
                    </a:ext>
                  </a:extLst>
                </p:cNvPr>
                <p:cNvSpPr>
                  <a:spLocks noChangeAspect="1"/>
                </p:cNvSpPr>
                <p:nvPr/>
              </p:nvSpPr>
              <p:spPr bwMode="auto">
                <a:xfrm>
                  <a:off x="3322" y="1736"/>
                  <a:ext cx="58" cy="56"/>
                </a:xfrm>
                <a:custGeom>
                  <a:avLst/>
                  <a:gdLst>
                    <a:gd name="T0" fmla="*/ 0 w 54"/>
                    <a:gd name="T1" fmla="*/ 0 h 56"/>
                    <a:gd name="T2" fmla="*/ 19 w 54"/>
                    <a:gd name="T3" fmla="*/ 6 h 56"/>
                    <a:gd name="T4" fmla="*/ 28 w 54"/>
                    <a:gd name="T5" fmla="*/ 6 h 56"/>
                    <a:gd name="T6" fmla="*/ 38 w 54"/>
                    <a:gd name="T7" fmla="*/ 21 h 56"/>
                    <a:gd name="T8" fmla="*/ 41 w 54"/>
                    <a:gd name="T9" fmla="*/ 28 h 56"/>
                    <a:gd name="T10" fmla="*/ 54 w 54"/>
                    <a:gd name="T11" fmla="*/ 39 h 56"/>
                    <a:gd name="T12" fmla="*/ 34 w 54"/>
                    <a:gd name="T13" fmla="*/ 41 h 56"/>
                    <a:gd name="T14" fmla="*/ 28 w 54"/>
                    <a:gd name="T15" fmla="*/ 45 h 56"/>
                    <a:gd name="T16" fmla="*/ 23 w 54"/>
                    <a:gd name="T17" fmla="*/ 56 h 56"/>
                    <a:gd name="T18" fmla="*/ 19 w 54"/>
                    <a:gd name="T19" fmla="*/ 26 h 56"/>
                    <a:gd name="T20" fmla="*/ 17 w 54"/>
                    <a:gd name="T21" fmla="*/ 26 h 56"/>
                    <a:gd name="T22" fmla="*/ 0 w 54"/>
                    <a:gd name="T23" fmla="*/ 0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56"/>
                    <a:gd name="T38" fmla="*/ 54 w 54"/>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56">
                      <a:moveTo>
                        <a:pt x="0" y="0"/>
                      </a:moveTo>
                      <a:lnTo>
                        <a:pt x="19" y="6"/>
                      </a:lnTo>
                      <a:lnTo>
                        <a:pt x="28" y="6"/>
                      </a:lnTo>
                      <a:lnTo>
                        <a:pt x="38" y="21"/>
                      </a:lnTo>
                      <a:lnTo>
                        <a:pt x="41" y="28"/>
                      </a:lnTo>
                      <a:lnTo>
                        <a:pt x="54" y="39"/>
                      </a:lnTo>
                      <a:lnTo>
                        <a:pt x="34" y="41"/>
                      </a:lnTo>
                      <a:lnTo>
                        <a:pt x="28" y="45"/>
                      </a:lnTo>
                      <a:lnTo>
                        <a:pt x="23" y="56"/>
                      </a:lnTo>
                      <a:lnTo>
                        <a:pt x="19" y="26"/>
                      </a:lnTo>
                      <a:lnTo>
                        <a:pt x="17" y="26"/>
                      </a:lnTo>
                      <a:lnTo>
                        <a:pt x="0"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05" name="Freeform 69">
                  <a:extLst>
                    <a:ext uri="{FF2B5EF4-FFF2-40B4-BE49-F238E27FC236}">
                      <a16:creationId xmlns:a16="http://schemas.microsoft.com/office/drawing/2014/main" id="{505B2603-339D-48AF-B9A2-3FCE58681DDD}"/>
                    </a:ext>
                  </a:extLst>
                </p:cNvPr>
                <p:cNvSpPr>
                  <a:spLocks noChangeAspect="1"/>
                </p:cNvSpPr>
                <p:nvPr/>
              </p:nvSpPr>
              <p:spPr bwMode="auto">
                <a:xfrm>
                  <a:off x="3281" y="793"/>
                  <a:ext cx="2362" cy="1075"/>
                </a:xfrm>
                <a:custGeom>
                  <a:avLst/>
                  <a:gdLst>
                    <a:gd name="T0" fmla="*/ 175 w 2180"/>
                    <a:gd name="T1" fmla="*/ 466 h 1075"/>
                    <a:gd name="T2" fmla="*/ 125 w 2180"/>
                    <a:gd name="T3" fmla="*/ 522 h 1075"/>
                    <a:gd name="T4" fmla="*/ 190 w 2180"/>
                    <a:gd name="T5" fmla="*/ 427 h 1075"/>
                    <a:gd name="T6" fmla="*/ 313 w 2180"/>
                    <a:gd name="T7" fmla="*/ 420 h 1075"/>
                    <a:gd name="T8" fmla="*/ 369 w 2180"/>
                    <a:gd name="T9" fmla="*/ 412 h 1075"/>
                    <a:gd name="T10" fmla="*/ 501 w 2180"/>
                    <a:gd name="T11" fmla="*/ 377 h 1075"/>
                    <a:gd name="T12" fmla="*/ 479 w 2180"/>
                    <a:gd name="T13" fmla="*/ 300 h 1075"/>
                    <a:gd name="T14" fmla="*/ 563 w 2180"/>
                    <a:gd name="T15" fmla="*/ 442 h 1075"/>
                    <a:gd name="T16" fmla="*/ 667 w 2180"/>
                    <a:gd name="T17" fmla="*/ 403 h 1075"/>
                    <a:gd name="T18" fmla="*/ 544 w 2180"/>
                    <a:gd name="T19" fmla="*/ 261 h 1075"/>
                    <a:gd name="T20" fmla="*/ 639 w 2180"/>
                    <a:gd name="T21" fmla="*/ 278 h 1075"/>
                    <a:gd name="T22" fmla="*/ 682 w 2180"/>
                    <a:gd name="T23" fmla="*/ 319 h 1075"/>
                    <a:gd name="T24" fmla="*/ 678 w 2180"/>
                    <a:gd name="T25" fmla="*/ 213 h 1075"/>
                    <a:gd name="T26" fmla="*/ 660 w 2180"/>
                    <a:gd name="T27" fmla="*/ 166 h 1075"/>
                    <a:gd name="T28" fmla="*/ 753 w 2180"/>
                    <a:gd name="T29" fmla="*/ 118 h 1075"/>
                    <a:gd name="T30" fmla="*/ 781 w 2180"/>
                    <a:gd name="T31" fmla="*/ 71 h 1075"/>
                    <a:gd name="T32" fmla="*/ 822 w 2180"/>
                    <a:gd name="T33" fmla="*/ 53 h 1075"/>
                    <a:gd name="T34" fmla="*/ 947 w 2180"/>
                    <a:gd name="T35" fmla="*/ 73 h 1075"/>
                    <a:gd name="T36" fmla="*/ 906 w 2180"/>
                    <a:gd name="T37" fmla="*/ 159 h 1075"/>
                    <a:gd name="T38" fmla="*/ 960 w 2180"/>
                    <a:gd name="T39" fmla="*/ 144 h 1075"/>
                    <a:gd name="T40" fmla="*/ 1025 w 2180"/>
                    <a:gd name="T41" fmla="*/ 133 h 1075"/>
                    <a:gd name="T42" fmla="*/ 1111 w 2180"/>
                    <a:gd name="T43" fmla="*/ 103 h 1075"/>
                    <a:gd name="T44" fmla="*/ 1226 w 2180"/>
                    <a:gd name="T45" fmla="*/ 140 h 1075"/>
                    <a:gd name="T46" fmla="*/ 1347 w 2180"/>
                    <a:gd name="T47" fmla="*/ 110 h 1075"/>
                    <a:gd name="T48" fmla="*/ 1422 w 2180"/>
                    <a:gd name="T49" fmla="*/ 53 h 1075"/>
                    <a:gd name="T50" fmla="*/ 1461 w 2180"/>
                    <a:gd name="T51" fmla="*/ 53 h 1075"/>
                    <a:gd name="T52" fmla="*/ 1690 w 2180"/>
                    <a:gd name="T53" fmla="*/ 84 h 1075"/>
                    <a:gd name="T54" fmla="*/ 1796 w 2180"/>
                    <a:gd name="T55" fmla="*/ 36 h 1075"/>
                    <a:gd name="T56" fmla="*/ 2033 w 2180"/>
                    <a:gd name="T57" fmla="*/ 28 h 1075"/>
                    <a:gd name="T58" fmla="*/ 2108 w 2180"/>
                    <a:gd name="T59" fmla="*/ 34 h 1075"/>
                    <a:gd name="T60" fmla="*/ 2180 w 2180"/>
                    <a:gd name="T61" fmla="*/ 138 h 1075"/>
                    <a:gd name="T62" fmla="*/ 2067 w 2180"/>
                    <a:gd name="T63" fmla="*/ 118 h 1075"/>
                    <a:gd name="T64" fmla="*/ 2020 w 2180"/>
                    <a:gd name="T65" fmla="*/ 159 h 1075"/>
                    <a:gd name="T66" fmla="*/ 2083 w 2180"/>
                    <a:gd name="T67" fmla="*/ 209 h 1075"/>
                    <a:gd name="T68" fmla="*/ 2055 w 2180"/>
                    <a:gd name="T69" fmla="*/ 317 h 1075"/>
                    <a:gd name="T70" fmla="*/ 1994 w 2180"/>
                    <a:gd name="T71" fmla="*/ 373 h 1075"/>
                    <a:gd name="T72" fmla="*/ 1973 w 2180"/>
                    <a:gd name="T73" fmla="*/ 477 h 1075"/>
                    <a:gd name="T74" fmla="*/ 2011 w 2180"/>
                    <a:gd name="T75" fmla="*/ 589 h 1075"/>
                    <a:gd name="T76" fmla="*/ 1895 w 2180"/>
                    <a:gd name="T77" fmla="*/ 537 h 1075"/>
                    <a:gd name="T78" fmla="*/ 1925 w 2180"/>
                    <a:gd name="T79" fmla="*/ 308 h 1075"/>
                    <a:gd name="T80" fmla="*/ 1880 w 2180"/>
                    <a:gd name="T81" fmla="*/ 379 h 1075"/>
                    <a:gd name="T82" fmla="*/ 1808 w 2180"/>
                    <a:gd name="T83" fmla="*/ 468 h 1075"/>
                    <a:gd name="T84" fmla="*/ 1735 w 2180"/>
                    <a:gd name="T85" fmla="*/ 479 h 1075"/>
                    <a:gd name="T86" fmla="*/ 1649 w 2180"/>
                    <a:gd name="T87" fmla="*/ 675 h 1075"/>
                    <a:gd name="T88" fmla="*/ 1720 w 2180"/>
                    <a:gd name="T89" fmla="*/ 684 h 1075"/>
                    <a:gd name="T90" fmla="*/ 1655 w 2180"/>
                    <a:gd name="T91" fmla="*/ 986 h 1075"/>
                    <a:gd name="T92" fmla="*/ 1649 w 2180"/>
                    <a:gd name="T93" fmla="*/ 837 h 1075"/>
                    <a:gd name="T94" fmla="*/ 1496 w 2180"/>
                    <a:gd name="T95" fmla="*/ 720 h 1075"/>
                    <a:gd name="T96" fmla="*/ 1416 w 2180"/>
                    <a:gd name="T97" fmla="*/ 800 h 1075"/>
                    <a:gd name="T98" fmla="*/ 1252 w 2180"/>
                    <a:gd name="T99" fmla="*/ 835 h 1075"/>
                    <a:gd name="T100" fmla="*/ 1105 w 2180"/>
                    <a:gd name="T101" fmla="*/ 846 h 1075"/>
                    <a:gd name="T102" fmla="*/ 956 w 2180"/>
                    <a:gd name="T103" fmla="*/ 872 h 1075"/>
                    <a:gd name="T104" fmla="*/ 518 w 2180"/>
                    <a:gd name="T105" fmla="*/ 787 h 1075"/>
                    <a:gd name="T106" fmla="*/ 339 w 2180"/>
                    <a:gd name="T107" fmla="*/ 1010 h 1075"/>
                    <a:gd name="T108" fmla="*/ 229 w 2180"/>
                    <a:gd name="T109" fmla="*/ 1025 h 1075"/>
                    <a:gd name="T110" fmla="*/ 201 w 2180"/>
                    <a:gd name="T111" fmla="*/ 906 h 1075"/>
                    <a:gd name="T112" fmla="*/ 50 w 2180"/>
                    <a:gd name="T113" fmla="*/ 738 h 1075"/>
                    <a:gd name="T114" fmla="*/ 34 w 2180"/>
                    <a:gd name="T115" fmla="*/ 662 h 1075"/>
                    <a:gd name="T116" fmla="*/ 30 w 2180"/>
                    <a:gd name="T117" fmla="*/ 537 h 10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80"/>
                    <a:gd name="T178" fmla="*/ 0 h 1075"/>
                    <a:gd name="T179" fmla="*/ 2180 w 2180"/>
                    <a:gd name="T180" fmla="*/ 1075 h 10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80" h="1075">
                      <a:moveTo>
                        <a:pt x="15" y="414"/>
                      </a:moveTo>
                      <a:lnTo>
                        <a:pt x="21" y="414"/>
                      </a:lnTo>
                      <a:lnTo>
                        <a:pt x="28" y="414"/>
                      </a:lnTo>
                      <a:lnTo>
                        <a:pt x="24" y="412"/>
                      </a:lnTo>
                      <a:lnTo>
                        <a:pt x="54" y="412"/>
                      </a:lnTo>
                      <a:lnTo>
                        <a:pt x="43" y="414"/>
                      </a:lnTo>
                      <a:lnTo>
                        <a:pt x="58" y="416"/>
                      </a:lnTo>
                      <a:lnTo>
                        <a:pt x="58" y="427"/>
                      </a:lnTo>
                      <a:lnTo>
                        <a:pt x="60" y="420"/>
                      </a:lnTo>
                      <a:lnTo>
                        <a:pt x="86" y="420"/>
                      </a:lnTo>
                      <a:lnTo>
                        <a:pt x="151" y="444"/>
                      </a:lnTo>
                      <a:lnTo>
                        <a:pt x="175" y="466"/>
                      </a:lnTo>
                      <a:lnTo>
                        <a:pt x="160" y="487"/>
                      </a:lnTo>
                      <a:lnTo>
                        <a:pt x="138" y="496"/>
                      </a:lnTo>
                      <a:lnTo>
                        <a:pt x="54" y="472"/>
                      </a:lnTo>
                      <a:lnTo>
                        <a:pt x="95" y="507"/>
                      </a:lnTo>
                      <a:lnTo>
                        <a:pt x="93" y="522"/>
                      </a:lnTo>
                      <a:lnTo>
                        <a:pt x="101" y="546"/>
                      </a:lnTo>
                      <a:lnTo>
                        <a:pt x="138" y="561"/>
                      </a:lnTo>
                      <a:lnTo>
                        <a:pt x="149" y="559"/>
                      </a:lnTo>
                      <a:lnTo>
                        <a:pt x="140" y="546"/>
                      </a:lnTo>
                      <a:lnTo>
                        <a:pt x="134" y="541"/>
                      </a:lnTo>
                      <a:lnTo>
                        <a:pt x="119" y="531"/>
                      </a:lnTo>
                      <a:lnTo>
                        <a:pt x="125" y="522"/>
                      </a:lnTo>
                      <a:lnTo>
                        <a:pt x="145" y="531"/>
                      </a:lnTo>
                      <a:lnTo>
                        <a:pt x="145" y="537"/>
                      </a:lnTo>
                      <a:lnTo>
                        <a:pt x="179" y="537"/>
                      </a:lnTo>
                      <a:lnTo>
                        <a:pt x="164" y="509"/>
                      </a:lnTo>
                      <a:lnTo>
                        <a:pt x="173" y="496"/>
                      </a:lnTo>
                      <a:lnTo>
                        <a:pt x="188" y="481"/>
                      </a:lnTo>
                      <a:lnTo>
                        <a:pt x="205" y="481"/>
                      </a:lnTo>
                      <a:lnTo>
                        <a:pt x="218" y="492"/>
                      </a:lnTo>
                      <a:lnTo>
                        <a:pt x="218" y="468"/>
                      </a:lnTo>
                      <a:lnTo>
                        <a:pt x="205" y="459"/>
                      </a:lnTo>
                      <a:lnTo>
                        <a:pt x="203" y="431"/>
                      </a:lnTo>
                      <a:lnTo>
                        <a:pt x="190" y="427"/>
                      </a:lnTo>
                      <a:lnTo>
                        <a:pt x="229" y="429"/>
                      </a:lnTo>
                      <a:lnTo>
                        <a:pt x="239" y="442"/>
                      </a:lnTo>
                      <a:lnTo>
                        <a:pt x="220" y="446"/>
                      </a:lnTo>
                      <a:lnTo>
                        <a:pt x="220" y="453"/>
                      </a:lnTo>
                      <a:lnTo>
                        <a:pt x="244" y="468"/>
                      </a:lnTo>
                      <a:lnTo>
                        <a:pt x="259" y="464"/>
                      </a:lnTo>
                      <a:lnTo>
                        <a:pt x="259" y="446"/>
                      </a:lnTo>
                      <a:lnTo>
                        <a:pt x="270" y="444"/>
                      </a:lnTo>
                      <a:lnTo>
                        <a:pt x="263" y="438"/>
                      </a:lnTo>
                      <a:lnTo>
                        <a:pt x="304" y="416"/>
                      </a:lnTo>
                      <a:lnTo>
                        <a:pt x="311" y="427"/>
                      </a:lnTo>
                      <a:lnTo>
                        <a:pt x="313" y="420"/>
                      </a:lnTo>
                      <a:lnTo>
                        <a:pt x="309" y="416"/>
                      </a:lnTo>
                      <a:lnTo>
                        <a:pt x="324" y="403"/>
                      </a:lnTo>
                      <a:lnTo>
                        <a:pt x="332" y="403"/>
                      </a:lnTo>
                      <a:lnTo>
                        <a:pt x="324" y="407"/>
                      </a:lnTo>
                      <a:lnTo>
                        <a:pt x="328" y="420"/>
                      </a:lnTo>
                      <a:lnTo>
                        <a:pt x="324" y="429"/>
                      </a:lnTo>
                      <a:lnTo>
                        <a:pt x="324" y="431"/>
                      </a:lnTo>
                      <a:lnTo>
                        <a:pt x="339" y="423"/>
                      </a:lnTo>
                      <a:lnTo>
                        <a:pt x="343" y="427"/>
                      </a:lnTo>
                      <a:lnTo>
                        <a:pt x="343" y="414"/>
                      </a:lnTo>
                      <a:lnTo>
                        <a:pt x="354" y="412"/>
                      </a:lnTo>
                      <a:lnTo>
                        <a:pt x="369" y="412"/>
                      </a:lnTo>
                      <a:lnTo>
                        <a:pt x="393" y="399"/>
                      </a:lnTo>
                      <a:lnTo>
                        <a:pt x="399" y="414"/>
                      </a:lnTo>
                      <a:lnTo>
                        <a:pt x="403" y="414"/>
                      </a:lnTo>
                      <a:lnTo>
                        <a:pt x="403" y="403"/>
                      </a:lnTo>
                      <a:lnTo>
                        <a:pt x="414" y="399"/>
                      </a:lnTo>
                      <a:lnTo>
                        <a:pt x="399" y="379"/>
                      </a:lnTo>
                      <a:lnTo>
                        <a:pt x="403" y="373"/>
                      </a:lnTo>
                      <a:lnTo>
                        <a:pt x="460" y="379"/>
                      </a:lnTo>
                      <a:lnTo>
                        <a:pt x="498" y="388"/>
                      </a:lnTo>
                      <a:lnTo>
                        <a:pt x="518" y="403"/>
                      </a:lnTo>
                      <a:lnTo>
                        <a:pt x="522" y="384"/>
                      </a:lnTo>
                      <a:lnTo>
                        <a:pt x="501" y="377"/>
                      </a:lnTo>
                      <a:lnTo>
                        <a:pt x="501" y="369"/>
                      </a:lnTo>
                      <a:lnTo>
                        <a:pt x="483" y="369"/>
                      </a:lnTo>
                      <a:lnTo>
                        <a:pt x="479" y="358"/>
                      </a:lnTo>
                      <a:lnTo>
                        <a:pt x="483" y="358"/>
                      </a:lnTo>
                      <a:lnTo>
                        <a:pt x="483" y="356"/>
                      </a:lnTo>
                      <a:lnTo>
                        <a:pt x="477" y="334"/>
                      </a:lnTo>
                      <a:lnTo>
                        <a:pt x="468" y="338"/>
                      </a:lnTo>
                      <a:lnTo>
                        <a:pt x="468" y="328"/>
                      </a:lnTo>
                      <a:lnTo>
                        <a:pt x="464" y="332"/>
                      </a:lnTo>
                      <a:lnTo>
                        <a:pt x="468" y="321"/>
                      </a:lnTo>
                      <a:lnTo>
                        <a:pt x="477" y="317"/>
                      </a:lnTo>
                      <a:lnTo>
                        <a:pt x="479" y="300"/>
                      </a:lnTo>
                      <a:lnTo>
                        <a:pt x="473" y="269"/>
                      </a:lnTo>
                      <a:lnTo>
                        <a:pt x="518" y="269"/>
                      </a:lnTo>
                      <a:lnTo>
                        <a:pt x="524" y="284"/>
                      </a:lnTo>
                      <a:lnTo>
                        <a:pt x="524" y="306"/>
                      </a:lnTo>
                      <a:lnTo>
                        <a:pt x="544" y="323"/>
                      </a:lnTo>
                      <a:lnTo>
                        <a:pt x="568" y="379"/>
                      </a:lnTo>
                      <a:lnTo>
                        <a:pt x="587" y="386"/>
                      </a:lnTo>
                      <a:lnTo>
                        <a:pt x="578" y="392"/>
                      </a:lnTo>
                      <a:lnTo>
                        <a:pt x="587" y="407"/>
                      </a:lnTo>
                      <a:lnTo>
                        <a:pt x="574" y="429"/>
                      </a:lnTo>
                      <a:lnTo>
                        <a:pt x="578" y="436"/>
                      </a:lnTo>
                      <a:lnTo>
                        <a:pt x="563" y="442"/>
                      </a:lnTo>
                      <a:lnTo>
                        <a:pt x="552" y="431"/>
                      </a:lnTo>
                      <a:lnTo>
                        <a:pt x="537" y="438"/>
                      </a:lnTo>
                      <a:lnTo>
                        <a:pt x="563" y="446"/>
                      </a:lnTo>
                      <a:lnTo>
                        <a:pt x="593" y="444"/>
                      </a:lnTo>
                      <a:lnTo>
                        <a:pt x="589" y="436"/>
                      </a:lnTo>
                      <a:lnTo>
                        <a:pt x="604" y="423"/>
                      </a:lnTo>
                      <a:lnTo>
                        <a:pt x="609" y="403"/>
                      </a:lnTo>
                      <a:lnTo>
                        <a:pt x="593" y="379"/>
                      </a:lnTo>
                      <a:lnTo>
                        <a:pt x="617" y="369"/>
                      </a:lnTo>
                      <a:lnTo>
                        <a:pt x="632" y="377"/>
                      </a:lnTo>
                      <a:lnTo>
                        <a:pt x="639" y="399"/>
                      </a:lnTo>
                      <a:lnTo>
                        <a:pt x="667" y="403"/>
                      </a:lnTo>
                      <a:lnTo>
                        <a:pt x="645" y="399"/>
                      </a:lnTo>
                      <a:lnTo>
                        <a:pt x="643" y="386"/>
                      </a:lnTo>
                      <a:lnTo>
                        <a:pt x="645" y="384"/>
                      </a:lnTo>
                      <a:lnTo>
                        <a:pt x="632" y="369"/>
                      </a:lnTo>
                      <a:lnTo>
                        <a:pt x="602" y="362"/>
                      </a:lnTo>
                      <a:lnTo>
                        <a:pt x="578" y="371"/>
                      </a:lnTo>
                      <a:lnTo>
                        <a:pt x="568" y="349"/>
                      </a:lnTo>
                      <a:lnTo>
                        <a:pt x="563" y="321"/>
                      </a:lnTo>
                      <a:lnTo>
                        <a:pt x="539" y="306"/>
                      </a:lnTo>
                      <a:lnTo>
                        <a:pt x="539" y="293"/>
                      </a:lnTo>
                      <a:lnTo>
                        <a:pt x="548" y="289"/>
                      </a:lnTo>
                      <a:lnTo>
                        <a:pt x="544" y="261"/>
                      </a:lnTo>
                      <a:lnTo>
                        <a:pt x="563" y="278"/>
                      </a:lnTo>
                      <a:lnTo>
                        <a:pt x="563" y="293"/>
                      </a:lnTo>
                      <a:lnTo>
                        <a:pt x="568" y="304"/>
                      </a:lnTo>
                      <a:lnTo>
                        <a:pt x="578" y="306"/>
                      </a:lnTo>
                      <a:lnTo>
                        <a:pt x="624" y="313"/>
                      </a:lnTo>
                      <a:lnTo>
                        <a:pt x="572" y="289"/>
                      </a:lnTo>
                      <a:lnTo>
                        <a:pt x="574" y="282"/>
                      </a:lnTo>
                      <a:lnTo>
                        <a:pt x="598" y="282"/>
                      </a:lnTo>
                      <a:lnTo>
                        <a:pt x="587" y="278"/>
                      </a:lnTo>
                      <a:lnTo>
                        <a:pt x="593" y="269"/>
                      </a:lnTo>
                      <a:lnTo>
                        <a:pt x="604" y="267"/>
                      </a:lnTo>
                      <a:lnTo>
                        <a:pt x="639" y="278"/>
                      </a:lnTo>
                      <a:lnTo>
                        <a:pt x="662" y="278"/>
                      </a:lnTo>
                      <a:lnTo>
                        <a:pt x="662" y="289"/>
                      </a:lnTo>
                      <a:lnTo>
                        <a:pt x="658" y="293"/>
                      </a:lnTo>
                      <a:lnTo>
                        <a:pt x="660" y="300"/>
                      </a:lnTo>
                      <a:lnTo>
                        <a:pt x="669" y="308"/>
                      </a:lnTo>
                      <a:lnTo>
                        <a:pt x="669" y="304"/>
                      </a:lnTo>
                      <a:lnTo>
                        <a:pt x="678" y="323"/>
                      </a:lnTo>
                      <a:lnTo>
                        <a:pt x="693" y="328"/>
                      </a:lnTo>
                      <a:lnTo>
                        <a:pt x="710" y="334"/>
                      </a:lnTo>
                      <a:lnTo>
                        <a:pt x="716" y="328"/>
                      </a:lnTo>
                      <a:lnTo>
                        <a:pt x="693" y="323"/>
                      </a:lnTo>
                      <a:lnTo>
                        <a:pt x="682" y="319"/>
                      </a:lnTo>
                      <a:lnTo>
                        <a:pt x="688" y="308"/>
                      </a:lnTo>
                      <a:lnTo>
                        <a:pt x="669" y="293"/>
                      </a:lnTo>
                      <a:lnTo>
                        <a:pt x="662" y="278"/>
                      </a:lnTo>
                      <a:lnTo>
                        <a:pt x="652" y="274"/>
                      </a:lnTo>
                      <a:lnTo>
                        <a:pt x="643" y="263"/>
                      </a:lnTo>
                      <a:lnTo>
                        <a:pt x="619" y="261"/>
                      </a:lnTo>
                      <a:lnTo>
                        <a:pt x="604" y="246"/>
                      </a:lnTo>
                      <a:lnTo>
                        <a:pt x="598" y="228"/>
                      </a:lnTo>
                      <a:lnTo>
                        <a:pt x="669" y="209"/>
                      </a:lnTo>
                      <a:lnTo>
                        <a:pt x="671" y="213"/>
                      </a:lnTo>
                      <a:lnTo>
                        <a:pt x="669" y="218"/>
                      </a:lnTo>
                      <a:lnTo>
                        <a:pt x="678" y="213"/>
                      </a:lnTo>
                      <a:lnTo>
                        <a:pt x="667" y="198"/>
                      </a:lnTo>
                      <a:lnTo>
                        <a:pt x="678" y="202"/>
                      </a:lnTo>
                      <a:lnTo>
                        <a:pt x="678" y="198"/>
                      </a:lnTo>
                      <a:lnTo>
                        <a:pt x="647" y="194"/>
                      </a:lnTo>
                      <a:lnTo>
                        <a:pt x="660" y="187"/>
                      </a:lnTo>
                      <a:lnTo>
                        <a:pt x="645" y="183"/>
                      </a:lnTo>
                      <a:lnTo>
                        <a:pt x="645" y="179"/>
                      </a:lnTo>
                      <a:lnTo>
                        <a:pt x="652" y="179"/>
                      </a:lnTo>
                      <a:lnTo>
                        <a:pt x="654" y="168"/>
                      </a:lnTo>
                      <a:lnTo>
                        <a:pt x="660" y="168"/>
                      </a:lnTo>
                      <a:lnTo>
                        <a:pt x="645" y="166"/>
                      </a:lnTo>
                      <a:lnTo>
                        <a:pt x="660" y="166"/>
                      </a:lnTo>
                      <a:lnTo>
                        <a:pt x="662" y="144"/>
                      </a:lnTo>
                      <a:lnTo>
                        <a:pt x="667" y="148"/>
                      </a:lnTo>
                      <a:lnTo>
                        <a:pt x="678" y="140"/>
                      </a:lnTo>
                      <a:lnTo>
                        <a:pt x="697" y="138"/>
                      </a:lnTo>
                      <a:lnTo>
                        <a:pt x="697" y="133"/>
                      </a:lnTo>
                      <a:lnTo>
                        <a:pt x="719" y="123"/>
                      </a:lnTo>
                      <a:lnTo>
                        <a:pt x="703" y="118"/>
                      </a:lnTo>
                      <a:lnTo>
                        <a:pt x="721" y="114"/>
                      </a:lnTo>
                      <a:lnTo>
                        <a:pt x="740" y="110"/>
                      </a:lnTo>
                      <a:lnTo>
                        <a:pt x="740" y="118"/>
                      </a:lnTo>
                      <a:lnTo>
                        <a:pt x="753" y="114"/>
                      </a:lnTo>
                      <a:lnTo>
                        <a:pt x="753" y="118"/>
                      </a:lnTo>
                      <a:lnTo>
                        <a:pt x="757" y="110"/>
                      </a:lnTo>
                      <a:lnTo>
                        <a:pt x="762" y="110"/>
                      </a:lnTo>
                      <a:lnTo>
                        <a:pt x="764" y="92"/>
                      </a:lnTo>
                      <a:lnTo>
                        <a:pt x="768" y="101"/>
                      </a:lnTo>
                      <a:lnTo>
                        <a:pt x="777" y="99"/>
                      </a:lnTo>
                      <a:lnTo>
                        <a:pt x="753" y="79"/>
                      </a:lnTo>
                      <a:lnTo>
                        <a:pt x="768" y="84"/>
                      </a:lnTo>
                      <a:lnTo>
                        <a:pt x="781" y="75"/>
                      </a:lnTo>
                      <a:lnTo>
                        <a:pt x="803" y="79"/>
                      </a:lnTo>
                      <a:lnTo>
                        <a:pt x="803" y="64"/>
                      </a:lnTo>
                      <a:lnTo>
                        <a:pt x="788" y="73"/>
                      </a:lnTo>
                      <a:lnTo>
                        <a:pt x="781" y="71"/>
                      </a:lnTo>
                      <a:lnTo>
                        <a:pt x="768" y="58"/>
                      </a:lnTo>
                      <a:lnTo>
                        <a:pt x="764" y="23"/>
                      </a:lnTo>
                      <a:lnTo>
                        <a:pt x="770" y="19"/>
                      </a:lnTo>
                      <a:lnTo>
                        <a:pt x="786" y="21"/>
                      </a:lnTo>
                      <a:lnTo>
                        <a:pt x="792" y="30"/>
                      </a:lnTo>
                      <a:lnTo>
                        <a:pt x="783" y="38"/>
                      </a:lnTo>
                      <a:lnTo>
                        <a:pt x="796" y="43"/>
                      </a:lnTo>
                      <a:lnTo>
                        <a:pt x="798" y="38"/>
                      </a:lnTo>
                      <a:lnTo>
                        <a:pt x="803" y="43"/>
                      </a:lnTo>
                      <a:lnTo>
                        <a:pt x="807" y="53"/>
                      </a:lnTo>
                      <a:lnTo>
                        <a:pt x="814" y="45"/>
                      </a:lnTo>
                      <a:lnTo>
                        <a:pt x="822" y="53"/>
                      </a:lnTo>
                      <a:lnTo>
                        <a:pt x="827" y="71"/>
                      </a:lnTo>
                      <a:lnTo>
                        <a:pt x="835" y="64"/>
                      </a:lnTo>
                      <a:lnTo>
                        <a:pt x="833" y="53"/>
                      </a:lnTo>
                      <a:lnTo>
                        <a:pt x="857" y="45"/>
                      </a:lnTo>
                      <a:lnTo>
                        <a:pt x="865" y="53"/>
                      </a:lnTo>
                      <a:lnTo>
                        <a:pt x="865" y="45"/>
                      </a:lnTo>
                      <a:lnTo>
                        <a:pt x="887" y="38"/>
                      </a:lnTo>
                      <a:lnTo>
                        <a:pt x="921" y="49"/>
                      </a:lnTo>
                      <a:lnTo>
                        <a:pt x="928" y="53"/>
                      </a:lnTo>
                      <a:lnTo>
                        <a:pt x="928" y="49"/>
                      </a:lnTo>
                      <a:lnTo>
                        <a:pt x="945" y="58"/>
                      </a:lnTo>
                      <a:lnTo>
                        <a:pt x="947" y="73"/>
                      </a:lnTo>
                      <a:lnTo>
                        <a:pt x="930" y="69"/>
                      </a:lnTo>
                      <a:lnTo>
                        <a:pt x="941" y="79"/>
                      </a:lnTo>
                      <a:lnTo>
                        <a:pt x="945" y="75"/>
                      </a:lnTo>
                      <a:lnTo>
                        <a:pt x="958" y="84"/>
                      </a:lnTo>
                      <a:lnTo>
                        <a:pt x="956" y="103"/>
                      </a:lnTo>
                      <a:lnTo>
                        <a:pt x="958" y="107"/>
                      </a:lnTo>
                      <a:lnTo>
                        <a:pt x="947" y="110"/>
                      </a:lnTo>
                      <a:lnTo>
                        <a:pt x="945" y="125"/>
                      </a:lnTo>
                      <a:lnTo>
                        <a:pt x="930" y="129"/>
                      </a:lnTo>
                      <a:lnTo>
                        <a:pt x="941" y="133"/>
                      </a:lnTo>
                      <a:lnTo>
                        <a:pt x="915" y="159"/>
                      </a:lnTo>
                      <a:lnTo>
                        <a:pt x="906" y="159"/>
                      </a:lnTo>
                      <a:lnTo>
                        <a:pt x="909" y="164"/>
                      </a:lnTo>
                      <a:lnTo>
                        <a:pt x="906" y="189"/>
                      </a:lnTo>
                      <a:lnTo>
                        <a:pt x="924" y="183"/>
                      </a:lnTo>
                      <a:lnTo>
                        <a:pt x="915" y="181"/>
                      </a:lnTo>
                      <a:lnTo>
                        <a:pt x="930" y="168"/>
                      </a:lnTo>
                      <a:lnTo>
                        <a:pt x="932" y="172"/>
                      </a:lnTo>
                      <a:lnTo>
                        <a:pt x="932" y="166"/>
                      </a:lnTo>
                      <a:lnTo>
                        <a:pt x="947" y="164"/>
                      </a:lnTo>
                      <a:lnTo>
                        <a:pt x="945" y="155"/>
                      </a:lnTo>
                      <a:lnTo>
                        <a:pt x="960" y="159"/>
                      </a:lnTo>
                      <a:lnTo>
                        <a:pt x="978" y="144"/>
                      </a:lnTo>
                      <a:lnTo>
                        <a:pt x="960" y="144"/>
                      </a:lnTo>
                      <a:lnTo>
                        <a:pt x="947" y="148"/>
                      </a:lnTo>
                      <a:lnTo>
                        <a:pt x="945" y="144"/>
                      </a:lnTo>
                      <a:lnTo>
                        <a:pt x="947" y="133"/>
                      </a:lnTo>
                      <a:lnTo>
                        <a:pt x="978" y="133"/>
                      </a:lnTo>
                      <a:lnTo>
                        <a:pt x="978" y="138"/>
                      </a:lnTo>
                      <a:lnTo>
                        <a:pt x="993" y="138"/>
                      </a:lnTo>
                      <a:lnTo>
                        <a:pt x="993" y="133"/>
                      </a:lnTo>
                      <a:lnTo>
                        <a:pt x="1003" y="138"/>
                      </a:lnTo>
                      <a:lnTo>
                        <a:pt x="1016" y="155"/>
                      </a:lnTo>
                      <a:lnTo>
                        <a:pt x="1023" y="148"/>
                      </a:lnTo>
                      <a:lnTo>
                        <a:pt x="1010" y="140"/>
                      </a:lnTo>
                      <a:lnTo>
                        <a:pt x="1025" y="133"/>
                      </a:lnTo>
                      <a:lnTo>
                        <a:pt x="1066" y="125"/>
                      </a:lnTo>
                      <a:lnTo>
                        <a:pt x="1068" y="129"/>
                      </a:lnTo>
                      <a:lnTo>
                        <a:pt x="1062" y="133"/>
                      </a:lnTo>
                      <a:lnTo>
                        <a:pt x="1066" y="138"/>
                      </a:lnTo>
                      <a:lnTo>
                        <a:pt x="1090" y="138"/>
                      </a:lnTo>
                      <a:lnTo>
                        <a:pt x="1088" y="133"/>
                      </a:lnTo>
                      <a:lnTo>
                        <a:pt x="1096" y="133"/>
                      </a:lnTo>
                      <a:lnTo>
                        <a:pt x="1116" y="129"/>
                      </a:lnTo>
                      <a:lnTo>
                        <a:pt x="1126" y="116"/>
                      </a:lnTo>
                      <a:lnTo>
                        <a:pt x="1105" y="110"/>
                      </a:lnTo>
                      <a:lnTo>
                        <a:pt x="1105" y="101"/>
                      </a:lnTo>
                      <a:lnTo>
                        <a:pt x="1111" y="103"/>
                      </a:lnTo>
                      <a:lnTo>
                        <a:pt x="1111" y="99"/>
                      </a:lnTo>
                      <a:lnTo>
                        <a:pt x="1120" y="92"/>
                      </a:lnTo>
                      <a:lnTo>
                        <a:pt x="1137" y="99"/>
                      </a:lnTo>
                      <a:lnTo>
                        <a:pt x="1191" y="94"/>
                      </a:lnTo>
                      <a:lnTo>
                        <a:pt x="1196" y="101"/>
                      </a:lnTo>
                      <a:lnTo>
                        <a:pt x="1185" y="107"/>
                      </a:lnTo>
                      <a:lnTo>
                        <a:pt x="1187" y="114"/>
                      </a:lnTo>
                      <a:lnTo>
                        <a:pt x="1176" y="129"/>
                      </a:lnTo>
                      <a:lnTo>
                        <a:pt x="1187" y="140"/>
                      </a:lnTo>
                      <a:lnTo>
                        <a:pt x="1196" y="140"/>
                      </a:lnTo>
                      <a:lnTo>
                        <a:pt x="1185" y="129"/>
                      </a:lnTo>
                      <a:lnTo>
                        <a:pt x="1226" y="140"/>
                      </a:lnTo>
                      <a:lnTo>
                        <a:pt x="1226" y="133"/>
                      </a:lnTo>
                      <a:lnTo>
                        <a:pt x="1237" y="138"/>
                      </a:lnTo>
                      <a:lnTo>
                        <a:pt x="1230" y="144"/>
                      </a:lnTo>
                      <a:lnTo>
                        <a:pt x="1280" y="164"/>
                      </a:lnTo>
                      <a:lnTo>
                        <a:pt x="1284" y="159"/>
                      </a:lnTo>
                      <a:lnTo>
                        <a:pt x="1280" y="140"/>
                      </a:lnTo>
                      <a:lnTo>
                        <a:pt x="1267" y="118"/>
                      </a:lnTo>
                      <a:lnTo>
                        <a:pt x="1295" y="133"/>
                      </a:lnTo>
                      <a:lnTo>
                        <a:pt x="1308" y="129"/>
                      </a:lnTo>
                      <a:lnTo>
                        <a:pt x="1316" y="116"/>
                      </a:lnTo>
                      <a:lnTo>
                        <a:pt x="1355" y="123"/>
                      </a:lnTo>
                      <a:lnTo>
                        <a:pt x="1347" y="110"/>
                      </a:lnTo>
                      <a:lnTo>
                        <a:pt x="1351" y="103"/>
                      </a:lnTo>
                      <a:lnTo>
                        <a:pt x="1364" y="110"/>
                      </a:lnTo>
                      <a:lnTo>
                        <a:pt x="1370" y="101"/>
                      </a:lnTo>
                      <a:lnTo>
                        <a:pt x="1351" y="94"/>
                      </a:lnTo>
                      <a:lnTo>
                        <a:pt x="1355" y="92"/>
                      </a:lnTo>
                      <a:lnTo>
                        <a:pt x="1347" y="86"/>
                      </a:lnTo>
                      <a:lnTo>
                        <a:pt x="1342" y="88"/>
                      </a:lnTo>
                      <a:lnTo>
                        <a:pt x="1336" y="79"/>
                      </a:lnTo>
                      <a:lnTo>
                        <a:pt x="1351" y="73"/>
                      </a:lnTo>
                      <a:lnTo>
                        <a:pt x="1336" y="60"/>
                      </a:lnTo>
                      <a:lnTo>
                        <a:pt x="1336" y="58"/>
                      </a:lnTo>
                      <a:lnTo>
                        <a:pt x="1422" y="53"/>
                      </a:lnTo>
                      <a:lnTo>
                        <a:pt x="1429" y="58"/>
                      </a:lnTo>
                      <a:lnTo>
                        <a:pt x="1409" y="53"/>
                      </a:lnTo>
                      <a:lnTo>
                        <a:pt x="1407" y="69"/>
                      </a:lnTo>
                      <a:lnTo>
                        <a:pt x="1420" y="60"/>
                      </a:lnTo>
                      <a:lnTo>
                        <a:pt x="1424" y="69"/>
                      </a:lnTo>
                      <a:lnTo>
                        <a:pt x="1416" y="71"/>
                      </a:lnTo>
                      <a:lnTo>
                        <a:pt x="1429" y="79"/>
                      </a:lnTo>
                      <a:lnTo>
                        <a:pt x="1431" y="49"/>
                      </a:lnTo>
                      <a:lnTo>
                        <a:pt x="1465" y="45"/>
                      </a:lnTo>
                      <a:lnTo>
                        <a:pt x="1476" y="53"/>
                      </a:lnTo>
                      <a:lnTo>
                        <a:pt x="1461" y="53"/>
                      </a:lnTo>
                      <a:lnTo>
                        <a:pt x="1465" y="58"/>
                      </a:lnTo>
                      <a:lnTo>
                        <a:pt x="1500" y="64"/>
                      </a:lnTo>
                      <a:lnTo>
                        <a:pt x="1502" y="73"/>
                      </a:lnTo>
                      <a:lnTo>
                        <a:pt x="1504" y="64"/>
                      </a:lnTo>
                      <a:lnTo>
                        <a:pt x="1532" y="71"/>
                      </a:lnTo>
                      <a:lnTo>
                        <a:pt x="1526" y="73"/>
                      </a:lnTo>
                      <a:lnTo>
                        <a:pt x="1545" y="75"/>
                      </a:lnTo>
                      <a:lnTo>
                        <a:pt x="1582" y="49"/>
                      </a:lnTo>
                      <a:lnTo>
                        <a:pt x="1612" y="45"/>
                      </a:lnTo>
                      <a:lnTo>
                        <a:pt x="1644" y="53"/>
                      </a:lnTo>
                      <a:lnTo>
                        <a:pt x="1664" y="75"/>
                      </a:lnTo>
                      <a:lnTo>
                        <a:pt x="1690" y="84"/>
                      </a:lnTo>
                      <a:lnTo>
                        <a:pt x="1690" y="73"/>
                      </a:lnTo>
                      <a:lnTo>
                        <a:pt x="1698" y="84"/>
                      </a:lnTo>
                      <a:lnTo>
                        <a:pt x="1698" y="71"/>
                      </a:lnTo>
                      <a:lnTo>
                        <a:pt x="1720" y="58"/>
                      </a:lnTo>
                      <a:lnTo>
                        <a:pt x="1735" y="60"/>
                      </a:lnTo>
                      <a:lnTo>
                        <a:pt x="1759" y="53"/>
                      </a:lnTo>
                      <a:lnTo>
                        <a:pt x="1763" y="43"/>
                      </a:lnTo>
                      <a:lnTo>
                        <a:pt x="1787" y="53"/>
                      </a:lnTo>
                      <a:lnTo>
                        <a:pt x="1830" y="60"/>
                      </a:lnTo>
                      <a:lnTo>
                        <a:pt x="1819" y="45"/>
                      </a:lnTo>
                      <a:lnTo>
                        <a:pt x="1804" y="34"/>
                      </a:lnTo>
                      <a:lnTo>
                        <a:pt x="1796" y="36"/>
                      </a:lnTo>
                      <a:lnTo>
                        <a:pt x="1796" y="28"/>
                      </a:lnTo>
                      <a:lnTo>
                        <a:pt x="1785" y="15"/>
                      </a:lnTo>
                      <a:lnTo>
                        <a:pt x="1828" y="15"/>
                      </a:lnTo>
                      <a:lnTo>
                        <a:pt x="1854" y="0"/>
                      </a:lnTo>
                      <a:lnTo>
                        <a:pt x="1865" y="4"/>
                      </a:lnTo>
                      <a:lnTo>
                        <a:pt x="1860" y="0"/>
                      </a:lnTo>
                      <a:lnTo>
                        <a:pt x="1940" y="8"/>
                      </a:lnTo>
                      <a:lnTo>
                        <a:pt x="1944" y="4"/>
                      </a:lnTo>
                      <a:lnTo>
                        <a:pt x="1973" y="15"/>
                      </a:lnTo>
                      <a:lnTo>
                        <a:pt x="2020" y="23"/>
                      </a:lnTo>
                      <a:lnTo>
                        <a:pt x="2035" y="34"/>
                      </a:lnTo>
                      <a:lnTo>
                        <a:pt x="2033" y="28"/>
                      </a:lnTo>
                      <a:lnTo>
                        <a:pt x="2059" y="36"/>
                      </a:lnTo>
                      <a:lnTo>
                        <a:pt x="2078" y="58"/>
                      </a:lnTo>
                      <a:lnTo>
                        <a:pt x="2098" y="69"/>
                      </a:lnTo>
                      <a:lnTo>
                        <a:pt x="2098" y="60"/>
                      </a:lnTo>
                      <a:lnTo>
                        <a:pt x="2104" y="71"/>
                      </a:lnTo>
                      <a:lnTo>
                        <a:pt x="2098" y="53"/>
                      </a:lnTo>
                      <a:lnTo>
                        <a:pt x="2074" y="38"/>
                      </a:lnTo>
                      <a:lnTo>
                        <a:pt x="2083" y="38"/>
                      </a:lnTo>
                      <a:lnTo>
                        <a:pt x="2093" y="43"/>
                      </a:lnTo>
                      <a:lnTo>
                        <a:pt x="2100" y="38"/>
                      </a:lnTo>
                      <a:lnTo>
                        <a:pt x="2093" y="36"/>
                      </a:lnTo>
                      <a:lnTo>
                        <a:pt x="2108" y="34"/>
                      </a:lnTo>
                      <a:lnTo>
                        <a:pt x="2165" y="53"/>
                      </a:lnTo>
                      <a:lnTo>
                        <a:pt x="2158" y="69"/>
                      </a:lnTo>
                      <a:lnTo>
                        <a:pt x="2169" y="79"/>
                      </a:lnTo>
                      <a:lnTo>
                        <a:pt x="2147" y="71"/>
                      </a:lnTo>
                      <a:lnTo>
                        <a:pt x="2165" y="88"/>
                      </a:lnTo>
                      <a:lnTo>
                        <a:pt x="2134" y="86"/>
                      </a:lnTo>
                      <a:lnTo>
                        <a:pt x="2149" y="92"/>
                      </a:lnTo>
                      <a:lnTo>
                        <a:pt x="2152" y="99"/>
                      </a:lnTo>
                      <a:lnTo>
                        <a:pt x="2149" y="103"/>
                      </a:lnTo>
                      <a:lnTo>
                        <a:pt x="2162" y="110"/>
                      </a:lnTo>
                      <a:lnTo>
                        <a:pt x="2156" y="125"/>
                      </a:lnTo>
                      <a:lnTo>
                        <a:pt x="2180" y="138"/>
                      </a:lnTo>
                      <a:lnTo>
                        <a:pt x="2171" y="133"/>
                      </a:lnTo>
                      <a:lnTo>
                        <a:pt x="2173" y="148"/>
                      </a:lnTo>
                      <a:lnTo>
                        <a:pt x="2158" y="133"/>
                      </a:lnTo>
                      <a:lnTo>
                        <a:pt x="2165" y="148"/>
                      </a:lnTo>
                      <a:lnTo>
                        <a:pt x="2134" y="129"/>
                      </a:lnTo>
                      <a:lnTo>
                        <a:pt x="2132" y="133"/>
                      </a:lnTo>
                      <a:lnTo>
                        <a:pt x="2117" y="129"/>
                      </a:lnTo>
                      <a:lnTo>
                        <a:pt x="2100" y="110"/>
                      </a:lnTo>
                      <a:lnTo>
                        <a:pt x="2085" y="110"/>
                      </a:lnTo>
                      <a:lnTo>
                        <a:pt x="2083" y="103"/>
                      </a:lnTo>
                      <a:lnTo>
                        <a:pt x="2083" y="116"/>
                      </a:lnTo>
                      <a:lnTo>
                        <a:pt x="2067" y="118"/>
                      </a:lnTo>
                      <a:lnTo>
                        <a:pt x="2048" y="103"/>
                      </a:lnTo>
                      <a:lnTo>
                        <a:pt x="2039" y="84"/>
                      </a:lnTo>
                      <a:lnTo>
                        <a:pt x="2044" y="94"/>
                      </a:lnTo>
                      <a:lnTo>
                        <a:pt x="2033" y="88"/>
                      </a:lnTo>
                      <a:lnTo>
                        <a:pt x="2035" y="94"/>
                      </a:lnTo>
                      <a:lnTo>
                        <a:pt x="2033" y="99"/>
                      </a:lnTo>
                      <a:lnTo>
                        <a:pt x="2059" y="125"/>
                      </a:lnTo>
                      <a:lnTo>
                        <a:pt x="2059" y="159"/>
                      </a:lnTo>
                      <a:lnTo>
                        <a:pt x="2059" y="172"/>
                      </a:lnTo>
                      <a:lnTo>
                        <a:pt x="2055" y="168"/>
                      </a:lnTo>
                      <a:lnTo>
                        <a:pt x="2044" y="172"/>
                      </a:lnTo>
                      <a:lnTo>
                        <a:pt x="2020" y="159"/>
                      </a:lnTo>
                      <a:lnTo>
                        <a:pt x="2014" y="166"/>
                      </a:lnTo>
                      <a:lnTo>
                        <a:pt x="2026" y="164"/>
                      </a:lnTo>
                      <a:lnTo>
                        <a:pt x="2029" y="168"/>
                      </a:lnTo>
                      <a:lnTo>
                        <a:pt x="2018" y="168"/>
                      </a:lnTo>
                      <a:lnTo>
                        <a:pt x="2024" y="187"/>
                      </a:lnTo>
                      <a:lnTo>
                        <a:pt x="2033" y="172"/>
                      </a:lnTo>
                      <a:lnTo>
                        <a:pt x="2052" y="187"/>
                      </a:lnTo>
                      <a:lnTo>
                        <a:pt x="2059" y="181"/>
                      </a:lnTo>
                      <a:lnTo>
                        <a:pt x="2067" y="189"/>
                      </a:lnTo>
                      <a:lnTo>
                        <a:pt x="2067" y="196"/>
                      </a:lnTo>
                      <a:lnTo>
                        <a:pt x="2074" y="196"/>
                      </a:lnTo>
                      <a:lnTo>
                        <a:pt x="2083" y="209"/>
                      </a:lnTo>
                      <a:lnTo>
                        <a:pt x="2078" y="209"/>
                      </a:lnTo>
                      <a:lnTo>
                        <a:pt x="2078" y="213"/>
                      </a:lnTo>
                      <a:lnTo>
                        <a:pt x="2085" y="213"/>
                      </a:lnTo>
                      <a:lnTo>
                        <a:pt x="2117" y="239"/>
                      </a:lnTo>
                      <a:lnTo>
                        <a:pt x="2119" y="261"/>
                      </a:lnTo>
                      <a:lnTo>
                        <a:pt x="2087" y="248"/>
                      </a:lnTo>
                      <a:lnTo>
                        <a:pt x="2091" y="259"/>
                      </a:lnTo>
                      <a:lnTo>
                        <a:pt x="2070" y="278"/>
                      </a:lnTo>
                      <a:lnTo>
                        <a:pt x="2067" y="297"/>
                      </a:lnTo>
                      <a:lnTo>
                        <a:pt x="2059" y="304"/>
                      </a:lnTo>
                      <a:lnTo>
                        <a:pt x="2055" y="300"/>
                      </a:lnTo>
                      <a:lnTo>
                        <a:pt x="2055" y="317"/>
                      </a:lnTo>
                      <a:lnTo>
                        <a:pt x="2052" y="317"/>
                      </a:lnTo>
                      <a:lnTo>
                        <a:pt x="2055" y="319"/>
                      </a:lnTo>
                      <a:lnTo>
                        <a:pt x="2052" y="321"/>
                      </a:lnTo>
                      <a:lnTo>
                        <a:pt x="2055" y="332"/>
                      </a:lnTo>
                      <a:lnTo>
                        <a:pt x="2048" y="332"/>
                      </a:lnTo>
                      <a:lnTo>
                        <a:pt x="2052" y="334"/>
                      </a:lnTo>
                      <a:lnTo>
                        <a:pt x="2044" y="362"/>
                      </a:lnTo>
                      <a:lnTo>
                        <a:pt x="2048" y="379"/>
                      </a:lnTo>
                      <a:lnTo>
                        <a:pt x="2039" y="377"/>
                      </a:lnTo>
                      <a:lnTo>
                        <a:pt x="2018" y="358"/>
                      </a:lnTo>
                      <a:lnTo>
                        <a:pt x="2005" y="362"/>
                      </a:lnTo>
                      <a:lnTo>
                        <a:pt x="1994" y="373"/>
                      </a:lnTo>
                      <a:lnTo>
                        <a:pt x="1990" y="403"/>
                      </a:lnTo>
                      <a:lnTo>
                        <a:pt x="1979" y="373"/>
                      </a:lnTo>
                      <a:lnTo>
                        <a:pt x="1973" y="403"/>
                      </a:lnTo>
                      <a:lnTo>
                        <a:pt x="1964" y="399"/>
                      </a:lnTo>
                      <a:lnTo>
                        <a:pt x="1953" y="403"/>
                      </a:lnTo>
                      <a:lnTo>
                        <a:pt x="1949" y="407"/>
                      </a:lnTo>
                      <a:lnTo>
                        <a:pt x="1964" y="431"/>
                      </a:lnTo>
                      <a:lnTo>
                        <a:pt x="1955" y="431"/>
                      </a:lnTo>
                      <a:lnTo>
                        <a:pt x="1960" y="464"/>
                      </a:lnTo>
                      <a:lnTo>
                        <a:pt x="1968" y="479"/>
                      </a:lnTo>
                      <a:lnTo>
                        <a:pt x="1975" y="481"/>
                      </a:lnTo>
                      <a:lnTo>
                        <a:pt x="1973" y="477"/>
                      </a:lnTo>
                      <a:lnTo>
                        <a:pt x="1988" y="479"/>
                      </a:lnTo>
                      <a:lnTo>
                        <a:pt x="1994" y="509"/>
                      </a:lnTo>
                      <a:lnTo>
                        <a:pt x="1994" y="515"/>
                      </a:lnTo>
                      <a:lnTo>
                        <a:pt x="2003" y="513"/>
                      </a:lnTo>
                      <a:lnTo>
                        <a:pt x="2011" y="531"/>
                      </a:lnTo>
                      <a:lnTo>
                        <a:pt x="2009" y="537"/>
                      </a:lnTo>
                      <a:lnTo>
                        <a:pt x="2003" y="533"/>
                      </a:lnTo>
                      <a:lnTo>
                        <a:pt x="2003" y="518"/>
                      </a:lnTo>
                      <a:lnTo>
                        <a:pt x="1994" y="524"/>
                      </a:lnTo>
                      <a:lnTo>
                        <a:pt x="2003" y="567"/>
                      </a:lnTo>
                      <a:lnTo>
                        <a:pt x="2014" y="576"/>
                      </a:lnTo>
                      <a:lnTo>
                        <a:pt x="2011" y="589"/>
                      </a:lnTo>
                      <a:lnTo>
                        <a:pt x="2003" y="587"/>
                      </a:lnTo>
                      <a:lnTo>
                        <a:pt x="1994" y="602"/>
                      </a:lnTo>
                      <a:lnTo>
                        <a:pt x="1994" y="619"/>
                      </a:lnTo>
                      <a:lnTo>
                        <a:pt x="2009" y="636"/>
                      </a:lnTo>
                      <a:lnTo>
                        <a:pt x="1998" y="636"/>
                      </a:lnTo>
                      <a:lnTo>
                        <a:pt x="1990" y="643"/>
                      </a:lnTo>
                      <a:lnTo>
                        <a:pt x="1983" y="641"/>
                      </a:lnTo>
                      <a:lnTo>
                        <a:pt x="1994" y="675"/>
                      </a:lnTo>
                      <a:lnTo>
                        <a:pt x="1994" y="690"/>
                      </a:lnTo>
                      <a:lnTo>
                        <a:pt x="1983" y="712"/>
                      </a:lnTo>
                      <a:lnTo>
                        <a:pt x="1914" y="582"/>
                      </a:lnTo>
                      <a:lnTo>
                        <a:pt x="1895" y="537"/>
                      </a:lnTo>
                      <a:lnTo>
                        <a:pt x="1901" y="513"/>
                      </a:lnTo>
                      <a:lnTo>
                        <a:pt x="1893" y="494"/>
                      </a:lnTo>
                      <a:lnTo>
                        <a:pt x="1901" y="496"/>
                      </a:lnTo>
                      <a:lnTo>
                        <a:pt x="1901" y="487"/>
                      </a:lnTo>
                      <a:lnTo>
                        <a:pt x="1908" y="483"/>
                      </a:lnTo>
                      <a:lnTo>
                        <a:pt x="1919" y="423"/>
                      </a:lnTo>
                      <a:lnTo>
                        <a:pt x="1919" y="388"/>
                      </a:lnTo>
                      <a:lnTo>
                        <a:pt x="1938" y="369"/>
                      </a:lnTo>
                      <a:lnTo>
                        <a:pt x="1929" y="364"/>
                      </a:lnTo>
                      <a:lnTo>
                        <a:pt x="1932" y="356"/>
                      </a:lnTo>
                      <a:lnTo>
                        <a:pt x="1914" y="317"/>
                      </a:lnTo>
                      <a:lnTo>
                        <a:pt x="1925" y="308"/>
                      </a:lnTo>
                      <a:lnTo>
                        <a:pt x="1929" y="306"/>
                      </a:lnTo>
                      <a:lnTo>
                        <a:pt x="1910" y="300"/>
                      </a:lnTo>
                      <a:lnTo>
                        <a:pt x="1899" y="308"/>
                      </a:lnTo>
                      <a:lnTo>
                        <a:pt x="1910" y="338"/>
                      </a:lnTo>
                      <a:lnTo>
                        <a:pt x="1916" y="343"/>
                      </a:lnTo>
                      <a:lnTo>
                        <a:pt x="1914" y="349"/>
                      </a:lnTo>
                      <a:lnTo>
                        <a:pt x="1908" y="343"/>
                      </a:lnTo>
                      <a:lnTo>
                        <a:pt x="1903" y="347"/>
                      </a:lnTo>
                      <a:lnTo>
                        <a:pt x="1895" y="384"/>
                      </a:lnTo>
                      <a:lnTo>
                        <a:pt x="1888" y="388"/>
                      </a:lnTo>
                      <a:lnTo>
                        <a:pt x="1884" y="377"/>
                      </a:lnTo>
                      <a:lnTo>
                        <a:pt x="1880" y="379"/>
                      </a:lnTo>
                      <a:lnTo>
                        <a:pt x="1869" y="343"/>
                      </a:lnTo>
                      <a:lnTo>
                        <a:pt x="1860" y="356"/>
                      </a:lnTo>
                      <a:lnTo>
                        <a:pt x="1849" y="349"/>
                      </a:lnTo>
                      <a:lnTo>
                        <a:pt x="1839" y="362"/>
                      </a:lnTo>
                      <a:lnTo>
                        <a:pt x="1830" y="358"/>
                      </a:lnTo>
                      <a:lnTo>
                        <a:pt x="1819" y="436"/>
                      </a:lnTo>
                      <a:lnTo>
                        <a:pt x="1824" y="451"/>
                      </a:lnTo>
                      <a:lnTo>
                        <a:pt x="1837" y="446"/>
                      </a:lnTo>
                      <a:lnTo>
                        <a:pt x="1843" y="457"/>
                      </a:lnTo>
                      <a:lnTo>
                        <a:pt x="1819" y="459"/>
                      </a:lnTo>
                      <a:lnTo>
                        <a:pt x="1815" y="472"/>
                      </a:lnTo>
                      <a:lnTo>
                        <a:pt x="1808" y="468"/>
                      </a:lnTo>
                      <a:lnTo>
                        <a:pt x="1793" y="479"/>
                      </a:lnTo>
                      <a:lnTo>
                        <a:pt x="1787" y="472"/>
                      </a:lnTo>
                      <a:lnTo>
                        <a:pt x="1804" y="464"/>
                      </a:lnTo>
                      <a:lnTo>
                        <a:pt x="1785" y="457"/>
                      </a:lnTo>
                      <a:lnTo>
                        <a:pt x="1778" y="457"/>
                      </a:lnTo>
                      <a:lnTo>
                        <a:pt x="1778" y="464"/>
                      </a:lnTo>
                      <a:lnTo>
                        <a:pt x="1755" y="457"/>
                      </a:lnTo>
                      <a:lnTo>
                        <a:pt x="1750" y="464"/>
                      </a:lnTo>
                      <a:lnTo>
                        <a:pt x="1750" y="472"/>
                      </a:lnTo>
                      <a:lnTo>
                        <a:pt x="1748" y="477"/>
                      </a:lnTo>
                      <a:lnTo>
                        <a:pt x="1739" y="472"/>
                      </a:lnTo>
                      <a:lnTo>
                        <a:pt x="1735" y="479"/>
                      </a:lnTo>
                      <a:lnTo>
                        <a:pt x="1716" y="477"/>
                      </a:lnTo>
                      <a:lnTo>
                        <a:pt x="1714" y="483"/>
                      </a:lnTo>
                      <a:lnTo>
                        <a:pt x="1707" y="479"/>
                      </a:lnTo>
                      <a:lnTo>
                        <a:pt x="1668" y="487"/>
                      </a:lnTo>
                      <a:lnTo>
                        <a:pt x="1636" y="582"/>
                      </a:lnTo>
                      <a:lnTo>
                        <a:pt x="1636" y="589"/>
                      </a:lnTo>
                      <a:lnTo>
                        <a:pt x="1644" y="591"/>
                      </a:lnTo>
                      <a:lnTo>
                        <a:pt x="1634" y="595"/>
                      </a:lnTo>
                      <a:lnTo>
                        <a:pt x="1616" y="651"/>
                      </a:lnTo>
                      <a:lnTo>
                        <a:pt x="1627" y="654"/>
                      </a:lnTo>
                      <a:lnTo>
                        <a:pt x="1644" y="651"/>
                      </a:lnTo>
                      <a:lnTo>
                        <a:pt x="1649" y="675"/>
                      </a:lnTo>
                      <a:lnTo>
                        <a:pt x="1655" y="669"/>
                      </a:lnTo>
                      <a:lnTo>
                        <a:pt x="1651" y="662"/>
                      </a:lnTo>
                      <a:lnTo>
                        <a:pt x="1660" y="656"/>
                      </a:lnTo>
                      <a:lnTo>
                        <a:pt x="1662" y="677"/>
                      </a:lnTo>
                      <a:lnTo>
                        <a:pt x="1675" y="667"/>
                      </a:lnTo>
                      <a:lnTo>
                        <a:pt x="1677" y="677"/>
                      </a:lnTo>
                      <a:lnTo>
                        <a:pt x="1679" y="669"/>
                      </a:lnTo>
                      <a:lnTo>
                        <a:pt x="1675" y="654"/>
                      </a:lnTo>
                      <a:lnTo>
                        <a:pt x="1692" y="651"/>
                      </a:lnTo>
                      <a:lnTo>
                        <a:pt x="1726" y="677"/>
                      </a:lnTo>
                      <a:lnTo>
                        <a:pt x="1726" y="684"/>
                      </a:lnTo>
                      <a:lnTo>
                        <a:pt x="1720" y="684"/>
                      </a:lnTo>
                      <a:lnTo>
                        <a:pt x="1739" y="708"/>
                      </a:lnTo>
                      <a:lnTo>
                        <a:pt x="1735" y="731"/>
                      </a:lnTo>
                      <a:lnTo>
                        <a:pt x="1755" y="815"/>
                      </a:lnTo>
                      <a:lnTo>
                        <a:pt x="1744" y="852"/>
                      </a:lnTo>
                      <a:lnTo>
                        <a:pt x="1744" y="882"/>
                      </a:lnTo>
                      <a:lnTo>
                        <a:pt x="1722" y="945"/>
                      </a:lnTo>
                      <a:lnTo>
                        <a:pt x="1705" y="967"/>
                      </a:lnTo>
                      <a:lnTo>
                        <a:pt x="1692" y="971"/>
                      </a:lnTo>
                      <a:lnTo>
                        <a:pt x="1679" y="967"/>
                      </a:lnTo>
                      <a:lnTo>
                        <a:pt x="1677" y="960"/>
                      </a:lnTo>
                      <a:lnTo>
                        <a:pt x="1668" y="960"/>
                      </a:lnTo>
                      <a:lnTo>
                        <a:pt x="1655" y="986"/>
                      </a:lnTo>
                      <a:lnTo>
                        <a:pt x="1655" y="982"/>
                      </a:lnTo>
                      <a:lnTo>
                        <a:pt x="1655" y="975"/>
                      </a:lnTo>
                      <a:lnTo>
                        <a:pt x="1660" y="956"/>
                      </a:lnTo>
                      <a:lnTo>
                        <a:pt x="1644" y="921"/>
                      </a:lnTo>
                      <a:lnTo>
                        <a:pt x="1655" y="906"/>
                      </a:lnTo>
                      <a:lnTo>
                        <a:pt x="1675" y="915"/>
                      </a:lnTo>
                      <a:lnTo>
                        <a:pt x="1675" y="861"/>
                      </a:lnTo>
                      <a:lnTo>
                        <a:pt x="1677" y="856"/>
                      </a:lnTo>
                      <a:lnTo>
                        <a:pt x="1677" y="841"/>
                      </a:lnTo>
                      <a:lnTo>
                        <a:pt x="1677" y="826"/>
                      </a:lnTo>
                      <a:lnTo>
                        <a:pt x="1664" y="831"/>
                      </a:lnTo>
                      <a:lnTo>
                        <a:pt x="1649" y="837"/>
                      </a:lnTo>
                      <a:lnTo>
                        <a:pt x="1644" y="846"/>
                      </a:lnTo>
                      <a:lnTo>
                        <a:pt x="1627" y="850"/>
                      </a:lnTo>
                      <a:lnTo>
                        <a:pt x="1621" y="850"/>
                      </a:lnTo>
                      <a:lnTo>
                        <a:pt x="1606" y="820"/>
                      </a:lnTo>
                      <a:lnTo>
                        <a:pt x="1582" y="807"/>
                      </a:lnTo>
                      <a:lnTo>
                        <a:pt x="1571" y="807"/>
                      </a:lnTo>
                      <a:lnTo>
                        <a:pt x="1556" y="807"/>
                      </a:lnTo>
                      <a:lnTo>
                        <a:pt x="1552" y="800"/>
                      </a:lnTo>
                      <a:lnTo>
                        <a:pt x="1545" y="792"/>
                      </a:lnTo>
                      <a:lnTo>
                        <a:pt x="1534" y="772"/>
                      </a:lnTo>
                      <a:lnTo>
                        <a:pt x="1524" y="762"/>
                      </a:lnTo>
                      <a:lnTo>
                        <a:pt x="1496" y="720"/>
                      </a:lnTo>
                      <a:lnTo>
                        <a:pt x="1489" y="716"/>
                      </a:lnTo>
                      <a:lnTo>
                        <a:pt x="1480" y="716"/>
                      </a:lnTo>
                      <a:lnTo>
                        <a:pt x="1461" y="712"/>
                      </a:lnTo>
                      <a:lnTo>
                        <a:pt x="1452" y="708"/>
                      </a:lnTo>
                      <a:lnTo>
                        <a:pt x="1444" y="712"/>
                      </a:lnTo>
                      <a:lnTo>
                        <a:pt x="1416" y="723"/>
                      </a:lnTo>
                      <a:lnTo>
                        <a:pt x="1409" y="738"/>
                      </a:lnTo>
                      <a:lnTo>
                        <a:pt x="1416" y="738"/>
                      </a:lnTo>
                      <a:lnTo>
                        <a:pt x="1422" y="746"/>
                      </a:lnTo>
                      <a:lnTo>
                        <a:pt x="1424" y="751"/>
                      </a:lnTo>
                      <a:lnTo>
                        <a:pt x="1420" y="781"/>
                      </a:lnTo>
                      <a:lnTo>
                        <a:pt x="1416" y="800"/>
                      </a:lnTo>
                      <a:lnTo>
                        <a:pt x="1422" y="811"/>
                      </a:lnTo>
                      <a:lnTo>
                        <a:pt x="1407" y="826"/>
                      </a:lnTo>
                      <a:lnTo>
                        <a:pt x="1394" y="822"/>
                      </a:lnTo>
                      <a:lnTo>
                        <a:pt x="1388" y="822"/>
                      </a:lnTo>
                      <a:lnTo>
                        <a:pt x="1370" y="822"/>
                      </a:lnTo>
                      <a:lnTo>
                        <a:pt x="1342" y="813"/>
                      </a:lnTo>
                      <a:lnTo>
                        <a:pt x="1332" y="835"/>
                      </a:lnTo>
                      <a:lnTo>
                        <a:pt x="1299" y="846"/>
                      </a:lnTo>
                      <a:lnTo>
                        <a:pt x="1278" y="846"/>
                      </a:lnTo>
                      <a:lnTo>
                        <a:pt x="1267" y="846"/>
                      </a:lnTo>
                      <a:lnTo>
                        <a:pt x="1256" y="841"/>
                      </a:lnTo>
                      <a:lnTo>
                        <a:pt x="1252" y="835"/>
                      </a:lnTo>
                      <a:lnTo>
                        <a:pt x="1226" y="826"/>
                      </a:lnTo>
                      <a:lnTo>
                        <a:pt x="1213" y="822"/>
                      </a:lnTo>
                      <a:lnTo>
                        <a:pt x="1185" y="831"/>
                      </a:lnTo>
                      <a:lnTo>
                        <a:pt x="1170" y="831"/>
                      </a:lnTo>
                      <a:lnTo>
                        <a:pt x="1148" y="807"/>
                      </a:lnTo>
                      <a:lnTo>
                        <a:pt x="1101" y="796"/>
                      </a:lnTo>
                      <a:lnTo>
                        <a:pt x="1101" y="800"/>
                      </a:lnTo>
                      <a:lnTo>
                        <a:pt x="1092" y="811"/>
                      </a:lnTo>
                      <a:lnTo>
                        <a:pt x="1090" y="813"/>
                      </a:lnTo>
                      <a:lnTo>
                        <a:pt x="1096" y="828"/>
                      </a:lnTo>
                      <a:lnTo>
                        <a:pt x="1101" y="837"/>
                      </a:lnTo>
                      <a:lnTo>
                        <a:pt x="1105" y="846"/>
                      </a:lnTo>
                      <a:lnTo>
                        <a:pt x="1077" y="850"/>
                      </a:lnTo>
                      <a:lnTo>
                        <a:pt x="1057" y="850"/>
                      </a:lnTo>
                      <a:lnTo>
                        <a:pt x="1042" y="846"/>
                      </a:lnTo>
                      <a:lnTo>
                        <a:pt x="1042" y="837"/>
                      </a:lnTo>
                      <a:lnTo>
                        <a:pt x="1023" y="841"/>
                      </a:lnTo>
                      <a:lnTo>
                        <a:pt x="1016" y="835"/>
                      </a:lnTo>
                      <a:lnTo>
                        <a:pt x="997" y="837"/>
                      </a:lnTo>
                      <a:lnTo>
                        <a:pt x="988" y="844"/>
                      </a:lnTo>
                      <a:lnTo>
                        <a:pt x="986" y="846"/>
                      </a:lnTo>
                      <a:lnTo>
                        <a:pt x="978" y="856"/>
                      </a:lnTo>
                      <a:lnTo>
                        <a:pt x="978" y="861"/>
                      </a:lnTo>
                      <a:lnTo>
                        <a:pt x="956" y="872"/>
                      </a:lnTo>
                      <a:lnTo>
                        <a:pt x="952" y="876"/>
                      </a:lnTo>
                      <a:lnTo>
                        <a:pt x="943" y="880"/>
                      </a:lnTo>
                      <a:lnTo>
                        <a:pt x="915" y="874"/>
                      </a:lnTo>
                      <a:lnTo>
                        <a:pt x="887" y="861"/>
                      </a:lnTo>
                      <a:lnTo>
                        <a:pt x="844" y="856"/>
                      </a:lnTo>
                      <a:lnTo>
                        <a:pt x="811" y="822"/>
                      </a:lnTo>
                      <a:lnTo>
                        <a:pt x="757" y="787"/>
                      </a:lnTo>
                      <a:lnTo>
                        <a:pt x="710" y="796"/>
                      </a:lnTo>
                      <a:lnTo>
                        <a:pt x="678" y="766"/>
                      </a:lnTo>
                      <a:lnTo>
                        <a:pt x="632" y="779"/>
                      </a:lnTo>
                      <a:lnTo>
                        <a:pt x="587" y="777"/>
                      </a:lnTo>
                      <a:lnTo>
                        <a:pt x="518" y="787"/>
                      </a:lnTo>
                      <a:lnTo>
                        <a:pt x="507" y="850"/>
                      </a:lnTo>
                      <a:lnTo>
                        <a:pt x="518" y="876"/>
                      </a:lnTo>
                      <a:lnTo>
                        <a:pt x="419" y="865"/>
                      </a:lnTo>
                      <a:lnTo>
                        <a:pt x="380" y="856"/>
                      </a:lnTo>
                      <a:lnTo>
                        <a:pt x="347" y="861"/>
                      </a:lnTo>
                      <a:lnTo>
                        <a:pt x="328" y="917"/>
                      </a:lnTo>
                      <a:lnTo>
                        <a:pt x="343" y="917"/>
                      </a:lnTo>
                      <a:lnTo>
                        <a:pt x="362" y="971"/>
                      </a:lnTo>
                      <a:lnTo>
                        <a:pt x="378" y="971"/>
                      </a:lnTo>
                      <a:lnTo>
                        <a:pt x="365" y="982"/>
                      </a:lnTo>
                      <a:lnTo>
                        <a:pt x="350" y="986"/>
                      </a:lnTo>
                      <a:lnTo>
                        <a:pt x="339" y="1010"/>
                      </a:lnTo>
                      <a:lnTo>
                        <a:pt x="350" y="1010"/>
                      </a:lnTo>
                      <a:lnTo>
                        <a:pt x="343" y="1012"/>
                      </a:lnTo>
                      <a:lnTo>
                        <a:pt x="354" y="1021"/>
                      </a:lnTo>
                      <a:lnTo>
                        <a:pt x="356" y="1025"/>
                      </a:lnTo>
                      <a:lnTo>
                        <a:pt x="356" y="1040"/>
                      </a:lnTo>
                      <a:lnTo>
                        <a:pt x="365" y="1051"/>
                      </a:lnTo>
                      <a:lnTo>
                        <a:pt x="380" y="1070"/>
                      </a:lnTo>
                      <a:lnTo>
                        <a:pt x="356" y="1075"/>
                      </a:lnTo>
                      <a:lnTo>
                        <a:pt x="343" y="1062"/>
                      </a:lnTo>
                      <a:lnTo>
                        <a:pt x="298" y="1036"/>
                      </a:lnTo>
                      <a:lnTo>
                        <a:pt x="244" y="1036"/>
                      </a:lnTo>
                      <a:lnTo>
                        <a:pt x="229" y="1025"/>
                      </a:lnTo>
                      <a:lnTo>
                        <a:pt x="214" y="1014"/>
                      </a:lnTo>
                      <a:lnTo>
                        <a:pt x="194" y="1003"/>
                      </a:lnTo>
                      <a:lnTo>
                        <a:pt x="194" y="997"/>
                      </a:lnTo>
                      <a:lnTo>
                        <a:pt x="214" y="971"/>
                      </a:lnTo>
                      <a:lnTo>
                        <a:pt x="224" y="971"/>
                      </a:lnTo>
                      <a:lnTo>
                        <a:pt x="229" y="956"/>
                      </a:lnTo>
                      <a:lnTo>
                        <a:pt x="220" y="951"/>
                      </a:lnTo>
                      <a:lnTo>
                        <a:pt x="205" y="960"/>
                      </a:lnTo>
                      <a:lnTo>
                        <a:pt x="201" y="951"/>
                      </a:lnTo>
                      <a:lnTo>
                        <a:pt x="235" y="939"/>
                      </a:lnTo>
                      <a:lnTo>
                        <a:pt x="224" y="906"/>
                      </a:lnTo>
                      <a:lnTo>
                        <a:pt x="201" y="906"/>
                      </a:lnTo>
                      <a:lnTo>
                        <a:pt x="173" y="887"/>
                      </a:lnTo>
                      <a:lnTo>
                        <a:pt x="136" y="882"/>
                      </a:lnTo>
                      <a:lnTo>
                        <a:pt x="101" y="874"/>
                      </a:lnTo>
                      <a:lnTo>
                        <a:pt x="104" y="856"/>
                      </a:lnTo>
                      <a:lnTo>
                        <a:pt x="95" y="837"/>
                      </a:lnTo>
                      <a:lnTo>
                        <a:pt x="101" y="835"/>
                      </a:lnTo>
                      <a:lnTo>
                        <a:pt x="114" y="841"/>
                      </a:lnTo>
                      <a:lnTo>
                        <a:pt x="108" y="820"/>
                      </a:lnTo>
                      <a:lnTo>
                        <a:pt x="95" y="807"/>
                      </a:lnTo>
                      <a:lnTo>
                        <a:pt x="84" y="772"/>
                      </a:lnTo>
                      <a:lnTo>
                        <a:pt x="43" y="766"/>
                      </a:lnTo>
                      <a:lnTo>
                        <a:pt x="50" y="738"/>
                      </a:lnTo>
                      <a:lnTo>
                        <a:pt x="37" y="723"/>
                      </a:lnTo>
                      <a:lnTo>
                        <a:pt x="24" y="720"/>
                      </a:lnTo>
                      <a:lnTo>
                        <a:pt x="15" y="705"/>
                      </a:lnTo>
                      <a:lnTo>
                        <a:pt x="15" y="697"/>
                      </a:lnTo>
                      <a:lnTo>
                        <a:pt x="9" y="684"/>
                      </a:lnTo>
                      <a:lnTo>
                        <a:pt x="13" y="682"/>
                      </a:lnTo>
                      <a:lnTo>
                        <a:pt x="21" y="682"/>
                      </a:lnTo>
                      <a:lnTo>
                        <a:pt x="21" y="675"/>
                      </a:lnTo>
                      <a:lnTo>
                        <a:pt x="37" y="669"/>
                      </a:lnTo>
                      <a:lnTo>
                        <a:pt x="54" y="671"/>
                      </a:lnTo>
                      <a:lnTo>
                        <a:pt x="45" y="662"/>
                      </a:lnTo>
                      <a:lnTo>
                        <a:pt x="34" y="662"/>
                      </a:lnTo>
                      <a:lnTo>
                        <a:pt x="28" y="647"/>
                      </a:lnTo>
                      <a:lnTo>
                        <a:pt x="19" y="654"/>
                      </a:lnTo>
                      <a:lnTo>
                        <a:pt x="50" y="617"/>
                      </a:lnTo>
                      <a:lnTo>
                        <a:pt x="69" y="587"/>
                      </a:lnTo>
                      <a:lnTo>
                        <a:pt x="58" y="578"/>
                      </a:lnTo>
                      <a:lnTo>
                        <a:pt x="54" y="576"/>
                      </a:lnTo>
                      <a:lnTo>
                        <a:pt x="39" y="567"/>
                      </a:lnTo>
                      <a:lnTo>
                        <a:pt x="43" y="552"/>
                      </a:lnTo>
                      <a:lnTo>
                        <a:pt x="37" y="548"/>
                      </a:lnTo>
                      <a:lnTo>
                        <a:pt x="37" y="541"/>
                      </a:lnTo>
                      <a:lnTo>
                        <a:pt x="37" y="537"/>
                      </a:lnTo>
                      <a:lnTo>
                        <a:pt x="30" y="537"/>
                      </a:lnTo>
                      <a:lnTo>
                        <a:pt x="30" y="531"/>
                      </a:lnTo>
                      <a:lnTo>
                        <a:pt x="30" y="526"/>
                      </a:lnTo>
                      <a:lnTo>
                        <a:pt x="34" y="509"/>
                      </a:lnTo>
                      <a:lnTo>
                        <a:pt x="15" y="477"/>
                      </a:lnTo>
                      <a:lnTo>
                        <a:pt x="21" y="459"/>
                      </a:lnTo>
                      <a:lnTo>
                        <a:pt x="15" y="453"/>
                      </a:lnTo>
                      <a:lnTo>
                        <a:pt x="6" y="446"/>
                      </a:lnTo>
                      <a:lnTo>
                        <a:pt x="4" y="438"/>
                      </a:lnTo>
                      <a:lnTo>
                        <a:pt x="0" y="431"/>
                      </a:lnTo>
                      <a:lnTo>
                        <a:pt x="15" y="414"/>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06" name="Freeform 70">
                  <a:extLst>
                    <a:ext uri="{FF2B5EF4-FFF2-40B4-BE49-F238E27FC236}">
                      <a16:creationId xmlns:a16="http://schemas.microsoft.com/office/drawing/2014/main" id="{0E769CA9-EF68-4E67-8D0C-EDEAB910837B}"/>
                    </a:ext>
                  </a:extLst>
                </p:cNvPr>
                <p:cNvSpPr>
                  <a:spLocks noChangeAspect="1"/>
                </p:cNvSpPr>
                <p:nvPr/>
              </p:nvSpPr>
              <p:spPr bwMode="auto">
                <a:xfrm>
                  <a:off x="3244" y="1665"/>
                  <a:ext cx="294" cy="149"/>
                </a:xfrm>
                <a:custGeom>
                  <a:avLst/>
                  <a:gdLst>
                    <a:gd name="T0" fmla="*/ 210 w 272"/>
                    <a:gd name="T1" fmla="*/ 101 h 149"/>
                    <a:gd name="T2" fmla="*/ 205 w 272"/>
                    <a:gd name="T3" fmla="*/ 105 h 149"/>
                    <a:gd name="T4" fmla="*/ 192 w 272"/>
                    <a:gd name="T5" fmla="*/ 123 h 149"/>
                    <a:gd name="T6" fmla="*/ 225 w 272"/>
                    <a:gd name="T7" fmla="*/ 131 h 149"/>
                    <a:gd name="T8" fmla="*/ 210 w 272"/>
                    <a:gd name="T9" fmla="*/ 131 h 149"/>
                    <a:gd name="T10" fmla="*/ 184 w 272"/>
                    <a:gd name="T11" fmla="*/ 149 h 149"/>
                    <a:gd name="T12" fmla="*/ 177 w 272"/>
                    <a:gd name="T13" fmla="*/ 136 h 149"/>
                    <a:gd name="T14" fmla="*/ 160 w 272"/>
                    <a:gd name="T15" fmla="*/ 125 h 149"/>
                    <a:gd name="T16" fmla="*/ 177 w 272"/>
                    <a:gd name="T17" fmla="*/ 116 h 149"/>
                    <a:gd name="T18" fmla="*/ 149 w 272"/>
                    <a:gd name="T19" fmla="*/ 110 h 149"/>
                    <a:gd name="T20" fmla="*/ 149 w 272"/>
                    <a:gd name="T21" fmla="*/ 105 h 149"/>
                    <a:gd name="T22" fmla="*/ 147 w 272"/>
                    <a:gd name="T23" fmla="*/ 95 h 149"/>
                    <a:gd name="T24" fmla="*/ 145 w 272"/>
                    <a:gd name="T25" fmla="*/ 99 h 149"/>
                    <a:gd name="T26" fmla="*/ 132 w 272"/>
                    <a:gd name="T27" fmla="*/ 101 h 149"/>
                    <a:gd name="T28" fmla="*/ 117 w 272"/>
                    <a:gd name="T29" fmla="*/ 125 h 149"/>
                    <a:gd name="T30" fmla="*/ 95 w 272"/>
                    <a:gd name="T31" fmla="*/ 125 h 149"/>
                    <a:gd name="T32" fmla="*/ 106 w 272"/>
                    <a:gd name="T33" fmla="*/ 110 h 149"/>
                    <a:gd name="T34" fmla="*/ 113 w 272"/>
                    <a:gd name="T35" fmla="*/ 99 h 149"/>
                    <a:gd name="T36" fmla="*/ 102 w 272"/>
                    <a:gd name="T37" fmla="*/ 75 h 149"/>
                    <a:gd name="T38" fmla="*/ 72 w 272"/>
                    <a:gd name="T39" fmla="*/ 71 h 149"/>
                    <a:gd name="T40" fmla="*/ 46 w 272"/>
                    <a:gd name="T41" fmla="*/ 79 h 149"/>
                    <a:gd name="T42" fmla="*/ 11 w 272"/>
                    <a:gd name="T43" fmla="*/ 73 h 149"/>
                    <a:gd name="T44" fmla="*/ 7 w 272"/>
                    <a:gd name="T45" fmla="*/ 51 h 149"/>
                    <a:gd name="T46" fmla="*/ 7 w 272"/>
                    <a:gd name="T47" fmla="*/ 38 h 149"/>
                    <a:gd name="T48" fmla="*/ 22 w 272"/>
                    <a:gd name="T49" fmla="*/ 0 h 149"/>
                    <a:gd name="T50" fmla="*/ 33 w 272"/>
                    <a:gd name="T51" fmla="*/ 4 h 149"/>
                    <a:gd name="T52" fmla="*/ 91 w 272"/>
                    <a:gd name="T53" fmla="*/ 6 h 149"/>
                    <a:gd name="T54" fmla="*/ 119 w 272"/>
                    <a:gd name="T55" fmla="*/ 8 h 149"/>
                    <a:gd name="T56" fmla="*/ 136 w 272"/>
                    <a:gd name="T57" fmla="*/ 4 h 149"/>
                    <a:gd name="T58" fmla="*/ 210 w 272"/>
                    <a:gd name="T59" fmla="*/ 15 h 149"/>
                    <a:gd name="T60" fmla="*/ 262 w 272"/>
                    <a:gd name="T61" fmla="*/ 36 h 149"/>
                    <a:gd name="T62" fmla="*/ 236 w 272"/>
                    <a:gd name="T63" fmla="*/ 79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2"/>
                    <a:gd name="T97" fmla="*/ 0 h 149"/>
                    <a:gd name="T98" fmla="*/ 272 w 272"/>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2" h="149">
                      <a:moveTo>
                        <a:pt x="242" y="88"/>
                      </a:moveTo>
                      <a:lnTo>
                        <a:pt x="210" y="101"/>
                      </a:lnTo>
                      <a:lnTo>
                        <a:pt x="212" y="116"/>
                      </a:lnTo>
                      <a:lnTo>
                        <a:pt x="205" y="105"/>
                      </a:lnTo>
                      <a:lnTo>
                        <a:pt x="190" y="114"/>
                      </a:lnTo>
                      <a:lnTo>
                        <a:pt x="192" y="123"/>
                      </a:lnTo>
                      <a:lnTo>
                        <a:pt x="221" y="129"/>
                      </a:lnTo>
                      <a:lnTo>
                        <a:pt x="225" y="131"/>
                      </a:lnTo>
                      <a:lnTo>
                        <a:pt x="216" y="131"/>
                      </a:lnTo>
                      <a:lnTo>
                        <a:pt x="210" y="131"/>
                      </a:lnTo>
                      <a:lnTo>
                        <a:pt x="199" y="138"/>
                      </a:lnTo>
                      <a:lnTo>
                        <a:pt x="184" y="149"/>
                      </a:lnTo>
                      <a:lnTo>
                        <a:pt x="175" y="144"/>
                      </a:lnTo>
                      <a:lnTo>
                        <a:pt x="177" y="136"/>
                      </a:lnTo>
                      <a:lnTo>
                        <a:pt x="167" y="129"/>
                      </a:lnTo>
                      <a:lnTo>
                        <a:pt x="160" y="125"/>
                      </a:lnTo>
                      <a:lnTo>
                        <a:pt x="167" y="123"/>
                      </a:lnTo>
                      <a:lnTo>
                        <a:pt x="177" y="116"/>
                      </a:lnTo>
                      <a:lnTo>
                        <a:pt x="175" y="114"/>
                      </a:lnTo>
                      <a:lnTo>
                        <a:pt x="149" y="110"/>
                      </a:lnTo>
                      <a:lnTo>
                        <a:pt x="147" y="105"/>
                      </a:lnTo>
                      <a:lnTo>
                        <a:pt x="149" y="105"/>
                      </a:lnTo>
                      <a:lnTo>
                        <a:pt x="151" y="105"/>
                      </a:lnTo>
                      <a:lnTo>
                        <a:pt x="147" y="95"/>
                      </a:lnTo>
                      <a:lnTo>
                        <a:pt x="147" y="101"/>
                      </a:lnTo>
                      <a:lnTo>
                        <a:pt x="145" y="99"/>
                      </a:lnTo>
                      <a:lnTo>
                        <a:pt x="141" y="99"/>
                      </a:lnTo>
                      <a:lnTo>
                        <a:pt x="132" y="101"/>
                      </a:lnTo>
                      <a:lnTo>
                        <a:pt x="121" y="116"/>
                      </a:lnTo>
                      <a:lnTo>
                        <a:pt x="117" y="125"/>
                      </a:lnTo>
                      <a:lnTo>
                        <a:pt x="102" y="131"/>
                      </a:lnTo>
                      <a:lnTo>
                        <a:pt x="95" y="125"/>
                      </a:lnTo>
                      <a:lnTo>
                        <a:pt x="102" y="116"/>
                      </a:lnTo>
                      <a:lnTo>
                        <a:pt x="106" y="110"/>
                      </a:lnTo>
                      <a:lnTo>
                        <a:pt x="126" y="108"/>
                      </a:lnTo>
                      <a:lnTo>
                        <a:pt x="113" y="99"/>
                      </a:lnTo>
                      <a:lnTo>
                        <a:pt x="110" y="90"/>
                      </a:lnTo>
                      <a:lnTo>
                        <a:pt x="102" y="75"/>
                      </a:lnTo>
                      <a:lnTo>
                        <a:pt x="91" y="75"/>
                      </a:lnTo>
                      <a:lnTo>
                        <a:pt x="72" y="71"/>
                      </a:lnTo>
                      <a:lnTo>
                        <a:pt x="61" y="73"/>
                      </a:lnTo>
                      <a:lnTo>
                        <a:pt x="46" y="79"/>
                      </a:lnTo>
                      <a:lnTo>
                        <a:pt x="18" y="73"/>
                      </a:lnTo>
                      <a:lnTo>
                        <a:pt x="11" y="73"/>
                      </a:lnTo>
                      <a:lnTo>
                        <a:pt x="0" y="69"/>
                      </a:lnTo>
                      <a:lnTo>
                        <a:pt x="7" y="51"/>
                      </a:lnTo>
                      <a:lnTo>
                        <a:pt x="9" y="49"/>
                      </a:lnTo>
                      <a:lnTo>
                        <a:pt x="7" y="38"/>
                      </a:lnTo>
                      <a:lnTo>
                        <a:pt x="28" y="10"/>
                      </a:lnTo>
                      <a:lnTo>
                        <a:pt x="22" y="0"/>
                      </a:lnTo>
                      <a:lnTo>
                        <a:pt x="28" y="0"/>
                      </a:lnTo>
                      <a:lnTo>
                        <a:pt x="33" y="4"/>
                      </a:lnTo>
                      <a:lnTo>
                        <a:pt x="91" y="0"/>
                      </a:lnTo>
                      <a:lnTo>
                        <a:pt x="91" y="6"/>
                      </a:lnTo>
                      <a:lnTo>
                        <a:pt x="119" y="10"/>
                      </a:lnTo>
                      <a:lnTo>
                        <a:pt x="119" y="8"/>
                      </a:lnTo>
                      <a:lnTo>
                        <a:pt x="126" y="4"/>
                      </a:lnTo>
                      <a:lnTo>
                        <a:pt x="136" y="4"/>
                      </a:lnTo>
                      <a:lnTo>
                        <a:pt x="171" y="10"/>
                      </a:lnTo>
                      <a:lnTo>
                        <a:pt x="210" y="15"/>
                      </a:lnTo>
                      <a:lnTo>
                        <a:pt x="236" y="36"/>
                      </a:lnTo>
                      <a:lnTo>
                        <a:pt x="262" y="36"/>
                      </a:lnTo>
                      <a:lnTo>
                        <a:pt x="272" y="69"/>
                      </a:lnTo>
                      <a:lnTo>
                        <a:pt x="236" y="79"/>
                      </a:lnTo>
                      <a:lnTo>
                        <a:pt x="242" y="88"/>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07" name="Freeform 71">
                  <a:extLst>
                    <a:ext uri="{FF2B5EF4-FFF2-40B4-BE49-F238E27FC236}">
                      <a16:creationId xmlns:a16="http://schemas.microsoft.com/office/drawing/2014/main" id="{9AA4DACE-FD08-4D13-9E44-C83C1E806E19}"/>
                    </a:ext>
                  </a:extLst>
                </p:cNvPr>
                <p:cNvSpPr>
                  <a:spLocks noChangeAspect="1"/>
                </p:cNvSpPr>
                <p:nvPr/>
              </p:nvSpPr>
              <p:spPr bwMode="auto">
                <a:xfrm>
                  <a:off x="3104" y="1764"/>
                  <a:ext cx="54" cy="28"/>
                </a:xfrm>
                <a:custGeom>
                  <a:avLst/>
                  <a:gdLst>
                    <a:gd name="T0" fmla="*/ 2 w 50"/>
                    <a:gd name="T1" fmla="*/ 11 h 28"/>
                    <a:gd name="T2" fmla="*/ 17 w 50"/>
                    <a:gd name="T3" fmla="*/ 11 h 28"/>
                    <a:gd name="T4" fmla="*/ 34 w 50"/>
                    <a:gd name="T5" fmla="*/ 6 h 28"/>
                    <a:gd name="T6" fmla="*/ 39 w 50"/>
                    <a:gd name="T7" fmla="*/ 6 h 28"/>
                    <a:gd name="T8" fmla="*/ 39 w 50"/>
                    <a:gd name="T9" fmla="*/ 2 h 28"/>
                    <a:gd name="T10" fmla="*/ 45 w 50"/>
                    <a:gd name="T11" fmla="*/ 0 h 28"/>
                    <a:gd name="T12" fmla="*/ 45 w 50"/>
                    <a:gd name="T13" fmla="*/ 6 h 28"/>
                    <a:gd name="T14" fmla="*/ 50 w 50"/>
                    <a:gd name="T15" fmla="*/ 11 h 28"/>
                    <a:gd name="T16" fmla="*/ 50 w 50"/>
                    <a:gd name="T17" fmla="*/ 15 h 28"/>
                    <a:gd name="T18" fmla="*/ 39 w 50"/>
                    <a:gd name="T19" fmla="*/ 21 h 28"/>
                    <a:gd name="T20" fmla="*/ 34 w 50"/>
                    <a:gd name="T21" fmla="*/ 28 h 28"/>
                    <a:gd name="T22" fmla="*/ 21 w 50"/>
                    <a:gd name="T23" fmla="*/ 26 h 28"/>
                    <a:gd name="T24" fmla="*/ 11 w 50"/>
                    <a:gd name="T25" fmla="*/ 28 h 28"/>
                    <a:gd name="T26" fmla="*/ 9 w 50"/>
                    <a:gd name="T27" fmla="*/ 21 h 28"/>
                    <a:gd name="T28" fmla="*/ 0 w 50"/>
                    <a:gd name="T29" fmla="*/ 11 h 28"/>
                    <a:gd name="T30" fmla="*/ 2 w 50"/>
                    <a:gd name="T31" fmla="*/ 11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28"/>
                    <a:gd name="T50" fmla="*/ 50 w 50"/>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28">
                      <a:moveTo>
                        <a:pt x="2" y="11"/>
                      </a:moveTo>
                      <a:lnTo>
                        <a:pt x="17" y="11"/>
                      </a:lnTo>
                      <a:lnTo>
                        <a:pt x="34" y="6"/>
                      </a:lnTo>
                      <a:lnTo>
                        <a:pt x="39" y="6"/>
                      </a:lnTo>
                      <a:lnTo>
                        <a:pt x="39" y="2"/>
                      </a:lnTo>
                      <a:lnTo>
                        <a:pt x="45" y="0"/>
                      </a:lnTo>
                      <a:lnTo>
                        <a:pt x="45" y="6"/>
                      </a:lnTo>
                      <a:lnTo>
                        <a:pt x="50" y="11"/>
                      </a:lnTo>
                      <a:lnTo>
                        <a:pt x="50" y="15"/>
                      </a:lnTo>
                      <a:lnTo>
                        <a:pt x="39" y="21"/>
                      </a:lnTo>
                      <a:lnTo>
                        <a:pt x="34" y="28"/>
                      </a:lnTo>
                      <a:lnTo>
                        <a:pt x="21" y="26"/>
                      </a:lnTo>
                      <a:lnTo>
                        <a:pt x="11" y="28"/>
                      </a:lnTo>
                      <a:lnTo>
                        <a:pt x="9" y="21"/>
                      </a:lnTo>
                      <a:lnTo>
                        <a:pt x="0" y="11"/>
                      </a:lnTo>
                      <a:lnTo>
                        <a:pt x="2" y="11"/>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08" name="Freeform 72">
                  <a:extLst>
                    <a:ext uri="{FF2B5EF4-FFF2-40B4-BE49-F238E27FC236}">
                      <a16:creationId xmlns:a16="http://schemas.microsoft.com/office/drawing/2014/main" id="{1AFC710D-A871-4E63-B35B-1306F16CFC63}"/>
                    </a:ext>
                  </a:extLst>
                </p:cNvPr>
                <p:cNvSpPr>
                  <a:spLocks noChangeAspect="1"/>
                </p:cNvSpPr>
                <p:nvPr/>
              </p:nvSpPr>
              <p:spPr bwMode="auto">
                <a:xfrm>
                  <a:off x="3104" y="1779"/>
                  <a:ext cx="91" cy="67"/>
                </a:xfrm>
                <a:custGeom>
                  <a:avLst/>
                  <a:gdLst>
                    <a:gd name="T0" fmla="*/ 47 w 84"/>
                    <a:gd name="T1" fmla="*/ 0 h 67"/>
                    <a:gd name="T2" fmla="*/ 50 w 84"/>
                    <a:gd name="T3" fmla="*/ 0 h 67"/>
                    <a:gd name="T4" fmla="*/ 60 w 84"/>
                    <a:gd name="T5" fmla="*/ 6 h 67"/>
                    <a:gd name="T6" fmla="*/ 73 w 84"/>
                    <a:gd name="T7" fmla="*/ 9 h 67"/>
                    <a:gd name="T8" fmla="*/ 73 w 84"/>
                    <a:gd name="T9" fmla="*/ 6 h 67"/>
                    <a:gd name="T10" fmla="*/ 78 w 84"/>
                    <a:gd name="T11" fmla="*/ 2 h 67"/>
                    <a:gd name="T12" fmla="*/ 80 w 84"/>
                    <a:gd name="T13" fmla="*/ 11 h 67"/>
                    <a:gd name="T14" fmla="*/ 84 w 84"/>
                    <a:gd name="T15" fmla="*/ 24 h 67"/>
                    <a:gd name="T16" fmla="*/ 78 w 84"/>
                    <a:gd name="T17" fmla="*/ 24 h 67"/>
                    <a:gd name="T18" fmla="*/ 60 w 84"/>
                    <a:gd name="T19" fmla="*/ 24 h 67"/>
                    <a:gd name="T20" fmla="*/ 41 w 84"/>
                    <a:gd name="T21" fmla="*/ 24 h 67"/>
                    <a:gd name="T22" fmla="*/ 47 w 84"/>
                    <a:gd name="T23" fmla="*/ 41 h 67"/>
                    <a:gd name="T24" fmla="*/ 62 w 84"/>
                    <a:gd name="T25" fmla="*/ 56 h 67"/>
                    <a:gd name="T26" fmla="*/ 62 w 84"/>
                    <a:gd name="T27" fmla="*/ 67 h 67"/>
                    <a:gd name="T28" fmla="*/ 54 w 84"/>
                    <a:gd name="T29" fmla="*/ 56 h 67"/>
                    <a:gd name="T30" fmla="*/ 45 w 84"/>
                    <a:gd name="T31" fmla="*/ 56 h 67"/>
                    <a:gd name="T32" fmla="*/ 39 w 84"/>
                    <a:gd name="T33" fmla="*/ 56 h 67"/>
                    <a:gd name="T34" fmla="*/ 24 w 84"/>
                    <a:gd name="T35" fmla="*/ 41 h 67"/>
                    <a:gd name="T36" fmla="*/ 32 w 84"/>
                    <a:gd name="T37" fmla="*/ 39 h 67"/>
                    <a:gd name="T38" fmla="*/ 21 w 84"/>
                    <a:gd name="T39" fmla="*/ 30 h 67"/>
                    <a:gd name="T40" fmla="*/ 21 w 84"/>
                    <a:gd name="T41" fmla="*/ 24 h 67"/>
                    <a:gd name="T42" fmla="*/ 11 w 84"/>
                    <a:gd name="T43" fmla="*/ 17 h 67"/>
                    <a:gd name="T44" fmla="*/ 6 w 84"/>
                    <a:gd name="T45" fmla="*/ 26 h 67"/>
                    <a:gd name="T46" fmla="*/ 0 w 84"/>
                    <a:gd name="T47" fmla="*/ 15 h 67"/>
                    <a:gd name="T48" fmla="*/ 2 w 84"/>
                    <a:gd name="T49" fmla="*/ 11 h 67"/>
                    <a:gd name="T50" fmla="*/ 9 w 84"/>
                    <a:gd name="T51" fmla="*/ 15 h 67"/>
                    <a:gd name="T52" fmla="*/ 11 w 84"/>
                    <a:gd name="T53" fmla="*/ 11 h 67"/>
                    <a:gd name="T54" fmla="*/ 21 w 84"/>
                    <a:gd name="T55" fmla="*/ 9 h 67"/>
                    <a:gd name="T56" fmla="*/ 32 w 84"/>
                    <a:gd name="T57" fmla="*/ 11 h 67"/>
                    <a:gd name="T58" fmla="*/ 39 w 84"/>
                    <a:gd name="T59" fmla="*/ 6 h 67"/>
                    <a:gd name="T60" fmla="*/ 47 w 84"/>
                    <a:gd name="T61" fmla="*/ 0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
                    <a:gd name="T94" fmla="*/ 0 h 67"/>
                    <a:gd name="T95" fmla="*/ 84 w 84"/>
                    <a:gd name="T96" fmla="*/ 67 h 6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 h="67">
                      <a:moveTo>
                        <a:pt x="47" y="0"/>
                      </a:moveTo>
                      <a:lnTo>
                        <a:pt x="50" y="0"/>
                      </a:lnTo>
                      <a:lnTo>
                        <a:pt x="60" y="6"/>
                      </a:lnTo>
                      <a:lnTo>
                        <a:pt x="73" y="9"/>
                      </a:lnTo>
                      <a:lnTo>
                        <a:pt x="73" y="6"/>
                      </a:lnTo>
                      <a:lnTo>
                        <a:pt x="78" y="2"/>
                      </a:lnTo>
                      <a:lnTo>
                        <a:pt x="80" y="11"/>
                      </a:lnTo>
                      <a:lnTo>
                        <a:pt x="84" y="24"/>
                      </a:lnTo>
                      <a:lnTo>
                        <a:pt x="78" y="24"/>
                      </a:lnTo>
                      <a:lnTo>
                        <a:pt x="60" y="24"/>
                      </a:lnTo>
                      <a:lnTo>
                        <a:pt x="41" y="24"/>
                      </a:lnTo>
                      <a:lnTo>
                        <a:pt x="47" y="41"/>
                      </a:lnTo>
                      <a:lnTo>
                        <a:pt x="62" y="56"/>
                      </a:lnTo>
                      <a:lnTo>
                        <a:pt x="62" y="67"/>
                      </a:lnTo>
                      <a:lnTo>
                        <a:pt x="54" y="56"/>
                      </a:lnTo>
                      <a:lnTo>
                        <a:pt x="45" y="56"/>
                      </a:lnTo>
                      <a:lnTo>
                        <a:pt x="39" y="56"/>
                      </a:lnTo>
                      <a:lnTo>
                        <a:pt x="24" y="41"/>
                      </a:lnTo>
                      <a:lnTo>
                        <a:pt x="32" y="39"/>
                      </a:lnTo>
                      <a:lnTo>
                        <a:pt x="21" y="30"/>
                      </a:lnTo>
                      <a:lnTo>
                        <a:pt x="21" y="24"/>
                      </a:lnTo>
                      <a:lnTo>
                        <a:pt x="11" y="17"/>
                      </a:lnTo>
                      <a:lnTo>
                        <a:pt x="6" y="26"/>
                      </a:lnTo>
                      <a:lnTo>
                        <a:pt x="0" y="15"/>
                      </a:lnTo>
                      <a:lnTo>
                        <a:pt x="2" y="11"/>
                      </a:lnTo>
                      <a:lnTo>
                        <a:pt x="9" y="15"/>
                      </a:lnTo>
                      <a:lnTo>
                        <a:pt x="11" y="11"/>
                      </a:lnTo>
                      <a:lnTo>
                        <a:pt x="21" y="9"/>
                      </a:lnTo>
                      <a:lnTo>
                        <a:pt x="32" y="11"/>
                      </a:lnTo>
                      <a:lnTo>
                        <a:pt x="39" y="6"/>
                      </a:lnTo>
                      <a:lnTo>
                        <a:pt x="47"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09" name="Freeform 73">
                  <a:extLst>
                    <a:ext uri="{FF2B5EF4-FFF2-40B4-BE49-F238E27FC236}">
                      <a16:creationId xmlns:a16="http://schemas.microsoft.com/office/drawing/2014/main" id="{DF274B62-6A0D-44FA-9449-053FF3C95683}"/>
                    </a:ext>
                  </a:extLst>
                </p:cNvPr>
                <p:cNvSpPr>
                  <a:spLocks noChangeAspect="1"/>
                </p:cNvSpPr>
                <p:nvPr/>
              </p:nvSpPr>
              <p:spPr bwMode="auto">
                <a:xfrm>
                  <a:off x="3148" y="1803"/>
                  <a:ext cx="59" cy="49"/>
                </a:xfrm>
                <a:custGeom>
                  <a:avLst/>
                  <a:gdLst>
                    <a:gd name="T0" fmla="*/ 39 w 54"/>
                    <a:gd name="T1" fmla="*/ 49 h 49"/>
                    <a:gd name="T2" fmla="*/ 28 w 54"/>
                    <a:gd name="T3" fmla="*/ 45 h 49"/>
                    <a:gd name="T4" fmla="*/ 15 w 54"/>
                    <a:gd name="T5" fmla="*/ 41 h 49"/>
                    <a:gd name="T6" fmla="*/ 15 w 54"/>
                    <a:gd name="T7" fmla="*/ 39 h 49"/>
                    <a:gd name="T8" fmla="*/ 24 w 54"/>
                    <a:gd name="T9" fmla="*/ 41 h 49"/>
                    <a:gd name="T10" fmla="*/ 24 w 54"/>
                    <a:gd name="T11" fmla="*/ 32 h 49"/>
                    <a:gd name="T12" fmla="*/ 6 w 54"/>
                    <a:gd name="T13" fmla="*/ 17 h 49"/>
                    <a:gd name="T14" fmla="*/ 0 w 54"/>
                    <a:gd name="T15" fmla="*/ 0 h 49"/>
                    <a:gd name="T16" fmla="*/ 19 w 54"/>
                    <a:gd name="T17" fmla="*/ 0 h 49"/>
                    <a:gd name="T18" fmla="*/ 39 w 54"/>
                    <a:gd name="T19" fmla="*/ 0 h 49"/>
                    <a:gd name="T20" fmla="*/ 43 w 54"/>
                    <a:gd name="T21" fmla="*/ 0 h 49"/>
                    <a:gd name="T22" fmla="*/ 54 w 54"/>
                    <a:gd name="T23" fmla="*/ 0 h 49"/>
                    <a:gd name="T24" fmla="*/ 50 w 54"/>
                    <a:gd name="T25" fmla="*/ 11 h 49"/>
                    <a:gd name="T26" fmla="*/ 54 w 54"/>
                    <a:gd name="T27" fmla="*/ 21 h 49"/>
                    <a:gd name="T28" fmla="*/ 54 w 54"/>
                    <a:gd name="T29" fmla="*/ 30 h 49"/>
                    <a:gd name="T30" fmla="*/ 43 w 54"/>
                    <a:gd name="T31" fmla="*/ 39 h 49"/>
                    <a:gd name="T32" fmla="*/ 39 w 54"/>
                    <a:gd name="T33" fmla="*/ 49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49"/>
                    <a:gd name="T53" fmla="*/ 54 w 54"/>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49">
                      <a:moveTo>
                        <a:pt x="39" y="49"/>
                      </a:moveTo>
                      <a:lnTo>
                        <a:pt x="28" y="45"/>
                      </a:lnTo>
                      <a:lnTo>
                        <a:pt x="15" y="41"/>
                      </a:lnTo>
                      <a:lnTo>
                        <a:pt x="15" y="39"/>
                      </a:lnTo>
                      <a:lnTo>
                        <a:pt x="24" y="41"/>
                      </a:lnTo>
                      <a:lnTo>
                        <a:pt x="24" y="32"/>
                      </a:lnTo>
                      <a:lnTo>
                        <a:pt x="6" y="17"/>
                      </a:lnTo>
                      <a:lnTo>
                        <a:pt x="0" y="0"/>
                      </a:lnTo>
                      <a:lnTo>
                        <a:pt x="19" y="0"/>
                      </a:lnTo>
                      <a:lnTo>
                        <a:pt x="39" y="0"/>
                      </a:lnTo>
                      <a:lnTo>
                        <a:pt x="43" y="0"/>
                      </a:lnTo>
                      <a:lnTo>
                        <a:pt x="54" y="0"/>
                      </a:lnTo>
                      <a:lnTo>
                        <a:pt x="50" y="11"/>
                      </a:lnTo>
                      <a:lnTo>
                        <a:pt x="54" y="21"/>
                      </a:lnTo>
                      <a:lnTo>
                        <a:pt x="54" y="30"/>
                      </a:lnTo>
                      <a:lnTo>
                        <a:pt x="43" y="39"/>
                      </a:lnTo>
                      <a:lnTo>
                        <a:pt x="39" y="4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10" name="Freeform 74">
                  <a:extLst>
                    <a:ext uri="{FF2B5EF4-FFF2-40B4-BE49-F238E27FC236}">
                      <a16:creationId xmlns:a16="http://schemas.microsoft.com/office/drawing/2014/main" id="{5ED7E721-A28D-4C10-AA45-3CC7CB807E84}"/>
                    </a:ext>
                  </a:extLst>
                </p:cNvPr>
                <p:cNvSpPr>
                  <a:spLocks noChangeAspect="1"/>
                </p:cNvSpPr>
                <p:nvPr/>
              </p:nvSpPr>
              <p:spPr bwMode="auto">
                <a:xfrm>
                  <a:off x="3190" y="1779"/>
                  <a:ext cx="45" cy="24"/>
                </a:xfrm>
                <a:custGeom>
                  <a:avLst/>
                  <a:gdLst>
                    <a:gd name="T0" fmla="*/ 0 w 41"/>
                    <a:gd name="T1" fmla="*/ 2 h 24"/>
                    <a:gd name="T2" fmla="*/ 11 w 41"/>
                    <a:gd name="T3" fmla="*/ 2 h 24"/>
                    <a:gd name="T4" fmla="*/ 15 w 41"/>
                    <a:gd name="T5" fmla="*/ 0 h 24"/>
                    <a:gd name="T6" fmla="*/ 26 w 41"/>
                    <a:gd name="T7" fmla="*/ 0 h 24"/>
                    <a:gd name="T8" fmla="*/ 30 w 41"/>
                    <a:gd name="T9" fmla="*/ 6 h 24"/>
                    <a:gd name="T10" fmla="*/ 30 w 41"/>
                    <a:gd name="T11" fmla="*/ 11 h 24"/>
                    <a:gd name="T12" fmla="*/ 41 w 41"/>
                    <a:gd name="T13" fmla="*/ 17 h 24"/>
                    <a:gd name="T14" fmla="*/ 41 w 41"/>
                    <a:gd name="T15" fmla="*/ 24 h 24"/>
                    <a:gd name="T16" fmla="*/ 34 w 41"/>
                    <a:gd name="T17" fmla="*/ 24 h 24"/>
                    <a:gd name="T18" fmla="*/ 26 w 41"/>
                    <a:gd name="T19" fmla="*/ 19 h 24"/>
                    <a:gd name="T20" fmla="*/ 15 w 41"/>
                    <a:gd name="T21" fmla="*/ 24 h 24"/>
                    <a:gd name="T22" fmla="*/ 6 w 41"/>
                    <a:gd name="T23" fmla="*/ 24 h 24"/>
                    <a:gd name="T24" fmla="*/ 2 w 41"/>
                    <a:gd name="T25" fmla="*/ 11 h 24"/>
                    <a:gd name="T26" fmla="*/ 0 w 41"/>
                    <a:gd name="T27" fmla="*/ 2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24"/>
                    <a:gd name="T44" fmla="*/ 41 w 41"/>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24">
                      <a:moveTo>
                        <a:pt x="0" y="2"/>
                      </a:moveTo>
                      <a:lnTo>
                        <a:pt x="11" y="2"/>
                      </a:lnTo>
                      <a:lnTo>
                        <a:pt x="15" y="0"/>
                      </a:lnTo>
                      <a:lnTo>
                        <a:pt x="26" y="0"/>
                      </a:lnTo>
                      <a:lnTo>
                        <a:pt x="30" y="6"/>
                      </a:lnTo>
                      <a:lnTo>
                        <a:pt x="30" y="11"/>
                      </a:lnTo>
                      <a:lnTo>
                        <a:pt x="41" y="17"/>
                      </a:lnTo>
                      <a:lnTo>
                        <a:pt x="41" y="24"/>
                      </a:lnTo>
                      <a:lnTo>
                        <a:pt x="34" y="24"/>
                      </a:lnTo>
                      <a:lnTo>
                        <a:pt x="26" y="19"/>
                      </a:lnTo>
                      <a:lnTo>
                        <a:pt x="15" y="24"/>
                      </a:lnTo>
                      <a:lnTo>
                        <a:pt x="6" y="24"/>
                      </a:lnTo>
                      <a:lnTo>
                        <a:pt x="2" y="11"/>
                      </a:lnTo>
                      <a:lnTo>
                        <a:pt x="0" y="2"/>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11" name="Freeform 75">
                  <a:extLst>
                    <a:ext uri="{FF2B5EF4-FFF2-40B4-BE49-F238E27FC236}">
                      <a16:creationId xmlns:a16="http://schemas.microsoft.com/office/drawing/2014/main" id="{533B1477-7844-4842-BC03-1BC79EA9D649}"/>
                    </a:ext>
                  </a:extLst>
                </p:cNvPr>
                <p:cNvSpPr>
                  <a:spLocks noChangeAspect="1"/>
                </p:cNvSpPr>
                <p:nvPr/>
              </p:nvSpPr>
              <p:spPr bwMode="auto">
                <a:xfrm>
                  <a:off x="3202" y="1798"/>
                  <a:ext cx="61" cy="61"/>
                </a:xfrm>
                <a:custGeom>
                  <a:avLst/>
                  <a:gdLst>
                    <a:gd name="T0" fmla="*/ 30 w 56"/>
                    <a:gd name="T1" fmla="*/ 5 h 61"/>
                    <a:gd name="T2" fmla="*/ 30 w 56"/>
                    <a:gd name="T3" fmla="*/ 7 h 61"/>
                    <a:gd name="T4" fmla="*/ 38 w 56"/>
                    <a:gd name="T5" fmla="*/ 9 h 61"/>
                    <a:gd name="T6" fmla="*/ 43 w 56"/>
                    <a:gd name="T7" fmla="*/ 13 h 61"/>
                    <a:gd name="T8" fmla="*/ 45 w 56"/>
                    <a:gd name="T9" fmla="*/ 9 h 61"/>
                    <a:gd name="T10" fmla="*/ 49 w 56"/>
                    <a:gd name="T11" fmla="*/ 9 h 61"/>
                    <a:gd name="T12" fmla="*/ 45 w 56"/>
                    <a:gd name="T13" fmla="*/ 13 h 61"/>
                    <a:gd name="T14" fmla="*/ 49 w 56"/>
                    <a:gd name="T15" fmla="*/ 20 h 61"/>
                    <a:gd name="T16" fmla="*/ 49 w 56"/>
                    <a:gd name="T17" fmla="*/ 31 h 61"/>
                    <a:gd name="T18" fmla="*/ 53 w 56"/>
                    <a:gd name="T19" fmla="*/ 37 h 61"/>
                    <a:gd name="T20" fmla="*/ 56 w 56"/>
                    <a:gd name="T21" fmla="*/ 41 h 61"/>
                    <a:gd name="T22" fmla="*/ 53 w 56"/>
                    <a:gd name="T23" fmla="*/ 46 h 61"/>
                    <a:gd name="T24" fmla="*/ 49 w 56"/>
                    <a:gd name="T25" fmla="*/ 48 h 61"/>
                    <a:gd name="T26" fmla="*/ 49 w 56"/>
                    <a:gd name="T27" fmla="*/ 50 h 61"/>
                    <a:gd name="T28" fmla="*/ 53 w 56"/>
                    <a:gd name="T29" fmla="*/ 54 h 61"/>
                    <a:gd name="T30" fmla="*/ 49 w 56"/>
                    <a:gd name="T31" fmla="*/ 57 h 61"/>
                    <a:gd name="T32" fmla="*/ 34 w 56"/>
                    <a:gd name="T33" fmla="*/ 61 h 61"/>
                    <a:gd name="T34" fmla="*/ 41 w 56"/>
                    <a:gd name="T35" fmla="*/ 54 h 61"/>
                    <a:gd name="T36" fmla="*/ 34 w 56"/>
                    <a:gd name="T37" fmla="*/ 46 h 61"/>
                    <a:gd name="T38" fmla="*/ 25 w 56"/>
                    <a:gd name="T39" fmla="*/ 46 h 61"/>
                    <a:gd name="T40" fmla="*/ 23 w 56"/>
                    <a:gd name="T41" fmla="*/ 48 h 61"/>
                    <a:gd name="T42" fmla="*/ 12 w 56"/>
                    <a:gd name="T43" fmla="*/ 37 h 61"/>
                    <a:gd name="T44" fmla="*/ 4 w 56"/>
                    <a:gd name="T45" fmla="*/ 35 h 61"/>
                    <a:gd name="T46" fmla="*/ 4 w 56"/>
                    <a:gd name="T47" fmla="*/ 26 h 61"/>
                    <a:gd name="T48" fmla="*/ 0 w 56"/>
                    <a:gd name="T49" fmla="*/ 16 h 61"/>
                    <a:gd name="T50" fmla="*/ 4 w 56"/>
                    <a:gd name="T51" fmla="*/ 5 h 61"/>
                    <a:gd name="T52" fmla="*/ 15 w 56"/>
                    <a:gd name="T53" fmla="*/ 0 h 61"/>
                    <a:gd name="T54" fmla="*/ 25 w 56"/>
                    <a:gd name="T55" fmla="*/ 5 h 61"/>
                    <a:gd name="T56" fmla="*/ 30 w 56"/>
                    <a:gd name="T57" fmla="*/ 5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61"/>
                    <a:gd name="T89" fmla="*/ 56 w 56"/>
                    <a:gd name="T90" fmla="*/ 61 h 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61">
                      <a:moveTo>
                        <a:pt x="30" y="5"/>
                      </a:moveTo>
                      <a:lnTo>
                        <a:pt x="30" y="7"/>
                      </a:lnTo>
                      <a:lnTo>
                        <a:pt x="38" y="9"/>
                      </a:lnTo>
                      <a:lnTo>
                        <a:pt x="43" y="13"/>
                      </a:lnTo>
                      <a:lnTo>
                        <a:pt x="45" y="9"/>
                      </a:lnTo>
                      <a:lnTo>
                        <a:pt x="49" y="9"/>
                      </a:lnTo>
                      <a:lnTo>
                        <a:pt x="45" y="13"/>
                      </a:lnTo>
                      <a:lnTo>
                        <a:pt x="49" y="20"/>
                      </a:lnTo>
                      <a:lnTo>
                        <a:pt x="49" y="31"/>
                      </a:lnTo>
                      <a:lnTo>
                        <a:pt x="53" y="37"/>
                      </a:lnTo>
                      <a:lnTo>
                        <a:pt x="56" y="41"/>
                      </a:lnTo>
                      <a:lnTo>
                        <a:pt x="53" y="46"/>
                      </a:lnTo>
                      <a:lnTo>
                        <a:pt x="49" y="48"/>
                      </a:lnTo>
                      <a:lnTo>
                        <a:pt x="49" y="50"/>
                      </a:lnTo>
                      <a:lnTo>
                        <a:pt x="53" y="54"/>
                      </a:lnTo>
                      <a:lnTo>
                        <a:pt x="49" y="57"/>
                      </a:lnTo>
                      <a:lnTo>
                        <a:pt x="34" y="61"/>
                      </a:lnTo>
                      <a:lnTo>
                        <a:pt x="41" y="54"/>
                      </a:lnTo>
                      <a:lnTo>
                        <a:pt x="34" y="46"/>
                      </a:lnTo>
                      <a:lnTo>
                        <a:pt x="25" y="46"/>
                      </a:lnTo>
                      <a:lnTo>
                        <a:pt x="23" y="48"/>
                      </a:lnTo>
                      <a:lnTo>
                        <a:pt x="12" y="37"/>
                      </a:lnTo>
                      <a:lnTo>
                        <a:pt x="4" y="35"/>
                      </a:lnTo>
                      <a:lnTo>
                        <a:pt x="4" y="26"/>
                      </a:lnTo>
                      <a:lnTo>
                        <a:pt x="0" y="16"/>
                      </a:lnTo>
                      <a:lnTo>
                        <a:pt x="4" y="5"/>
                      </a:lnTo>
                      <a:lnTo>
                        <a:pt x="15" y="0"/>
                      </a:lnTo>
                      <a:lnTo>
                        <a:pt x="25" y="5"/>
                      </a:lnTo>
                      <a:lnTo>
                        <a:pt x="30" y="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12" name="Freeform 76">
                  <a:extLst>
                    <a:ext uri="{FF2B5EF4-FFF2-40B4-BE49-F238E27FC236}">
                      <a16:creationId xmlns:a16="http://schemas.microsoft.com/office/drawing/2014/main" id="{0B3B6960-161D-456A-9B9F-2BA73ACEBF71}"/>
                    </a:ext>
                  </a:extLst>
                </p:cNvPr>
                <p:cNvSpPr>
                  <a:spLocks noChangeAspect="1"/>
                </p:cNvSpPr>
                <p:nvPr/>
              </p:nvSpPr>
              <p:spPr bwMode="auto">
                <a:xfrm>
                  <a:off x="3190" y="1833"/>
                  <a:ext cx="37" cy="32"/>
                </a:xfrm>
                <a:custGeom>
                  <a:avLst/>
                  <a:gdLst>
                    <a:gd name="T0" fmla="*/ 21 w 34"/>
                    <a:gd name="T1" fmla="*/ 15 h 32"/>
                    <a:gd name="T2" fmla="*/ 15 w 34"/>
                    <a:gd name="T3" fmla="*/ 22 h 32"/>
                    <a:gd name="T4" fmla="*/ 8 w 34"/>
                    <a:gd name="T5" fmla="*/ 32 h 32"/>
                    <a:gd name="T6" fmla="*/ 0 w 34"/>
                    <a:gd name="T7" fmla="*/ 19 h 32"/>
                    <a:gd name="T8" fmla="*/ 2 w 34"/>
                    <a:gd name="T9" fmla="*/ 19 h 32"/>
                    <a:gd name="T10" fmla="*/ 6 w 34"/>
                    <a:gd name="T11" fmla="*/ 11 h 32"/>
                    <a:gd name="T12" fmla="*/ 15 w 34"/>
                    <a:gd name="T13" fmla="*/ 0 h 32"/>
                    <a:gd name="T14" fmla="*/ 23 w 34"/>
                    <a:gd name="T15" fmla="*/ 2 h 32"/>
                    <a:gd name="T16" fmla="*/ 34 w 34"/>
                    <a:gd name="T17" fmla="*/ 13 h 32"/>
                    <a:gd name="T18" fmla="*/ 30 w 34"/>
                    <a:gd name="T19" fmla="*/ 15 h 32"/>
                    <a:gd name="T20" fmla="*/ 21 w 34"/>
                    <a:gd name="T21" fmla="*/ 15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2"/>
                    <a:gd name="T35" fmla="*/ 34 w 34"/>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2">
                      <a:moveTo>
                        <a:pt x="21" y="15"/>
                      </a:moveTo>
                      <a:lnTo>
                        <a:pt x="15" y="22"/>
                      </a:lnTo>
                      <a:lnTo>
                        <a:pt x="8" y="32"/>
                      </a:lnTo>
                      <a:lnTo>
                        <a:pt x="0" y="19"/>
                      </a:lnTo>
                      <a:lnTo>
                        <a:pt x="2" y="19"/>
                      </a:lnTo>
                      <a:lnTo>
                        <a:pt x="6" y="11"/>
                      </a:lnTo>
                      <a:lnTo>
                        <a:pt x="15" y="0"/>
                      </a:lnTo>
                      <a:lnTo>
                        <a:pt x="23" y="2"/>
                      </a:lnTo>
                      <a:lnTo>
                        <a:pt x="34" y="13"/>
                      </a:lnTo>
                      <a:lnTo>
                        <a:pt x="30" y="15"/>
                      </a:lnTo>
                      <a:lnTo>
                        <a:pt x="21" y="1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13" name="Freeform 77">
                  <a:extLst>
                    <a:ext uri="{FF2B5EF4-FFF2-40B4-BE49-F238E27FC236}">
                      <a16:creationId xmlns:a16="http://schemas.microsoft.com/office/drawing/2014/main" id="{55A47847-3850-48AB-B604-66937656C191}"/>
                    </a:ext>
                  </a:extLst>
                </p:cNvPr>
                <p:cNvSpPr>
                  <a:spLocks noChangeAspect="1"/>
                </p:cNvSpPr>
                <p:nvPr/>
              </p:nvSpPr>
              <p:spPr bwMode="auto">
                <a:xfrm>
                  <a:off x="3213" y="1844"/>
                  <a:ext cx="34" cy="26"/>
                </a:xfrm>
                <a:custGeom>
                  <a:avLst/>
                  <a:gdLst>
                    <a:gd name="T0" fmla="*/ 24 w 31"/>
                    <a:gd name="T1" fmla="*/ 15 h 26"/>
                    <a:gd name="T2" fmla="*/ 13 w 31"/>
                    <a:gd name="T3" fmla="*/ 26 h 26"/>
                    <a:gd name="T4" fmla="*/ 13 w 31"/>
                    <a:gd name="T5" fmla="*/ 21 h 26"/>
                    <a:gd name="T6" fmla="*/ 13 w 31"/>
                    <a:gd name="T7" fmla="*/ 15 h 26"/>
                    <a:gd name="T8" fmla="*/ 0 w 31"/>
                    <a:gd name="T9" fmla="*/ 6 h 26"/>
                    <a:gd name="T10" fmla="*/ 9 w 31"/>
                    <a:gd name="T11" fmla="*/ 6 h 26"/>
                    <a:gd name="T12" fmla="*/ 13 w 31"/>
                    <a:gd name="T13" fmla="*/ 2 h 26"/>
                    <a:gd name="T14" fmla="*/ 15 w 31"/>
                    <a:gd name="T15" fmla="*/ 0 h 26"/>
                    <a:gd name="T16" fmla="*/ 24 w 31"/>
                    <a:gd name="T17" fmla="*/ 0 h 26"/>
                    <a:gd name="T18" fmla="*/ 31 w 31"/>
                    <a:gd name="T19" fmla="*/ 11 h 26"/>
                    <a:gd name="T20" fmla="*/ 24 w 31"/>
                    <a:gd name="T21" fmla="*/ 15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
                    <a:gd name="T34" fmla="*/ 0 h 26"/>
                    <a:gd name="T35" fmla="*/ 31 w 31"/>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 h="26">
                      <a:moveTo>
                        <a:pt x="24" y="15"/>
                      </a:moveTo>
                      <a:lnTo>
                        <a:pt x="13" y="26"/>
                      </a:lnTo>
                      <a:lnTo>
                        <a:pt x="13" y="21"/>
                      </a:lnTo>
                      <a:lnTo>
                        <a:pt x="13" y="15"/>
                      </a:lnTo>
                      <a:lnTo>
                        <a:pt x="0" y="6"/>
                      </a:lnTo>
                      <a:lnTo>
                        <a:pt x="9" y="6"/>
                      </a:lnTo>
                      <a:lnTo>
                        <a:pt x="13" y="2"/>
                      </a:lnTo>
                      <a:lnTo>
                        <a:pt x="15" y="0"/>
                      </a:lnTo>
                      <a:lnTo>
                        <a:pt x="24" y="0"/>
                      </a:lnTo>
                      <a:lnTo>
                        <a:pt x="31" y="11"/>
                      </a:lnTo>
                      <a:lnTo>
                        <a:pt x="24" y="1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14" name="Freeform 78">
                  <a:extLst>
                    <a:ext uri="{FF2B5EF4-FFF2-40B4-BE49-F238E27FC236}">
                      <a16:creationId xmlns:a16="http://schemas.microsoft.com/office/drawing/2014/main" id="{A7D9EAD8-1E2E-4C69-B7EC-CF0B1E7533AE}"/>
                    </a:ext>
                  </a:extLst>
                </p:cNvPr>
                <p:cNvSpPr>
                  <a:spLocks noChangeAspect="1"/>
                </p:cNvSpPr>
                <p:nvPr/>
              </p:nvSpPr>
              <p:spPr bwMode="auto">
                <a:xfrm>
                  <a:off x="3227" y="1855"/>
                  <a:ext cx="40" cy="34"/>
                </a:xfrm>
                <a:custGeom>
                  <a:avLst/>
                  <a:gdLst>
                    <a:gd name="T0" fmla="*/ 26 w 37"/>
                    <a:gd name="T1" fmla="*/ 0 h 34"/>
                    <a:gd name="T2" fmla="*/ 37 w 37"/>
                    <a:gd name="T3" fmla="*/ 8 h 34"/>
                    <a:gd name="T4" fmla="*/ 37 w 37"/>
                    <a:gd name="T5" fmla="*/ 19 h 34"/>
                    <a:gd name="T6" fmla="*/ 30 w 37"/>
                    <a:gd name="T7" fmla="*/ 23 h 34"/>
                    <a:gd name="T8" fmla="*/ 24 w 37"/>
                    <a:gd name="T9" fmla="*/ 21 h 34"/>
                    <a:gd name="T10" fmla="*/ 22 w 37"/>
                    <a:gd name="T11" fmla="*/ 28 h 34"/>
                    <a:gd name="T12" fmla="*/ 11 w 37"/>
                    <a:gd name="T13" fmla="*/ 28 h 34"/>
                    <a:gd name="T14" fmla="*/ 7 w 37"/>
                    <a:gd name="T15" fmla="*/ 34 h 34"/>
                    <a:gd name="T16" fmla="*/ 2 w 37"/>
                    <a:gd name="T17" fmla="*/ 23 h 34"/>
                    <a:gd name="T18" fmla="*/ 0 w 37"/>
                    <a:gd name="T19" fmla="*/ 19 h 34"/>
                    <a:gd name="T20" fmla="*/ 0 w 37"/>
                    <a:gd name="T21" fmla="*/ 13 h 34"/>
                    <a:gd name="T22" fmla="*/ 11 w 37"/>
                    <a:gd name="T23" fmla="*/ 4 h 34"/>
                    <a:gd name="T24" fmla="*/ 26 w 37"/>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4"/>
                    <a:gd name="T41" fmla="*/ 37 w 37"/>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4">
                      <a:moveTo>
                        <a:pt x="26" y="0"/>
                      </a:moveTo>
                      <a:lnTo>
                        <a:pt x="37" y="8"/>
                      </a:lnTo>
                      <a:lnTo>
                        <a:pt x="37" y="19"/>
                      </a:lnTo>
                      <a:lnTo>
                        <a:pt x="30" y="23"/>
                      </a:lnTo>
                      <a:lnTo>
                        <a:pt x="24" y="21"/>
                      </a:lnTo>
                      <a:lnTo>
                        <a:pt x="22" y="28"/>
                      </a:lnTo>
                      <a:lnTo>
                        <a:pt x="11" y="28"/>
                      </a:lnTo>
                      <a:lnTo>
                        <a:pt x="7" y="34"/>
                      </a:lnTo>
                      <a:lnTo>
                        <a:pt x="2" y="23"/>
                      </a:lnTo>
                      <a:lnTo>
                        <a:pt x="0" y="19"/>
                      </a:lnTo>
                      <a:lnTo>
                        <a:pt x="0" y="13"/>
                      </a:lnTo>
                      <a:lnTo>
                        <a:pt x="11" y="4"/>
                      </a:lnTo>
                      <a:lnTo>
                        <a:pt x="26"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15" name="Freeform 79">
                  <a:extLst>
                    <a:ext uri="{FF2B5EF4-FFF2-40B4-BE49-F238E27FC236}">
                      <a16:creationId xmlns:a16="http://schemas.microsoft.com/office/drawing/2014/main" id="{51DB37CD-184F-41F4-A5A0-C32899357419}"/>
                    </a:ext>
                  </a:extLst>
                </p:cNvPr>
                <p:cNvSpPr>
                  <a:spLocks noChangeAspect="1"/>
                </p:cNvSpPr>
                <p:nvPr/>
              </p:nvSpPr>
              <p:spPr bwMode="auto">
                <a:xfrm>
                  <a:off x="3155" y="1701"/>
                  <a:ext cx="94" cy="48"/>
                </a:xfrm>
                <a:custGeom>
                  <a:avLst/>
                  <a:gdLst>
                    <a:gd name="T0" fmla="*/ 26 w 87"/>
                    <a:gd name="T1" fmla="*/ 0 h 48"/>
                    <a:gd name="T2" fmla="*/ 33 w 87"/>
                    <a:gd name="T3" fmla="*/ 7 h 48"/>
                    <a:gd name="T4" fmla="*/ 41 w 87"/>
                    <a:gd name="T5" fmla="*/ 5 h 48"/>
                    <a:gd name="T6" fmla="*/ 44 w 87"/>
                    <a:gd name="T7" fmla="*/ 9 h 48"/>
                    <a:gd name="T8" fmla="*/ 46 w 87"/>
                    <a:gd name="T9" fmla="*/ 13 h 48"/>
                    <a:gd name="T10" fmla="*/ 56 w 87"/>
                    <a:gd name="T11" fmla="*/ 9 h 48"/>
                    <a:gd name="T12" fmla="*/ 61 w 87"/>
                    <a:gd name="T13" fmla="*/ 9 h 48"/>
                    <a:gd name="T14" fmla="*/ 65 w 87"/>
                    <a:gd name="T15" fmla="*/ 7 h 48"/>
                    <a:gd name="T16" fmla="*/ 74 w 87"/>
                    <a:gd name="T17" fmla="*/ 9 h 48"/>
                    <a:gd name="T18" fmla="*/ 82 w 87"/>
                    <a:gd name="T19" fmla="*/ 13 h 48"/>
                    <a:gd name="T20" fmla="*/ 87 w 87"/>
                    <a:gd name="T21" fmla="*/ 15 h 48"/>
                    <a:gd name="T22" fmla="*/ 80 w 87"/>
                    <a:gd name="T23" fmla="*/ 33 h 48"/>
                    <a:gd name="T24" fmla="*/ 74 w 87"/>
                    <a:gd name="T25" fmla="*/ 33 h 48"/>
                    <a:gd name="T26" fmla="*/ 72 w 87"/>
                    <a:gd name="T27" fmla="*/ 28 h 48"/>
                    <a:gd name="T28" fmla="*/ 61 w 87"/>
                    <a:gd name="T29" fmla="*/ 28 h 48"/>
                    <a:gd name="T30" fmla="*/ 59 w 87"/>
                    <a:gd name="T31" fmla="*/ 28 h 48"/>
                    <a:gd name="T32" fmla="*/ 46 w 87"/>
                    <a:gd name="T33" fmla="*/ 35 h 48"/>
                    <a:gd name="T34" fmla="*/ 44 w 87"/>
                    <a:gd name="T35" fmla="*/ 35 h 48"/>
                    <a:gd name="T36" fmla="*/ 31 w 87"/>
                    <a:gd name="T37" fmla="*/ 39 h 48"/>
                    <a:gd name="T38" fmla="*/ 22 w 87"/>
                    <a:gd name="T39" fmla="*/ 48 h 48"/>
                    <a:gd name="T40" fmla="*/ 9 w 87"/>
                    <a:gd name="T41" fmla="*/ 43 h 48"/>
                    <a:gd name="T42" fmla="*/ 7 w 87"/>
                    <a:gd name="T43" fmla="*/ 39 h 48"/>
                    <a:gd name="T44" fmla="*/ 0 w 87"/>
                    <a:gd name="T45" fmla="*/ 35 h 48"/>
                    <a:gd name="T46" fmla="*/ 0 w 87"/>
                    <a:gd name="T47" fmla="*/ 24 h 48"/>
                    <a:gd name="T48" fmla="*/ 26 w 87"/>
                    <a:gd name="T49" fmla="*/ 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48"/>
                    <a:gd name="T77" fmla="*/ 87 w 87"/>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48">
                      <a:moveTo>
                        <a:pt x="26" y="0"/>
                      </a:moveTo>
                      <a:lnTo>
                        <a:pt x="33" y="7"/>
                      </a:lnTo>
                      <a:lnTo>
                        <a:pt x="41" y="5"/>
                      </a:lnTo>
                      <a:lnTo>
                        <a:pt x="44" y="9"/>
                      </a:lnTo>
                      <a:lnTo>
                        <a:pt x="46" y="13"/>
                      </a:lnTo>
                      <a:lnTo>
                        <a:pt x="56" y="9"/>
                      </a:lnTo>
                      <a:lnTo>
                        <a:pt x="61" y="9"/>
                      </a:lnTo>
                      <a:lnTo>
                        <a:pt x="65" y="7"/>
                      </a:lnTo>
                      <a:lnTo>
                        <a:pt x="74" y="9"/>
                      </a:lnTo>
                      <a:lnTo>
                        <a:pt x="82" y="13"/>
                      </a:lnTo>
                      <a:lnTo>
                        <a:pt x="87" y="15"/>
                      </a:lnTo>
                      <a:lnTo>
                        <a:pt x="80" y="33"/>
                      </a:lnTo>
                      <a:lnTo>
                        <a:pt x="74" y="33"/>
                      </a:lnTo>
                      <a:lnTo>
                        <a:pt x="72" y="28"/>
                      </a:lnTo>
                      <a:lnTo>
                        <a:pt x="61" y="28"/>
                      </a:lnTo>
                      <a:lnTo>
                        <a:pt x="59" y="28"/>
                      </a:lnTo>
                      <a:lnTo>
                        <a:pt x="46" y="35"/>
                      </a:lnTo>
                      <a:lnTo>
                        <a:pt x="44" y="35"/>
                      </a:lnTo>
                      <a:lnTo>
                        <a:pt x="31" y="39"/>
                      </a:lnTo>
                      <a:lnTo>
                        <a:pt x="22" y="48"/>
                      </a:lnTo>
                      <a:lnTo>
                        <a:pt x="9" y="43"/>
                      </a:lnTo>
                      <a:lnTo>
                        <a:pt x="7" y="39"/>
                      </a:lnTo>
                      <a:lnTo>
                        <a:pt x="0" y="35"/>
                      </a:lnTo>
                      <a:lnTo>
                        <a:pt x="0" y="24"/>
                      </a:lnTo>
                      <a:lnTo>
                        <a:pt x="26"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16" name="Freeform 80">
                  <a:extLst>
                    <a:ext uri="{FF2B5EF4-FFF2-40B4-BE49-F238E27FC236}">
                      <a16:creationId xmlns:a16="http://schemas.microsoft.com/office/drawing/2014/main" id="{4F178391-47FF-4ED4-888D-20B0F27980B4}"/>
                    </a:ext>
                  </a:extLst>
                </p:cNvPr>
                <p:cNvSpPr>
                  <a:spLocks noChangeAspect="1"/>
                </p:cNvSpPr>
                <p:nvPr/>
              </p:nvSpPr>
              <p:spPr bwMode="auto">
                <a:xfrm>
                  <a:off x="3078" y="1675"/>
                  <a:ext cx="105" cy="54"/>
                </a:xfrm>
                <a:custGeom>
                  <a:avLst/>
                  <a:gdLst>
                    <a:gd name="T0" fmla="*/ 35 w 97"/>
                    <a:gd name="T1" fmla="*/ 0 h 54"/>
                    <a:gd name="T2" fmla="*/ 39 w 97"/>
                    <a:gd name="T3" fmla="*/ 0 h 54"/>
                    <a:gd name="T4" fmla="*/ 43 w 97"/>
                    <a:gd name="T5" fmla="*/ 0 h 54"/>
                    <a:gd name="T6" fmla="*/ 50 w 97"/>
                    <a:gd name="T7" fmla="*/ 0 h 54"/>
                    <a:gd name="T8" fmla="*/ 50 w 97"/>
                    <a:gd name="T9" fmla="*/ 5 h 54"/>
                    <a:gd name="T10" fmla="*/ 58 w 97"/>
                    <a:gd name="T11" fmla="*/ 9 h 54"/>
                    <a:gd name="T12" fmla="*/ 63 w 97"/>
                    <a:gd name="T13" fmla="*/ 9 h 54"/>
                    <a:gd name="T14" fmla="*/ 63 w 97"/>
                    <a:gd name="T15" fmla="*/ 11 h 54"/>
                    <a:gd name="T16" fmla="*/ 63 w 97"/>
                    <a:gd name="T17" fmla="*/ 13 h 54"/>
                    <a:gd name="T18" fmla="*/ 69 w 97"/>
                    <a:gd name="T19" fmla="*/ 18 h 54"/>
                    <a:gd name="T20" fmla="*/ 71 w 97"/>
                    <a:gd name="T21" fmla="*/ 18 h 54"/>
                    <a:gd name="T22" fmla="*/ 78 w 97"/>
                    <a:gd name="T23" fmla="*/ 13 h 54"/>
                    <a:gd name="T24" fmla="*/ 84 w 97"/>
                    <a:gd name="T25" fmla="*/ 18 h 54"/>
                    <a:gd name="T26" fmla="*/ 84 w 97"/>
                    <a:gd name="T27" fmla="*/ 20 h 54"/>
                    <a:gd name="T28" fmla="*/ 97 w 97"/>
                    <a:gd name="T29" fmla="*/ 24 h 54"/>
                    <a:gd name="T30" fmla="*/ 97 w 97"/>
                    <a:gd name="T31" fmla="*/ 26 h 54"/>
                    <a:gd name="T32" fmla="*/ 71 w 97"/>
                    <a:gd name="T33" fmla="*/ 50 h 54"/>
                    <a:gd name="T34" fmla="*/ 56 w 97"/>
                    <a:gd name="T35" fmla="*/ 48 h 54"/>
                    <a:gd name="T36" fmla="*/ 48 w 97"/>
                    <a:gd name="T37" fmla="*/ 44 h 54"/>
                    <a:gd name="T38" fmla="*/ 39 w 97"/>
                    <a:gd name="T39" fmla="*/ 54 h 54"/>
                    <a:gd name="T40" fmla="*/ 35 w 97"/>
                    <a:gd name="T41" fmla="*/ 54 h 54"/>
                    <a:gd name="T42" fmla="*/ 24 w 97"/>
                    <a:gd name="T43" fmla="*/ 50 h 54"/>
                    <a:gd name="T44" fmla="*/ 24 w 97"/>
                    <a:gd name="T45" fmla="*/ 48 h 54"/>
                    <a:gd name="T46" fmla="*/ 20 w 97"/>
                    <a:gd name="T47" fmla="*/ 41 h 54"/>
                    <a:gd name="T48" fmla="*/ 17 w 97"/>
                    <a:gd name="T49" fmla="*/ 39 h 54"/>
                    <a:gd name="T50" fmla="*/ 7 w 97"/>
                    <a:gd name="T51" fmla="*/ 33 h 54"/>
                    <a:gd name="T52" fmla="*/ 7 w 97"/>
                    <a:gd name="T53" fmla="*/ 26 h 54"/>
                    <a:gd name="T54" fmla="*/ 0 w 97"/>
                    <a:gd name="T55" fmla="*/ 24 h 54"/>
                    <a:gd name="T56" fmla="*/ 0 w 97"/>
                    <a:gd name="T57" fmla="*/ 18 h 54"/>
                    <a:gd name="T58" fmla="*/ 0 w 97"/>
                    <a:gd name="T59" fmla="*/ 13 h 54"/>
                    <a:gd name="T60" fmla="*/ 4 w 97"/>
                    <a:gd name="T61" fmla="*/ 18 h 54"/>
                    <a:gd name="T62" fmla="*/ 33 w 97"/>
                    <a:gd name="T63" fmla="*/ 5 h 54"/>
                    <a:gd name="T64" fmla="*/ 35 w 97"/>
                    <a:gd name="T65" fmla="*/ 0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54"/>
                    <a:gd name="T101" fmla="*/ 97 w 97"/>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54">
                      <a:moveTo>
                        <a:pt x="35" y="0"/>
                      </a:moveTo>
                      <a:lnTo>
                        <a:pt x="39" y="0"/>
                      </a:lnTo>
                      <a:lnTo>
                        <a:pt x="43" y="0"/>
                      </a:lnTo>
                      <a:lnTo>
                        <a:pt x="50" y="0"/>
                      </a:lnTo>
                      <a:lnTo>
                        <a:pt x="50" y="5"/>
                      </a:lnTo>
                      <a:lnTo>
                        <a:pt x="58" y="9"/>
                      </a:lnTo>
                      <a:lnTo>
                        <a:pt x="63" y="9"/>
                      </a:lnTo>
                      <a:lnTo>
                        <a:pt x="63" y="11"/>
                      </a:lnTo>
                      <a:lnTo>
                        <a:pt x="63" y="13"/>
                      </a:lnTo>
                      <a:lnTo>
                        <a:pt x="69" y="18"/>
                      </a:lnTo>
                      <a:lnTo>
                        <a:pt x="71" y="18"/>
                      </a:lnTo>
                      <a:lnTo>
                        <a:pt x="78" y="13"/>
                      </a:lnTo>
                      <a:lnTo>
                        <a:pt x="84" y="18"/>
                      </a:lnTo>
                      <a:lnTo>
                        <a:pt x="84" y="20"/>
                      </a:lnTo>
                      <a:lnTo>
                        <a:pt x="97" y="24"/>
                      </a:lnTo>
                      <a:lnTo>
                        <a:pt x="97" y="26"/>
                      </a:lnTo>
                      <a:lnTo>
                        <a:pt x="71" y="50"/>
                      </a:lnTo>
                      <a:lnTo>
                        <a:pt x="56" y="48"/>
                      </a:lnTo>
                      <a:lnTo>
                        <a:pt x="48" y="44"/>
                      </a:lnTo>
                      <a:lnTo>
                        <a:pt x="39" y="54"/>
                      </a:lnTo>
                      <a:lnTo>
                        <a:pt x="35" y="54"/>
                      </a:lnTo>
                      <a:lnTo>
                        <a:pt x="24" y="50"/>
                      </a:lnTo>
                      <a:lnTo>
                        <a:pt x="24" y="48"/>
                      </a:lnTo>
                      <a:lnTo>
                        <a:pt x="20" y="41"/>
                      </a:lnTo>
                      <a:lnTo>
                        <a:pt x="17" y="39"/>
                      </a:lnTo>
                      <a:lnTo>
                        <a:pt x="7" y="33"/>
                      </a:lnTo>
                      <a:lnTo>
                        <a:pt x="7" y="26"/>
                      </a:lnTo>
                      <a:lnTo>
                        <a:pt x="0" y="24"/>
                      </a:lnTo>
                      <a:lnTo>
                        <a:pt x="0" y="18"/>
                      </a:lnTo>
                      <a:lnTo>
                        <a:pt x="0" y="13"/>
                      </a:lnTo>
                      <a:lnTo>
                        <a:pt x="4" y="18"/>
                      </a:lnTo>
                      <a:lnTo>
                        <a:pt x="33" y="5"/>
                      </a:lnTo>
                      <a:lnTo>
                        <a:pt x="35"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17" name="Freeform 81">
                  <a:extLst>
                    <a:ext uri="{FF2B5EF4-FFF2-40B4-BE49-F238E27FC236}">
                      <a16:creationId xmlns:a16="http://schemas.microsoft.com/office/drawing/2014/main" id="{2A0C6BCA-B71F-4F3F-9BE0-9F93C6E4A6F0}"/>
                    </a:ext>
                  </a:extLst>
                </p:cNvPr>
                <p:cNvSpPr>
                  <a:spLocks noChangeAspect="1"/>
                </p:cNvSpPr>
                <p:nvPr/>
              </p:nvSpPr>
              <p:spPr bwMode="auto">
                <a:xfrm>
                  <a:off x="3917" y="1915"/>
                  <a:ext cx="234" cy="179"/>
                </a:xfrm>
                <a:custGeom>
                  <a:avLst/>
                  <a:gdLst>
                    <a:gd name="T0" fmla="*/ 155 w 216"/>
                    <a:gd name="T1" fmla="*/ 9 h 179"/>
                    <a:gd name="T2" fmla="*/ 166 w 216"/>
                    <a:gd name="T3" fmla="*/ 39 h 179"/>
                    <a:gd name="T4" fmla="*/ 186 w 216"/>
                    <a:gd name="T5" fmla="*/ 26 h 179"/>
                    <a:gd name="T6" fmla="*/ 205 w 216"/>
                    <a:gd name="T7" fmla="*/ 24 h 179"/>
                    <a:gd name="T8" fmla="*/ 216 w 216"/>
                    <a:gd name="T9" fmla="*/ 26 h 179"/>
                    <a:gd name="T10" fmla="*/ 211 w 216"/>
                    <a:gd name="T11" fmla="*/ 28 h 179"/>
                    <a:gd name="T12" fmla="*/ 190 w 216"/>
                    <a:gd name="T13" fmla="*/ 32 h 179"/>
                    <a:gd name="T14" fmla="*/ 173 w 216"/>
                    <a:gd name="T15" fmla="*/ 41 h 179"/>
                    <a:gd name="T16" fmla="*/ 173 w 216"/>
                    <a:gd name="T17" fmla="*/ 63 h 179"/>
                    <a:gd name="T18" fmla="*/ 166 w 216"/>
                    <a:gd name="T19" fmla="*/ 80 h 179"/>
                    <a:gd name="T20" fmla="*/ 155 w 216"/>
                    <a:gd name="T21" fmla="*/ 89 h 179"/>
                    <a:gd name="T22" fmla="*/ 155 w 216"/>
                    <a:gd name="T23" fmla="*/ 97 h 179"/>
                    <a:gd name="T24" fmla="*/ 147 w 216"/>
                    <a:gd name="T25" fmla="*/ 108 h 179"/>
                    <a:gd name="T26" fmla="*/ 145 w 216"/>
                    <a:gd name="T27" fmla="*/ 123 h 179"/>
                    <a:gd name="T28" fmla="*/ 140 w 216"/>
                    <a:gd name="T29" fmla="*/ 138 h 179"/>
                    <a:gd name="T30" fmla="*/ 132 w 216"/>
                    <a:gd name="T31" fmla="*/ 136 h 179"/>
                    <a:gd name="T32" fmla="*/ 123 w 216"/>
                    <a:gd name="T33" fmla="*/ 136 h 179"/>
                    <a:gd name="T34" fmla="*/ 110 w 216"/>
                    <a:gd name="T35" fmla="*/ 142 h 179"/>
                    <a:gd name="T36" fmla="*/ 106 w 216"/>
                    <a:gd name="T37" fmla="*/ 145 h 179"/>
                    <a:gd name="T38" fmla="*/ 101 w 216"/>
                    <a:gd name="T39" fmla="*/ 168 h 179"/>
                    <a:gd name="T40" fmla="*/ 67 w 216"/>
                    <a:gd name="T41" fmla="*/ 177 h 179"/>
                    <a:gd name="T42" fmla="*/ 52 w 216"/>
                    <a:gd name="T43" fmla="*/ 179 h 179"/>
                    <a:gd name="T44" fmla="*/ 17 w 216"/>
                    <a:gd name="T45" fmla="*/ 173 h 179"/>
                    <a:gd name="T46" fmla="*/ 26 w 216"/>
                    <a:gd name="T47" fmla="*/ 151 h 179"/>
                    <a:gd name="T48" fmla="*/ 11 w 216"/>
                    <a:gd name="T49" fmla="*/ 138 h 179"/>
                    <a:gd name="T50" fmla="*/ 2 w 216"/>
                    <a:gd name="T51" fmla="*/ 108 h 179"/>
                    <a:gd name="T52" fmla="*/ 2 w 216"/>
                    <a:gd name="T53" fmla="*/ 99 h 179"/>
                    <a:gd name="T54" fmla="*/ 6 w 216"/>
                    <a:gd name="T55" fmla="*/ 86 h 179"/>
                    <a:gd name="T56" fmla="*/ 6 w 216"/>
                    <a:gd name="T57" fmla="*/ 73 h 179"/>
                    <a:gd name="T58" fmla="*/ 26 w 216"/>
                    <a:gd name="T59" fmla="*/ 65 h 179"/>
                    <a:gd name="T60" fmla="*/ 41 w 216"/>
                    <a:gd name="T61" fmla="*/ 58 h 179"/>
                    <a:gd name="T62" fmla="*/ 60 w 216"/>
                    <a:gd name="T63" fmla="*/ 43 h 179"/>
                    <a:gd name="T64" fmla="*/ 73 w 216"/>
                    <a:gd name="T65" fmla="*/ 26 h 179"/>
                    <a:gd name="T66" fmla="*/ 106 w 216"/>
                    <a:gd name="T67" fmla="*/ 35 h 179"/>
                    <a:gd name="T68" fmla="*/ 125 w 216"/>
                    <a:gd name="T69" fmla="*/ 28 h 179"/>
                    <a:gd name="T70" fmla="*/ 145 w 216"/>
                    <a:gd name="T71" fmla="*/ 17 h 179"/>
                    <a:gd name="T72" fmla="*/ 147 w 216"/>
                    <a:gd name="T73" fmla="*/ 0 h 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6"/>
                    <a:gd name="T112" fmla="*/ 0 h 179"/>
                    <a:gd name="T113" fmla="*/ 216 w 216"/>
                    <a:gd name="T114" fmla="*/ 179 h 1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6" h="179">
                      <a:moveTo>
                        <a:pt x="147" y="0"/>
                      </a:moveTo>
                      <a:lnTo>
                        <a:pt x="155" y="9"/>
                      </a:lnTo>
                      <a:lnTo>
                        <a:pt x="160" y="9"/>
                      </a:lnTo>
                      <a:lnTo>
                        <a:pt x="166" y="39"/>
                      </a:lnTo>
                      <a:lnTo>
                        <a:pt x="175" y="32"/>
                      </a:lnTo>
                      <a:lnTo>
                        <a:pt x="186" y="26"/>
                      </a:lnTo>
                      <a:lnTo>
                        <a:pt x="196" y="19"/>
                      </a:lnTo>
                      <a:lnTo>
                        <a:pt x="205" y="24"/>
                      </a:lnTo>
                      <a:lnTo>
                        <a:pt x="209" y="24"/>
                      </a:lnTo>
                      <a:lnTo>
                        <a:pt x="216" y="26"/>
                      </a:lnTo>
                      <a:lnTo>
                        <a:pt x="209" y="26"/>
                      </a:lnTo>
                      <a:lnTo>
                        <a:pt x="211" y="28"/>
                      </a:lnTo>
                      <a:lnTo>
                        <a:pt x="216" y="32"/>
                      </a:lnTo>
                      <a:lnTo>
                        <a:pt x="190" y="32"/>
                      </a:lnTo>
                      <a:lnTo>
                        <a:pt x="181" y="35"/>
                      </a:lnTo>
                      <a:lnTo>
                        <a:pt x="173" y="41"/>
                      </a:lnTo>
                      <a:lnTo>
                        <a:pt x="170" y="47"/>
                      </a:lnTo>
                      <a:lnTo>
                        <a:pt x="173" y="63"/>
                      </a:lnTo>
                      <a:lnTo>
                        <a:pt x="170" y="73"/>
                      </a:lnTo>
                      <a:lnTo>
                        <a:pt x="166" y="80"/>
                      </a:lnTo>
                      <a:lnTo>
                        <a:pt x="170" y="89"/>
                      </a:lnTo>
                      <a:lnTo>
                        <a:pt x="155" y="89"/>
                      </a:lnTo>
                      <a:lnTo>
                        <a:pt x="151" y="89"/>
                      </a:lnTo>
                      <a:lnTo>
                        <a:pt x="155" y="97"/>
                      </a:lnTo>
                      <a:lnTo>
                        <a:pt x="155" y="104"/>
                      </a:lnTo>
                      <a:lnTo>
                        <a:pt x="147" y="108"/>
                      </a:lnTo>
                      <a:lnTo>
                        <a:pt x="147" y="119"/>
                      </a:lnTo>
                      <a:lnTo>
                        <a:pt x="145" y="123"/>
                      </a:lnTo>
                      <a:lnTo>
                        <a:pt x="147" y="134"/>
                      </a:lnTo>
                      <a:lnTo>
                        <a:pt x="140" y="138"/>
                      </a:lnTo>
                      <a:lnTo>
                        <a:pt x="136" y="136"/>
                      </a:lnTo>
                      <a:lnTo>
                        <a:pt x="132" y="136"/>
                      </a:lnTo>
                      <a:lnTo>
                        <a:pt x="125" y="134"/>
                      </a:lnTo>
                      <a:lnTo>
                        <a:pt x="123" y="136"/>
                      </a:lnTo>
                      <a:lnTo>
                        <a:pt x="121" y="142"/>
                      </a:lnTo>
                      <a:lnTo>
                        <a:pt x="110" y="142"/>
                      </a:lnTo>
                      <a:lnTo>
                        <a:pt x="106" y="142"/>
                      </a:lnTo>
                      <a:lnTo>
                        <a:pt x="106" y="145"/>
                      </a:lnTo>
                      <a:lnTo>
                        <a:pt x="101" y="149"/>
                      </a:lnTo>
                      <a:lnTo>
                        <a:pt x="101" y="168"/>
                      </a:lnTo>
                      <a:lnTo>
                        <a:pt x="82" y="173"/>
                      </a:lnTo>
                      <a:lnTo>
                        <a:pt x="67" y="177"/>
                      </a:lnTo>
                      <a:lnTo>
                        <a:pt x="60" y="179"/>
                      </a:lnTo>
                      <a:lnTo>
                        <a:pt x="52" y="179"/>
                      </a:lnTo>
                      <a:lnTo>
                        <a:pt x="41" y="179"/>
                      </a:lnTo>
                      <a:lnTo>
                        <a:pt x="17" y="173"/>
                      </a:lnTo>
                      <a:lnTo>
                        <a:pt x="22" y="160"/>
                      </a:lnTo>
                      <a:lnTo>
                        <a:pt x="26" y="151"/>
                      </a:lnTo>
                      <a:lnTo>
                        <a:pt x="26" y="142"/>
                      </a:lnTo>
                      <a:lnTo>
                        <a:pt x="11" y="138"/>
                      </a:lnTo>
                      <a:lnTo>
                        <a:pt x="11" y="123"/>
                      </a:lnTo>
                      <a:lnTo>
                        <a:pt x="2" y="108"/>
                      </a:lnTo>
                      <a:lnTo>
                        <a:pt x="6" y="104"/>
                      </a:lnTo>
                      <a:lnTo>
                        <a:pt x="2" y="99"/>
                      </a:lnTo>
                      <a:lnTo>
                        <a:pt x="0" y="89"/>
                      </a:lnTo>
                      <a:lnTo>
                        <a:pt x="6" y="86"/>
                      </a:lnTo>
                      <a:lnTo>
                        <a:pt x="2" y="84"/>
                      </a:lnTo>
                      <a:lnTo>
                        <a:pt x="6" y="73"/>
                      </a:lnTo>
                      <a:lnTo>
                        <a:pt x="6" y="58"/>
                      </a:lnTo>
                      <a:lnTo>
                        <a:pt x="26" y="65"/>
                      </a:lnTo>
                      <a:lnTo>
                        <a:pt x="26" y="73"/>
                      </a:lnTo>
                      <a:lnTo>
                        <a:pt x="41" y="58"/>
                      </a:lnTo>
                      <a:lnTo>
                        <a:pt x="37" y="58"/>
                      </a:lnTo>
                      <a:lnTo>
                        <a:pt x="60" y="43"/>
                      </a:lnTo>
                      <a:lnTo>
                        <a:pt x="60" y="28"/>
                      </a:lnTo>
                      <a:lnTo>
                        <a:pt x="73" y="26"/>
                      </a:lnTo>
                      <a:lnTo>
                        <a:pt x="86" y="28"/>
                      </a:lnTo>
                      <a:lnTo>
                        <a:pt x="106" y="35"/>
                      </a:lnTo>
                      <a:lnTo>
                        <a:pt x="123" y="26"/>
                      </a:lnTo>
                      <a:lnTo>
                        <a:pt x="125" y="28"/>
                      </a:lnTo>
                      <a:lnTo>
                        <a:pt x="129" y="24"/>
                      </a:lnTo>
                      <a:lnTo>
                        <a:pt x="145" y="17"/>
                      </a:lnTo>
                      <a:lnTo>
                        <a:pt x="140" y="13"/>
                      </a:lnTo>
                      <a:lnTo>
                        <a:pt x="147"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18" name="Freeform 82">
                  <a:extLst>
                    <a:ext uri="{FF2B5EF4-FFF2-40B4-BE49-F238E27FC236}">
                      <a16:creationId xmlns:a16="http://schemas.microsoft.com/office/drawing/2014/main" id="{AA7C97E7-D785-46F4-86FC-E7DA1FCE17E6}"/>
                    </a:ext>
                  </a:extLst>
                </p:cNvPr>
                <p:cNvSpPr>
                  <a:spLocks noChangeAspect="1"/>
                </p:cNvSpPr>
                <p:nvPr/>
              </p:nvSpPr>
              <p:spPr bwMode="auto">
                <a:xfrm>
                  <a:off x="4416" y="2139"/>
                  <a:ext cx="89" cy="100"/>
                </a:xfrm>
                <a:custGeom>
                  <a:avLst/>
                  <a:gdLst>
                    <a:gd name="T0" fmla="*/ 26 w 82"/>
                    <a:gd name="T1" fmla="*/ 89 h 100"/>
                    <a:gd name="T2" fmla="*/ 13 w 82"/>
                    <a:gd name="T3" fmla="*/ 54 h 100"/>
                    <a:gd name="T4" fmla="*/ 15 w 82"/>
                    <a:gd name="T5" fmla="*/ 44 h 100"/>
                    <a:gd name="T6" fmla="*/ 4 w 82"/>
                    <a:gd name="T7" fmla="*/ 42 h 100"/>
                    <a:gd name="T8" fmla="*/ 0 w 82"/>
                    <a:gd name="T9" fmla="*/ 35 h 100"/>
                    <a:gd name="T10" fmla="*/ 4 w 82"/>
                    <a:gd name="T11" fmla="*/ 33 h 100"/>
                    <a:gd name="T12" fmla="*/ 4 w 82"/>
                    <a:gd name="T13" fmla="*/ 24 h 100"/>
                    <a:gd name="T14" fmla="*/ 15 w 82"/>
                    <a:gd name="T15" fmla="*/ 24 h 100"/>
                    <a:gd name="T16" fmla="*/ 10 w 82"/>
                    <a:gd name="T17" fmla="*/ 20 h 100"/>
                    <a:gd name="T18" fmla="*/ 4 w 82"/>
                    <a:gd name="T19" fmla="*/ 20 h 100"/>
                    <a:gd name="T20" fmla="*/ 0 w 82"/>
                    <a:gd name="T21" fmla="*/ 13 h 100"/>
                    <a:gd name="T22" fmla="*/ 4 w 82"/>
                    <a:gd name="T23" fmla="*/ 0 h 100"/>
                    <a:gd name="T24" fmla="*/ 10 w 82"/>
                    <a:gd name="T25" fmla="*/ 0 h 100"/>
                    <a:gd name="T26" fmla="*/ 19 w 82"/>
                    <a:gd name="T27" fmla="*/ 9 h 100"/>
                    <a:gd name="T28" fmla="*/ 28 w 82"/>
                    <a:gd name="T29" fmla="*/ 13 h 100"/>
                    <a:gd name="T30" fmla="*/ 30 w 82"/>
                    <a:gd name="T31" fmla="*/ 24 h 100"/>
                    <a:gd name="T32" fmla="*/ 28 w 82"/>
                    <a:gd name="T33" fmla="*/ 24 h 100"/>
                    <a:gd name="T34" fmla="*/ 67 w 82"/>
                    <a:gd name="T35" fmla="*/ 24 h 100"/>
                    <a:gd name="T36" fmla="*/ 69 w 82"/>
                    <a:gd name="T37" fmla="*/ 29 h 100"/>
                    <a:gd name="T38" fmla="*/ 67 w 82"/>
                    <a:gd name="T39" fmla="*/ 33 h 100"/>
                    <a:gd name="T40" fmla="*/ 67 w 82"/>
                    <a:gd name="T41" fmla="*/ 39 h 100"/>
                    <a:gd name="T42" fmla="*/ 56 w 82"/>
                    <a:gd name="T43" fmla="*/ 42 h 100"/>
                    <a:gd name="T44" fmla="*/ 54 w 82"/>
                    <a:gd name="T45" fmla="*/ 48 h 100"/>
                    <a:gd name="T46" fmla="*/ 49 w 82"/>
                    <a:gd name="T47" fmla="*/ 50 h 100"/>
                    <a:gd name="T48" fmla="*/ 54 w 82"/>
                    <a:gd name="T49" fmla="*/ 63 h 100"/>
                    <a:gd name="T50" fmla="*/ 56 w 82"/>
                    <a:gd name="T51" fmla="*/ 63 h 100"/>
                    <a:gd name="T52" fmla="*/ 60 w 82"/>
                    <a:gd name="T53" fmla="*/ 65 h 100"/>
                    <a:gd name="T54" fmla="*/ 62 w 82"/>
                    <a:gd name="T55" fmla="*/ 65 h 100"/>
                    <a:gd name="T56" fmla="*/ 69 w 82"/>
                    <a:gd name="T57" fmla="*/ 57 h 100"/>
                    <a:gd name="T58" fmla="*/ 69 w 82"/>
                    <a:gd name="T59" fmla="*/ 65 h 100"/>
                    <a:gd name="T60" fmla="*/ 75 w 82"/>
                    <a:gd name="T61" fmla="*/ 72 h 100"/>
                    <a:gd name="T62" fmla="*/ 79 w 82"/>
                    <a:gd name="T63" fmla="*/ 80 h 100"/>
                    <a:gd name="T64" fmla="*/ 82 w 82"/>
                    <a:gd name="T65" fmla="*/ 100 h 100"/>
                    <a:gd name="T66" fmla="*/ 75 w 82"/>
                    <a:gd name="T67" fmla="*/ 98 h 100"/>
                    <a:gd name="T68" fmla="*/ 71 w 82"/>
                    <a:gd name="T69" fmla="*/ 100 h 100"/>
                    <a:gd name="T70" fmla="*/ 69 w 82"/>
                    <a:gd name="T71" fmla="*/ 89 h 100"/>
                    <a:gd name="T72" fmla="*/ 67 w 82"/>
                    <a:gd name="T73" fmla="*/ 78 h 100"/>
                    <a:gd name="T74" fmla="*/ 56 w 82"/>
                    <a:gd name="T75" fmla="*/ 70 h 100"/>
                    <a:gd name="T76" fmla="*/ 45 w 82"/>
                    <a:gd name="T77" fmla="*/ 65 h 100"/>
                    <a:gd name="T78" fmla="*/ 45 w 82"/>
                    <a:gd name="T79" fmla="*/ 57 h 100"/>
                    <a:gd name="T80" fmla="*/ 34 w 82"/>
                    <a:gd name="T81" fmla="*/ 54 h 100"/>
                    <a:gd name="T82" fmla="*/ 34 w 82"/>
                    <a:gd name="T83" fmla="*/ 59 h 100"/>
                    <a:gd name="T84" fmla="*/ 41 w 82"/>
                    <a:gd name="T85" fmla="*/ 59 h 100"/>
                    <a:gd name="T86" fmla="*/ 45 w 82"/>
                    <a:gd name="T87" fmla="*/ 70 h 100"/>
                    <a:gd name="T88" fmla="*/ 41 w 82"/>
                    <a:gd name="T89" fmla="*/ 72 h 100"/>
                    <a:gd name="T90" fmla="*/ 45 w 82"/>
                    <a:gd name="T91" fmla="*/ 78 h 100"/>
                    <a:gd name="T92" fmla="*/ 41 w 82"/>
                    <a:gd name="T93" fmla="*/ 89 h 100"/>
                    <a:gd name="T94" fmla="*/ 34 w 82"/>
                    <a:gd name="T95" fmla="*/ 80 h 100"/>
                    <a:gd name="T96" fmla="*/ 34 w 82"/>
                    <a:gd name="T97" fmla="*/ 78 h 100"/>
                    <a:gd name="T98" fmla="*/ 30 w 82"/>
                    <a:gd name="T99" fmla="*/ 80 h 100"/>
                    <a:gd name="T100" fmla="*/ 34 w 82"/>
                    <a:gd name="T101" fmla="*/ 89 h 100"/>
                    <a:gd name="T102" fmla="*/ 28 w 82"/>
                    <a:gd name="T103" fmla="*/ 89 h 100"/>
                    <a:gd name="T104" fmla="*/ 26 w 82"/>
                    <a:gd name="T105" fmla="*/ 89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2"/>
                    <a:gd name="T160" fmla="*/ 0 h 100"/>
                    <a:gd name="T161" fmla="*/ 82 w 82"/>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2" h="100">
                      <a:moveTo>
                        <a:pt x="26" y="89"/>
                      </a:moveTo>
                      <a:lnTo>
                        <a:pt x="13" y="54"/>
                      </a:lnTo>
                      <a:lnTo>
                        <a:pt x="15" y="44"/>
                      </a:lnTo>
                      <a:lnTo>
                        <a:pt x="4" y="42"/>
                      </a:lnTo>
                      <a:lnTo>
                        <a:pt x="0" y="35"/>
                      </a:lnTo>
                      <a:lnTo>
                        <a:pt x="4" y="33"/>
                      </a:lnTo>
                      <a:lnTo>
                        <a:pt x="4" y="24"/>
                      </a:lnTo>
                      <a:lnTo>
                        <a:pt x="15" y="24"/>
                      </a:lnTo>
                      <a:lnTo>
                        <a:pt x="10" y="20"/>
                      </a:lnTo>
                      <a:lnTo>
                        <a:pt x="4" y="20"/>
                      </a:lnTo>
                      <a:lnTo>
                        <a:pt x="0" y="13"/>
                      </a:lnTo>
                      <a:lnTo>
                        <a:pt x="4" y="0"/>
                      </a:lnTo>
                      <a:lnTo>
                        <a:pt x="10" y="0"/>
                      </a:lnTo>
                      <a:lnTo>
                        <a:pt x="19" y="9"/>
                      </a:lnTo>
                      <a:lnTo>
                        <a:pt x="28" y="13"/>
                      </a:lnTo>
                      <a:lnTo>
                        <a:pt x="30" y="24"/>
                      </a:lnTo>
                      <a:lnTo>
                        <a:pt x="28" y="24"/>
                      </a:lnTo>
                      <a:lnTo>
                        <a:pt x="67" y="24"/>
                      </a:lnTo>
                      <a:lnTo>
                        <a:pt x="69" y="29"/>
                      </a:lnTo>
                      <a:lnTo>
                        <a:pt x="67" y="33"/>
                      </a:lnTo>
                      <a:lnTo>
                        <a:pt x="67" y="39"/>
                      </a:lnTo>
                      <a:lnTo>
                        <a:pt x="56" y="42"/>
                      </a:lnTo>
                      <a:lnTo>
                        <a:pt x="54" y="48"/>
                      </a:lnTo>
                      <a:lnTo>
                        <a:pt x="49" y="50"/>
                      </a:lnTo>
                      <a:lnTo>
                        <a:pt x="54" y="63"/>
                      </a:lnTo>
                      <a:lnTo>
                        <a:pt x="56" y="63"/>
                      </a:lnTo>
                      <a:lnTo>
                        <a:pt x="60" y="65"/>
                      </a:lnTo>
                      <a:lnTo>
                        <a:pt x="62" y="65"/>
                      </a:lnTo>
                      <a:lnTo>
                        <a:pt x="69" y="57"/>
                      </a:lnTo>
                      <a:lnTo>
                        <a:pt x="69" y="65"/>
                      </a:lnTo>
                      <a:lnTo>
                        <a:pt x="75" y="72"/>
                      </a:lnTo>
                      <a:lnTo>
                        <a:pt x="79" y="80"/>
                      </a:lnTo>
                      <a:lnTo>
                        <a:pt x="82" y="100"/>
                      </a:lnTo>
                      <a:lnTo>
                        <a:pt x="75" y="98"/>
                      </a:lnTo>
                      <a:lnTo>
                        <a:pt x="71" y="100"/>
                      </a:lnTo>
                      <a:lnTo>
                        <a:pt x="69" y="89"/>
                      </a:lnTo>
                      <a:lnTo>
                        <a:pt x="67" y="78"/>
                      </a:lnTo>
                      <a:lnTo>
                        <a:pt x="56" y="70"/>
                      </a:lnTo>
                      <a:lnTo>
                        <a:pt x="45" y="65"/>
                      </a:lnTo>
                      <a:lnTo>
                        <a:pt x="45" y="57"/>
                      </a:lnTo>
                      <a:lnTo>
                        <a:pt x="34" y="54"/>
                      </a:lnTo>
                      <a:lnTo>
                        <a:pt x="34" y="59"/>
                      </a:lnTo>
                      <a:lnTo>
                        <a:pt x="41" y="59"/>
                      </a:lnTo>
                      <a:lnTo>
                        <a:pt x="45" y="70"/>
                      </a:lnTo>
                      <a:lnTo>
                        <a:pt x="41" y="72"/>
                      </a:lnTo>
                      <a:lnTo>
                        <a:pt x="45" y="78"/>
                      </a:lnTo>
                      <a:lnTo>
                        <a:pt x="41" y="89"/>
                      </a:lnTo>
                      <a:lnTo>
                        <a:pt x="34" y="80"/>
                      </a:lnTo>
                      <a:lnTo>
                        <a:pt x="34" y="78"/>
                      </a:lnTo>
                      <a:lnTo>
                        <a:pt x="30" y="80"/>
                      </a:lnTo>
                      <a:lnTo>
                        <a:pt x="34" y="89"/>
                      </a:lnTo>
                      <a:lnTo>
                        <a:pt x="28" y="89"/>
                      </a:lnTo>
                      <a:lnTo>
                        <a:pt x="26" y="8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19" name="Freeform 83">
                  <a:extLst>
                    <a:ext uri="{FF2B5EF4-FFF2-40B4-BE49-F238E27FC236}">
                      <a16:creationId xmlns:a16="http://schemas.microsoft.com/office/drawing/2014/main" id="{536A0CD1-7FCE-45E7-BAE8-FC380BF9E6B4}"/>
                    </a:ext>
                  </a:extLst>
                </p:cNvPr>
                <p:cNvSpPr>
                  <a:spLocks noChangeAspect="1"/>
                </p:cNvSpPr>
                <p:nvPr/>
              </p:nvSpPr>
              <p:spPr bwMode="auto">
                <a:xfrm>
                  <a:off x="4422" y="2109"/>
                  <a:ext cx="59" cy="26"/>
                </a:xfrm>
                <a:custGeom>
                  <a:avLst/>
                  <a:gdLst>
                    <a:gd name="T0" fmla="*/ 0 w 54"/>
                    <a:gd name="T1" fmla="*/ 13 h 26"/>
                    <a:gd name="T2" fmla="*/ 11 w 54"/>
                    <a:gd name="T3" fmla="*/ 11 h 26"/>
                    <a:gd name="T4" fmla="*/ 13 w 54"/>
                    <a:gd name="T5" fmla="*/ 0 h 26"/>
                    <a:gd name="T6" fmla="*/ 24 w 54"/>
                    <a:gd name="T7" fmla="*/ 5 h 26"/>
                    <a:gd name="T8" fmla="*/ 35 w 54"/>
                    <a:gd name="T9" fmla="*/ 5 h 26"/>
                    <a:gd name="T10" fmla="*/ 39 w 54"/>
                    <a:gd name="T11" fmla="*/ 0 h 26"/>
                    <a:gd name="T12" fmla="*/ 43 w 54"/>
                    <a:gd name="T13" fmla="*/ 7 h 26"/>
                    <a:gd name="T14" fmla="*/ 43 w 54"/>
                    <a:gd name="T15" fmla="*/ 13 h 26"/>
                    <a:gd name="T16" fmla="*/ 50 w 54"/>
                    <a:gd name="T17" fmla="*/ 15 h 26"/>
                    <a:gd name="T18" fmla="*/ 54 w 54"/>
                    <a:gd name="T19" fmla="*/ 26 h 26"/>
                    <a:gd name="T20" fmla="*/ 28 w 54"/>
                    <a:gd name="T21" fmla="*/ 26 h 26"/>
                    <a:gd name="T22" fmla="*/ 28 w 54"/>
                    <a:gd name="T23" fmla="*/ 24 h 26"/>
                    <a:gd name="T24" fmla="*/ 20 w 54"/>
                    <a:gd name="T25" fmla="*/ 26 h 26"/>
                    <a:gd name="T26" fmla="*/ 9 w 54"/>
                    <a:gd name="T27" fmla="*/ 24 h 26"/>
                    <a:gd name="T28" fmla="*/ 0 w 54"/>
                    <a:gd name="T29" fmla="*/ 20 h 26"/>
                    <a:gd name="T30" fmla="*/ 0 w 54"/>
                    <a:gd name="T31" fmla="*/ 13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26"/>
                    <a:gd name="T50" fmla="*/ 54 w 54"/>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26">
                      <a:moveTo>
                        <a:pt x="0" y="13"/>
                      </a:moveTo>
                      <a:lnTo>
                        <a:pt x="11" y="11"/>
                      </a:lnTo>
                      <a:lnTo>
                        <a:pt x="13" y="0"/>
                      </a:lnTo>
                      <a:lnTo>
                        <a:pt x="24" y="5"/>
                      </a:lnTo>
                      <a:lnTo>
                        <a:pt x="35" y="5"/>
                      </a:lnTo>
                      <a:lnTo>
                        <a:pt x="39" y="0"/>
                      </a:lnTo>
                      <a:lnTo>
                        <a:pt x="43" y="7"/>
                      </a:lnTo>
                      <a:lnTo>
                        <a:pt x="43" y="13"/>
                      </a:lnTo>
                      <a:lnTo>
                        <a:pt x="50" y="15"/>
                      </a:lnTo>
                      <a:lnTo>
                        <a:pt x="54" y="26"/>
                      </a:lnTo>
                      <a:lnTo>
                        <a:pt x="28" y="26"/>
                      </a:lnTo>
                      <a:lnTo>
                        <a:pt x="28" y="24"/>
                      </a:lnTo>
                      <a:lnTo>
                        <a:pt x="20" y="26"/>
                      </a:lnTo>
                      <a:lnTo>
                        <a:pt x="9" y="24"/>
                      </a:lnTo>
                      <a:lnTo>
                        <a:pt x="0" y="20"/>
                      </a:lnTo>
                      <a:lnTo>
                        <a:pt x="0" y="13"/>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20" name="Freeform 84">
                  <a:extLst>
                    <a:ext uri="{FF2B5EF4-FFF2-40B4-BE49-F238E27FC236}">
                      <a16:creationId xmlns:a16="http://schemas.microsoft.com/office/drawing/2014/main" id="{66A1AA94-B08D-4D86-8114-0E2C500A468C}"/>
                    </a:ext>
                  </a:extLst>
                </p:cNvPr>
                <p:cNvSpPr>
                  <a:spLocks noChangeAspect="1"/>
                </p:cNvSpPr>
                <p:nvPr/>
              </p:nvSpPr>
              <p:spPr bwMode="auto">
                <a:xfrm>
                  <a:off x="4493" y="2105"/>
                  <a:ext cx="161" cy="328"/>
                </a:xfrm>
                <a:custGeom>
                  <a:avLst/>
                  <a:gdLst>
                    <a:gd name="T0" fmla="*/ 13 w 149"/>
                    <a:gd name="T1" fmla="*/ 114 h 328"/>
                    <a:gd name="T2" fmla="*/ 15 w 149"/>
                    <a:gd name="T3" fmla="*/ 99 h 328"/>
                    <a:gd name="T4" fmla="*/ 26 w 149"/>
                    <a:gd name="T5" fmla="*/ 84 h 328"/>
                    <a:gd name="T6" fmla="*/ 30 w 149"/>
                    <a:gd name="T7" fmla="*/ 60 h 328"/>
                    <a:gd name="T8" fmla="*/ 39 w 149"/>
                    <a:gd name="T9" fmla="*/ 50 h 328"/>
                    <a:gd name="T10" fmla="*/ 50 w 149"/>
                    <a:gd name="T11" fmla="*/ 24 h 328"/>
                    <a:gd name="T12" fmla="*/ 65 w 149"/>
                    <a:gd name="T13" fmla="*/ 24 h 328"/>
                    <a:gd name="T14" fmla="*/ 65 w 149"/>
                    <a:gd name="T15" fmla="*/ 11 h 328"/>
                    <a:gd name="T16" fmla="*/ 71 w 149"/>
                    <a:gd name="T17" fmla="*/ 6 h 328"/>
                    <a:gd name="T18" fmla="*/ 80 w 149"/>
                    <a:gd name="T19" fmla="*/ 0 h 328"/>
                    <a:gd name="T20" fmla="*/ 88 w 149"/>
                    <a:gd name="T21" fmla="*/ 15 h 328"/>
                    <a:gd name="T22" fmla="*/ 99 w 149"/>
                    <a:gd name="T23" fmla="*/ 45 h 328"/>
                    <a:gd name="T24" fmla="*/ 95 w 149"/>
                    <a:gd name="T25" fmla="*/ 54 h 328"/>
                    <a:gd name="T26" fmla="*/ 84 w 149"/>
                    <a:gd name="T27" fmla="*/ 60 h 328"/>
                    <a:gd name="T28" fmla="*/ 80 w 149"/>
                    <a:gd name="T29" fmla="*/ 69 h 328"/>
                    <a:gd name="T30" fmla="*/ 88 w 149"/>
                    <a:gd name="T31" fmla="*/ 84 h 328"/>
                    <a:gd name="T32" fmla="*/ 95 w 149"/>
                    <a:gd name="T33" fmla="*/ 80 h 328"/>
                    <a:gd name="T34" fmla="*/ 103 w 149"/>
                    <a:gd name="T35" fmla="*/ 84 h 328"/>
                    <a:gd name="T36" fmla="*/ 108 w 149"/>
                    <a:gd name="T37" fmla="*/ 99 h 328"/>
                    <a:gd name="T38" fmla="*/ 119 w 149"/>
                    <a:gd name="T39" fmla="*/ 108 h 328"/>
                    <a:gd name="T40" fmla="*/ 129 w 149"/>
                    <a:gd name="T41" fmla="*/ 119 h 328"/>
                    <a:gd name="T42" fmla="*/ 129 w 149"/>
                    <a:gd name="T43" fmla="*/ 125 h 328"/>
                    <a:gd name="T44" fmla="*/ 138 w 149"/>
                    <a:gd name="T45" fmla="*/ 129 h 328"/>
                    <a:gd name="T46" fmla="*/ 142 w 149"/>
                    <a:gd name="T47" fmla="*/ 132 h 328"/>
                    <a:gd name="T48" fmla="*/ 142 w 149"/>
                    <a:gd name="T49" fmla="*/ 138 h 328"/>
                    <a:gd name="T50" fmla="*/ 134 w 149"/>
                    <a:gd name="T51" fmla="*/ 145 h 328"/>
                    <a:gd name="T52" fmla="*/ 121 w 149"/>
                    <a:gd name="T53" fmla="*/ 153 h 328"/>
                    <a:gd name="T54" fmla="*/ 119 w 149"/>
                    <a:gd name="T55" fmla="*/ 155 h 328"/>
                    <a:gd name="T56" fmla="*/ 99 w 149"/>
                    <a:gd name="T57" fmla="*/ 162 h 328"/>
                    <a:gd name="T58" fmla="*/ 95 w 149"/>
                    <a:gd name="T59" fmla="*/ 177 h 328"/>
                    <a:gd name="T60" fmla="*/ 93 w 149"/>
                    <a:gd name="T61" fmla="*/ 183 h 328"/>
                    <a:gd name="T62" fmla="*/ 99 w 149"/>
                    <a:gd name="T63" fmla="*/ 190 h 328"/>
                    <a:gd name="T64" fmla="*/ 114 w 149"/>
                    <a:gd name="T65" fmla="*/ 214 h 328"/>
                    <a:gd name="T66" fmla="*/ 114 w 149"/>
                    <a:gd name="T67" fmla="*/ 227 h 328"/>
                    <a:gd name="T68" fmla="*/ 110 w 149"/>
                    <a:gd name="T69" fmla="*/ 242 h 328"/>
                    <a:gd name="T70" fmla="*/ 127 w 149"/>
                    <a:gd name="T71" fmla="*/ 268 h 328"/>
                    <a:gd name="T72" fmla="*/ 134 w 149"/>
                    <a:gd name="T73" fmla="*/ 294 h 328"/>
                    <a:gd name="T74" fmla="*/ 123 w 149"/>
                    <a:gd name="T75" fmla="*/ 317 h 328"/>
                    <a:gd name="T76" fmla="*/ 121 w 149"/>
                    <a:gd name="T77" fmla="*/ 328 h 328"/>
                    <a:gd name="T78" fmla="*/ 121 w 149"/>
                    <a:gd name="T79" fmla="*/ 313 h 328"/>
                    <a:gd name="T80" fmla="*/ 119 w 149"/>
                    <a:gd name="T81" fmla="*/ 298 h 328"/>
                    <a:gd name="T82" fmla="*/ 121 w 149"/>
                    <a:gd name="T83" fmla="*/ 278 h 328"/>
                    <a:gd name="T84" fmla="*/ 110 w 149"/>
                    <a:gd name="T85" fmla="*/ 268 h 328"/>
                    <a:gd name="T86" fmla="*/ 106 w 149"/>
                    <a:gd name="T87" fmla="*/ 253 h 328"/>
                    <a:gd name="T88" fmla="*/ 99 w 149"/>
                    <a:gd name="T89" fmla="*/ 224 h 328"/>
                    <a:gd name="T90" fmla="*/ 93 w 149"/>
                    <a:gd name="T91" fmla="*/ 214 h 328"/>
                    <a:gd name="T92" fmla="*/ 88 w 149"/>
                    <a:gd name="T93" fmla="*/ 203 h 328"/>
                    <a:gd name="T94" fmla="*/ 84 w 149"/>
                    <a:gd name="T95" fmla="*/ 214 h 328"/>
                    <a:gd name="T96" fmla="*/ 65 w 149"/>
                    <a:gd name="T97" fmla="*/ 227 h 328"/>
                    <a:gd name="T98" fmla="*/ 56 w 149"/>
                    <a:gd name="T99" fmla="*/ 227 h 328"/>
                    <a:gd name="T100" fmla="*/ 56 w 149"/>
                    <a:gd name="T101" fmla="*/ 227 h 328"/>
                    <a:gd name="T102" fmla="*/ 50 w 149"/>
                    <a:gd name="T103" fmla="*/ 224 h 328"/>
                    <a:gd name="T104" fmla="*/ 43 w 149"/>
                    <a:gd name="T105" fmla="*/ 207 h 328"/>
                    <a:gd name="T106" fmla="*/ 43 w 149"/>
                    <a:gd name="T107" fmla="*/ 183 h 328"/>
                    <a:gd name="T108" fmla="*/ 34 w 149"/>
                    <a:gd name="T109" fmla="*/ 175 h 328"/>
                    <a:gd name="T110" fmla="*/ 30 w 149"/>
                    <a:gd name="T111" fmla="*/ 168 h 328"/>
                    <a:gd name="T112" fmla="*/ 26 w 149"/>
                    <a:gd name="T113" fmla="*/ 160 h 328"/>
                    <a:gd name="T114" fmla="*/ 19 w 149"/>
                    <a:gd name="T115" fmla="*/ 149 h 328"/>
                    <a:gd name="T116" fmla="*/ 11 w 149"/>
                    <a:gd name="T117" fmla="*/ 147 h 328"/>
                    <a:gd name="T118" fmla="*/ 4 w 149"/>
                    <a:gd name="T119" fmla="*/ 132 h 328"/>
                    <a:gd name="T120" fmla="*/ 8 w 149"/>
                    <a:gd name="T121" fmla="*/ 114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9"/>
                    <a:gd name="T184" fmla="*/ 0 h 328"/>
                    <a:gd name="T185" fmla="*/ 149 w 149"/>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9" h="328">
                      <a:moveTo>
                        <a:pt x="8" y="114"/>
                      </a:moveTo>
                      <a:lnTo>
                        <a:pt x="13" y="114"/>
                      </a:lnTo>
                      <a:lnTo>
                        <a:pt x="11" y="99"/>
                      </a:lnTo>
                      <a:lnTo>
                        <a:pt x="15" y="99"/>
                      </a:lnTo>
                      <a:lnTo>
                        <a:pt x="15" y="84"/>
                      </a:lnTo>
                      <a:lnTo>
                        <a:pt x="26" y="84"/>
                      </a:lnTo>
                      <a:lnTo>
                        <a:pt x="30" y="71"/>
                      </a:lnTo>
                      <a:lnTo>
                        <a:pt x="30" y="60"/>
                      </a:lnTo>
                      <a:lnTo>
                        <a:pt x="30" y="54"/>
                      </a:lnTo>
                      <a:lnTo>
                        <a:pt x="39" y="50"/>
                      </a:lnTo>
                      <a:lnTo>
                        <a:pt x="39" y="37"/>
                      </a:lnTo>
                      <a:lnTo>
                        <a:pt x="50" y="24"/>
                      </a:lnTo>
                      <a:lnTo>
                        <a:pt x="62" y="22"/>
                      </a:lnTo>
                      <a:lnTo>
                        <a:pt x="65" y="24"/>
                      </a:lnTo>
                      <a:lnTo>
                        <a:pt x="69" y="22"/>
                      </a:lnTo>
                      <a:lnTo>
                        <a:pt x="65" y="11"/>
                      </a:lnTo>
                      <a:lnTo>
                        <a:pt x="69" y="6"/>
                      </a:lnTo>
                      <a:lnTo>
                        <a:pt x="71" y="6"/>
                      </a:lnTo>
                      <a:lnTo>
                        <a:pt x="71" y="0"/>
                      </a:lnTo>
                      <a:lnTo>
                        <a:pt x="80" y="0"/>
                      </a:lnTo>
                      <a:lnTo>
                        <a:pt x="88" y="9"/>
                      </a:lnTo>
                      <a:lnTo>
                        <a:pt x="88" y="15"/>
                      </a:lnTo>
                      <a:lnTo>
                        <a:pt x="93" y="15"/>
                      </a:lnTo>
                      <a:lnTo>
                        <a:pt x="99" y="45"/>
                      </a:lnTo>
                      <a:lnTo>
                        <a:pt x="95" y="54"/>
                      </a:lnTo>
                      <a:lnTo>
                        <a:pt x="93" y="54"/>
                      </a:lnTo>
                      <a:lnTo>
                        <a:pt x="84" y="60"/>
                      </a:lnTo>
                      <a:lnTo>
                        <a:pt x="88" y="69"/>
                      </a:lnTo>
                      <a:lnTo>
                        <a:pt x="80" y="69"/>
                      </a:lnTo>
                      <a:lnTo>
                        <a:pt x="84" y="76"/>
                      </a:lnTo>
                      <a:lnTo>
                        <a:pt x="88" y="84"/>
                      </a:lnTo>
                      <a:lnTo>
                        <a:pt x="93" y="80"/>
                      </a:lnTo>
                      <a:lnTo>
                        <a:pt x="95" y="80"/>
                      </a:lnTo>
                      <a:lnTo>
                        <a:pt x="106" y="80"/>
                      </a:lnTo>
                      <a:lnTo>
                        <a:pt x="103" y="84"/>
                      </a:lnTo>
                      <a:lnTo>
                        <a:pt x="106" y="86"/>
                      </a:lnTo>
                      <a:lnTo>
                        <a:pt x="108" y="99"/>
                      </a:lnTo>
                      <a:lnTo>
                        <a:pt x="119" y="99"/>
                      </a:lnTo>
                      <a:lnTo>
                        <a:pt x="119" y="108"/>
                      </a:lnTo>
                      <a:lnTo>
                        <a:pt x="114" y="114"/>
                      </a:lnTo>
                      <a:lnTo>
                        <a:pt x="129" y="119"/>
                      </a:lnTo>
                      <a:lnTo>
                        <a:pt x="129" y="123"/>
                      </a:lnTo>
                      <a:lnTo>
                        <a:pt x="129" y="125"/>
                      </a:lnTo>
                      <a:lnTo>
                        <a:pt x="134" y="125"/>
                      </a:lnTo>
                      <a:lnTo>
                        <a:pt x="138" y="129"/>
                      </a:lnTo>
                      <a:lnTo>
                        <a:pt x="149" y="129"/>
                      </a:lnTo>
                      <a:lnTo>
                        <a:pt x="142" y="132"/>
                      </a:lnTo>
                      <a:lnTo>
                        <a:pt x="138" y="134"/>
                      </a:lnTo>
                      <a:lnTo>
                        <a:pt x="142" y="138"/>
                      </a:lnTo>
                      <a:lnTo>
                        <a:pt x="136" y="140"/>
                      </a:lnTo>
                      <a:lnTo>
                        <a:pt x="134" y="145"/>
                      </a:lnTo>
                      <a:lnTo>
                        <a:pt x="123" y="147"/>
                      </a:lnTo>
                      <a:lnTo>
                        <a:pt x="121" y="153"/>
                      </a:lnTo>
                      <a:lnTo>
                        <a:pt x="114" y="149"/>
                      </a:lnTo>
                      <a:lnTo>
                        <a:pt x="119" y="155"/>
                      </a:lnTo>
                      <a:lnTo>
                        <a:pt x="103" y="160"/>
                      </a:lnTo>
                      <a:lnTo>
                        <a:pt x="99" y="162"/>
                      </a:lnTo>
                      <a:lnTo>
                        <a:pt x="95" y="168"/>
                      </a:lnTo>
                      <a:lnTo>
                        <a:pt x="95" y="177"/>
                      </a:lnTo>
                      <a:lnTo>
                        <a:pt x="93" y="179"/>
                      </a:lnTo>
                      <a:lnTo>
                        <a:pt x="93" y="183"/>
                      </a:lnTo>
                      <a:lnTo>
                        <a:pt x="95" y="183"/>
                      </a:lnTo>
                      <a:lnTo>
                        <a:pt x="99" y="190"/>
                      </a:lnTo>
                      <a:lnTo>
                        <a:pt x="110" y="207"/>
                      </a:lnTo>
                      <a:lnTo>
                        <a:pt x="114" y="214"/>
                      </a:lnTo>
                      <a:lnTo>
                        <a:pt x="119" y="224"/>
                      </a:lnTo>
                      <a:lnTo>
                        <a:pt x="114" y="227"/>
                      </a:lnTo>
                      <a:lnTo>
                        <a:pt x="114" y="235"/>
                      </a:lnTo>
                      <a:lnTo>
                        <a:pt x="110" y="242"/>
                      </a:lnTo>
                      <a:lnTo>
                        <a:pt x="110" y="248"/>
                      </a:lnTo>
                      <a:lnTo>
                        <a:pt x="127" y="268"/>
                      </a:lnTo>
                      <a:lnTo>
                        <a:pt x="127" y="274"/>
                      </a:lnTo>
                      <a:lnTo>
                        <a:pt x="134" y="294"/>
                      </a:lnTo>
                      <a:lnTo>
                        <a:pt x="129" y="302"/>
                      </a:lnTo>
                      <a:lnTo>
                        <a:pt x="123" y="317"/>
                      </a:lnTo>
                      <a:lnTo>
                        <a:pt x="123" y="324"/>
                      </a:lnTo>
                      <a:lnTo>
                        <a:pt x="121" y="328"/>
                      </a:lnTo>
                      <a:lnTo>
                        <a:pt x="119" y="317"/>
                      </a:lnTo>
                      <a:lnTo>
                        <a:pt x="121" y="313"/>
                      </a:lnTo>
                      <a:lnTo>
                        <a:pt x="121" y="298"/>
                      </a:lnTo>
                      <a:lnTo>
                        <a:pt x="119" y="298"/>
                      </a:lnTo>
                      <a:lnTo>
                        <a:pt x="121" y="294"/>
                      </a:lnTo>
                      <a:lnTo>
                        <a:pt x="121" y="278"/>
                      </a:lnTo>
                      <a:lnTo>
                        <a:pt x="110" y="259"/>
                      </a:lnTo>
                      <a:lnTo>
                        <a:pt x="110" y="268"/>
                      </a:lnTo>
                      <a:lnTo>
                        <a:pt x="108" y="268"/>
                      </a:lnTo>
                      <a:lnTo>
                        <a:pt x="106" y="253"/>
                      </a:lnTo>
                      <a:lnTo>
                        <a:pt x="103" y="235"/>
                      </a:lnTo>
                      <a:lnTo>
                        <a:pt x="99" y="224"/>
                      </a:lnTo>
                      <a:lnTo>
                        <a:pt x="99" y="214"/>
                      </a:lnTo>
                      <a:lnTo>
                        <a:pt x="93" y="214"/>
                      </a:lnTo>
                      <a:lnTo>
                        <a:pt x="88" y="207"/>
                      </a:lnTo>
                      <a:lnTo>
                        <a:pt x="88" y="203"/>
                      </a:lnTo>
                      <a:lnTo>
                        <a:pt x="84" y="205"/>
                      </a:lnTo>
                      <a:lnTo>
                        <a:pt x="84" y="214"/>
                      </a:lnTo>
                      <a:lnTo>
                        <a:pt x="78" y="220"/>
                      </a:lnTo>
                      <a:lnTo>
                        <a:pt x="65" y="227"/>
                      </a:lnTo>
                      <a:lnTo>
                        <a:pt x="62" y="229"/>
                      </a:lnTo>
                      <a:lnTo>
                        <a:pt x="56" y="227"/>
                      </a:lnTo>
                      <a:lnTo>
                        <a:pt x="58" y="224"/>
                      </a:lnTo>
                      <a:lnTo>
                        <a:pt x="56" y="227"/>
                      </a:lnTo>
                      <a:lnTo>
                        <a:pt x="50" y="227"/>
                      </a:lnTo>
                      <a:lnTo>
                        <a:pt x="50" y="224"/>
                      </a:lnTo>
                      <a:lnTo>
                        <a:pt x="43" y="227"/>
                      </a:lnTo>
                      <a:lnTo>
                        <a:pt x="43" y="207"/>
                      </a:lnTo>
                      <a:lnTo>
                        <a:pt x="47" y="192"/>
                      </a:lnTo>
                      <a:lnTo>
                        <a:pt x="43" y="183"/>
                      </a:lnTo>
                      <a:lnTo>
                        <a:pt x="34" y="173"/>
                      </a:lnTo>
                      <a:lnTo>
                        <a:pt x="34" y="175"/>
                      </a:lnTo>
                      <a:lnTo>
                        <a:pt x="26" y="164"/>
                      </a:lnTo>
                      <a:lnTo>
                        <a:pt x="30" y="168"/>
                      </a:lnTo>
                      <a:lnTo>
                        <a:pt x="34" y="164"/>
                      </a:lnTo>
                      <a:lnTo>
                        <a:pt x="26" y="160"/>
                      </a:lnTo>
                      <a:lnTo>
                        <a:pt x="24" y="153"/>
                      </a:lnTo>
                      <a:lnTo>
                        <a:pt x="19" y="149"/>
                      </a:lnTo>
                      <a:lnTo>
                        <a:pt x="13" y="147"/>
                      </a:lnTo>
                      <a:lnTo>
                        <a:pt x="11" y="147"/>
                      </a:lnTo>
                      <a:lnTo>
                        <a:pt x="0" y="134"/>
                      </a:lnTo>
                      <a:lnTo>
                        <a:pt x="4" y="132"/>
                      </a:lnTo>
                      <a:lnTo>
                        <a:pt x="11" y="134"/>
                      </a:lnTo>
                      <a:lnTo>
                        <a:pt x="8" y="114"/>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21" name="Freeform 85">
                  <a:extLst>
                    <a:ext uri="{FF2B5EF4-FFF2-40B4-BE49-F238E27FC236}">
                      <a16:creationId xmlns:a16="http://schemas.microsoft.com/office/drawing/2014/main" id="{2933338E-F993-4B77-B28D-56310725E967}"/>
                    </a:ext>
                  </a:extLst>
                </p:cNvPr>
                <p:cNvSpPr>
                  <a:spLocks noChangeAspect="1"/>
                </p:cNvSpPr>
                <p:nvPr/>
              </p:nvSpPr>
              <p:spPr bwMode="auto">
                <a:xfrm>
                  <a:off x="4906" y="2517"/>
                  <a:ext cx="17" cy="20"/>
                </a:xfrm>
                <a:custGeom>
                  <a:avLst/>
                  <a:gdLst>
                    <a:gd name="T0" fmla="*/ 0 w 15"/>
                    <a:gd name="T1" fmla="*/ 7 h 20"/>
                    <a:gd name="T2" fmla="*/ 8 w 15"/>
                    <a:gd name="T3" fmla="*/ 0 h 20"/>
                    <a:gd name="T4" fmla="*/ 8 w 15"/>
                    <a:gd name="T5" fmla="*/ 7 h 20"/>
                    <a:gd name="T6" fmla="*/ 15 w 15"/>
                    <a:gd name="T7" fmla="*/ 13 h 20"/>
                    <a:gd name="T8" fmla="*/ 8 w 15"/>
                    <a:gd name="T9" fmla="*/ 13 h 20"/>
                    <a:gd name="T10" fmla="*/ 2 w 15"/>
                    <a:gd name="T11" fmla="*/ 20 h 20"/>
                    <a:gd name="T12" fmla="*/ 0 w 15"/>
                    <a:gd name="T13" fmla="*/ 7 h 20"/>
                    <a:gd name="T14" fmla="*/ 0 60000 65536"/>
                    <a:gd name="T15" fmla="*/ 0 60000 65536"/>
                    <a:gd name="T16" fmla="*/ 0 60000 65536"/>
                    <a:gd name="T17" fmla="*/ 0 60000 65536"/>
                    <a:gd name="T18" fmla="*/ 0 60000 65536"/>
                    <a:gd name="T19" fmla="*/ 0 60000 65536"/>
                    <a:gd name="T20" fmla="*/ 0 60000 65536"/>
                    <a:gd name="T21" fmla="*/ 0 w 15"/>
                    <a:gd name="T22" fmla="*/ 0 h 20"/>
                    <a:gd name="T23" fmla="*/ 15 w 15"/>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0">
                      <a:moveTo>
                        <a:pt x="0" y="7"/>
                      </a:moveTo>
                      <a:lnTo>
                        <a:pt x="8" y="0"/>
                      </a:lnTo>
                      <a:lnTo>
                        <a:pt x="8" y="7"/>
                      </a:lnTo>
                      <a:lnTo>
                        <a:pt x="15" y="13"/>
                      </a:lnTo>
                      <a:lnTo>
                        <a:pt x="8" y="13"/>
                      </a:lnTo>
                      <a:lnTo>
                        <a:pt x="2" y="20"/>
                      </a:lnTo>
                      <a:lnTo>
                        <a:pt x="0" y="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22" name="Freeform 86">
                  <a:extLst>
                    <a:ext uri="{FF2B5EF4-FFF2-40B4-BE49-F238E27FC236}">
                      <a16:creationId xmlns:a16="http://schemas.microsoft.com/office/drawing/2014/main" id="{F7506B02-36DE-4709-80FC-023C473925E6}"/>
                    </a:ext>
                  </a:extLst>
                </p:cNvPr>
                <p:cNvSpPr>
                  <a:spLocks noChangeAspect="1"/>
                </p:cNvSpPr>
                <p:nvPr/>
              </p:nvSpPr>
              <p:spPr bwMode="auto">
                <a:xfrm>
                  <a:off x="4979" y="2152"/>
                  <a:ext cx="30" cy="67"/>
                </a:xfrm>
                <a:custGeom>
                  <a:avLst/>
                  <a:gdLst>
                    <a:gd name="T0" fmla="*/ 15 w 28"/>
                    <a:gd name="T1" fmla="*/ 67 h 67"/>
                    <a:gd name="T2" fmla="*/ 13 w 28"/>
                    <a:gd name="T3" fmla="*/ 67 h 67"/>
                    <a:gd name="T4" fmla="*/ 13 w 28"/>
                    <a:gd name="T5" fmla="*/ 61 h 67"/>
                    <a:gd name="T6" fmla="*/ 6 w 28"/>
                    <a:gd name="T7" fmla="*/ 57 h 67"/>
                    <a:gd name="T8" fmla="*/ 0 w 28"/>
                    <a:gd name="T9" fmla="*/ 44 h 67"/>
                    <a:gd name="T10" fmla="*/ 0 w 28"/>
                    <a:gd name="T11" fmla="*/ 35 h 67"/>
                    <a:gd name="T12" fmla="*/ 4 w 28"/>
                    <a:gd name="T13" fmla="*/ 26 h 67"/>
                    <a:gd name="T14" fmla="*/ 13 w 28"/>
                    <a:gd name="T15" fmla="*/ 7 h 67"/>
                    <a:gd name="T16" fmla="*/ 17 w 28"/>
                    <a:gd name="T17" fmla="*/ 0 h 67"/>
                    <a:gd name="T18" fmla="*/ 28 w 28"/>
                    <a:gd name="T19" fmla="*/ 7 h 67"/>
                    <a:gd name="T20" fmla="*/ 28 w 28"/>
                    <a:gd name="T21" fmla="*/ 16 h 67"/>
                    <a:gd name="T22" fmla="*/ 24 w 28"/>
                    <a:gd name="T23" fmla="*/ 22 h 67"/>
                    <a:gd name="T24" fmla="*/ 21 w 28"/>
                    <a:gd name="T25" fmla="*/ 44 h 67"/>
                    <a:gd name="T26" fmla="*/ 17 w 28"/>
                    <a:gd name="T27" fmla="*/ 57 h 67"/>
                    <a:gd name="T28" fmla="*/ 15 w 28"/>
                    <a:gd name="T29" fmla="*/ 67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67"/>
                    <a:gd name="T47" fmla="*/ 28 w 28"/>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67">
                      <a:moveTo>
                        <a:pt x="15" y="67"/>
                      </a:moveTo>
                      <a:lnTo>
                        <a:pt x="13" y="67"/>
                      </a:lnTo>
                      <a:lnTo>
                        <a:pt x="13" y="61"/>
                      </a:lnTo>
                      <a:lnTo>
                        <a:pt x="6" y="57"/>
                      </a:lnTo>
                      <a:lnTo>
                        <a:pt x="0" y="44"/>
                      </a:lnTo>
                      <a:lnTo>
                        <a:pt x="0" y="35"/>
                      </a:lnTo>
                      <a:lnTo>
                        <a:pt x="4" y="26"/>
                      </a:lnTo>
                      <a:lnTo>
                        <a:pt x="13" y="7"/>
                      </a:lnTo>
                      <a:lnTo>
                        <a:pt x="17" y="0"/>
                      </a:lnTo>
                      <a:lnTo>
                        <a:pt x="28" y="7"/>
                      </a:lnTo>
                      <a:lnTo>
                        <a:pt x="28" y="16"/>
                      </a:lnTo>
                      <a:lnTo>
                        <a:pt x="24" y="22"/>
                      </a:lnTo>
                      <a:lnTo>
                        <a:pt x="21" y="44"/>
                      </a:lnTo>
                      <a:lnTo>
                        <a:pt x="17" y="57"/>
                      </a:lnTo>
                      <a:lnTo>
                        <a:pt x="15" y="6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23" name="Freeform 87">
                  <a:extLst>
                    <a:ext uri="{FF2B5EF4-FFF2-40B4-BE49-F238E27FC236}">
                      <a16:creationId xmlns:a16="http://schemas.microsoft.com/office/drawing/2014/main" id="{275E91E5-7302-456E-8B20-7C47D480387E}"/>
                    </a:ext>
                  </a:extLst>
                </p:cNvPr>
                <p:cNvSpPr>
                  <a:spLocks noChangeAspect="1"/>
                </p:cNvSpPr>
                <p:nvPr/>
              </p:nvSpPr>
              <p:spPr bwMode="auto">
                <a:xfrm>
                  <a:off x="4123" y="1503"/>
                  <a:ext cx="975" cy="749"/>
                </a:xfrm>
                <a:custGeom>
                  <a:avLst/>
                  <a:gdLst>
                    <a:gd name="T0" fmla="*/ 747 w 900"/>
                    <a:gd name="T1" fmla="*/ 54 h 749"/>
                    <a:gd name="T2" fmla="*/ 829 w 900"/>
                    <a:gd name="T3" fmla="*/ 112 h 749"/>
                    <a:gd name="T4" fmla="*/ 900 w 900"/>
                    <a:gd name="T5" fmla="*/ 131 h 749"/>
                    <a:gd name="T6" fmla="*/ 878 w 900"/>
                    <a:gd name="T7" fmla="*/ 267 h 749"/>
                    <a:gd name="T8" fmla="*/ 852 w 900"/>
                    <a:gd name="T9" fmla="*/ 289 h 749"/>
                    <a:gd name="T10" fmla="*/ 820 w 900"/>
                    <a:gd name="T11" fmla="*/ 298 h 749"/>
                    <a:gd name="T12" fmla="*/ 773 w 900"/>
                    <a:gd name="T13" fmla="*/ 352 h 749"/>
                    <a:gd name="T14" fmla="*/ 753 w 900"/>
                    <a:gd name="T15" fmla="*/ 352 h 749"/>
                    <a:gd name="T16" fmla="*/ 714 w 900"/>
                    <a:gd name="T17" fmla="*/ 362 h 749"/>
                    <a:gd name="T18" fmla="*/ 723 w 900"/>
                    <a:gd name="T19" fmla="*/ 406 h 749"/>
                    <a:gd name="T20" fmla="*/ 779 w 900"/>
                    <a:gd name="T21" fmla="*/ 397 h 749"/>
                    <a:gd name="T22" fmla="*/ 738 w 900"/>
                    <a:gd name="T23" fmla="*/ 459 h 749"/>
                    <a:gd name="T24" fmla="*/ 777 w 900"/>
                    <a:gd name="T25" fmla="*/ 518 h 749"/>
                    <a:gd name="T26" fmla="*/ 783 w 900"/>
                    <a:gd name="T27" fmla="*/ 550 h 749"/>
                    <a:gd name="T28" fmla="*/ 803 w 900"/>
                    <a:gd name="T29" fmla="*/ 561 h 749"/>
                    <a:gd name="T30" fmla="*/ 794 w 900"/>
                    <a:gd name="T31" fmla="*/ 580 h 749"/>
                    <a:gd name="T32" fmla="*/ 779 w 900"/>
                    <a:gd name="T33" fmla="*/ 621 h 749"/>
                    <a:gd name="T34" fmla="*/ 768 w 900"/>
                    <a:gd name="T35" fmla="*/ 660 h 749"/>
                    <a:gd name="T36" fmla="*/ 731 w 900"/>
                    <a:gd name="T37" fmla="*/ 699 h 749"/>
                    <a:gd name="T38" fmla="*/ 684 w 900"/>
                    <a:gd name="T39" fmla="*/ 699 h 749"/>
                    <a:gd name="T40" fmla="*/ 649 w 900"/>
                    <a:gd name="T41" fmla="*/ 729 h 749"/>
                    <a:gd name="T42" fmla="*/ 628 w 900"/>
                    <a:gd name="T43" fmla="*/ 729 h 749"/>
                    <a:gd name="T44" fmla="*/ 604 w 900"/>
                    <a:gd name="T45" fmla="*/ 725 h 749"/>
                    <a:gd name="T46" fmla="*/ 559 w 900"/>
                    <a:gd name="T47" fmla="*/ 699 h 749"/>
                    <a:gd name="T48" fmla="*/ 520 w 900"/>
                    <a:gd name="T49" fmla="*/ 706 h 749"/>
                    <a:gd name="T50" fmla="*/ 498 w 900"/>
                    <a:gd name="T51" fmla="*/ 734 h 749"/>
                    <a:gd name="T52" fmla="*/ 470 w 900"/>
                    <a:gd name="T53" fmla="*/ 721 h 749"/>
                    <a:gd name="T54" fmla="*/ 444 w 900"/>
                    <a:gd name="T55" fmla="*/ 680 h 749"/>
                    <a:gd name="T56" fmla="*/ 425 w 900"/>
                    <a:gd name="T57" fmla="*/ 660 h 749"/>
                    <a:gd name="T58" fmla="*/ 427 w 900"/>
                    <a:gd name="T59" fmla="*/ 611 h 749"/>
                    <a:gd name="T60" fmla="*/ 393 w 900"/>
                    <a:gd name="T61" fmla="*/ 600 h 749"/>
                    <a:gd name="T62" fmla="*/ 378 w 900"/>
                    <a:gd name="T63" fmla="*/ 589 h 749"/>
                    <a:gd name="T64" fmla="*/ 334 w 900"/>
                    <a:gd name="T65" fmla="*/ 611 h 749"/>
                    <a:gd name="T66" fmla="*/ 285 w 900"/>
                    <a:gd name="T67" fmla="*/ 615 h 749"/>
                    <a:gd name="T68" fmla="*/ 220 w 900"/>
                    <a:gd name="T69" fmla="*/ 606 h 749"/>
                    <a:gd name="T70" fmla="*/ 185 w 900"/>
                    <a:gd name="T71" fmla="*/ 591 h 749"/>
                    <a:gd name="T72" fmla="*/ 103 w 900"/>
                    <a:gd name="T73" fmla="*/ 539 h 749"/>
                    <a:gd name="T74" fmla="*/ 110 w 900"/>
                    <a:gd name="T75" fmla="*/ 516 h 749"/>
                    <a:gd name="T76" fmla="*/ 65 w 900"/>
                    <a:gd name="T77" fmla="*/ 459 h 749"/>
                    <a:gd name="T78" fmla="*/ 30 w 900"/>
                    <a:gd name="T79" fmla="*/ 431 h 749"/>
                    <a:gd name="T80" fmla="*/ 19 w 900"/>
                    <a:gd name="T81" fmla="*/ 371 h 749"/>
                    <a:gd name="T82" fmla="*/ 95 w 900"/>
                    <a:gd name="T83" fmla="*/ 332 h 749"/>
                    <a:gd name="T84" fmla="*/ 110 w 900"/>
                    <a:gd name="T85" fmla="*/ 254 h 749"/>
                    <a:gd name="T86" fmla="*/ 166 w 900"/>
                    <a:gd name="T87" fmla="*/ 172 h 749"/>
                    <a:gd name="T88" fmla="*/ 205 w 900"/>
                    <a:gd name="T89" fmla="*/ 192 h 749"/>
                    <a:gd name="T90" fmla="*/ 239 w 900"/>
                    <a:gd name="T91" fmla="*/ 239 h 749"/>
                    <a:gd name="T92" fmla="*/ 315 w 900"/>
                    <a:gd name="T93" fmla="*/ 276 h 749"/>
                    <a:gd name="T94" fmla="*/ 393 w 900"/>
                    <a:gd name="T95" fmla="*/ 306 h 749"/>
                    <a:gd name="T96" fmla="*/ 485 w 900"/>
                    <a:gd name="T97" fmla="*/ 321 h 749"/>
                    <a:gd name="T98" fmla="*/ 574 w 900"/>
                    <a:gd name="T99" fmla="*/ 257 h 749"/>
                    <a:gd name="T100" fmla="*/ 604 w 900"/>
                    <a:gd name="T101" fmla="*/ 237 h 749"/>
                    <a:gd name="T102" fmla="*/ 643 w 900"/>
                    <a:gd name="T103" fmla="*/ 203 h 749"/>
                    <a:gd name="T104" fmla="*/ 682 w 900"/>
                    <a:gd name="T105" fmla="*/ 183 h 749"/>
                    <a:gd name="T106" fmla="*/ 628 w 900"/>
                    <a:gd name="T107" fmla="*/ 164 h 749"/>
                    <a:gd name="T108" fmla="*/ 611 w 900"/>
                    <a:gd name="T109" fmla="*/ 114 h 749"/>
                    <a:gd name="T110" fmla="*/ 645 w 900"/>
                    <a:gd name="T111" fmla="*/ 39 h 7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00"/>
                    <a:gd name="T169" fmla="*/ 0 h 749"/>
                    <a:gd name="T170" fmla="*/ 900 w 900"/>
                    <a:gd name="T171" fmla="*/ 749 h 7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00" h="749">
                      <a:moveTo>
                        <a:pt x="667" y="4"/>
                      </a:moveTo>
                      <a:lnTo>
                        <a:pt x="675" y="0"/>
                      </a:lnTo>
                      <a:lnTo>
                        <a:pt x="684" y="4"/>
                      </a:lnTo>
                      <a:lnTo>
                        <a:pt x="703" y="8"/>
                      </a:lnTo>
                      <a:lnTo>
                        <a:pt x="714" y="8"/>
                      </a:lnTo>
                      <a:lnTo>
                        <a:pt x="719" y="13"/>
                      </a:lnTo>
                      <a:lnTo>
                        <a:pt x="747" y="54"/>
                      </a:lnTo>
                      <a:lnTo>
                        <a:pt x="760" y="64"/>
                      </a:lnTo>
                      <a:lnTo>
                        <a:pt x="768" y="84"/>
                      </a:lnTo>
                      <a:lnTo>
                        <a:pt x="775" y="93"/>
                      </a:lnTo>
                      <a:lnTo>
                        <a:pt x="779" y="99"/>
                      </a:lnTo>
                      <a:lnTo>
                        <a:pt x="794" y="99"/>
                      </a:lnTo>
                      <a:lnTo>
                        <a:pt x="805" y="99"/>
                      </a:lnTo>
                      <a:lnTo>
                        <a:pt x="829" y="112"/>
                      </a:lnTo>
                      <a:lnTo>
                        <a:pt x="844" y="142"/>
                      </a:lnTo>
                      <a:lnTo>
                        <a:pt x="852" y="142"/>
                      </a:lnTo>
                      <a:lnTo>
                        <a:pt x="867" y="138"/>
                      </a:lnTo>
                      <a:lnTo>
                        <a:pt x="872" y="129"/>
                      </a:lnTo>
                      <a:lnTo>
                        <a:pt x="889" y="123"/>
                      </a:lnTo>
                      <a:lnTo>
                        <a:pt x="900" y="116"/>
                      </a:lnTo>
                      <a:lnTo>
                        <a:pt x="900" y="131"/>
                      </a:lnTo>
                      <a:lnTo>
                        <a:pt x="900" y="146"/>
                      </a:lnTo>
                      <a:lnTo>
                        <a:pt x="898" y="153"/>
                      </a:lnTo>
                      <a:lnTo>
                        <a:pt x="898" y="207"/>
                      </a:lnTo>
                      <a:lnTo>
                        <a:pt x="878" y="198"/>
                      </a:lnTo>
                      <a:lnTo>
                        <a:pt x="870" y="211"/>
                      </a:lnTo>
                      <a:lnTo>
                        <a:pt x="883" y="248"/>
                      </a:lnTo>
                      <a:lnTo>
                        <a:pt x="878" y="267"/>
                      </a:lnTo>
                      <a:lnTo>
                        <a:pt x="878" y="274"/>
                      </a:lnTo>
                      <a:lnTo>
                        <a:pt x="872" y="267"/>
                      </a:lnTo>
                      <a:lnTo>
                        <a:pt x="867" y="263"/>
                      </a:lnTo>
                      <a:lnTo>
                        <a:pt x="867" y="274"/>
                      </a:lnTo>
                      <a:lnTo>
                        <a:pt x="859" y="278"/>
                      </a:lnTo>
                      <a:lnTo>
                        <a:pt x="857" y="287"/>
                      </a:lnTo>
                      <a:lnTo>
                        <a:pt x="852" y="289"/>
                      </a:lnTo>
                      <a:lnTo>
                        <a:pt x="844" y="291"/>
                      </a:lnTo>
                      <a:lnTo>
                        <a:pt x="844" y="293"/>
                      </a:lnTo>
                      <a:lnTo>
                        <a:pt x="848" y="300"/>
                      </a:lnTo>
                      <a:lnTo>
                        <a:pt x="842" y="300"/>
                      </a:lnTo>
                      <a:lnTo>
                        <a:pt x="833" y="300"/>
                      </a:lnTo>
                      <a:lnTo>
                        <a:pt x="826" y="293"/>
                      </a:lnTo>
                      <a:lnTo>
                        <a:pt x="820" y="298"/>
                      </a:lnTo>
                      <a:lnTo>
                        <a:pt x="820" y="306"/>
                      </a:lnTo>
                      <a:lnTo>
                        <a:pt x="818" y="313"/>
                      </a:lnTo>
                      <a:lnTo>
                        <a:pt x="811" y="317"/>
                      </a:lnTo>
                      <a:lnTo>
                        <a:pt x="798" y="328"/>
                      </a:lnTo>
                      <a:lnTo>
                        <a:pt x="792" y="343"/>
                      </a:lnTo>
                      <a:lnTo>
                        <a:pt x="779" y="347"/>
                      </a:lnTo>
                      <a:lnTo>
                        <a:pt x="773" y="352"/>
                      </a:lnTo>
                      <a:lnTo>
                        <a:pt x="764" y="362"/>
                      </a:lnTo>
                      <a:lnTo>
                        <a:pt x="753" y="371"/>
                      </a:lnTo>
                      <a:lnTo>
                        <a:pt x="749" y="367"/>
                      </a:lnTo>
                      <a:lnTo>
                        <a:pt x="755" y="362"/>
                      </a:lnTo>
                      <a:lnTo>
                        <a:pt x="755" y="358"/>
                      </a:lnTo>
                      <a:lnTo>
                        <a:pt x="760" y="356"/>
                      </a:lnTo>
                      <a:lnTo>
                        <a:pt x="753" y="352"/>
                      </a:lnTo>
                      <a:lnTo>
                        <a:pt x="749" y="347"/>
                      </a:lnTo>
                      <a:lnTo>
                        <a:pt x="760" y="328"/>
                      </a:lnTo>
                      <a:lnTo>
                        <a:pt x="747" y="317"/>
                      </a:lnTo>
                      <a:lnTo>
                        <a:pt x="734" y="326"/>
                      </a:lnTo>
                      <a:lnTo>
                        <a:pt x="725" y="343"/>
                      </a:lnTo>
                      <a:lnTo>
                        <a:pt x="714" y="352"/>
                      </a:lnTo>
                      <a:lnTo>
                        <a:pt x="714" y="362"/>
                      </a:lnTo>
                      <a:lnTo>
                        <a:pt x="708" y="367"/>
                      </a:lnTo>
                      <a:lnTo>
                        <a:pt x="695" y="367"/>
                      </a:lnTo>
                      <a:lnTo>
                        <a:pt x="697" y="380"/>
                      </a:lnTo>
                      <a:lnTo>
                        <a:pt x="703" y="393"/>
                      </a:lnTo>
                      <a:lnTo>
                        <a:pt x="710" y="390"/>
                      </a:lnTo>
                      <a:lnTo>
                        <a:pt x="719" y="395"/>
                      </a:lnTo>
                      <a:lnTo>
                        <a:pt x="723" y="406"/>
                      </a:lnTo>
                      <a:lnTo>
                        <a:pt x="729" y="412"/>
                      </a:lnTo>
                      <a:lnTo>
                        <a:pt x="734" y="408"/>
                      </a:lnTo>
                      <a:lnTo>
                        <a:pt x="742" y="397"/>
                      </a:lnTo>
                      <a:lnTo>
                        <a:pt x="749" y="393"/>
                      </a:lnTo>
                      <a:lnTo>
                        <a:pt x="764" y="397"/>
                      </a:lnTo>
                      <a:lnTo>
                        <a:pt x="773" y="397"/>
                      </a:lnTo>
                      <a:lnTo>
                        <a:pt x="779" y="397"/>
                      </a:lnTo>
                      <a:lnTo>
                        <a:pt x="779" y="412"/>
                      </a:lnTo>
                      <a:lnTo>
                        <a:pt x="773" y="408"/>
                      </a:lnTo>
                      <a:lnTo>
                        <a:pt x="755" y="416"/>
                      </a:lnTo>
                      <a:lnTo>
                        <a:pt x="760" y="421"/>
                      </a:lnTo>
                      <a:lnTo>
                        <a:pt x="747" y="436"/>
                      </a:lnTo>
                      <a:lnTo>
                        <a:pt x="738" y="451"/>
                      </a:lnTo>
                      <a:lnTo>
                        <a:pt x="738" y="459"/>
                      </a:lnTo>
                      <a:lnTo>
                        <a:pt x="755" y="470"/>
                      </a:lnTo>
                      <a:lnTo>
                        <a:pt x="768" y="492"/>
                      </a:lnTo>
                      <a:lnTo>
                        <a:pt x="775" y="496"/>
                      </a:lnTo>
                      <a:lnTo>
                        <a:pt x="777" y="507"/>
                      </a:lnTo>
                      <a:lnTo>
                        <a:pt x="788" y="516"/>
                      </a:lnTo>
                      <a:lnTo>
                        <a:pt x="792" y="520"/>
                      </a:lnTo>
                      <a:lnTo>
                        <a:pt x="777" y="518"/>
                      </a:lnTo>
                      <a:lnTo>
                        <a:pt x="773" y="516"/>
                      </a:lnTo>
                      <a:lnTo>
                        <a:pt x="768" y="518"/>
                      </a:lnTo>
                      <a:lnTo>
                        <a:pt x="775" y="518"/>
                      </a:lnTo>
                      <a:lnTo>
                        <a:pt x="783" y="526"/>
                      </a:lnTo>
                      <a:lnTo>
                        <a:pt x="794" y="539"/>
                      </a:lnTo>
                      <a:lnTo>
                        <a:pt x="788" y="542"/>
                      </a:lnTo>
                      <a:lnTo>
                        <a:pt x="783" y="550"/>
                      </a:lnTo>
                      <a:lnTo>
                        <a:pt x="775" y="550"/>
                      </a:lnTo>
                      <a:lnTo>
                        <a:pt x="773" y="554"/>
                      </a:lnTo>
                      <a:lnTo>
                        <a:pt x="777" y="552"/>
                      </a:lnTo>
                      <a:lnTo>
                        <a:pt x="777" y="557"/>
                      </a:lnTo>
                      <a:lnTo>
                        <a:pt x="790" y="552"/>
                      </a:lnTo>
                      <a:lnTo>
                        <a:pt x="798" y="557"/>
                      </a:lnTo>
                      <a:lnTo>
                        <a:pt x="803" y="561"/>
                      </a:lnTo>
                      <a:lnTo>
                        <a:pt x="794" y="567"/>
                      </a:lnTo>
                      <a:lnTo>
                        <a:pt x="803" y="567"/>
                      </a:lnTo>
                      <a:lnTo>
                        <a:pt x="803" y="572"/>
                      </a:lnTo>
                      <a:lnTo>
                        <a:pt x="794" y="572"/>
                      </a:lnTo>
                      <a:lnTo>
                        <a:pt x="798" y="576"/>
                      </a:lnTo>
                      <a:lnTo>
                        <a:pt x="798" y="580"/>
                      </a:lnTo>
                      <a:lnTo>
                        <a:pt x="794" y="580"/>
                      </a:lnTo>
                      <a:lnTo>
                        <a:pt x="794" y="585"/>
                      </a:lnTo>
                      <a:lnTo>
                        <a:pt x="803" y="589"/>
                      </a:lnTo>
                      <a:lnTo>
                        <a:pt x="794" y="591"/>
                      </a:lnTo>
                      <a:lnTo>
                        <a:pt x="794" y="589"/>
                      </a:lnTo>
                      <a:lnTo>
                        <a:pt x="792" y="591"/>
                      </a:lnTo>
                      <a:lnTo>
                        <a:pt x="788" y="606"/>
                      </a:lnTo>
                      <a:lnTo>
                        <a:pt x="779" y="621"/>
                      </a:lnTo>
                      <a:lnTo>
                        <a:pt x="775" y="621"/>
                      </a:lnTo>
                      <a:lnTo>
                        <a:pt x="775" y="626"/>
                      </a:lnTo>
                      <a:lnTo>
                        <a:pt x="777" y="628"/>
                      </a:lnTo>
                      <a:lnTo>
                        <a:pt x="775" y="634"/>
                      </a:lnTo>
                      <a:lnTo>
                        <a:pt x="775" y="645"/>
                      </a:lnTo>
                      <a:lnTo>
                        <a:pt x="775" y="649"/>
                      </a:lnTo>
                      <a:lnTo>
                        <a:pt x="768" y="660"/>
                      </a:lnTo>
                      <a:lnTo>
                        <a:pt x="764" y="665"/>
                      </a:lnTo>
                      <a:lnTo>
                        <a:pt x="753" y="669"/>
                      </a:lnTo>
                      <a:lnTo>
                        <a:pt x="755" y="671"/>
                      </a:lnTo>
                      <a:lnTo>
                        <a:pt x="747" y="680"/>
                      </a:lnTo>
                      <a:lnTo>
                        <a:pt x="740" y="684"/>
                      </a:lnTo>
                      <a:lnTo>
                        <a:pt x="738" y="684"/>
                      </a:lnTo>
                      <a:lnTo>
                        <a:pt x="731" y="699"/>
                      </a:lnTo>
                      <a:lnTo>
                        <a:pt x="719" y="701"/>
                      </a:lnTo>
                      <a:lnTo>
                        <a:pt x="714" y="706"/>
                      </a:lnTo>
                      <a:lnTo>
                        <a:pt x="710" y="701"/>
                      </a:lnTo>
                      <a:lnTo>
                        <a:pt x="708" y="706"/>
                      </a:lnTo>
                      <a:lnTo>
                        <a:pt x="703" y="701"/>
                      </a:lnTo>
                      <a:lnTo>
                        <a:pt x="695" y="708"/>
                      </a:lnTo>
                      <a:lnTo>
                        <a:pt x="684" y="699"/>
                      </a:lnTo>
                      <a:lnTo>
                        <a:pt x="688" y="714"/>
                      </a:lnTo>
                      <a:lnTo>
                        <a:pt x="673" y="721"/>
                      </a:lnTo>
                      <a:lnTo>
                        <a:pt x="669" y="716"/>
                      </a:lnTo>
                      <a:lnTo>
                        <a:pt x="669" y="721"/>
                      </a:lnTo>
                      <a:lnTo>
                        <a:pt x="665" y="723"/>
                      </a:lnTo>
                      <a:lnTo>
                        <a:pt x="658" y="725"/>
                      </a:lnTo>
                      <a:lnTo>
                        <a:pt x="649" y="729"/>
                      </a:lnTo>
                      <a:lnTo>
                        <a:pt x="639" y="734"/>
                      </a:lnTo>
                      <a:lnTo>
                        <a:pt x="639" y="729"/>
                      </a:lnTo>
                      <a:lnTo>
                        <a:pt x="634" y="738"/>
                      </a:lnTo>
                      <a:lnTo>
                        <a:pt x="643" y="744"/>
                      </a:lnTo>
                      <a:lnTo>
                        <a:pt x="632" y="749"/>
                      </a:lnTo>
                      <a:lnTo>
                        <a:pt x="630" y="736"/>
                      </a:lnTo>
                      <a:lnTo>
                        <a:pt x="628" y="729"/>
                      </a:lnTo>
                      <a:lnTo>
                        <a:pt x="632" y="725"/>
                      </a:lnTo>
                      <a:lnTo>
                        <a:pt x="624" y="721"/>
                      </a:lnTo>
                      <a:lnTo>
                        <a:pt x="619" y="725"/>
                      </a:lnTo>
                      <a:lnTo>
                        <a:pt x="615" y="723"/>
                      </a:lnTo>
                      <a:lnTo>
                        <a:pt x="608" y="721"/>
                      </a:lnTo>
                      <a:lnTo>
                        <a:pt x="604" y="721"/>
                      </a:lnTo>
                      <a:lnTo>
                        <a:pt x="604" y="725"/>
                      </a:lnTo>
                      <a:lnTo>
                        <a:pt x="600" y="725"/>
                      </a:lnTo>
                      <a:lnTo>
                        <a:pt x="596" y="723"/>
                      </a:lnTo>
                      <a:lnTo>
                        <a:pt x="587" y="725"/>
                      </a:lnTo>
                      <a:lnTo>
                        <a:pt x="574" y="710"/>
                      </a:lnTo>
                      <a:lnTo>
                        <a:pt x="578" y="701"/>
                      </a:lnTo>
                      <a:lnTo>
                        <a:pt x="574" y="701"/>
                      </a:lnTo>
                      <a:lnTo>
                        <a:pt x="559" y="699"/>
                      </a:lnTo>
                      <a:lnTo>
                        <a:pt x="552" y="693"/>
                      </a:lnTo>
                      <a:lnTo>
                        <a:pt x="544" y="695"/>
                      </a:lnTo>
                      <a:lnTo>
                        <a:pt x="544" y="701"/>
                      </a:lnTo>
                      <a:lnTo>
                        <a:pt x="535" y="706"/>
                      </a:lnTo>
                      <a:lnTo>
                        <a:pt x="531" y="710"/>
                      </a:lnTo>
                      <a:lnTo>
                        <a:pt x="524" y="706"/>
                      </a:lnTo>
                      <a:lnTo>
                        <a:pt x="520" y="706"/>
                      </a:lnTo>
                      <a:lnTo>
                        <a:pt x="516" y="708"/>
                      </a:lnTo>
                      <a:lnTo>
                        <a:pt x="509" y="708"/>
                      </a:lnTo>
                      <a:lnTo>
                        <a:pt x="507" y="708"/>
                      </a:lnTo>
                      <a:lnTo>
                        <a:pt x="505" y="710"/>
                      </a:lnTo>
                      <a:lnTo>
                        <a:pt x="498" y="710"/>
                      </a:lnTo>
                      <a:lnTo>
                        <a:pt x="494" y="714"/>
                      </a:lnTo>
                      <a:lnTo>
                        <a:pt x="498" y="734"/>
                      </a:lnTo>
                      <a:lnTo>
                        <a:pt x="490" y="734"/>
                      </a:lnTo>
                      <a:lnTo>
                        <a:pt x="490" y="729"/>
                      </a:lnTo>
                      <a:lnTo>
                        <a:pt x="479" y="729"/>
                      </a:lnTo>
                      <a:lnTo>
                        <a:pt x="475" y="725"/>
                      </a:lnTo>
                      <a:lnTo>
                        <a:pt x="470" y="725"/>
                      </a:lnTo>
                      <a:lnTo>
                        <a:pt x="470" y="723"/>
                      </a:lnTo>
                      <a:lnTo>
                        <a:pt x="470" y="721"/>
                      </a:lnTo>
                      <a:lnTo>
                        <a:pt x="455" y="716"/>
                      </a:lnTo>
                      <a:lnTo>
                        <a:pt x="457" y="708"/>
                      </a:lnTo>
                      <a:lnTo>
                        <a:pt x="457" y="699"/>
                      </a:lnTo>
                      <a:lnTo>
                        <a:pt x="449" y="699"/>
                      </a:lnTo>
                      <a:lnTo>
                        <a:pt x="444" y="686"/>
                      </a:lnTo>
                      <a:lnTo>
                        <a:pt x="442" y="684"/>
                      </a:lnTo>
                      <a:lnTo>
                        <a:pt x="444" y="680"/>
                      </a:lnTo>
                      <a:lnTo>
                        <a:pt x="436" y="680"/>
                      </a:lnTo>
                      <a:lnTo>
                        <a:pt x="434" y="680"/>
                      </a:lnTo>
                      <a:lnTo>
                        <a:pt x="427" y="684"/>
                      </a:lnTo>
                      <a:lnTo>
                        <a:pt x="425" y="678"/>
                      </a:lnTo>
                      <a:lnTo>
                        <a:pt x="421" y="669"/>
                      </a:lnTo>
                      <a:lnTo>
                        <a:pt x="427" y="669"/>
                      </a:lnTo>
                      <a:lnTo>
                        <a:pt x="425" y="660"/>
                      </a:lnTo>
                      <a:lnTo>
                        <a:pt x="434" y="656"/>
                      </a:lnTo>
                      <a:lnTo>
                        <a:pt x="436" y="656"/>
                      </a:lnTo>
                      <a:lnTo>
                        <a:pt x="436" y="654"/>
                      </a:lnTo>
                      <a:lnTo>
                        <a:pt x="440" y="645"/>
                      </a:lnTo>
                      <a:lnTo>
                        <a:pt x="434" y="615"/>
                      </a:lnTo>
                      <a:lnTo>
                        <a:pt x="427" y="615"/>
                      </a:lnTo>
                      <a:lnTo>
                        <a:pt x="427" y="611"/>
                      </a:lnTo>
                      <a:lnTo>
                        <a:pt x="421" y="600"/>
                      </a:lnTo>
                      <a:lnTo>
                        <a:pt x="410" y="600"/>
                      </a:lnTo>
                      <a:lnTo>
                        <a:pt x="410" y="606"/>
                      </a:lnTo>
                      <a:lnTo>
                        <a:pt x="406" y="600"/>
                      </a:lnTo>
                      <a:lnTo>
                        <a:pt x="399" y="600"/>
                      </a:lnTo>
                      <a:lnTo>
                        <a:pt x="399" y="598"/>
                      </a:lnTo>
                      <a:lnTo>
                        <a:pt x="393" y="600"/>
                      </a:lnTo>
                      <a:lnTo>
                        <a:pt x="395" y="595"/>
                      </a:lnTo>
                      <a:lnTo>
                        <a:pt x="395" y="589"/>
                      </a:lnTo>
                      <a:lnTo>
                        <a:pt x="391" y="589"/>
                      </a:lnTo>
                      <a:lnTo>
                        <a:pt x="393" y="580"/>
                      </a:lnTo>
                      <a:lnTo>
                        <a:pt x="391" y="580"/>
                      </a:lnTo>
                      <a:lnTo>
                        <a:pt x="384" y="580"/>
                      </a:lnTo>
                      <a:lnTo>
                        <a:pt x="378" y="589"/>
                      </a:lnTo>
                      <a:lnTo>
                        <a:pt x="362" y="585"/>
                      </a:lnTo>
                      <a:lnTo>
                        <a:pt x="356" y="589"/>
                      </a:lnTo>
                      <a:lnTo>
                        <a:pt x="354" y="595"/>
                      </a:lnTo>
                      <a:lnTo>
                        <a:pt x="341" y="598"/>
                      </a:lnTo>
                      <a:lnTo>
                        <a:pt x="341" y="604"/>
                      </a:lnTo>
                      <a:lnTo>
                        <a:pt x="339" y="606"/>
                      </a:lnTo>
                      <a:lnTo>
                        <a:pt x="334" y="611"/>
                      </a:lnTo>
                      <a:lnTo>
                        <a:pt x="326" y="613"/>
                      </a:lnTo>
                      <a:lnTo>
                        <a:pt x="319" y="613"/>
                      </a:lnTo>
                      <a:lnTo>
                        <a:pt x="313" y="606"/>
                      </a:lnTo>
                      <a:lnTo>
                        <a:pt x="311" y="611"/>
                      </a:lnTo>
                      <a:lnTo>
                        <a:pt x="298" y="611"/>
                      </a:lnTo>
                      <a:lnTo>
                        <a:pt x="289" y="606"/>
                      </a:lnTo>
                      <a:lnTo>
                        <a:pt x="285" y="615"/>
                      </a:lnTo>
                      <a:lnTo>
                        <a:pt x="276" y="619"/>
                      </a:lnTo>
                      <a:lnTo>
                        <a:pt x="276" y="611"/>
                      </a:lnTo>
                      <a:lnTo>
                        <a:pt x="265" y="613"/>
                      </a:lnTo>
                      <a:lnTo>
                        <a:pt x="248" y="613"/>
                      </a:lnTo>
                      <a:lnTo>
                        <a:pt x="239" y="611"/>
                      </a:lnTo>
                      <a:lnTo>
                        <a:pt x="235" y="613"/>
                      </a:lnTo>
                      <a:lnTo>
                        <a:pt x="220" y="606"/>
                      </a:lnTo>
                      <a:lnTo>
                        <a:pt x="216" y="606"/>
                      </a:lnTo>
                      <a:lnTo>
                        <a:pt x="216" y="598"/>
                      </a:lnTo>
                      <a:lnTo>
                        <a:pt x="209" y="600"/>
                      </a:lnTo>
                      <a:lnTo>
                        <a:pt x="201" y="598"/>
                      </a:lnTo>
                      <a:lnTo>
                        <a:pt x="196" y="589"/>
                      </a:lnTo>
                      <a:lnTo>
                        <a:pt x="190" y="589"/>
                      </a:lnTo>
                      <a:lnTo>
                        <a:pt x="185" y="591"/>
                      </a:lnTo>
                      <a:lnTo>
                        <a:pt x="181" y="580"/>
                      </a:lnTo>
                      <a:lnTo>
                        <a:pt x="153" y="570"/>
                      </a:lnTo>
                      <a:lnTo>
                        <a:pt x="144" y="567"/>
                      </a:lnTo>
                      <a:lnTo>
                        <a:pt x="123" y="554"/>
                      </a:lnTo>
                      <a:lnTo>
                        <a:pt x="121" y="552"/>
                      </a:lnTo>
                      <a:lnTo>
                        <a:pt x="110" y="554"/>
                      </a:lnTo>
                      <a:lnTo>
                        <a:pt x="103" y="539"/>
                      </a:lnTo>
                      <a:lnTo>
                        <a:pt x="103" y="533"/>
                      </a:lnTo>
                      <a:lnTo>
                        <a:pt x="101" y="533"/>
                      </a:lnTo>
                      <a:lnTo>
                        <a:pt x="99" y="526"/>
                      </a:lnTo>
                      <a:lnTo>
                        <a:pt x="101" y="524"/>
                      </a:lnTo>
                      <a:lnTo>
                        <a:pt x="106" y="531"/>
                      </a:lnTo>
                      <a:lnTo>
                        <a:pt x="116" y="520"/>
                      </a:lnTo>
                      <a:lnTo>
                        <a:pt x="110" y="516"/>
                      </a:lnTo>
                      <a:lnTo>
                        <a:pt x="103" y="511"/>
                      </a:lnTo>
                      <a:lnTo>
                        <a:pt x="101" y="501"/>
                      </a:lnTo>
                      <a:lnTo>
                        <a:pt x="99" y="492"/>
                      </a:lnTo>
                      <a:lnTo>
                        <a:pt x="95" y="485"/>
                      </a:lnTo>
                      <a:lnTo>
                        <a:pt x="84" y="472"/>
                      </a:lnTo>
                      <a:lnTo>
                        <a:pt x="80" y="472"/>
                      </a:lnTo>
                      <a:lnTo>
                        <a:pt x="65" y="459"/>
                      </a:lnTo>
                      <a:lnTo>
                        <a:pt x="56" y="451"/>
                      </a:lnTo>
                      <a:lnTo>
                        <a:pt x="34" y="442"/>
                      </a:lnTo>
                      <a:lnTo>
                        <a:pt x="24" y="444"/>
                      </a:lnTo>
                      <a:lnTo>
                        <a:pt x="21" y="442"/>
                      </a:lnTo>
                      <a:lnTo>
                        <a:pt x="19" y="438"/>
                      </a:lnTo>
                      <a:lnTo>
                        <a:pt x="24" y="438"/>
                      </a:lnTo>
                      <a:lnTo>
                        <a:pt x="30" y="431"/>
                      </a:lnTo>
                      <a:lnTo>
                        <a:pt x="21" y="412"/>
                      </a:lnTo>
                      <a:lnTo>
                        <a:pt x="11" y="408"/>
                      </a:lnTo>
                      <a:lnTo>
                        <a:pt x="6" y="408"/>
                      </a:lnTo>
                      <a:lnTo>
                        <a:pt x="0" y="393"/>
                      </a:lnTo>
                      <a:lnTo>
                        <a:pt x="6" y="393"/>
                      </a:lnTo>
                      <a:lnTo>
                        <a:pt x="4" y="380"/>
                      </a:lnTo>
                      <a:lnTo>
                        <a:pt x="19" y="371"/>
                      </a:lnTo>
                      <a:lnTo>
                        <a:pt x="26" y="367"/>
                      </a:lnTo>
                      <a:lnTo>
                        <a:pt x="30" y="371"/>
                      </a:lnTo>
                      <a:lnTo>
                        <a:pt x="43" y="367"/>
                      </a:lnTo>
                      <a:lnTo>
                        <a:pt x="45" y="358"/>
                      </a:lnTo>
                      <a:lnTo>
                        <a:pt x="65" y="356"/>
                      </a:lnTo>
                      <a:lnTo>
                        <a:pt x="71" y="347"/>
                      </a:lnTo>
                      <a:lnTo>
                        <a:pt x="95" y="332"/>
                      </a:lnTo>
                      <a:lnTo>
                        <a:pt x="99" y="306"/>
                      </a:lnTo>
                      <a:lnTo>
                        <a:pt x="84" y="274"/>
                      </a:lnTo>
                      <a:lnTo>
                        <a:pt x="75" y="274"/>
                      </a:lnTo>
                      <a:lnTo>
                        <a:pt x="101" y="261"/>
                      </a:lnTo>
                      <a:lnTo>
                        <a:pt x="110" y="263"/>
                      </a:lnTo>
                      <a:lnTo>
                        <a:pt x="116" y="257"/>
                      </a:lnTo>
                      <a:lnTo>
                        <a:pt x="110" y="254"/>
                      </a:lnTo>
                      <a:lnTo>
                        <a:pt x="114" y="222"/>
                      </a:lnTo>
                      <a:lnTo>
                        <a:pt x="147" y="222"/>
                      </a:lnTo>
                      <a:lnTo>
                        <a:pt x="153" y="213"/>
                      </a:lnTo>
                      <a:lnTo>
                        <a:pt x="147" y="192"/>
                      </a:lnTo>
                      <a:lnTo>
                        <a:pt x="155" y="188"/>
                      </a:lnTo>
                      <a:lnTo>
                        <a:pt x="164" y="183"/>
                      </a:lnTo>
                      <a:lnTo>
                        <a:pt x="166" y="172"/>
                      </a:lnTo>
                      <a:lnTo>
                        <a:pt x="175" y="168"/>
                      </a:lnTo>
                      <a:lnTo>
                        <a:pt x="175" y="179"/>
                      </a:lnTo>
                      <a:lnTo>
                        <a:pt x="181" y="181"/>
                      </a:lnTo>
                      <a:lnTo>
                        <a:pt x="183" y="183"/>
                      </a:lnTo>
                      <a:lnTo>
                        <a:pt x="190" y="188"/>
                      </a:lnTo>
                      <a:lnTo>
                        <a:pt x="201" y="198"/>
                      </a:lnTo>
                      <a:lnTo>
                        <a:pt x="205" y="192"/>
                      </a:lnTo>
                      <a:lnTo>
                        <a:pt x="209" y="194"/>
                      </a:lnTo>
                      <a:lnTo>
                        <a:pt x="211" y="198"/>
                      </a:lnTo>
                      <a:lnTo>
                        <a:pt x="216" y="196"/>
                      </a:lnTo>
                      <a:lnTo>
                        <a:pt x="226" y="209"/>
                      </a:lnTo>
                      <a:lnTo>
                        <a:pt x="235" y="222"/>
                      </a:lnTo>
                      <a:lnTo>
                        <a:pt x="235" y="231"/>
                      </a:lnTo>
                      <a:lnTo>
                        <a:pt x="239" y="239"/>
                      </a:lnTo>
                      <a:lnTo>
                        <a:pt x="235" y="241"/>
                      </a:lnTo>
                      <a:lnTo>
                        <a:pt x="239" y="252"/>
                      </a:lnTo>
                      <a:lnTo>
                        <a:pt x="255" y="257"/>
                      </a:lnTo>
                      <a:lnTo>
                        <a:pt x="276" y="261"/>
                      </a:lnTo>
                      <a:lnTo>
                        <a:pt x="285" y="261"/>
                      </a:lnTo>
                      <a:lnTo>
                        <a:pt x="300" y="272"/>
                      </a:lnTo>
                      <a:lnTo>
                        <a:pt x="315" y="276"/>
                      </a:lnTo>
                      <a:lnTo>
                        <a:pt x="319" y="276"/>
                      </a:lnTo>
                      <a:lnTo>
                        <a:pt x="326" y="282"/>
                      </a:lnTo>
                      <a:lnTo>
                        <a:pt x="334" y="300"/>
                      </a:lnTo>
                      <a:lnTo>
                        <a:pt x="343" y="311"/>
                      </a:lnTo>
                      <a:lnTo>
                        <a:pt x="360" y="311"/>
                      </a:lnTo>
                      <a:lnTo>
                        <a:pt x="362" y="306"/>
                      </a:lnTo>
                      <a:lnTo>
                        <a:pt x="393" y="306"/>
                      </a:lnTo>
                      <a:lnTo>
                        <a:pt x="399" y="304"/>
                      </a:lnTo>
                      <a:lnTo>
                        <a:pt x="425" y="304"/>
                      </a:lnTo>
                      <a:lnTo>
                        <a:pt x="429" y="311"/>
                      </a:lnTo>
                      <a:lnTo>
                        <a:pt x="460" y="317"/>
                      </a:lnTo>
                      <a:lnTo>
                        <a:pt x="470" y="317"/>
                      </a:lnTo>
                      <a:lnTo>
                        <a:pt x="475" y="321"/>
                      </a:lnTo>
                      <a:lnTo>
                        <a:pt x="485" y="321"/>
                      </a:lnTo>
                      <a:lnTo>
                        <a:pt x="505" y="306"/>
                      </a:lnTo>
                      <a:lnTo>
                        <a:pt x="550" y="300"/>
                      </a:lnTo>
                      <a:lnTo>
                        <a:pt x="555" y="293"/>
                      </a:lnTo>
                      <a:lnTo>
                        <a:pt x="563" y="289"/>
                      </a:lnTo>
                      <a:lnTo>
                        <a:pt x="565" y="276"/>
                      </a:lnTo>
                      <a:lnTo>
                        <a:pt x="574" y="272"/>
                      </a:lnTo>
                      <a:lnTo>
                        <a:pt x="574" y="257"/>
                      </a:lnTo>
                      <a:lnTo>
                        <a:pt x="567" y="252"/>
                      </a:lnTo>
                      <a:lnTo>
                        <a:pt x="567" y="241"/>
                      </a:lnTo>
                      <a:lnTo>
                        <a:pt x="572" y="237"/>
                      </a:lnTo>
                      <a:lnTo>
                        <a:pt x="578" y="239"/>
                      </a:lnTo>
                      <a:lnTo>
                        <a:pt x="589" y="239"/>
                      </a:lnTo>
                      <a:lnTo>
                        <a:pt x="602" y="239"/>
                      </a:lnTo>
                      <a:lnTo>
                        <a:pt x="604" y="237"/>
                      </a:lnTo>
                      <a:lnTo>
                        <a:pt x="608" y="224"/>
                      </a:lnTo>
                      <a:lnTo>
                        <a:pt x="617" y="224"/>
                      </a:lnTo>
                      <a:lnTo>
                        <a:pt x="630" y="211"/>
                      </a:lnTo>
                      <a:lnTo>
                        <a:pt x="630" y="207"/>
                      </a:lnTo>
                      <a:lnTo>
                        <a:pt x="634" y="198"/>
                      </a:lnTo>
                      <a:lnTo>
                        <a:pt x="639" y="198"/>
                      </a:lnTo>
                      <a:lnTo>
                        <a:pt x="643" y="203"/>
                      </a:lnTo>
                      <a:lnTo>
                        <a:pt x="645" y="203"/>
                      </a:lnTo>
                      <a:lnTo>
                        <a:pt x="645" y="196"/>
                      </a:lnTo>
                      <a:lnTo>
                        <a:pt x="649" y="196"/>
                      </a:lnTo>
                      <a:lnTo>
                        <a:pt x="654" y="188"/>
                      </a:lnTo>
                      <a:lnTo>
                        <a:pt x="667" y="183"/>
                      </a:lnTo>
                      <a:lnTo>
                        <a:pt x="680" y="188"/>
                      </a:lnTo>
                      <a:lnTo>
                        <a:pt x="682" y="183"/>
                      </a:lnTo>
                      <a:lnTo>
                        <a:pt x="675" y="175"/>
                      </a:lnTo>
                      <a:lnTo>
                        <a:pt x="669" y="168"/>
                      </a:lnTo>
                      <a:lnTo>
                        <a:pt x="658" y="159"/>
                      </a:lnTo>
                      <a:lnTo>
                        <a:pt x="649" y="153"/>
                      </a:lnTo>
                      <a:lnTo>
                        <a:pt x="639" y="157"/>
                      </a:lnTo>
                      <a:lnTo>
                        <a:pt x="632" y="166"/>
                      </a:lnTo>
                      <a:lnTo>
                        <a:pt x="628" y="164"/>
                      </a:lnTo>
                      <a:lnTo>
                        <a:pt x="617" y="164"/>
                      </a:lnTo>
                      <a:lnTo>
                        <a:pt x="615" y="166"/>
                      </a:lnTo>
                      <a:lnTo>
                        <a:pt x="604" y="157"/>
                      </a:lnTo>
                      <a:lnTo>
                        <a:pt x="608" y="153"/>
                      </a:lnTo>
                      <a:lnTo>
                        <a:pt x="608" y="146"/>
                      </a:lnTo>
                      <a:lnTo>
                        <a:pt x="608" y="123"/>
                      </a:lnTo>
                      <a:lnTo>
                        <a:pt x="611" y="114"/>
                      </a:lnTo>
                      <a:lnTo>
                        <a:pt x="617" y="114"/>
                      </a:lnTo>
                      <a:lnTo>
                        <a:pt x="630" y="116"/>
                      </a:lnTo>
                      <a:lnTo>
                        <a:pt x="645" y="103"/>
                      </a:lnTo>
                      <a:lnTo>
                        <a:pt x="639" y="93"/>
                      </a:lnTo>
                      <a:lnTo>
                        <a:pt x="643" y="73"/>
                      </a:lnTo>
                      <a:lnTo>
                        <a:pt x="649" y="43"/>
                      </a:lnTo>
                      <a:lnTo>
                        <a:pt x="645" y="39"/>
                      </a:lnTo>
                      <a:lnTo>
                        <a:pt x="639" y="30"/>
                      </a:lnTo>
                      <a:lnTo>
                        <a:pt x="632" y="30"/>
                      </a:lnTo>
                      <a:lnTo>
                        <a:pt x="639" y="15"/>
                      </a:lnTo>
                      <a:lnTo>
                        <a:pt x="667" y="4"/>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24" name="Freeform 88">
                  <a:extLst>
                    <a:ext uri="{FF2B5EF4-FFF2-40B4-BE49-F238E27FC236}">
                      <a16:creationId xmlns:a16="http://schemas.microsoft.com/office/drawing/2014/main" id="{55AFD669-FB7F-486D-B3A6-41CF5BB7643C}"/>
                    </a:ext>
                  </a:extLst>
                </p:cNvPr>
                <p:cNvSpPr>
                  <a:spLocks noChangeAspect="1"/>
                </p:cNvSpPr>
                <p:nvPr/>
              </p:nvSpPr>
              <p:spPr bwMode="auto">
                <a:xfrm>
                  <a:off x="4074" y="1975"/>
                  <a:ext cx="496" cy="493"/>
                </a:xfrm>
                <a:custGeom>
                  <a:avLst/>
                  <a:gdLst>
                    <a:gd name="T0" fmla="*/ 144 w 457"/>
                    <a:gd name="T1" fmla="*/ 22 h 493"/>
                    <a:gd name="T2" fmla="*/ 161 w 457"/>
                    <a:gd name="T3" fmla="*/ 50 h 493"/>
                    <a:gd name="T4" fmla="*/ 146 w 457"/>
                    <a:gd name="T5" fmla="*/ 61 h 493"/>
                    <a:gd name="T6" fmla="*/ 166 w 457"/>
                    <a:gd name="T7" fmla="*/ 80 h 493"/>
                    <a:gd name="T8" fmla="*/ 181 w 457"/>
                    <a:gd name="T9" fmla="*/ 115 h 493"/>
                    <a:gd name="T10" fmla="*/ 196 w 457"/>
                    <a:gd name="T11" fmla="*/ 136 h 493"/>
                    <a:gd name="T12" fmla="*/ 254 w 457"/>
                    <a:gd name="T13" fmla="*/ 154 h 493"/>
                    <a:gd name="T14" fmla="*/ 280 w 457"/>
                    <a:gd name="T15" fmla="*/ 167 h 493"/>
                    <a:gd name="T16" fmla="*/ 297 w 457"/>
                    <a:gd name="T17" fmla="*/ 169 h 493"/>
                    <a:gd name="T18" fmla="*/ 321 w 457"/>
                    <a:gd name="T19" fmla="*/ 139 h 493"/>
                    <a:gd name="T20" fmla="*/ 341 w 457"/>
                    <a:gd name="T21" fmla="*/ 160 h 493"/>
                    <a:gd name="T22" fmla="*/ 371 w 457"/>
                    <a:gd name="T23" fmla="*/ 152 h 493"/>
                    <a:gd name="T24" fmla="*/ 382 w 457"/>
                    <a:gd name="T25" fmla="*/ 139 h 493"/>
                    <a:gd name="T26" fmla="*/ 399 w 457"/>
                    <a:gd name="T27" fmla="*/ 123 h 493"/>
                    <a:gd name="T28" fmla="*/ 429 w 457"/>
                    <a:gd name="T29" fmla="*/ 111 h 493"/>
                    <a:gd name="T30" fmla="*/ 442 w 457"/>
                    <a:gd name="T31" fmla="*/ 119 h 493"/>
                    <a:gd name="T32" fmla="*/ 446 w 457"/>
                    <a:gd name="T33" fmla="*/ 130 h 493"/>
                    <a:gd name="T34" fmla="*/ 451 w 457"/>
                    <a:gd name="T35" fmla="*/ 141 h 493"/>
                    <a:gd name="T36" fmla="*/ 436 w 457"/>
                    <a:gd name="T37" fmla="*/ 154 h 493"/>
                    <a:gd name="T38" fmla="*/ 416 w 457"/>
                    <a:gd name="T39" fmla="*/ 190 h 493"/>
                    <a:gd name="T40" fmla="*/ 401 w 457"/>
                    <a:gd name="T41" fmla="*/ 229 h 493"/>
                    <a:gd name="T42" fmla="*/ 390 w 457"/>
                    <a:gd name="T43" fmla="*/ 238 h 493"/>
                    <a:gd name="T44" fmla="*/ 375 w 457"/>
                    <a:gd name="T45" fmla="*/ 229 h 493"/>
                    <a:gd name="T46" fmla="*/ 369 w 457"/>
                    <a:gd name="T47" fmla="*/ 214 h 493"/>
                    <a:gd name="T48" fmla="*/ 384 w 457"/>
                    <a:gd name="T49" fmla="*/ 195 h 493"/>
                    <a:gd name="T50" fmla="*/ 345 w 457"/>
                    <a:gd name="T51" fmla="*/ 180 h 493"/>
                    <a:gd name="T52" fmla="*/ 317 w 457"/>
                    <a:gd name="T53" fmla="*/ 180 h 493"/>
                    <a:gd name="T54" fmla="*/ 321 w 457"/>
                    <a:gd name="T55" fmla="*/ 190 h 493"/>
                    <a:gd name="T56" fmla="*/ 332 w 457"/>
                    <a:gd name="T57" fmla="*/ 210 h 493"/>
                    <a:gd name="T58" fmla="*/ 332 w 457"/>
                    <a:gd name="T59" fmla="*/ 249 h 493"/>
                    <a:gd name="T60" fmla="*/ 319 w 457"/>
                    <a:gd name="T61" fmla="*/ 247 h 493"/>
                    <a:gd name="T62" fmla="*/ 300 w 457"/>
                    <a:gd name="T63" fmla="*/ 264 h 493"/>
                    <a:gd name="T64" fmla="*/ 295 w 457"/>
                    <a:gd name="T65" fmla="*/ 290 h 493"/>
                    <a:gd name="T66" fmla="*/ 280 w 457"/>
                    <a:gd name="T67" fmla="*/ 294 h 493"/>
                    <a:gd name="T68" fmla="*/ 233 w 457"/>
                    <a:gd name="T69" fmla="*/ 341 h 493"/>
                    <a:gd name="T70" fmla="*/ 211 w 457"/>
                    <a:gd name="T71" fmla="*/ 359 h 493"/>
                    <a:gd name="T72" fmla="*/ 202 w 457"/>
                    <a:gd name="T73" fmla="*/ 385 h 493"/>
                    <a:gd name="T74" fmla="*/ 205 w 457"/>
                    <a:gd name="T75" fmla="*/ 408 h 493"/>
                    <a:gd name="T76" fmla="*/ 189 w 457"/>
                    <a:gd name="T77" fmla="*/ 454 h 493"/>
                    <a:gd name="T78" fmla="*/ 177 w 457"/>
                    <a:gd name="T79" fmla="*/ 473 h 493"/>
                    <a:gd name="T80" fmla="*/ 140 w 457"/>
                    <a:gd name="T81" fmla="*/ 462 h 493"/>
                    <a:gd name="T82" fmla="*/ 110 w 457"/>
                    <a:gd name="T83" fmla="*/ 398 h 493"/>
                    <a:gd name="T84" fmla="*/ 75 w 457"/>
                    <a:gd name="T85" fmla="*/ 305 h 493"/>
                    <a:gd name="T86" fmla="*/ 71 w 457"/>
                    <a:gd name="T87" fmla="*/ 264 h 493"/>
                    <a:gd name="T88" fmla="*/ 73 w 457"/>
                    <a:gd name="T89" fmla="*/ 249 h 493"/>
                    <a:gd name="T90" fmla="*/ 58 w 457"/>
                    <a:gd name="T91" fmla="*/ 255 h 493"/>
                    <a:gd name="T92" fmla="*/ 30 w 457"/>
                    <a:gd name="T93" fmla="*/ 268 h 493"/>
                    <a:gd name="T94" fmla="*/ 30 w 457"/>
                    <a:gd name="T95" fmla="*/ 234 h 493"/>
                    <a:gd name="T96" fmla="*/ 2 w 457"/>
                    <a:gd name="T97" fmla="*/ 218 h 493"/>
                    <a:gd name="T98" fmla="*/ 6 w 457"/>
                    <a:gd name="T99" fmla="*/ 214 h 493"/>
                    <a:gd name="T100" fmla="*/ 36 w 457"/>
                    <a:gd name="T101" fmla="*/ 214 h 493"/>
                    <a:gd name="T102" fmla="*/ 25 w 457"/>
                    <a:gd name="T103" fmla="*/ 182 h 493"/>
                    <a:gd name="T104" fmla="*/ 25 w 457"/>
                    <a:gd name="T105" fmla="*/ 145 h 493"/>
                    <a:gd name="T106" fmla="*/ 51 w 457"/>
                    <a:gd name="T107" fmla="*/ 139 h 493"/>
                    <a:gd name="T108" fmla="*/ 71 w 457"/>
                    <a:gd name="T109" fmla="*/ 108 h 493"/>
                    <a:gd name="T110" fmla="*/ 82 w 457"/>
                    <a:gd name="T111" fmla="*/ 74 h 493"/>
                    <a:gd name="T112" fmla="*/ 82 w 457"/>
                    <a:gd name="T113" fmla="*/ 57 h 493"/>
                    <a:gd name="T114" fmla="*/ 64 w 457"/>
                    <a:gd name="T115" fmla="*/ 22 h 493"/>
                    <a:gd name="T116" fmla="*/ 110 w 457"/>
                    <a:gd name="T117" fmla="*/ 13 h 4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7"/>
                    <a:gd name="T178" fmla="*/ 0 h 493"/>
                    <a:gd name="T179" fmla="*/ 457 w 457"/>
                    <a:gd name="T180" fmla="*/ 493 h 4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7" h="493">
                      <a:moveTo>
                        <a:pt x="125" y="0"/>
                      </a:moveTo>
                      <a:lnTo>
                        <a:pt x="129" y="0"/>
                      </a:lnTo>
                      <a:lnTo>
                        <a:pt x="140" y="13"/>
                      </a:lnTo>
                      <a:lnTo>
                        <a:pt x="144" y="22"/>
                      </a:lnTo>
                      <a:lnTo>
                        <a:pt x="146" y="29"/>
                      </a:lnTo>
                      <a:lnTo>
                        <a:pt x="151" y="41"/>
                      </a:lnTo>
                      <a:lnTo>
                        <a:pt x="155" y="44"/>
                      </a:lnTo>
                      <a:lnTo>
                        <a:pt x="161" y="50"/>
                      </a:lnTo>
                      <a:lnTo>
                        <a:pt x="153" y="59"/>
                      </a:lnTo>
                      <a:lnTo>
                        <a:pt x="146" y="54"/>
                      </a:lnTo>
                      <a:lnTo>
                        <a:pt x="144" y="57"/>
                      </a:lnTo>
                      <a:lnTo>
                        <a:pt x="146" y="61"/>
                      </a:lnTo>
                      <a:lnTo>
                        <a:pt x="151" y="61"/>
                      </a:lnTo>
                      <a:lnTo>
                        <a:pt x="151" y="70"/>
                      </a:lnTo>
                      <a:lnTo>
                        <a:pt x="155" y="85"/>
                      </a:lnTo>
                      <a:lnTo>
                        <a:pt x="166" y="80"/>
                      </a:lnTo>
                      <a:lnTo>
                        <a:pt x="170" y="85"/>
                      </a:lnTo>
                      <a:lnTo>
                        <a:pt x="189" y="95"/>
                      </a:lnTo>
                      <a:lnTo>
                        <a:pt x="185" y="108"/>
                      </a:lnTo>
                      <a:lnTo>
                        <a:pt x="181" y="115"/>
                      </a:lnTo>
                      <a:lnTo>
                        <a:pt x="185" y="121"/>
                      </a:lnTo>
                      <a:lnTo>
                        <a:pt x="177" y="123"/>
                      </a:lnTo>
                      <a:lnTo>
                        <a:pt x="185" y="130"/>
                      </a:lnTo>
                      <a:lnTo>
                        <a:pt x="196" y="136"/>
                      </a:lnTo>
                      <a:lnTo>
                        <a:pt x="209" y="141"/>
                      </a:lnTo>
                      <a:lnTo>
                        <a:pt x="220" y="145"/>
                      </a:lnTo>
                      <a:lnTo>
                        <a:pt x="239" y="152"/>
                      </a:lnTo>
                      <a:lnTo>
                        <a:pt x="254" y="154"/>
                      </a:lnTo>
                      <a:lnTo>
                        <a:pt x="256" y="158"/>
                      </a:lnTo>
                      <a:lnTo>
                        <a:pt x="267" y="164"/>
                      </a:lnTo>
                      <a:lnTo>
                        <a:pt x="271" y="160"/>
                      </a:lnTo>
                      <a:lnTo>
                        <a:pt x="280" y="167"/>
                      </a:lnTo>
                      <a:lnTo>
                        <a:pt x="282" y="167"/>
                      </a:lnTo>
                      <a:lnTo>
                        <a:pt x="291" y="167"/>
                      </a:lnTo>
                      <a:lnTo>
                        <a:pt x="297" y="167"/>
                      </a:lnTo>
                      <a:lnTo>
                        <a:pt x="297" y="169"/>
                      </a:lnTo>
                      <a:lnTo>
                        <a:pt x="312" y="169"/>
                      </a:lnTo>
                      <a:lnTo>
                        <a:pt x="310" y="152"/>
                      </a:lnTo>
                      <a:lnTo>
                        <a:pt x="312" y="141"/>
                      </a:lnTo>
                      <a:lnTo>
                        <a:pt x="321" y="139"/>
                      </a:lnTo>
                      <a:lnTo>
                        <a:pt x="321" y="149"/>
                      </a:lnTo>
                      <a:lnTo>
                        <a:pt x="321" y="154"/>
                      </a:lnTo>
                      <a:lnTo>
                        <a:pt x="330" y="158"/>
                      </a:lnTo>
                      <a:lnTo>
                        <a:pt x="341" y="160"/>
                      </a:lnTo>
                      <a:lnTo>
                        <a:pt x="349" y="158"/>
                      </a:lnTo>
                      <a:lnTo>
                        <a:pt x="349" y="160"/>
                      </a:lnTo>
                      <a:lnTo>
                        <a:pt x="375" y="160"/>
                      </a:lnTo>
                      <a:lnTo>
                        <a:pt x="371" y="152"/>
                      </a:lnTo>
                      <a:lnTo>
                        <a:pt x="364" y="149"/>
                      </a:lnTo>
                      <a:lnTo>
                        <a:pt x="364" y="141"/>
                      </a:lnTo>
                      <a:lnTo>
                        <a:pt x="371" y="141"/>
                      </a:lnTo>
                      <a:lnTo>
                        <a:pt x="382" y="139"/>
                      </a:lnTo>
                      <a:lnTo>
                        <a:pt x="384" y="136"/>
                      </a:lnTo>
                      <a:lnTo>
                        <a:pt x="386" y="134"/>
                      </a:lnTo>
                      <a:lnTo>
                        <a:pt x="386" y="126"/>
                      </a:lnTo>
                      <a:lnTo>
                        <a:pt x="399" y="123"/>
                      </a:lnTo>
                      <a:lnTo>
                        <a:pt x="401" y="119"/>
                      </a:lnTo>
                      <a:lnTo>
                        <a:pt x="410" y="115"/>
                      </a:lnTo>
                      <a:lnTo>
                        <a:pt x="425" y="119"/>
                      </a:lnTo>
                      <a:lnTo>
                        <a:pt x="429" y="111"/>
                      </a:lnTo>
                      <a:lnTo>
                        <a:pt x="436" y="108"/>
                      </a:lnTo>
                      <a:lnTo>
                        <a:pt x="440" y="111"/>
                      </a:lnTo>
                      <a:lnTo>
                        <a:pt x="436" y="119"/>
                      </a:lnTo>
                      <a:lnTo>
                        <a:pt x="442" y="119"/>
                      </a:lnTo>
                      <a:lnTo>
                        <a:pt x="442" y="123"/>
                      </a:lnTo>
                      <a:lnTo>
                        <a:pt x="440" y="130"/>
                      </a:lnTo>
                      <a:lnTo>
                        <a:pt x="446" y="126"/>
                      </a:lnTo>
                      <a:lnTo>
                        <a:pt x="446" y="130"/>
                      </a:lnTo>
                      <a:lnTo>
                        <a:pt x="451" y="130"/>
                      </a:lnTo>
                      <a:lnTo>
                        <a:pt x="457" y="136"/>
                      </a:lnTo>
                      <a:lnTo>
                        <a:pt x="455" y="136"/>
                      </a:lnTo>
                      <a:lnTo>
                        <a:pt x="451" y="141"/>
                      </a:lnTo>
                      <a:lnTo>
                        <a:pt x="455" y="152"/>
                      </a:lnTo>
                      <a:lnTo>
                        <a:pt x="451" y="154"/>
                      </a:lnTo>
                      <a:lnTo>
                        <a:pt x="448" y="152"/>
                      </a:lnTo>
                      <a:lnTo>
                        <a:pt x="436" y="154"/>
                      </a:lnTo>
                      <a:lnTo>
                        <a:pt x="425" y="167"/>
                      </a:lnTo>
                      <a:lnTo>
                        <a:pt x="425" y="180"/>
                      </a:lnTo>
                      <a:lnTo>
                        <a:pt x="416" y="184"/>
                      </a:lnTo>
                      <a:lnTo>
                        <a:pt x="416" y="190"/>
                      </a:lnTo>
                      <a:lnTo>
                        <a:pt x="416" y="199"/>
                      </a:lnTo>
                      <a:lnTo>
                        <a:pt x="412" y="214"/>
                      </a:lnTo>
                      <a:lnTo>
                        <a:pt x="401" y="214"/>
                      </a:lnTo>
                      <a:lnTo>
                        <a:pt x="401" y="229"/>
                      </a:lnTo>
                      <a:lnTo>
                        <a:pt x="397" y="229"/>
                      </a:lnTo>
                      <a:lnTo>
                        <a:pt x="399" y="247"/>
                      </a:lnTo>
                      <a:lnTo>
                        <a:pt x="394" y="247"/>
                      </a:lnTo>
                      <a:lnTo>
                        <a:pt x="390" y="238"/>
                      </a:lnTo>
                      <a:lnTo>
                        <a:pt x="384" y="229"/>
                      </a:lnTo>
                      <a:lnTo>
                        <a:pt x="384" y="223"/>
                      </a:lnTo>
                      <a:lnTo>
                        <a:pt x="377" y="229"/>
                      </a:lnTo>
                      <a:lnTo>
                        <a:pt x="375" y="229"/>
                      </a:lnTo>
                      <a:lnTo>
                        <a:pt x="371" y="229"/>
                      </a:lnTo>
                      <a:lnTo>
                        <a:pt x="369" y="229"/>
                      </a:lnTo>
                      <a:lnTo>
                        <a:pt x="364" y="214"/>
                      </a:lnTo>
                      <a:lnTo>
                        <a:pt x="369" y="214"/>
                      </a:lnTo>
                      <a:lnTo>
                        <a:pt x="371" y="206"/>
                      </a:lnTo>
                      <a:lnTo>
                        <a:pt x="382" y="203"/>
                      </a:lnTo>
                      <a:lnTo>
                        <a:pt x="382" y="197"/>
                      </a:lnTo>
                      <a:lnTo>
                        <a:pt x="384" y="195"/>
                      </a:lnTo>
                      <a:lnTo>
                        <a:pt x="382" y="188"/>
                      </a:lnTo>
                      <a:lnTo>
                        <a:pt x="345" y="190"/>
                      </a:lnTo>
                      <a:lnTo>
                        <a:pt x="347" y="188"/>
                      </a:lnTo>
                      <a:lnTo>
                        <a:pt x="345" y="180"/>
                      </a:lnTo>
                      <a:lnTo>
                        <a:pt x="334" y="173"/>
                      </a:lnTo>
                      <a:lnTo>
                        <a:pt x="325" y="167"/>
                      </a:lnTo>
                      <a:lnTo>
                        <a:pt x="319" y="167"/>
                      </a:lnTo>
                      <a:lnTo>
                        <a:pt x="317" y="180"/>
                      </a:lnTo>
                      <a:lnTo>
                        <a:pt x="321" y="184"/>
                      </a:lnTo>
                      <a:lnTo>
                        <a:pt x="325" y="184"/>
                      </a:lnTo>
                      <a:lnTo>
                        <a:pt x="332" y="190"/>
                      </a:lnTo>
                      <a:lnTo>
                        <a:pt x="321" y="190"/>
                      </a:lnTo>
                      <a:lnTo>
                        <a:pt x="321" y="197"/>
                      </a:lnTo>
                      <a:lnTo>
                        <a:pt x="317" y="199"/>
                      </a:lnTo>
                      <a:lnTo>
                        <a:pt x="321" y="206"/>
                      </a:lnTo>
                      <a:lnTo>
                        <a:pt x="332" y="210"/>
                      </a:lnTo>
                      <a:lnTo>
                        <a:pt x="330" y="218"/>
                      </a:lnTo>
                      <a:lnTo>
                        <a:pt x="341" y="253"/>
                      </a:lnTo>
                      <a:lnTo>
                        <a:pt x="332" y="255"/>
                      </a:lnTo>
                      <a:lnTo>
                        <a:pt x="332" y="249"/>
                      </a:lnTo>
                      <a:lnTo>
                        <a:pt x="325" y="259"/>
                      </a:lnTo>
                      <a:lnTo>
                        <a:pt x="321" y="255"/>
                      </a:lnTo>
                      <a:lnTo>
                        <a:pt x="321" y="247"/>
                      </a:lnTo>
                      <a:lnTo>
                        <a:pt x="319" y="247"/>
                      </a:lnTo>
                      <a:lnTo>
                        <a:pt x="319" y="253"/>
                      </a:lnTo>
                      <a:lnTo>
                        <a:pt x="306" y="259"/>
                      </a:lnTo>
                      <a:lnTo>
                        <a:pt x="300" y="264"/>
                      </a:lnTo>
                      <a:lnTo>
                        <a:pt x="304" y="275"/>
                      </a:lnTo>
                      <a:lnTo>
                        <a:pt x="300" y="279"/>
                      </a:lnTo>
                      <a:lnTo>
                        <a:pt x="297" y="283"/>
                      </a:lnTo>
                      <a:lnTo>
                        <a:pt x="295" y="290"/>
                      </a:lnTo>
                      <a:lnTo>
                        <a:pt x="282" y="294"/>
                      </a:lnTo>
                      <a:lnTo>
                        <a:pt x="282" y="290"/>
                      </a:lnTo>
                      <a:lnTo>
                        <a:pt x="276" y="294"/>
                      </a:lnTo>
                      <a:lnTo>
                        <a:pt x="280" y="294"/>
                      </a:lnTo>
                      <a:lnTo>
                        <a:pt x="265" y="313"/>
                      </a:lnTo>
                      <a:lnTo>
                        <a:pt x="252" y="324"/>
                      </a:lnTo>
                      <a:lnTo>
                        <a:pt x="239" y="335"/>
                      </a:lnTo>
                      <a:lnTo>
                        <a:pt x="233" y="341"/>
                      </a:lnTo>
                      <a:lnTo>
                        <a:pt x="235" y="344"/>
                      </a:lnTo>
                      <a:lnTo>
                        <a:pt x="224" y="350"/>
                      </a:lnTo>
                      <a:lnTo>
                        <a:pt x="218" y="354"/>
                      </a:lnTo>
                      <a:lnTo>
                        <a:pt x="211" y="359"/>
                      </a:lnTo>
                      <a:lnTo>
                        <a:pt x="209" y="359"/>
                      </a:lnTo>
                      <a:lnTo>
                        <a:pt x="202" y="363"/>
                      </a:lnTo>
                      <a:lnTo>
                        <a:pt x="200" y="374"/>
                      </a:lnTo>
                      <a:lnTo>
                        <a:pt x="202" y="385"/>
                      </a:lnTo>
                      <a:lnTo>
                        <a:pt x="202" y="389"/>
                      </a:lnTo>
                      <a:lnTo>
                        <a:pt x="202" y="400"/>
                      </a:lnTo>
                      <a:lnTo>
                        <a:pt x="200" y="400"/>
                      </a:lnTo>
                      <a:lnTo>
                        <a:pt x="205" y="408"/>
                      </a:lnTo>
                      <a:lnTo>
                        <a:pt x="200" y="421"/>
                      </a:lnTo>
                      <a:lnTo>
                        <a:pt x="196" y="430"/>
                      </a:lnTo>
                      <a:lnTo>
                        <a:pt x="200" y="454"/>
                      </a:lnTo>
                      <a:lnTo>
                        <a:pt x="189" y="454"/>
                      </a:lnTo>
                      <a:lnTo>
                        <a:pt x="185" y="467"/>
                      </a:lnTo>
                      <a:lnTo>
                        <a:pt x="192" y="469"/>
                      </a:lnTo>
                      <a:lnTo>
                        <a:pt x="189" y="473"/>
                      </a:lnTo>
                      <a:lnTo>
                        <a:pt x="177" y="473"/>
                      </a:lnTo>
                      <a:lnTo>
                        <a:pt x="170" y="480"/>
                      </a:lnTo>
                      <a:lnTo>
                        <a:pt x="170" y="484"/>
                      </a:lnTo>
                      <a:lnTo>
                        <a:pt x="161" y="493"/>
                      </a:lnTo>
                      <a:lnTo>
                        <a:pt x="140" y="462"/>
                      </a:lnTo>
                      <a:lnTo>
                        <a:pt x="144" y="465"/>
                      </a:lnTo>
                      <a:lnTo>
                        <a:pt x="131" y="436"/>
                      </a:lnTo>
                      <a:lnTo>
                        <a:pt x="123" y="421"/>
                      </a:lnTo>
                      <a:lnTo>
                        <a:pt x="110" y="398"/>
                      </a:lnTo>
                      <a:lnTo>
                        <a:pt x="105" y="378"/>
                      </a:lnTo>
                      <a:lnTo>
                        <a:pt x="95" y="363"/>
                      </a:lnTo>
                      <a:lnTo>
                        <a:pt x="79" y="318"/>
                      </a:lnTo>
                      <a:lnTo>
                        <a:pt x="75" y="305"/>
                      </a:lnTo>
                      <a:lnTo>
                        <a:pt x="73" y="283"/>
                      </a:lnTo>
                      <a:lnTo>
                        <a:pt x="73" y="270"/>
                      </a:lnTo>
                      <a:lnTo>
                        <a:pt x="71" y="264"/>
                      </a:lnTo>
                      <a:lnTo>
                        <a:pt x="73" y="259"/>
                      </a:lnTo>
                      <a:lnTo>
                        <a:pt x="71" y="255"/>
                      </a:lnTo>
                      <a:lnTo>
                        <a:pt x="66" y="249"/>
                      </a:lnTo>
                      <a:lnTo>
                        <a:pt x="73" y="249"/>
                      </a:lnTo>
                      <a:lnTo>
                        <a:pt x="73" y="247"/>
                      </a:lnTo>
                      <a:lnTo>
                        <a:pt x="64" y="247"/>
                      </a:lnTo>
                      <a:lnTo>
                        <a:pt x="64" y="253"/>
                      </a:lnTo>
                      <a:lnTo>
                        <a:pt x="58" y="255"/>
                      </a:lnTo>
                      <a:lnTo>
                        <a:pt x="64" y="259"/>
                      </a:lnTo>
                      <a:lnTo>
                        <a:pt x="60" y="268"/>
                      </a:lnTo>
                      <a:lnTo>
                        <a:pt x="43" y="275"/>
                      </a:lnTo>
                      <a:lnTo>
                        <a:pt x="30" y="268"/>
                      </a:lnTo>
                      <a:lnTo>
                        <a:pt x="10" y="247"/>
                      </a:lnTo>
                      <a:lnTo>
                        <a:pt x="15" y="247"/>
                      </a:lnTo>
                      <a:lnTo>
                        <a:pt x="30" y="240"/>
                      </a:lnTo>
                      <a:lnTo>
                        <a:pt x="30" y="234"/>
                      </a:lnTo>
                      <a:lnTo>
                        <a:pt x="17" y="240"/>
                      </a:lnTo>
                      <a:lnTo>
                        <a:pt x="2" y="229"/>
                      </a:lnTo>
                      <a:lnTo>
                        <a:pt x="0" y="223"/>
                      </a:lnTo>
                      <a:lnTo>
                        <a:pt x="2" y="218"/>
                      </a:lnTo>
                      <a:lnTo>
                        <a:pt x="0" y="218"/>
                      </a:lnTo>
                      <a:lnTo>
                        <a:pt x="0" y="214"/>
                      </a:lnTo>
                      <a:lnTo>
                        <a:pt x="6" y="214"/>
                      </a:lnTo>
                      <a:lnTo>
                        <a:pt x="21" y="214"/>
                      </a:lnTo>
                      <a:lnTo>
                        <a:pt x="25" y="214"/>
                      </a:lnTo>
                      <a:lnTo>
                        <a:pt x="32" y="210"/>
                      </a:lnTo>
                      <a:lnTo>
                        <a:pt x="36" y="214"/>
                      </a:lnTo>
                      <a:lnTo>
                        <a:pt x="41" y="210"/>
                      </a:lnTo>
                      <a:lnTo>
                        <a:pt x="41" y="206"/>
                      </a:lnTo>
                      <a:lnTo>
                        <a:pt x="30" y="184"/>
                      </a:lnTo>
                      <a:lnTo>
                        <a:pt x="25" y="182"/>
                      </a:lnTo>
                      <a:lnTo>
                        <a:pt x="25" y="167"/>
                      </a:lnTo>
                      <a:lnTo>
                        <a:pt x="10" y="164"/>
                      </a:lnTo>
                      <a:lnTo>
                        <a:pt x="21" y="149"/>
                      </a:lnTo>
                      <a:lnTo>
                        <a:pt x="25" y="145"/>
                      </a:lnTo>
                      <a:lnTo>
                        <a:pt x="25" y="141"/>
                      </a:lnTo>
                      <a:lnTo>
                        <a:pt x="30" y="149"/>
                      </a:lnTo>
                      <a:lnTo>
                        <a:pt x="49" y="141"/>
                      </a:lnTo>
                      <a:lnTo>
                        <a:pt x="51" y="139"/>
                      </a:lnTo>
                      <a:lnTo>
                        <a:pt x="56" y="136"/>
                      </a:lnTo>
                      <a:lnTo>
                        <a:pt x="56" y="126"/>
                      </a:lnTo>
                      <a:lnTo>
                        <a:pt x="71" y="119"/>
                      </a:lnTo>
                      <a:lnTo>
                        <a:pt x="71" y="108"/>
                      </a:lnTo>
                      <a:lnTo>
                        <a:pt x="75" y="102"/>
                      </a:lnTo>
                      <a:lnTo>
                        <a:pt x="82" y="89"/>
                      </a:lnTo>
                      <a:lnTo>
                        <a:pt x="90" y="85"/>
                      </a:lnTo>
                      <a:lnTo>
                        <a:pt x="82" y="74"/>
                      </a:lnTo>
                      <a:lnTo>
                        <a:pt x="90" y="70"/>
                      </a:lnTo>
                      <a:lnTo>
                        <a:pt x="95" y="65"/>
                      </a:lnTo>
                      <a:lnTo>
                        <a:pt x="95" y="59"/>
                      </a:lnTo>
                      <a:lnTo>
                        <a:pt x="82" y="57"/>
                      </a:lnTo>
                      <a:lnTo>
                        <a:pt x="79" y="50"/>
                      </a:lnTo>
                      <a:lnTo>
                        <a:pt x="73" y="46"/>
                      </a:lnTo>
                      <a:lnTo>
                        <a:pt x="73" y="31"/>
                      </a:lnTo>
                      <a:lnTo>
                        <a:pt x="64" y="22"/>
                      </a:lnTo>
                      <a:lnTo>
                        <a:pt x="71" y="16"/>
                      </a:lnTo>
                      <a:lnTo>
                        <a:pt x="86" y="16"/>
                      </a:lnTo>
                      <a:lnTo>
                        <a:pt x="95" y="20"/>
                      </a:lnTo>
                      <a:lnTo>
                        <a:pt x="110" y="13"/>
                      </a:lnTo>
                      <a:lnTo>
                        <a:pt x="123" y="5"/>
                      </a:lnTo>
                      <a:lnTo>
                        <a:pt x="125"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25" name="Freeform 89">
                  <a:extLst>
                    <a:ext uri="{FF2B5EF4-FFF2-40B4-BE49-F238E27FC236}">
                      <a16:creationId xmlns:a16="http://schemas.microsoft.com/office/drawing/2014/main" id="{7A322546-018D-49D5-A15E-811AA3EBCC47}"/>
                    </a:ext>
                  </a:extLst>
                </p:cNvPr>
                <p:cNvSpPr>
                  <a:spLocks noChangeAspect="1"/>
                </p:cNvSpPr>
                <p:nvPr/>
              </p:nvSpPr>
              <p:spPr bwMode="auto">
                <a:xfrm>
                  <a:off x="4567" y="2509"/>
                  <a:ext cx="192" cy="194"/>
                </a:xfrm>
                <a:custGeom>
                  <a:avLst/>
                  <a:gdLst>
                    <a:gd name="T0" fmla="*/ 142 w 177"/>
                    <a:gd name="T1" fmla="*/ 179 h 194"/>
                    <a:gd name="T2" fmla="*/ 129 w 177"/>
                    <a:gd name="T3" fmla="*/ 168 h 194"/>
                    <a:gd name="T4" fmla="*/ 114 w 177"/>
                    <a:gd name="T5" fmla="*/ 153 h 194"/>
                    <a:gd name="T6" fmla="*/ 95 w 177"/>
                    <a:gd name="T7" fmla="*/ 129 h 194"/>
                    <a:gd name="T8" fmla="*/ 84 w 177"/>
                    <a:gd name="T9" fmla="*/ 114 h 194"/>
                    <a:gd name="T10" fmla="*/ 75 w 177"/>
                    <a:gd name="T11" fmla="*/ 99 h 194"/>
                    <a:gd name="T12" fmla="*/ 65 w 177"/>
                    <a:gd name="T13" fmla="*/ 88 h 194"/>
                    <a:gd name="T14" fmla="*/ 60 w 177"/>
                    <a:gd name="T15" fmla="*/ 64 h 194"/>
                    <a:gd name="T16" fmla="*/ 39 w 177"/>
                    <a:gd name="T17" fmla="*/ 47 h 194"/>
                    <a:gd name="T18" fmla="*/ 26 w 177"/>
                    <a:gd name="T19" fmla="*/ 34 h 194"/>
                    <a:gd name="T20" fmla="*/ 2 w 177"/>
                    <a:gd name="T21" fmla="*/ 15 h 194"/>
                    <a:gd name="T22" fmla="*/ 0 w 177"/>
                    <a:gd name="T23" fmla="*/ 0 h 194"/>
                    <a:gd name="T24" fmla="*/ 24 w 177"/>
                    <a:gd name="T25" fmla="*/ 6 h 194"/>
                    <a:gd name="T26" fmla="*/ 50 w 177"/>
                    <a:gd name="T27" fmla="*/ 19 h 194"/>
                    <a:gd name="T28" fmla="*/ 69 w 177"/>
                    <a:gd name="T29" fmla="*/ 38 h 194"/>
                    <a:gd name="T30" fmla="*/ 88 w 177"/>
                    <a:gd name="T31" fmla="*/ 58 h 194"/>
                    <a:gd name="T32" fmla="*/ 97 w 177"/>
                    <a:gd name="T33" fmla="*/ 58 h 194"/>
                    <a:gd name="T34" fmla="*/ 106 w 177"/>
                    <a:gd name="T35" fmla="*/ 69 h 194"/>
                    <a:gd name="T36" fmla="*/ 114 w 177"/>
                    <a:gd name="T37" fmla="*/ 77 h 194"/>
                    <a:gd name="T38" fmla="*/ 127 w 177"/>
                    <a:gd name="T39" fmla="*/ 86 h 194"/>
                    <a:gd name="T40" fmla="*/ 127 w 177"/>
                    <a:gd name="T41" fmla="*/ 88 h 194"/>
                    <a:gd name="T42" fmla="*/ 138 w 177"/>
                    <a:gd name="T43" fmla="*/ 88 h 194"/>
                    <a:gd name="T44" fmla="*/ 134 w 177"/>
                    <a:gd name="T45" fmla="*/ 99 h 194"/>
                    <a:gd name="T46" fmla="*/ 134 w 177"/>
                    <a:gd name="T47" fmla="*/ 103 h 194"/>
                    <a:gd name="T48" fmla="*/ 149 w 177"/>
                    <a:gd name="T49" fmla="*/ 110 h 194"/>
                    <a:gd name="T50" fmla="*/ 157 w 177"/>
                    <a:gd name="T51" fmla="*/ 129 h 194"/>
                    <a:gd name="T52" fmla="*/ 160 w 177"/>
                    <a:gd name="T53" fmla="*/ 133 h 194"/>
                    <a:gd name="T54" fmla="*/ 173 w 177"/>
                    <a:gd name="T55" fmla="*/ 142 h 194"/>
                    <a:gd name="T56" fmla="*/ 168 w 177"/>
                    <a:gd name="T57" fmla="*/ 153 h 194"/>
                    <a:gd name="T58" fmla="*/ 173 w 177"/>
                    <a:gd name="T59" fmla="*/ 166 h 194"/>
                    <a:gd name="T60" fmla="*/ 160 w 177"/>
                    <a:gd name="T61" fmla="*/ 183 h 194"/>
                    <a:gd name="T62" fmla="*/ 153 w 177"/>
                    <a:gd name="T63" fmla="*/ 187 h 1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7"/>
                    <a:gd name="T97" fmla="*/ 0 h 194"/>
                    <a:gd name="T98" fmla="*/ 177 w 177"/>
                    <a:gd name="T99" fmla="*/ 194 h 19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7" h="194">
                      <a:moveTo>
                        <a:pt x="153" y="194"/>
                      </a:moveTo>
                      <a:lnTo>
                        <a:pt x="142" y="179"/>
                      </a:lnTo>
                      <a:lnTo>
                        <a:pt x="138" y="174"/>
                      </a:lnTo>
                      <a:lnTo>
                        <a:pt x="129" y="168"/>
                      </a:lnTo>
                      <a:lnTo>
                        <a:pt x="114" y="159"/>
                      </a:lnTo>
                      <a:lnTo>
                        <a:pt x="114" y="153"/>
                      </a:lnTo>
                      <a:lnTo>
                        <a:pt x="104" y="144"/>
                      </a:lnTo>
                      <a:lnTo>
                        <a:pt x="95" y="129"/>
                      </a:lnTo>
                      <a:lnTo>
                        <a:pt x="95" y="127"/>
                      </a:lnTo>
                      <a:lnTo>
                        <a:pt x="84" y="114"/>
                      </a:lnTo>
                      <a:lnTo>
                        <a:pt x="84" y="110"/>
                      </a:lnTo>
                      <a:lnTo>
                        <a:pt x="75" y="99"/>
                      </a:lnTo>
                      <a:lnTo>
                        <a:pt x="73" y="92"/>
                      </a:lnTo>
                      <a:lnTo>
                        <a:pt x="65" y="88"/>
                      </a:lnTo>
                      <a:lnTo>
                        <a:pt x="58" y="69"/>
                      </a:lnTo>
                      <a:lnTo>
                        <a:pt x="60" y="64"/>
                      </a:lnTo>
                      <a:lnTo>
                        <a:pt x="41" y="54"/>
                      </a:lnTo>
                      <a:lnTo>
                        <a:pt x="39" y="47"/>
                      </a:lnTo>
                      <a:lnTo>
                        <a:pt x="37" y="47"/>
                      </a:lnTo>
                      <a:lnTo>
                        <a:pt x="26" y="34"/>
                      </a:lnTo>
                      <a:lnTo>
                        <a:pt x="24" y="34"/>
                      </a:lnTo>
                      <a:lnTo>
                        <a:pt x="2" y="15"/>
                      </a:lnTo>
                      <a:lnTo>
                        <a:pt x="0" y="6"/>
                      </a:lnTo>
                      <a:lnTo>
                        <a:pt x="0" y="0"/>
                      </a:lnTo>
                      <a:lnTo>
                        <a:pt x="9" y="0"/>
                      </a:lnTo>
                      <a:lnTo>
                        <a:pt x="24" y="6"/>
                      </a:lnTo>
                      <a:lnTo>
                        <a:pt x="37" y="6"/>
                      </a:lnTo>
                      <a:lnTo>
                        <a:pt x="50" y="19"/>
                      </a:lnTo>
                      <a:lnTo>
                        <a:pt x="50" y="23"/>
                      </a:lnTo>
                      <a:lnTo>
                        <a:pt x="69" y="38"/>
                      </a:lnTo>
                      <a:lnTo>
                        <a:pt x="80" y="47"/>
                      </a:lnTo>
                      <a:lnTo>
                        <a:pt x="88" y="58"/>
                      </a:lnTo>
                      <a:lnTo>
                        <a:pt x="95" y="54"/>
                      </a:lnTo>
                      <a:lnTo>
                        <a:pt x="97" y="58"/>
                      </a:lnTo>
                      <a:lnTo>
                        <a:pt x="99" y="69"/>
                      </a:lnTo>
                      <a:lnTo>
                        <a:pt x="106" y="69"/>
                      </a:lnTo>
                      <a:lnTo>
                        <a:pt x="110" y="73"/>
                      </a:lnTo>
                      <a:lnTo>
                        <a:pt x="114" y="77"/>
                      </a:lnTo>
                      <a:lnTo>
                        <a:pt x="123" y="84"/>
                      </a:lnTo>
                      <a:lnTo>
                        <a:pt x="127" y="86"/>
                      </a:lnTo>
                      <a:lnTo>
                        <a:pt x="121" y="88"/>
                      </a:lnTo>
                      <a:lnTo>
                        <a:pt x="127" y="88"/>
                      </a:lnTo>
                      <a:lnTo>
                        <a:pt x="134" y="86"/>
                      </a:lnTo>
                      <a:lnTo>
                        <a:pt x="138" y="88"/>
                      </a:lnTo>
                      <a:lnTo>
                        <a:pt x="138" y="95"/>
                      </a:lnTo>
                      <a:lnTo>
                        <a:pt x="134" y="99"/>
                      </a:lnTo>
                      <a:lnTo>
                        <a:pt x="138" y="99"/>
                      </a:lnTo>
                      <a:lnTo>
                        <a:pt x="134" y="103"/>
                      </a:lnTo>
                      <a:lnTo>
                        <a:pt x="138" y="108"/>
                      </a:lnTo>
                      <a:lnTo>
                        <a:pt x="149" y="110"/>
                      </a:lnTo>
                      <a:lnTo>
                        <a:pt x="153" y="118"/>
                      </a:lnTo>
                      <a:lnTo>
                        <a:pt x="157" y="129"/>
                      </a:lnTo>
                      <a:lnTo>
                        <a:pt x="155" y="133"/>
                      </a:lnTo>
                      <a:lnTo>
                        <a:pt x="160" y="133"/>
                      </a:lnTo>
                      <a:lnTo>
                        <a:pt x="166" y="133"/>
                      </a:lnTo>
                      <a:lnTo>
                        <a:pt x="173" y="142"/>
                      </a:lnTo>
                      <a:lnTo>
                        <a:pt x="177" y="144"/>
                      </a:lnTo>
                      <a:lnTo>
                        <a:pt x="168" y="153"/>
                      </a:lnTo>
                      <a:lnTo>
                        <a:pt x="173" y="157"/>
                      </a:lnTo>
                      <a:lnTo>
                        <a:pt x="173" y="166"/>
                      </a:lnTo>
                      <a:lnTo>
                        <a:pt x="168" y="190"/>
                      </a:lnTo>
                      <a:lnTo>
                        <a:pt x="160" y="183"/>
                      </a:lnTo>
                      <a:lnTo>
                        <a:pt x="157" y="190"/>
                      </a:lnTo>
                      <a:lnTo>
                        <a:pt x="153" y="187"/>
                      </a:lnTo>
                      <a:lnTo>
                        <a:pt x="153" y="194"/>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26" name="Freeform 90">
                  <a:extLst>
                    <a:ext uri="{FF2B5EF4-FFF2-40B4-BE49-F238E27FC236}">
                      <a16:creationId xmlns:a16="http://schemas.microsoft.com/office/drawing/2014/main" id="{36367E0E-E75D-46BD-A487-4F04D0FB5B8A}"/>
                    </a:ext>
                  </a:extLst>
                </p:cNvPr>
                <p:cNvSpPr>
                  <a:spLocks noChangeAspect="1"/>
                </p:cNvSpPr>
                <p:nvPr/>
              </p:nvSpPr>
              <p:spPr bwMode="auto">
                <a:xfrm>
                  <a:off x="5203" y="2608"/>
                  <a:ext cx="176" cy="153"/>
                </a:xfrm>
                <a:custGeom>
                  <a:avLst/>
                  <a:gdLst>
                    <a:gd name="T0" fmla="*/ 160 w 162"/>
                    <a:gd name="T1" fmla="*/ 153 h 153"/>
                    <a:gd name="T2" fmla="*/ 136 w 162"/>
                    <a:gd name="T3" fmla="*/ 138 h 153"/>
                    <a:gd name="T4" fmla="*/ 127 w 162"/>
                    <a:gd name="T5" fmla="*/ 125 h 153"/>
                    <a:gd name="T6" fmla="*/ 121 w 162"/>
                    <a:gd name="T7" fmla="*/ 108 h 153"/>
                    <a:gd name="T8" fmla="*/ 101 w 162"/>
                    <a:gd name="T9" fmla="*/ 82 h 153"/>
                    <a:gd name="T10" fmla="*/ 67 w 162"/>
                    <a:gd name="T11" fmla="*/ 69 h 153"/>
                    <a:gd name="T12" fmla="*/ 63 w 162"/>
                    <a:gd name="T13" fmla="*/ 65 h 153"/>
                    <a:gd name="T14" fmla="*/ 60 w 162"/>
                    <a:gd name="T15" fmla="*/ 60 h 153"/>
                    <a:gd name="T16" fmla="*/ 52 w 162"/>
                    <a:gd name="T17" fmla="*/ 58 h 153"/>
                    <a:gd name="T18" fmla="*/ 41 w 162"/>
                    <a:gd name="T19" fmla="*/ 54 h 153"/>
                    <a:gd name="T20" fmla="*/ 45 w 162"/>
                    <a:gd name="T21" fmla="*/ 45 h 153"/>
                    <a:gd name="T22" fmla="*/ 41 w 162"/>
                    <a:gd name="T23" fmla="*/ 54 h 153"/>
                    <a:gd name="T24" fmla="*/ 30 w 162"/>
                    <a:gd name="T25" fmla="*/ 65 h 153"/>
                    <a:gd name="T26" fmla="*/ 30 w 162"/>
                    <a:gd name="T27" fmla="*/ 50 h 153"/>
                    <a:gd name="T28" fmla="*/ 24 w 162"/>
                    <a:gd name="T29" fmla="*/ 45 h 153"/>
                    <a:gd name="T30" fmla="*/ 22 w 162"/>
                    <a:gd name="T31" fmla="*/ 43 h 153"/>
                    <a:gd name="T32" fmla="*/ 37 w 162"/>
                    <a:gd name="T33" fmla="*/ 39 h 153"/>
                    <a:gd name="T34" fmla="*/ 41 w 162"/>
                    <a:gd name="T35" fmla="*/ 39 h 153"/>
                    <a:gd name="T36" fmla="*/ 41 w 162"/>
                    <a:gd name="T37" fmla="*/ 34 h 153"/>
                    <a:gd name="T38" fmla="*/ 22 w 162"/>
                    <a:gd name="T39" fmla="*/ 37 h 153"/>
                    <a:gd name="T40" fmla="*/ 17 w 162"/>
                    <a:gd name="T41" fmla="*/ 24 h 153"/>
                    <a:gd name="T42" fmla="*/ 0 w 162"/>
                    <a:gd name="T43" fmla="*/ 19 h 153"/>
                    <a:gd name="T44" fmla="*/ 2 w 162"/>
                    <a:gd name="T45" fmla="*/ 9 h 153"/>
                    <a:gd name="T46" fmla="*/ 24 w 162"/>
                    <a:gd name="T47" fmla="*/ 0 h 153"/>
                    <a:gd name="T48" fmla="*/ 45 w 162"/>
                    <a:gd name="T49" fmla="*/ 9 h 153"/>
                    <a:gd name="T50" fmla="*/ 52 w 162"/>
                    <a:gd name="T51" fmla="*/ 21 h 153"/>
                    <a:gd name="T52" fmla="*/ 56 w 162"/>
                    <a:gd name="T53" fmla="*/ 43 h 153"/>
                    <a:gd name="T54" fmla="*/ 58 w 162"/>
                    <a:gd name="T55" fmla="*/ 39 h 153"/>
                    <a:gd name="T56" fmla="*/ 60 w 162"/>
                    <a:gd name="T57" fmla="*/ 45 h 153"/>
                    <a:gd name="T58" fmla="*/ 67 w 162"/>
                    <a:gd name="T59" fmla="*/ 54 h 153"/>
                    <a:gd name="T60" fmla="*/ 86 w 162"/>
                    <a:gd name="T61" fmla="*/ 37 h 153"/>
                    <a:gd name="T62" fmla="*/ 97 w 162"/>
                    <a:gd name="T63" fmla="*/ 28 h 153"/>
                    <a:gd name="T64" fmla="*/ 136 w 162"/>
                    <a:gd name="T65" fmla="*/ 34 h 153"/>
                    <a:gd name="T66" fmla="*/ 162 w 162"/>
                    <a:gd name="T67" fmla="*/ 43 h 1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2"/>
                    <a:gd name="T103" fmla="*/ 0 h 153"/>
                    <a:gd name="T104" fmla="*/ 162 w 162"/>
                    <a:gd name="T105" fmla="*/ 153 h 1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2" h="153">
                      <a:moveTo>
                        <a:pt x="162" y="43"/>
                      </a:moveTo>
                      <a:lnTo>
                        <a:pt x="160" y="153"/>
                      </a:lnTo>
                      <a:lnTo>
                        <a:pt x="142" y="134"/>
                      </a:lnTo>
                      <a:lnTo>
                        <a:pt x="136" y="138"/>
                      </a:lnTo>
                      <a:lnTo>
                        <a:pt x="127" y="134"/>
                      </a:lnTo>
                      <a:lnTo>
                        <a:pt x="127" y="125"/>
                      </a:lnTo>
                      <a:lnTo>
                        <a:pt x="121" y="114"/>
                      </a:lnTo>
                      <a:lnTo>
                        <a:pt x="121" y="108"/>
                      </a:lnTo>
                      <a:lnTo>
                        <a:pt x="112" y="91"/>
                      </a:lnTo>
                      <a:lnTo>
                        <a:pt x="101" y="82"/>
                      </a:lnTo>
                      <a:lnTo>
                        <a:pt x="80" y="73"/>
                      </a:lnTo>
                      <a:lnTo>
                        <a:pt x="67" y="69"/>
                      </a:lnTo>
                      <a:lnTo>
                        <a:pt x="60" y="65"/>
                      </a:lnTo>
                      <a:lnTo>
                        <a:pt x="63" y="65"/>
                      </a:lnTo>
                      <a:lnTo>
                        <a:pt x="63" y="60"/>
                      </a:lnTo>
                      <a:lnTo>
                        <a:pt x="60" y="60"/>
                      </a:lnTo>
                      <a:lnTo>
                        <a:pt x="52" y="60"/>
                      </a:lnTo>
                      <a:lnTo>
                        <a:pt x="52" y="58"/>
                      </a:lnTo>
                      <a:lnTo>
                        <a:pt x="47" y="60"/>
                      </a:lnTo>
                      <a:lnTo>
                        <a:pt x="41" y="54"/>
                      </a:lnTo>
                      <a:lnTo>
                        <a:pt x="45" y="50"/>
                      </a:lnTo>
                      <a:lnTo>
                        <a:pt x="45" y="45"/>
                      </a:lnTo>
                      <a:lnTo>
                        <a:pt x="41" y="50"/>
                      </a:lnTo>
                      <a:lnTo>
                        <a:pt x="41" y="54"/>
                      </a:lnTo>
                      <a:lnTo>
                        <a:pt x="37" y="60"/>
                      </a:lnTo>
                      <a:lnTo>
                        <a:pt x="30" y="65"/>
                      </a:lnTo>
                      <a:lnTo>
                        <a:pt x="26" y="58"/>
                      </a:lnTo>
                      <a:lnTo>
                        <a:pt x="30" y="50"/>
                      </a:lnTo>
                      <a:lnTo>
                        <a:pt x="26" y="50"/>
                      </a:lnTo>
                      <a:lnTo>
                        <a:pt x="24" y="45"/>
                      </a:lnTo>
                      <a:lnTo>
                        <a:pt x="15" y="45"/>
                      </a:lnTo>
                      <a:lnTo>
                        <a:pt x="22" y="43"/>
                      </a:lnTo>
                      <a:lnTo>
                        <a:pt x="26" y="43"/>
                      </a:lnTo>
                      <a:lnTo>
                        <a:pt x="37" y="39"/>
                      </a:lnTo>
                      <a:lnTo>
                        <a:pt x="41" y="39"/>
                      </a:lnTo>
                      <a:lnTo>
                        <a:pt x="45" y="37"/>
                      </a:lnTo>
                      <a:lnTo>
                        <a:pt x="41" y="34"/>
                      </a:lnTo>
                      <a:lnTo>
                        <a:pt x="32" y="34"/>
                      </a:lnTo>
                      <a:lnTo>
                        <a:pt x="22" y="37"/>
                      </a:lnTo>
                      <a:lnTo>
                        <a:pt x="17" y="28"/>
                      </a:lnTo>
                      <a:lnTo>
                        <a:pt x="17" y="24"/>
                      </a:lnTo>
                      <a:lnTo>
                        <a:pt x="11" y="21"/>
                      </a:lnTo>
                      <a:lnTo>
                        <a:pt x="0" y="19"/>
                      </a:lnTo>
                      <a:lnTo>
                        <a:pt x="0" y="15"/>
                      </a:lnTo>
                      <a:lnTo>
                        <a:pt x="2" y="9"/>
                      </a:lnTo>
                      <a:lnTo>
                        <a:pt x="11" y="6"/>
                      </a:lnTo>
                      <a:lnTo>
                        <a:pt x="24" y="0"/>
                      </a:lnTo>
                      <a:lnTo>
                        <a:pt x="32" y="6"/>
                      </a:lnTo>
                      <a:lnTo>
                        <a:pt x="45" y="9"/>
                      </a:lnTo>
                      <a:lnTo>
                        <a:pt x="47" y="11"/>
                      </a:lnTo>
                      <a:lnTo>
                        <a:pt x="52" y="21"/>
                      </a:lnTo>
                      <a:lnTo>
                        <a:pt x="47" y="28"/>
                      </a:lnTo>
                      <a:lnTo>
                        <a:pt x="56" y="43"/>
                      </a:lnTo>
                      <a:lnTo>
                        <a:pt x="56" y="39"/>
                      </a:lnTo>
                      <a:lnTo>
                        <a:pt x="58" y="39"/>
                      </a:lnTo>
                      <a:lnTo>
                        <a:pt x="60" y="43"/>
                      </a:lnTo>
                      <a:lnTo>
                        <a:pt x="60" y="45"/>
                      </a:lnTo>
                      <a:lnTo>
                        <a:pt x="60" y="50"/>
                      </a:lnTo>
                      <a:lnTo>
                        <a:pt x="67" y="54"/>
                      </a:lnTo>
                      <a:lnTo>
                        <a:pt x="73" y="50"/>
                      </a:lnTo>
                      <a:lnTo>
                        <a:pt x="86" y="37"/>
                      </a:lnTo>
                      <a:lnTo>
                        <a:pt x="101" y="34"/>
                      </a:lnTo>
                      <a:lnTo>
                        <a:pt x="97" y="28"/>
                      </a:lnTo>
                      <a:lnTo>
                        <a:pt x="110" y="21"/>
                      </a:lnTo>
                      <a:lnTo>
                        <a:pt x="136" y="34"/>
                      </a:lnTo>
                      <a:lnTo>
                        <a:pt x="151" y="37"/>
                      </a:lnTo>
                      <a:lnTo>
                        <a:pt x="162" y="43"/>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27" name="Freeform 91">
                  <a:extLst>
                    <a:ext uri="{FF2B5EF4-FFF2-40B4-BE49-F238E27FC236}">
                      <a16:creationId xmlns:a16="http://schemas.microsoft.com/office/drawing/2014/main" id="{6E3C45A7-9548-4F9A-B563-7F048F32C59B}"/>
                    </a:ext>
                  </a:extLst>
                </p:cNvPr>
                <p:cNvSpPr>
                  <a:spLocks noChangeAspect="1"/>
                </p:cNvSpPr>
                <p:nvPr/>
              </p:nvSpPr>
              <p:spPr bwMode="auto">
                <a:xfrm>
                  <a:off x="4983" y="2573"/>
                  <a:ext cx="115" cy="126"/>
                </a:xfrm>
                <a:custGeom>
                  <a:avLst/>
                  <a:gdLst>
                    <a:gd name="T0" fmla="*/ 11 w 106"/>
                    <a:gd name="T1" fmla="*/ 123 h 126"/>
                    <a:gd name="T2" fmla="*/ 15 w 106"/>
                    <a:gd name="T3" fmla="*/ 108 h 126"/>
                    <a:gd name="T4" fmla="*/ 11 w 106"/>
                    <a:gd name="T5" fmla="*/ 89 h 126"/>
                    <a:gd name="T6" fmla="*/ 2 w 106"/>
                    <a:gd name="T7" fmla="*/ 80 h 126"/>
                    <a:gd name="T8" fmla="*/ 7 w 106"/>
                    <a:gd name="T9" fmla="*/ 74 h 126"/>
                    <a:gd name="T10" fmla="*/ 11 w 106"/>
                    <a:gd name="T11" fmla="*/ 63 h 126"/>
                    <a:gd name="T12" fmla="*/ 11 w 106"/>
                    <a:gd name="T13" fmla="*/ 46 h 126"/>
                    <a:gd name="T14" fmla="*/ 22 w 106"/>
                    <a:gd name="T15" fmla="*/ 31 h 126"/>
                    <a:gd name="T16" fmla="*/ 24 w 106"/>
                    <a:gd name="T17" fmla="*/ 15 h 126"/>
                    <a:gd name="T18" fmla="*/ 30 w 106"/>
                    <a:gd name="T19" fmla="*/ 20 h 126"/>
                    <a:gd name="T20" fmla="*/ 37 w 106"/>
                    <a:gd name="T21" fmla="*/ 11 h 126"/>
                    <a:gd name="T22" fmla="*/ 45 w 106"/>
                    <a:gd name="T23" fmla="*/ 13 h 126"/>
                    <a:gd name="T24" fmla="*/ 73 w 106"/>
                    <a:gd name="T25" fmla="*/ 15 h 126"/>
                    <a:gd name="T26" fmla="*/ 99 w 106"/>
                    <a:gd name="T27" fmla="*/ 7 h 126"/>
                    <a:gd name="T28" fmla="*/ 106 w 106"/>
                    <a:gd name="T29" fmla="*/ 5 h 126"/>
                    <a:gd name="T30" fmla="*/ 97 w 106"/>
                    <a:gd name="T31" fmla="*/ 20 h 126"/>
                    <a:gd name="T32" fmla="*/ 80 w 106"/>
                    <a:gd name="T33" fmla="*/ 24 h 126"/>
                    <a:gd name="T34" fmla="*/ 58 w 106"/>
                    <a:gd name="T35" fmla="*/ 24 h 126"/>
                    <a:gd name="T36" fmla="*/ 41 w 106"/>
                    <a:gd name="T37" fmla="*/ 22 h 126"/>
                    <a:gd name="T38" fmla="*/ 26 w 106"/>
                    <a:gd name="T39" fmla="*/ 22 h 126"/>
                    <a:gd name="T40" fmla="*/ 24 w 106"/>
                    <a:gd name="T41" fmla="*/ 44 h 126"/>
                    <a:gd name="T42" fmla="*/ 35 w 106"/>
                    <a:gd name="T43" fmla="*/ 54 h 126"/>
                    <a:gd name="T44" fmla="*/ 45 w 106"/>
                    <a:gd name="T45" fmla="*/ 44 h 126"/>
                    <a:gd name="T46" fmla="*/ 54 w 106"/>
                    <a:gd name="T47" fmla="*/ 46 h 126"/>
                    <a:gd name="T48" fmla="*/ 67 w 106"/>
                    <a:gd name="T49" fmla="*/ 44 h 126"/>
                    <a:gd name="T50" fmla="*/ 73 w 106"/>
                    <a:gd name="T51" fmla="*/ 39 h 126"/>
                    <a:gd name="T52" fmla="*/ 76 w 106"/>
                    <a:gd name="T53" fmla="*/ 46 h 126"/>
                    <a:gd name="T54" fmla="*/ 61 w 106"/>
                    <a:gd name="T55" fmla="*/ 54 h 126"/>
                    <a:gd name="T56" fmla="*/ 41 w 106"/>
                    <a:gd name="T57" fmla="*/ 63 h 126"/>
                    <a:gd name="T58" fmla="*/ 61 w 106"/>
                    <a:gd name="T59" fmla="*/ 85 h 126"/>
                    <a:gd name="T60" fmla="*/ 65 w 106"/>
                    <a:gd name="T61" fmla="*/ 93 h 126"/>
                    <a:gd name="T62" fmla="*/ 69 w 106"/>
                    <a:gd name="T63" fmla="*/ 100 h 126"/>
                    <a:gd name="T64" fmla="*/ 61 w 106"/>
                    <a:gd name="T65" fmla="*/ 104 h 126"/>
                    <a:gd name="T66" fmla="*/ 54 w 106"/>
                    <a:gd name="T67" fmla="*/ 110 h 126"/>
                    <a:gd name="T68" fmla="*/ 50 w 106"/>
                    <a:gd name="T69" fmla="*/ 100 h 126"/>
                    <a:gd name="T70" fmla="*/ 37 w 106"/>
                    <a:gd name="T71" fmla="*/ 85 h 126"/>
                    <a:gd name="T72" fmla="*/ 37 w 106"/>
                    <a:gd name="T73" fmla="*/ 74 h 126"/>
                    <a:gd name="T74" fmla="*/ 26 w 106"/>
                    <a:gd name="T75" fmla="*/ 80 h 126"/>
                    <a:gd name="T76" fmla="*/ 26 w 106"/>
                    <a:gd name="T77" fmla="*/ 93 h 126"/>
                    <a:gd name="T78" fmla="*/ 26 w 106"/>
                    <a:gd name="T79" fmla="*/ 115 h 126"/>
                    <a:gd name="T80" fmla="*/ 22 w 106"/>
                    <a:gd name="T81" fmla="*/ 123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126"/>
                    <a:gd name="T125" fmla="*/ 106 w 106"/>
                    <a:gd name="T126" fmla="*/ 126 h 1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126">
                      <a:moveTo>
                        <a:pt x="20" y="126"/>
                      </a:moveTo>
                      <a:lnTo>
                        <a:pt x="11" y="123"/>
                      </a:lnTo>
                      <a:lnTo>
                        <a:pt x="11" y="117"/>
                      </a:lnTo>
                      <a:lnTo>
                        <a:pt x="15" y="108"/>
                      </a:lnTo>
                      <a:lnTo>
                        <a:pt x="11" y="95"/>
                      </a:lnTo>
                      <a:lnTo>
                        <a:pt x="11" y="89"/>
                      </a:lnTo>
                      <a:lnTo>
                        <a:pt x="2" y="89"/>
                      </a:lnTo>
                      <a:lnTo>
                        <a:pt x="2" y="80"/>
                      </a:lnTo>
                      <a:lnTo>
                        <a:pt x="0" y="78"/>
                      </a:lnTo>
                      <a:lnTo>
                        <a:pt x="7" y="74"/>
                      </a:lnTo>
                      <a:lnTo>
                        <a:pt x="9" y="69"/>
                      </a:lnTo>
                      <a:lnTo>
                        <a:pt x="11" y="63"/>
                      </a:lnTo>
                      <a:lnTo>
                        <a:pt x="9" y="54"/>
                      </a:lnTo>
                      <a:lnTo>
                        <a:pt x="11" y="46"/>
                      </a:lnTo>
                      <a:lnTo>
                        <a:pt x="20" y="44"/>
                      </a:lnTo>
                      <a:lnTo>
                        <a:pt x="22" y="31"/>
                      </a:lnTo>
                      <a:lnTo>
                        <a:pt x="22" y="28"/>
                      </a:lnTo>
                      <a:lnTo>
                        <a:pt x="24" y="15"/>
                      </a:lnTo>
                      <a:lnTo>
                        <a:pt x="26" y="13"/>
                      </a:lnTo>
                      <a:lnTo>
                        <a:pt x="30" y="20"/>
                      </a:lnTo>
                      <a:lnTo>
                        <a:pt x="35" y="15"/>
                      </a:lnTo>
                      <a:lnTo>
                        <a:pt x="37" y="11"/>
                      </a:lnTo>
                      <a:lnTo>
                        <a:pt x="45" y="11"/>
                      </a:lnTo>
                      <a:lnTo>
                        <a:pt x="45" y="13"/>
                      </a:lnTo>
                      <a:lnTo>
                        <a:pt x="58" y="13"/>
                      </a:lnTo>
                      <a:lnTo>
                        <a:pt x="73" y="15"/>
                      </a:lnTo>
                      <a:lnTo>
                        <a:pt x="91" y="15"/>
                      </a:lnTo>
                      <a:lnTo>
                        <a:pt x="99" y="7"/>
                      </a:lnTo>
                      <a:lnTo>
                        <a:pt x="104" y="0"/>
                      </a:lnTo>
                      <a:lnTo>
                        <a:pt x="106" y="5"/>
                      </a:lnTo>
                      <a:lnTo>
                        <a:pt x="104" y="13"/>
                      </a:lnTo>
                      <a:lnTo>
                        <a:pt x="97" y="20"/>
                      </a:lnTo>
                      <a:lnTo>
                        <a:pt x="95" y="24"/>
                      </a:lnTo>
                      <a:lnTo>
                        <a:pt x="80" y="24"/>
                      </a:lnTo>
                      <a:lnTo>
                        <a:pt x="73" y="24"/>
                      </a:lnTo>
                      <a:lnTo>
                        <a:pt x="58" y="24"/>
                      </a:lnTo>
                      <a:lnTo>
                        <a:pt x="50" y="22"/>
                      </a:lnTo>
                      <a:lnTo>
                        <a:pt x="41" y="22"/>
                      </a:lnTo>
                      <a:lnTo>
                        <a:pt x="35" y="22"/>
                      </a:lnTo>
                      <a:lnTo>
                        <a:pt x="26" y="22"/>
                      </a:lnTo>
                      <a:lnTo>
                        <a:pt x="24" y="31"/>
                      </a:lnTo>
                      <a:lnTo>
                        <a:pt x="24" y="44"/>
                      </a:lnTo>
                      <a:lnTo>
                        <a:pt x="30" y="46"/>
                      </a:lnTo>
                      <a:lnTo>
                        <a:pt x="35" y="54"/>
                      </a:lnTo>
                      <a:lnTo>
                        <a:pt x="39" y="54"/>
                      </a:lnTo>
                      <a:lnTo>
                        <a:pt x="45" y="44"/>
                      </a:lnTo>
                      <a:lnTo>
                        <a:pt x="52" y="46"/>
                      </a:lnTo>
                      <a:lnTo>
                        <a:pt x="54" y="46"/>
                      </a:lnTo>
                      <a:lnTo>
                        <a:pt x="58" y="44"/>
                      </a:lnTo>
                      <a:lnTo>
                        <a:pt x="67" y="44"/>
                      </a:lnTo>
                      <a:lnTo>
                        <a:pt x="69" y="39"/>
                      </a:lnTo>
                      <a:lnTo>
                        <a:pt x="73" y="39"/>
                      </a:lnTo>
                      <a:lnTo>
                        <a:pt x="80" y="44"/>
                      </a:lnTo>
                      <a:lnTo>
                        <a:pt x="76" y="46"/>
                      </a:lnTo>
                      <a:lnTo>
                        <a:pt x="69" y="46"/>
                      </a:lnTo>
                      <a:lnTo>
                        <a:pt x="61" y="54"/>
                      </a:lnTo>
                      <a:lnTo>
                        <a:pt x="50" y="63"/>
                      </a:lnTo>
                      <a:lnTo>
                        <a:pt x="41" y="63"/>
                      </a:lnTo>
                      <a:lnTo>
                        <a:pt x="61" y="80"/>
                      </a:lnTo>
                      <a:lnTo>
                        <a:pt x="61" y="85"/>
                      </a:lnTo>
                      <a:lnTo>
                        <a:pt x="58" y="93"/>
                      </a:lnTo>
                      <a:lnTo>
                        <a:pt x="65" y="93"/>
                      </a:lnTo>
                      <a:lnTo>
                        <a:pt x="65" y="100"/>
                      </a:lnTo>
                      <a:lnTo>
                        <a:pt x="69" y="100"/>
                      </a:lnTo>
                      <a:lnTo>
                        <a:pt x="69" y="104"/>
                      </a:lnTo>
                      <a:lnTo>
                        <a:pt x="61" y="104"/>
                      </a:lnTo>
                      <a:lnTo>
                        <a:pt x="54" y="108"/>
                      </a:lnTo>
                      <a:lnTo>
                        <a:pt x="54" y="110"/>
                      </a:lnTo>
                      <a:lnTo>
                        <a:pt x="45" y="110"/>
                      </a:lnTo>
                      <a:lnTo>
                        <a:pt x="50" y="100"/>
                      </a:lnTo>
                      <a:lnTo>
                        <a:pt x="37" y="89"/>
                      </a:lnTo>
                      <a:lnTo>
                        <a:pt x="37" y="85"/>
                      </a:lnTo>
                      <a:lnTo>
                        <a:pt x="39" y="80"/>
                      </a:lnTo>
                      <a:lnTo>
                        <a:pt x="37" y="74"/>
                      </a:lnTo>
                      <a:lnTo>
                        <a:pt x="35" y="78"/>
                      </a:lnTo>
                      <a:lnTo>
                        <a:pt x="26" y="80"/>
                      </a:lnTo>
                      <a:lnTo>
                        <a:pt x="26" y="85"/>
                      </a:lnTo>
                      <a:lnTo>
                        <a:pt x="26" y="93"/>
                      </a:lnTo>
                      <a:lnTo>
                        <a:pt x="26" y="104"/>
                      </a:lnTo>
                      <a:lnTo>
                        <a:pt x="26" y="115"/>
                      </a:lnTo>
                      <a:lnTo>
                        <a:pt x="26" y="126"/>
                      </a:lnTo>
                      <a:lnTo>
                        <a:pt x="22" y="123"/>
                      </a:lnTo>
                      <a:lnTo>
                        <a:pt x="20" y="12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28" name="Freeform 92">
                  <a:extLst>
                    <a:ext uri="{FF2B5EF4-FFF2-40B4-BE49-F238E27FC236}">
                      <a16:creationId xmlns:a16="http://schemas.microsoft.com/office/drawing/2014/main" id="{C324955F-64BA-46A0-905F-C0D3EC21685A}"/>
                    </a:ext>
                  </a:extLst>
                </p:cNvPr>
                <p:cNvSpPr>
                  <a:spLocks noChangeAspect="1"/>
                </p:cNvSpPr>
                <p:nvPr/>
              </p:nvSpPr>
              <p:spPr bwMode="auto">
                <a:xfrm>
                  <a:off x="4743" y="2703"/>
                  <a:ext cx="163" cy="50"/>
                </a:xfrm>
                <a:custGeom>
                  <a:avLst/>
                  <a:gdLst>
                    <a:gd name="T0" fmla="*/ 151 w 151"/>
                    <a:gd name="T1" fmla="*/ 50 h 50"/>
                    <a:gd name="T2" fmla="*/ 140 w 151"/>
                    <a:gd name="T3" fmla="*/ 45 h 50"/>
                    <a:gd name="T4" fmla="*/ 127 w 151"/>
                    <a:gd name="T5" fmla="*/ 39 h 50"/>
                    <a:gd name="T6" fmla="*/ 121 w 151"/>
                    <a:gd name="T7" fmla="*/ 43 h 50"/>
                    <a:gd name="T8" fmla="*/ 112 w 151"/>
                    <a:gd name="T9" fmla="*/ 39 h 50"/>
                    <a:gd name="T10" fmla="*/ 103 w 151"/>
                    <a:gd name="T11" fmla="*/ 39 h 50"/>
                    <a:gd name="T12" fmla="*/ 93 w 151"/>
                    <a:gd name="T13" fmla="*/ 39 h 50"/>
                    <a:gd name="T14" fmla="*/ 82 w 151"/>
                    <a:gd name="T15" fmla="*/ 34 h 50"/>
                    <a:gd name="T16" fmla="*/ 65 w 151"/>
                    <a:gd name="T17" fmla="*/ 28 h 50"/>
                    <a:gd name="T18" fmla="*/ 52 w 151"/>
                    <a:gd name="T19" fmla="*/ 30 h 50"/>
                    <a:gd name="T20" fmla="*/ 39 w 151"/>
                    <a:gd name="T21" fmla="*/ 24 h 50"/>
                    <a:gd name="T22" fmla="*/ 19 w 151"/>
                    <a:gd name="T23" fmla="*/ 21 h 50"/>
                    <a:gd name="T24" fmla="*/ 21 w 151"/>
                    <a:gd name="T25" fmla="*/ 19 h 50"/>
                    <a:gd name="T26" fmla="*/ 8 w 151"/>
                    <a:gd name="T27" fmla="*/ 15 h 50"/>
                    <a:gd name="T28" fmla="*/ 0 w 151"/>
                    <a:gd name="T29" fmla="*/ 13 h 50"/>
                    <a:gd name="T30" fmla="*/ 4 w 151"/>
                    <a:gd name="T31" fmla="*/ 13 h 50"/>
                    <a:gd name="T32" fmla="*/ 6 w 151"/>
                    <a:gd name="T33" fmla="*/ 13 h 50"/>
                    <a:gd name="T34" fmla="*/ 13 w 151"/>
                    <a:gd name="T35" fmla="*/ 6 h 50"/>
                    <a:gd name="T36" fmla="*/ 17 w 151"/>
                    <a:gd name="T37" fmla="*/ 0 h 50"/>
                    <a:gd name="T38" fmla="*/ 32 w 151"/>
                    <a:gd name="T39" fmla="*/ 4 h 50"/>
                    <a:gd name="T40" fmla="*/ 32 w 151"/>
                    <a:gd name="T41" fmla="*/ 0 h 50"/>
                    <a:gd name="T42" fmla="*/ 39 w 151"/>
                    <a:gd name="T43" fmla="*/ 0 h 50"/>
                    <a:gd name="T44" fmla="*/ 43 w 151"/>
                    <a:gd name="T45" fmla="*/ 4 h 50"/>
                    <a:gd name="T46" fmla="*/ 47 w 151"/>
                    <a:gd name="T47" fmla="*/ 6 h 50"/>
                    <a:gd name="T48" fmla="*/ 52 w 151"/>
                    <a:gd name="T49" fmla="*/ 4 h 50"/>
                    <a:gd name="T50" fmla="*/ 56 w 151"/>
                    <a:gd name="T51" fmla="*/ 13 h 50"/>
                    <a:gd name="T52" fmla="*/ 80 w 151"/>
                    <a:gd name="T53" fmla="*/ 15 h 50"/>
                    <a:gd name="T54" fmla="*/ 86 w 151"/>
                    <a:gd name="T55" fmla="*/ 15 h 50"/>
                    <a:gd name="T56" fmla="*/ 88 w 151"/>
                    <a:gd name="T57" fmla="*/ 9 h 50"/>
                    <a:gd name="T58" fmla="*/ 97 w 151"/>
                    <a:gd name="T59" fmla="*/ 9 h 50"/>
                    <a:gd name="T60" fmla="*/ 97 w 151"/>
                    <a:gd name="T61" fmla="*/ 13 h 50"/>
                    <a:gd name="T62" fmla="*/ 101 w 151"/>
                    <a:gd name="T63" fmla="*/ 13 h 50"/>
                    <a:gd name="T64" fmla="*/ 112 w 151"/>
                    <a:gd name="T65" fmla="*/ 13 h 50"/>
                    <a:gd name="T66" fmla="*/ 116 w 151"/>
                    <a:gd name="T67" fmla="*/ 15 h 50"/>
                    <a:gd name="T68" fmla="*/ 123 w 151"/>
                    <a:gd name="T69" fmla="*/ 24 h 50"/>
                    <a:gd name="T70" fmla="*/ 131 w 151"/>
                    <a:gd name="T71" fmla="*/ 30 h 50"/>
                    <a:gd name="T72" fmla="*/ 136 w 151"/>
                    <a:gd name="T73" fmla="*/ 28 h 50"/>
                    <a:gd name="T74" fmla="*/ 142 w 151"/>
                    <a:gd name="T75" fmla="*/ 28 h 50"/>
                    <a:gd name="T76" fmla="*/ 151 w 151"/>
                    <a:gd name="T77" fmla="*/ 30 h 50"/>
                    <a:gd name="T78" fmla="*/ 147 w 151"/>
                    <a:gd name="T79" fmla="*/ 34 h 50"/>
                    <a:gd name="T80" fmla="*/ 147 w 151"/>
                    <a:gd name="T81" fmla="*/ 39 h 50"/>
                    <a:gd name="T82" fmla="*/ 151 w 151"/>
                    <a:gd name="T83" fmla="*/ 45 h 50"/>
                    <a:gd name="T84" fmla="*/ 151 w 151"/>
                    <a:gd name="T85" fmla="*/ 50 h 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1"/>
                    <a:gd name="T130" fmla="*/ 0 h 50"/>
                    <a:gd name="T131" fmla="*/ 151 w 151"/>
                    <a:gd name="T132" fmla="*/ 50 h 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1" h="50">
                      <a:moveTo>
                        <a:pt x="151" y="50"/>
                      </a:moveTo>
                      <a:lnTo>
                        <a:pt x="140" y="45"/>
                      </a:lnTo>
                      <a:lnTo>
                        <a:pt x="127" y="39"/>
                      </a:lnTo>
                      <a:lnTo>
                        <a:pt x="121" y="43"/>
                      </a:lnTo>
                      <a:lnTo>
                        <a:pt x="112" y="39"/>
                      </a:lnTo>
                      <a:lnTo>
                        <a:pt x="103" y="39"/>
                      </a:lnTo>
                      <a:lnTo>
                        <a:pt x="93" y="39"/>
                      </a:lnTo>
                      <a:lnTo>
                        <a:pt x="82" y="34"/>
                      </a:lnTo>
                      <a:lnTo>
                        <a:pt x="65" y="28"/>
                      </a:lnTo>
                      <a:lnTo>
                        <a:pt x="52" y="30"/>
                      </a:lnTo>
                      <a:lnTo>
                        <a:pt x="39" y="24"/>
                      </a:lnTo>
                      <a:lnTo>
                        <a:pt x="19" y="21"/>
                      </a:lnTo>
                      <a:lnTo>
                        <a:pt x="21" y="19"/>
                      </a:lnTo>
                      <a:lnTo>
                        <a:pt x="8" y="15"/>
                      </a:lnTo>
                      <a:lnTo>
                        <a:pt x="0" y="13"/>
                      </a:lnTo>
                      <a:lnTo>
                        <a:pt x="4" y="13"/>
                      </a:lnTo>
                      <a:lnTo>
                        <a:pt x="6" y="13"/>
                      </a:lnTo>
                      <a:lnTo>
                        <a:pt x="13" y="6"/>
                      </a:lnTo>
                      <a:lnTo>
                        <a:pt x="17" y="0"/>
                      </a:lnTo>
                      <a:lnTo>
                        <a:pt x="32" y="4"/>
                      </a:lnTo>
                      <a:lnTo>
                        <a:pt x="32" y="0"/>
                      </a:lnTo>
                      <a:lnTo>
                        <a:pt x="39" y="0"/>
                      </a:lnTo>
                      <a:lnTo>
                        <a:pt x="43" y="4"/>
                      </a:lnTo>
                      <a:lnTo>
                        <a:pt x="47" y="6"/>
                      </a:lnTo>
                      <a:lnTo>
                        <a:pt x="52" y="4"/>
                      </a:lnTo>
                      <a:lnTo>
                        <a:pt x="56" y="13"/>
                      </a:lnTo>
                      <a:lnTo>
                        <a:pt x="80" y="15"/>
                      </a:lnTo>
                      <a:lnTo>
                        <a:pt x="86" y="15"/>
                      </a:lnTo>
                      <a:lnTo>
                        <a:pt x="88" y="9"/>
                      </a:lnTo>
                      <a:lnTo>
                        <a:pt x="97" y="9"/>
                      </a:lnTo>
                      <a:lnTo>
                        <a:pt x="97" y="13"/>
                      </a:lnTo>
                      <a:lnTo>
                        <a:pt x="101" y="13"/>
                      </a:lnTo>
                      <a:lnTo>
                        <a:pt x="112" y="13"/>
                      </a:lnTo>
                      <a:lnTo>
                        <a:pt x="116" y="15"/>
                      </a:lnTo>
                      <a:lnTo>
                        <a:pt x="123" y="24"/>
                      </a:lnTo>
                      <a:lnTo>
                        <a:pt x="131" y="30"/>
                      </a:lnTo>
                      <a:lnTo>
                        <a:pt x="136" y="28"/>
                      </a:lnTo>
                      <a:lnTo>
                        <a:pt x="142" y="28"/>
                      </a:lnTo>
                      <a:lnTo>
                        <a:pt x="151" y="30"/>
                      </a:lnTo>
                      <a:lnTo>
                        <a:pt x="147" y="34"/>
                      </a:lnTo>
                      <a:lnTo>
                        <a:pt x="147" y="39"/>
                      </a:lnTo>
                      <a:lnTo>
                        <a:pt x="151" y="45"/>
                      </a:lnTo>
                      <a:lnTo>
                        <a:pt x="151" y="5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29" name="Freeform 93">
                  <a:extLst>
                    <a:ext uri="{FF2B5EF4-FFF2-40B4-BE49-F238E27FC236}">
                      <a16:creationId xmlns:a16="http://schemas.microsoft.com/office/drawing/2014/main" id="{CE94B531-B96E-42B6-A671-90FF9DC963AE}"/>
                    </a:ext>
                  </a:extLst>
                </p:cNvPr>
                <p:cNvSpPr>
                  <a:spLocks noChangeAspect="1"/>
                </p:cNvSpPr>
                <p:nvPr/>
              </p:nvSpPr>
              <p:spPr bwMode="auto">
                <a:xfrm>
                  <a:off x="5062" y="2746"/>
                  <a:ext cx="71" cy="35"/>
                </a:xfrm>
                <a:custGeom>
                  <a:avLst/>
                  <a:gdLst>
                    <a:gd name="T0" fmla="*/ 9 w 65"/>
                    <a:gd name="T1" fmla="*/ 35 h 35"/>
                    <a:gd name="T2" fmla="*/ 0 w 65"/>
                    <a:gd name="T3" fmla="*/ 35 h 35"/>
                    <a:gd name="T4" fmla="*/ 3 w 65"/>
                    <a:gd name="T5" fmla="*/ 26 h 35"/>
                    <a:gd name="T6" fmla="*/ 7 w 65"/>
                    <a:gd name="T7" fmla="*/ 22 h 35"/>
                    <a:gd name="T8" fmla="*/ 16 w 65"/>
                    <a:gd name="T9" fmla="*/ 15 h 35"/>
                    <a:gd name="T10" fmla="*/ 26 w 65"/>
                    <a:gd name="T11" fmla="*/ 11 h 35"/>
                    <a:gd name="T12" fmla="*/ 31 w 65"/>
                    <a:gd name="T13" fmla="*/ 7 h 35"/>
                    <a:gd name="T14" fmla="*/ 46 w 65"/>
                    <a:gd name="T15" fmla="*/ 0 h 35"/>
                    <a:gd name="T16" fmla="*/ 65 w 65"/>
                    <a:gd name="T17" fmla="*/ 0 h 35"/>
                    <a:gd name="T18" fmla="*/ 57 w 65"/>
                    <a:gd name="T19" fmla="*/ 7 h 35"/>
                    <a:gd name="T20" fmla="*/ 54 w 65"/>
                    <a:gd name="T21" fmla="*/ 7 h 35"/>
                    <a:gd name="T22" fmla="*/ 48 w 65"/>
                    <a:gd name="T23" fmla="*/ 9 h 35"/>
                    <a:gd name="T24" fmla="*/ 26 w 65"/>
                    <a:gd name="T25" fmla="*/ 22 h 35"/>
                    <a:gd name="T26" fmla="*/ 16 w 65"/>
                    <a:gd name="T27" fmla="*/ 30 h 35"/>
                    <a:gd name="T28" fmla="*/ 11 w 65"/>
                    <a:gd name="T29" fmla="*/ 30 h 35"/>
                    <a:gd name="T30" fmla="*/ 9 w 65"/>
                    <a:gd name="T31" fmla="*/ 35 h 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35"/>
                    <a:gd name="T50" fmla="*/ 65 w 65"/>
                    <a:gd name="T51" fmla="*/ 35 h 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35">
                      <a:moveTo>
                        <a:pt x="9" y="35"/>
                      </a:moveTo>
                      <a:lnTo>
                        <a:pt x="0" y="35"/>
                      </a:lnTo>
                      <a:lnTo>
                        <a:pt x="3" y="26"/>
                      </a:lnTo>
                      <a:lnTo>
                        <a:pt x="7" y="22"/>
                      </a:lnTo>
                      <a:lnTo>
                        <a:pt x="16" y="15"/>
                      </a:lnTo>
                      <a:lnTo>
                        <a:pt x="26" y="11"/>
                      </a:lnTo>
                      <a:lnTo>
                        <a:pt x="31" y="7"/>
                      </a:lnTo>
                      <a:lnTo>
                        <a:pt x="46" y="0"/>
                      </a:lnTo>
                      <a:lnTo>
                        <a:pt x="65" y="0"/>
                      </a:lnTo>
                      <a:lnTo>
                        <a:pt x="57" y="7"/>
                      </a:lnTo>
                      <a:lnTo>
                        <a:pt x="54" y="7"/>
                      </a:lnTo>
                      <a:lnTo>
                        <a:pt x="48" y="9"/>
                      </a:lnTo>
                      <a:lnTo>
                        <a:pt x="26" y="22"/>
                      </a:lnTo>
                      <a:lnTo>
                        <a:pt x="16" y="30"/>
                      </a:lnTo>
                      <a:lnTo>
                        <a:pt x="11" y="30"/>
                      </a:lnTo>
                      <a:lnTo>
                        <a:pt x="9" y="3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30" name="Freeform 94">
                  <a:extLst>
                    <a:ext uri="{FF2B5EF4-FFF2-40B4-BE49-F238E27FC236}">
                      <a16:creationId xmlns:a16="http://schemas.microsoft.com/office/drawing/2014/main" id="{36DE07CC-0D90-439C-AD2A-1FB475DE8A03}"/>
                    </a:ext>
                  </a:extLst>
                </p:cNvPr>
                <p:cNvSpPr>
                  <a:spLocks noChangeAspect="1"/>
                </p:cNvSpPr>
                <p:nvPr/>
              </p:nvSpPr>
              <p:spPr bwMode="auto">
                <a:xfrm>
                  <a:off x="5138" y="2567"/>
                  <a:ext cx="27" cy="52"/>
                </a:xfrm>
                <a:custGeom>
                  <a:avLst/>
                  <a:gdLst>
                    <a:gd name="T0" fmla="*/ 10 w 25"/>
                    <a:gd name="T1" fmla="*/ 52 h 52"/>
                    <a:gd name="T2" fmla="*/ 6 w 25"/>
                    <a:gd name="T3" fmla="*/ 43 h 52"/>
                    <a:gd name="T4" fmla="*/ 2 w 25"/>
                    <a:gd name="T5" fmla="*/ 34 h 52"/>
                    <a:gd name="T6" fmla="*/ 2 w 25"/>
                    <a:gd name="T7" fmla="*/ 30 h 52"/>
                    <a:gd name="T8" fmla="*/ 0 w 25"/>
                    <a:gd name="T9" fmla="*/ 24 h 52"/>
                    <a:gd name="T10" fmla="*/ 0 w 25"/>
                    <a:gd name="T11" fmla="*/ 19 h 52"/>
                    <a:gd name="T12" fmla="*/ 2 w 25"/>
                    <a:gd name="T13" fmla="*/ 9 h 52"/>
                    <a:gd name="T14" fmla="*/ 10 w 25"/>
                    <a:gd name="T15" fmla="*/ 0 h 52"/>
                    <a:gd name="T16" fmla="*/ 6 w 25"/>
                    <a:gd name="T17" fmla="*/ 4 h 52"/>
                    <a:gd name="T18" fmla="*/ 10 w 25"/>
                    <a:gd name="T19" fmla="*/ 15 h 52"/>
                    <a:gd name="T20" fmla="*/ 2 w 25"/>
                    <a:gd name="T21" fmla="*/ 19 h 52"/>
                    <a:gd name="T22" fmla="*/ 6 w 25"/>
                    <a:gd name="T23" fmla="*/ 21 h 52"/>
                    <a:gd name="T24" fmla="*/ 10 w 25"/>
                    <a:gd name="T25" fmla="*/ 19 h 52"/>
                    <a:gd name="T26" fmla="*/ 10 w 25"/>
                    <a:gd name="T27" fmla="*/ 19 h 52"/>
                    <a:gd name="T28" fmla="*/ 10 w 25"/>
                    <a:gd name="T29" fmla="*/ 15 h 52"/>
                    <a:gd name="T30" fmla="*/ 21 w 25"/>
                    <a:gd name="T31" fmla="*/ 11 h 52"/>
                    <a:gd name="T32" fmla="*/ 21 w 25"/>
                    <a:gd name="T33" fmla="*/ 19 h 52"/>
                    <a:gd name="T34" fmla="*/ 10 w 25"/>
                    <a:gd name="T35" fmla="*/ 24 h 52"/>
                    <a:gd name="T36" fmla="*/ 25 w 25"/>
                    <a:gd name="T37" fmla="*/ 34 h 52"/>
                    <a:gd name="T38" fmla="*/ 10 w 25"/>
                    <a:gd name="T39" fmla="*/ 30 h 52"/>
                    <a:gd name="T40" fmla="*/ 10 w 25"/>
                    <a:gd name="T41" fmla="*/ 34 h 52"/>
                    <a:gd name="T42" fmla="*/ 10 w 25"/>
                    <a:gd name="T43" fmla="*/ 52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52"/>
                    <a:gd name="T68" fmla="*/ 25 w 25"/>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52">
                      <a:moveTo>
                        <a:pt x="10" y="52"/>
                      </a:moveTo>
                      <a:lnTo>
                        <a:pt x="6" y="43"/>
                      </a:lnTo>
                      <a:lnTo>
                        <a:pt x="2" y="34"/>
                      </a:lnTo>
                      <a:lnTo>
                        <a:pt x="2" y="30"/>
                      </a:lnTo>
                      <a:lnTo>
                        <a:pt x="0" y="24"/>
                      </a:lnTo>
                      <a:lnTo>
                        <a:pt x="0" y="19"/>
                      </a:lnTo>
                      <a:lnTo>
                        <a:pt x="2" y="9"/>
                      </a:lnTo>
                      <a:lnTo>
                        <a:pt x="10" y="0"/>
                      </a:lnTo>
                      <a:lnTo>
                        <a:pt x="6" y="4"/>
                      </a:lnTo>
                      <a:lnTo>
                        <a:pt x="10" y="15"/>
                      </a:lnTo>
                      <a:lnTo>
                        <a:pt x="2" y="19"/>
                      </a:lnTo>
                      <a:lnTo>
                        <a:pt x="6" y="21"/>
                      </a:lnTo>
                      <a:lnTo>
                        <a:pt x="10" y="19"/>
                      </a:lnTo>
                      <a:lnTo>
                        <a:pt x="10" y="15"/>
                      </a:lnTo>
                      <a:lnTo>
                        <a:pt x="21" y="11"/>
                      </a:lnTo>
                      <a:lnTo>
                        <a:pt x="21" y="19"/>
                      </a:lnTo>
                      <a:lnTo>
                        <a:pt x="10" y="24"/>
                      </a:lnTo>
                      <a:lnTo>
                        <a:pt x="25" y="34"/>
                      </a:lnTo>
                      <a:lnTo>
                        <a:pt x="10" y="30"/>
                      </a:lnTo>
                      <a:lnTo>
                        <a:pt x="10" y="34"/>
                      </a:lnTo>
                      <a:lnTo>
                        <a:pt x="10" y="52"/>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31" name="Freeform 95">
                  <a:extLst>
                    <a:ext uri="{FF2B5EF4-FFF2-40B4-BE49-F238E27FC236}">
                      <a16:creationId xmlns:a16="http://schemas.microsoft.com/office/drawing/2014/main" id="{32BFDCE8-D0F6-47D2-8DAF-1FECB7B35EE5}"/>
                    </a:ext>
                  </a:extLst>
                </p:cNvPr>
                <p:cNvSpPr>
                  <a:spLocks noChangeAspect="1"/>
                </p:cNvSpPr>
                <p:nvPr/>
              </p:nvSpPr>
              <p:spPr bwMode="auto">
                <a:xfrm>
                  <a:off x="5145" y="2653"/>
                  <a:ext cx="54" cy="15"/>
                </a:xfrm>
                <a:custGeom>
                  <a:avLst/>
                  <a:gdLst>
                    <a:gd name="T0" fmla="*/ 50 w 50"/>
                    <a:gd name="T1" fmla="*/ 15 h 15"/>
                    <a:gd name="T2" fmla="*/ 35 w 50"/>
                    <a:gd name="T3" fmla="*/ 9 h 15"/>
                    <a:gd name="T4" fmla="*/ 28 w 50"/>
                    <a:gd name="T5" fmla="*/ 5 h 15"/>
                    <a:gd name="T6" fmla="*/ 28 w 50"/>
                    <a:gd name="T7" fmla="*/ 9 h 15"/>
                    <a:gd name="T8" fmla="*/ 19 w 50"/>
                    <a:gd name="T9" fmla="*/ 9 h 15"/>
                    <a:gd name="T10" fmla="*/ 19 w 50"/>
                    <a:gd name="T11" fmla="*/ 5 h 15"/>
                    <a:gd name="T12" fmla="*/ 11 w 50"/>
                    <a:gd name="T13" fmla="*/ 9 h 15"/>
                    <a:gd name="T14" fmla="*/ 6 w 50"/>
                    <a:gd name="T15" fmla="*/ 5 h 15"/>
                    <a:gd name="T16" fmla="*/ 4 w 50"/>
                    <a:gd name="T17" fmla="*/ 9 h 15"/>
                    <a:gd name="T18" fmla="*/ 0 w 50"/>
                    <a:gd name="T19" fmla="*/ 5 h 15"/>
                    <a:gd name="T20" fmla="*/ 6 w 50"/>
                    <a:gd name="T21" fmla="*/ 0 h 15"/>
                    <a:gd name="T22" fmla="*/ 19 w 50"/>
                    <a:gd name="T23" fmla="*/ 0 h 15"/>
                    <a:gd name="T24" fmla="*/ 24 w 50"/>
                    <a:gd name="T25" fmla="*/ 0 h 15"/>
                    <a:gd name="T26" fmla="*/ 28 w 50"/>
                    <a:gd name="T27" fmla="*/ 0 h 15"/>
                    <a:gd name="T28" fmla="*/ 35 w 50"/>
                    <a:gd name="T29" fmla="*/ 0 h 15"/>
                    <a:gd name="T30" fmla="*/ 39 w 50"/>
                    <a:gd name="T31" fmla="*/ 0 h 15"/>
                    <a:gd name="T32" fmla="*/ 45 w 50"/>
                    <a:gd name="T33" fmla="*/ 5 h 15"/>
                    <a:gd name="T34" fmla="*/ 50 w 50"/>
                    <a:gd name="T35" fmla="*/ 9 h 15"/>
                    <a:gd name="T36" fmla="*/ 50 w 50"/>
                    <a:gd name="T37" fmla="*/ 1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
                    <a:gd name="T58" fmla="*/ 0 h 15"/>
                    <a:gd name="T59" fmla="*/ 50 w 50"/>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 h="15">
                      <a:moveTo>
                        <a:pt x="50" y="15"/>
                      </a:moveTo>
                      <a:lnTo>
                        <a:pt x="35" y="9"/>
                      </a:lnTo>
                      <a:lnTo>
                        <a:pt x="28" y="5"/>
                      </a:lnTo>
                      <a:lnTo>
                        <a:pt x="28" y="9"/>
                      </a:lnTo>
                      <a:lnTo>
                        <a:pt x="19" y="9"/>
                      </a:lnTo>
                      <a:lnTo>
                        <a:pt x="19" y="5"/>
                      </a:lnTo>
                      <a:lnTo>
                        <a:pt x="11" y="9"/>
                      </a:lnTo>
                      <a:lnTo>
                        <a:pt x="6" y="5"/>
                      </a:lnTo>
                      <a:lnTo>
                        <a:pt x="4" y="9"/>
                      </a:lnTo>
                      <a:lnTo>
                        <a:pt x="0" y="5"/>
                      </a:lnTo>
                      <a:lnTo>
                        <a:pt x="6" y="0"/>
                      </a:lnTo>
                      <a:lnTo>
                        <a:pt x="19" y="0"/>
                      </a:lnTo>
                      <a:lnTo>
                        <a:pt x="24" y="0"/>
                      </a:lnTo>
                      <a:lnTo>
                        <a:pt x="28" y="0"/>
                      </a:lnTo>
                      <a:lnTo>
                        <a:pt x="35" y="0"/>
                      </a:lnTo>
                      <a:lnTo>
                        <a:pt x="39" y="0"/>
                      </a:lnTo>
                      <a:lnTo>
                        <a:pt x="45" y="5"/>
                      </a:lnTo>
                      <a:lnTo>
                        <a:pt x="50" y="9"/>
                      </a:lnTo>
                      <a:lnTo>
                        <a:pt x="50" y="1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32" name="Freeform 96">
                  <a:extLst>
                    <a:ext uri="{FF2B5EF4-FFF2-40B4-BE49-F238E27FC236}">
                      <a16:creationId xmlns:a16="http://schemas.microsoft.com/office/drawing/2014/main" id="{53B7E3B2-F50A-4F1B-8582-E9F99B8B38D5}"/>
                    </a:ext>
                  </a:extLst>
                </p:cNvPr>
                <p:cNvSpPr>
                  <a:spLocks noChangeAspect="1"/>
                </p:cNvSpPr>
                <p:nvPr/>
              </p:nvSpPr>
              <p:spPr bwMode="auto">
                <a:xfrm>
                  <a:off x="4997" y="2740"/>
                  <a:ext cx="61" cy="15"/>
                </a:xfrm>
                <a:custGeom>
                  <a:avLst/>
                  <a:gdLst>
                    <a:gd name="T0" fmla="*/ 26 w 56"/>
                    <a:gd name="T1" fmla="*/ 15 h 15"/>
                    <a:gd name="T2" fmla="*/ 15 w 56"/>
                    <a:gd name="T3" fmla="*/ 15 h 15"/>
                    <a:gd name="T4" fmla="*/ 11 w 56"/>
                    <a:gd name="T5" fmla="*/ 10 h 15"/>
                    <a:gd name="T6" fmla="*/ 0 w 56"/>
                    <a:gd name="T7" fmla="*/ 10 h 15"/>
                    <a:gd name="T8" fmla="*/ 0 w 56"/>
                    <a:gd name="T9" fmla="*/ 6 h 15"/>
                    <a:gd name="T10" fmla="*/ 4 w 56"/>
                    <a:gd name="T11" fmla="*/ 6 h 15"/>
                    <a:gd name="T12" fmla="*/ 11 w 56"/>
                    <a:gd name="T13" fmla="*/ 2 h 15"/>
                    <a:gd name="T14" fmla="*/ 22 w 56"/>
                    <a:gd name="T15" fmla="*/ 6 h 15"/>
                    <a:gd name="T16" fmla="*/ 26 w 56"/>
                    <a:gd name="T17" fmla="*/ 6 h 15"/>
                    <a:gd name="T18" fmla="*/ 30 w 56"/>
                    <a:gd name="T19" fmla="*/ 6 h 15"/>
                    <a:gd name="T20" fmla="*/ 45 w 56"/>
                    <a:gd name="T21" fmla="*/ 6 h 15"/>
                    <a:gd name="T22" fmla="*/ 45 w 56"/>
                    <a:gd name="T23" fmla="*/ 6 h 15"/>
                    <a:gd name="T24" fmla="*/ 50 w 56"/>
                    <a:gd name="T25" fmla="*/ 6 h 15"/>
                    <a:gd name="T26" fmla="*/ 50 w 56"/>
                    <a:gd name="T27" fmla="*/ 2 h 15"/>
                    <a:gd name="T28" fmla="*/ 52 w 56"/>
                    <a:gd name="T29" fmla="*/ 0 h 15"/>
                    <a:gd name="T30" fmla="*/ 56 w 56"/>
                    <a:gd name="T31" fmla="*/ 2 h 15"/>
                    <a:gd name="T32" fmla="*/ 50 w 56"/>
                    <a:gd name="T33" fmla="*/ 6 h 15"/>
                    <a:gd name="T34" fmla="*/ 37 w 56"/>
                    <a:gd name="T35" fmla="*/ 10 h 15"/>
                    <a:gd name="T36" fmla="*/ 35 w 56"/>
                    <a:gd name="T37" fmla="*/ 15 h 15"/>
                    <a:gd name="T38" fmla="*/ 26 w 56"/>
                    <a:gd name="T39" fmla="*/ 10 h 15"/>
                    <a:gd name="T40" fmla="*/ 26 w 56"/>
                    <a:gd name="T41" fmla="*/ 15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5"/>
                    <a:gd name="T65" fmla="*/ 56 w 56"/>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5">
                      <a:moveTo>
                        <a:pt x="26" y="15"/>
                      </a:moveTo>
                      <a:lnTo>
                        <a:pt x="15" y="15"/>
                      </a:lnTo>
                      <a:lnTo>
                        <a:pt x="11" y="10"/>
                      </a:lnTo>
                      <a:lnTo>
                        <a:pt x="0" y="10"/>
                      </a:lnTo>
                      <a:lnTo>
                        <a:pt x="0" y="6"/>
                      </a:lnTo>
                      <a:lnTo>
                        <a:pt x="4" y="6"/>
                      </a:lnTo>
                      <a:lnTo>
                        <a:pt x="11" y="2"/>
                      </a:lnTo>
                      <a:lnTo>
                        <a:pt x="22" y="6"/>
                      </a:lnTo>
                      <a:lnTo>
                        <a:pt x="26" y="6"/>
                      </a:lnTo>
                      <a:lnTo>
                        <a:pt x="30" y="6"/>
                      </a:lnTo>
                      <a:lnTo>
                        <a:pt x="45" y="6"/>
                      </a:lnTo>
                      <a:lnTo>
                        <a:pt x="50" y="6"/>
                      </a:lnTo>
                      <a:lnTo>
                        <a:pt x="50" y="2"/>
                      </a:lnTo>
                      <a:lnTo>
                        <a:pt x="52" y="0"/>
                      </a:lnTo>
                      <a:lnTo>
                        <a:pt x="56" y="2"/>
                      </a:lnTo>
                      <a:lnTo>
                        <a:pt x="50" y="6"/>
                      </a:lnTo>
                      <a:lnTo>
                        <a:pt x="37" y="10"/>
                      </a:lnTo>
                      <a:lnTo>
                        <a:pt x="35" y="15"/>
                      </a:lnTo>
                      <a:lnTo>
                        <a:pt x="26" y="10"/>
                      </a:lnTo>
                      <a:lnTo>
                        <a:pt x="26" y="1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33" name="Freeform 97">
                  <a:extLst>
                    <a:ext uri="{FF2B5EF4-FFF2-40B4-BE49-F238E27FC236}">
                      <a16:creationId xmlns:a16="http://schemas.microsoft.com/office/drawing/2014/main" id="{9360E990-FBC1-4D38-82A0-0D9242D8240F}"/>
                    </a:ext>
                  </a:extLst>
                </p:cNvPr>
                <p:cNvSpPr>
                  <a:spLocks noChangeAspect="1"/>
                </p:cNvSpPr>
                <p:nvPr/>
              </p:nvSpPr>
              <p:spPr bwMode="auto">
                <a:xfrm>
                  <a:off x="4947" y="2740"/>
                  <a:ext cx="41" cy="15"/>
                </a:xfrm>
                <a:custGeom>
                  <a:avLst/>
                  <a:gdLst>
                    <a:gd name="T0" fmla="*/ 0 w 38"/>
                    <a:gd name="T1" fmla="*/ 15 h 15"/>
                    <a:gd name="T2" fmla="*/ 0 w 38"/>
                    <a:gd name="T3" fmla="*/ 6 h 15"/>
                    <a:gd name="T4" fmla="*/ 4 w 38"/>
                    <a:gd name="T5" fmla="*/ 6 h 15"/>
                    <a:gd name="T6" fmla="*/ 13 w 38"/>
                    <a:gd name="T7" fmla="*/ 6 h 15"/>
                    <a:gd name="T8" fmla="*/ 15 w 38"/>
                    <a:gd name="T9" fmla="*/ 6 h 15"/>
                    <a:gd name="T10" fmla="*/ 17 w 38"/>
                    <a:gd name="T11" fmla="*/ 6 h 15"/>
                    <a:gd name="T12" fmla="*/ 19 w 38"/>
                    <a:gd name="T13" fmla="*/ 6 h 15"/>
                    <a:gd name="T14" fmla="*/ 15 w 38"/>
                    <a:gd name="T15" fmla="*/ 2 h 15"/>
                    <a:gd name="T16" fmla="*/ 19 w 38"/>
                    <a:gd name="T17" fmla="*/ 0 h 15"/>
                    <a:gd name="T18" fmla="*/ 23 w 38"/>
                    <a:gd name="T19" fmla="*/ 2 h 15"/>
                    <a:gd name="T20" fmla="*/ 28 w 38"/>
                    <a:gd name="T21" fmla="*/ 2 h 15"/>
                    <a:gd name="T22" fmla="*/ 32 w 38"/>
                    <a:gd name="T23" fmla="*/ 6 h 15"/>
                    <a:gd name="T24" fmla="*/ 34 w 38"/>
                    <a:gd name="T25" fmla="*/ 2 h 15"/>
                    <a:gd name="T26" fmla="*/ 38 w 38"/>
                    <a:gd name="T27" fmla="*/ 10 h 15"/>
                    <a:gd name="T28" fmla="*/ 28 w 38"/>
                    <a:gd name="T29" fmla="*/ 10 h 15"/>
                    <a:gd name="T30" fmla="*/ 28 w 38"/>
                    <a:gd name="T31" fmla="*/ 6 h 15"/>
                    <a:gd name="T32" fmla="*/ 23 w 38"/>
                    <a:gd name="T33" fmla="*/ 6 h 15"/>
                    <a:gd name="T34" fmla="*/ 19 w 38"/>
                    <a:gd name="T35" fmla="*/ 15 h 15"/>
                    <a:gd name="T36" fmla="*/ 15 w 38"/>
                    <a:gd name="T37" fmla="*/ 15 h 15"/>
                    <a:gd name="T38" fmla="*/ 0 w 38"/>
                    <a:gd name="T39" fmla="*/ 15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15"/>
                    <a:gd name="T62" fmla="*/ 38 w 38"/>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15">
                      <a:moveTo>
                        <a:pt x="0" y="15"/>
                      </a:moveTo>
                      <a:lnTo>
                        <a:pt x="0" y="6"/>
                      </a:lnTo>
                      <a:lnTo>
                        <a:pt x="4" y="6"/>
                      </a:lnTo>
                      <a:lnTo>
                        <a:pt x="13" y="6"/>
                      </a:lnTo>
                      <a:lnTo>
                        <a:pt x="15" y="6"/>
                      </a:lnTo>
                      <a:lnTo>
                        <a:pt x="17" y="6"/>
                      </a:lnTo>
                      <a:lnTo>
                        <a:pt x="19" y="6"/>
                      </a:lnTo>
                      <a:lnTo>
                        <a:pt x="15" y="2"/>
                      </a:lnTo>
                      <a:lnTo>
                        <a:pt x="19" y="0"/>
                      </a:lnTo>
                      <a:lnTo>
                        <a:pt x="23" y="2"/>
                      </a:lnTo>
                      <a:lnTo>
                        <a:pt x="28" y="2"/>
                      </a:lnTo>
                      <a:lnTo>
                        <a:pt x="32" y="6"/>
                      </a:lnTo>
                      <a:lnTo>
                        <a:pt x="34" y="2"/>
                      </a:lnTo>
                      <a:lnTo>
                        <a:pt x="38" y="10"/>
                      </a:lnTo>
                      <a:lnTo>
                        <a:pt x="28" y="10"/>
                      </a:lnTo>
                      <a:lnTo>
                        <a:pt x="28" y="6"/>
                      </a:lnTo>
                      <a:lnTo>
                        <a:pt x="23" y="6"/>
                      </a:lnTo>
                      <a:lnTo>
                        <a:pt x="19" y="15"/>
                      </a:lnTo>
                      <a:lnTo>
                        <a:pt x="15" y="15"/>
                      </a:lnTo>
                      <a:lnTo>
                        <a:pt x="0" y="1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34" name="Freeform 98">
                  <a:extLst>
                    <a:ext uri="{FF2B5EF4-FFF2-40B4-BE49-F238E27FC236}">
                      <a16:creationId xmlns:a16="http://schemas.microsoft.com/office/drawing/2014/main" id="{1D02526B-685F-44BE-9D8D-8BA84CD387D8}"/>
                    </a:ext>
                  </a:extLst>
                </p:cNvPr>
                <p:cNvSpPr>
                  <a:spLocks noChangeAspect="1"/>
                </p:cNvSpPr>
                <p:nvPr/>
              </p:nvSpPr>
              <p:spPr bwMode="auto">
                <a:xfrm>
                  <a:off x="4743" y="2627"/>
                  <a:ext cx="30" cy="26"/>
                </a:xfrm>
                <a:custGeom>
                  <a:avLst/>
                  <a:gdLst>
                    <a:gd name="T0" fmla="*/ 28 w 28"/>
                    <a:gd name="T1" fmla="*/ 26 h 26"/>
                    <a:gd name="T2" fmla="*/ 17 w 28"/>
                    <a:gd name="T3" fmla="*/ 24 h 26"/>
                    <a:gd name="T4" fmla="*/ 13 w 28"/>
                    <a:gd name="T5" fmla="*/ 15 h 26"/>
                    <a:gd name="T6" fmla="*/ 6 w 28"/>
                    <a:gd name="T7" fmla="*/ 9 h 26"/>
                    <a:gd name="T8" fmla="*/ 0 w 28"/>
                    <a:gd name="T9" fmla="*/ 9 h 26"/>
                    <a:gd name="T10" fmla="*/ 6 w 28"/>
                    <a:gd name="T11" fmla="*/ 9 h 26"/>
                    <a:gd name="T12" fmla="*/ 6 w 28"/>
                    <a:gd name="T13" fmla="*/ 0 h 26"/>
                    <a:gd name="T14" fmla="*/ 8 w 28"/>
                    <a:gd name="T15" fmla="*/ 0 h 26"/>
                    <a:gd name="T16" fmla="*/ 8 w 28"/>
                    <a:gd name="T17" fmla="*/ 5 h 26"/>
                    <a:gd name="T18" fmla="*/ 13 w 28"/>
                    <a:gd name="T19" fmla="*/ 5 h 26"/>
                    <a:gd name="T20" fmla="*/ 13 w 28"/>
                    <a:gd name="T21" fmla="*/ 0 h 26"/>
                    <a:gd name="T22" fmla="*/ 17 w 28"/>
                    <a:gd name="T23" fmla="*/ 0 h 26"/>
                    <a:gd name="T24" fmla="*/ 19 w 28"/>
                    <a:gd name="T25" fmla="*/ 5 h 26"/>
                    <a:gd name="T26" fmla="*/ 19 w 28"/>
                    <a:gd name="T27" fmla="*/ 15 h 26"/>
                    <a:gd name="T28" fmla="*/ 28 w 28"/>
                    <a:gd name="T29" fmla="*/ 20 h 26"/>
                    <a:gd name="T30" fmla="*/ 24 w 28"/>
                    <a:gd name="T31" fmla="*/ 24 h 26"/>
                    <a:gd name="T32" fmla="*/ 28 w 28"/>
                    <a:gd name="T33" fmla="*/ 2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6"/>
                    <a:gd name="T53" fmla="*/ 28 w 2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6">
                      <a:moveTo>
                        <a:pt x="28" y="26"/>
                      </a:moveTo>
                      <a:lnTo>
                        <a:pt x="17" y="24"/>
                      </a:lnTo>
                      <a:lnTo>
                        <a:pt x="13" y="15"/>
                      </a:lnTo>
                      <a:lnTo>
                        <a:pt x="6" y="9"/>
                      </a:lnTo>
                      <a:lnTo>
                        <a:pt x="0" y="9"/>
                      </a:lnTo>
                      <a:lnTo>
                        <a:pt x="6" y="9"/>
                      </a:lnTo>
                      <a:lnTo>
                        <a:pt x="6" y="0"/>
                      </a:lnTo>
                      <a:lnTo>
                        <a:pt x="8" y="0"/>
                      </a:lnTo>
                      <a:lnTo>
                        <a:pt x="8" y="5"/>
                      </a:lnTo>
                      <a:lnTo>
                        <a:pt x="13" y="5"/>
                      </a:lnTo>
                      <a:lnTo>
                        <a:pt x="13" y="0"/>
                      </a:lnTo>
                      <a:lnTo>
                        <a:pt x="17" y="0"/>
                      </a:lnTo>
                      <a:lnTo>
                        <a:pt x="19" y="5"/>
                      </a:lnTo>
                      <a:lnTo>
                        <a:pt x="19" y="15"/>
                      </a:lnTo>
                      <a:lnTo>
                        <a:pt x="28" y="20"/>
                      </a:lnTo>
                      <a:lnTo>
                        <a:pt x="24" y="24"/>
                      </a:lnTo>
                      <a:lnTo>
                        <a:pt x="28" y="2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35" name="Freeform 99">
                  <a:extLst>
                    <a:ext uri="{FF2B5EF4-FFF2-40B4-BE49-F238E27FC236}">
                      <a16:creationId xmlns:a16="http://schemas.microsoft.com/office/drawing/2014/main" id="{DAF864AE-50E2-476D-9506-8B8C35D7B47B}"/>
                    </a:ext>
                  </a:extLst>
                </p:cNvPr>
                <p:cNvSpPr>
                  <a:spLocks noChangeAspect="1"/>
                </p:cNvSpPr>
                <p:nvPr/>
              </p:nvSpPr>
              <p:spPr bwMode="auto">
                <a:xfrm>
                  <a:off x="5313" y="2731"/>
                  <a:ext cx="26" cy="17"/>
                </a:xfrm>
                <a:custGeom>
                  <a:avLst/>
                  <a:gdLst>
                    <a:gd name="T0" fmla="*/ 0 w 24"/>
                    <a:gd name="T1" fmla="*/ 17 h 17"/>
                    <a:gd name="T2" fmla="*/ 9 w 24"/>
                    <a:gd name="T3" fmla="*/ 6 h 17"/>
                    <a:gd name="T4" fmla="*/ 20 w 24"/>
                    <a:gd name="T5" fmla="*/ 0 h 17"/>
                    <a:gd name="T6" fmla="*/ 24 w 24"/>
                    <a:gd name="T7" fmla="*/ 2 h 17"/>
                    <a:gd name="T8" fmla="*/ 24 w 24"/>
                    <a:gd name="T9" fmla="*/ 9 h 17"/>
                    <a:gd name="T10" fmla="*/ 18 w 24"/>
                    <a:gd name="T11" fmla="*/ 15 h 17"/>
                    <a:gd name="T12" fmla="*/ 0 w 24"/>
                    <a:gd name="T13" fmla="*/ 17 h 17"/>
                    <a:gd name="T14" fmla="*/ 0 60000 65536"/>
                    <a:gd name="T15" fmla="*/ 0 60000 65536"/>
                    <a:gd name="T16" fmla="*/ 0 60000 65536"/>
                    <a:gd name="T17" fmla="*/ 0 60000 65536"/>
                    <a:gd name="T18" fmla="*/ 0 60000 65536"/>
                    <a:gd name="T19" fmla="*/ 0 60000 65536"/>
                    <a:gd name="T20" fmla="*/ 0 60000 65536"/>
                    <a:gd name="T21" fmla="*/ 0 w 24"/>
                    <a:gd name="T22" fmla="*/ 0 h 17"/>
                    <a:gd name="T23" fmla="*/ 24 w 24"/>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7">
                      <a:moveTo>
                        <a:pt x="0" y="17"/>
                      </a:moveTo>
                      <a:lnTo>
                        <a:pt x="9" y="6"/>
                      </a:lnTo>
                      <a:lnTo>
                        <a:pt x="20" y="0"/>
                      </a:lnTo>
                      <a:lnTo>
                        <a:pt x="24" y="2"/>
                      </a:lnTo>
                      <a:lnTo>
                        <a:pt x="24" y="9"/>
                      </a:lnTo>
                      <a:lnTo>
                        <a:pt x="18" y="15"/>
                      </a:lnTo>
                      <a:lnTo>
                        <a:pt x="0" y="1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36" name="Freeform 100">
                  <a:extLst>
                    <a:ext uri="{FF2B5EF4-FFF2-40B4-BE49-F238E27FC236}">
                      <a16:creationId xmlns:a16="http://schemas.microsoft.com/office/drawing/2014/main" id="{12863198-10B0-4767-BF80-9B6AB56AC37D}"/>
                    </a:ext>
                  </a:extLst>
                </p:cNvPr>
                <p:cNvSpPr>
                  <a:spLocks noChangeAspect="1"/>
                </p:cNvSpPr>
                <p:nvPr/>
              </p:nvSpPr>
              <p:spPr bwMode="auto">
                <a:xfrm>
                  <a:off x="4983" y="2761"/>
                  <a:ext cx="33" cy="20"/>
                </a:xfrm>
                <a:custGeom>
                  <a:avLst/>
                  <a:gdLst>
                    <a:gd name="T0" fmla="*/ 24 w 30"/>
                    <a:gd name="T1" fmla="*/ 20 h 20"/>
                    <a:gd name="T2" fmla="*/ 17 w 30"/>
                    <a:gd name="T3" fmla="*/ 11 h 20"/>
                    <a:gd name="T4" fmla="*/ 9 w 30"/>
                    <a:gd name="T5" fmla="*/ 7 h 20"/>
                    <a:gd name="T6" fmla="*/ 0 w 30"/>
                    <a:gd name="T7" fmla="*/ 7 h 20"/>
                    <a:gd name="T8" fmla="*/ 0 w 30"/>
                    <a:gd name="T9" fmla="*/ 2 h 20"/>
                    <a:gd name="T10" fmla="*/ 11 w 30"/>
                    <a:gd name="T11" fmla="*/ 2 h 20"/>
                    <a:gd name="T12" fmla="*/ 17 w 30"/>
                    <a:gd name="T13" fmla="*/ 0 h 20"/>
                    <a:gd name="T14" fmla="*/ 20 w 30"/>
                    <a:gd name="T15" fmla="*/ 7 h 20"/>
                    <a:gd name="T16" fmla="*/ 26 w 30"/>
                    <a:gd name="T17" fmla="*/ 7 h 20"/>
                    <a:gd name="T18" fmla="*/ 30 w 30"/>
                    <a:gd name="T19" fmla="*/ 11 h 20"/>
                    <a:gd name="T20" fmla="*/ 26 w 30"/>
                    <a:gd name="T21" fmla="*/ 15 h 20"/>
                    <a:gd name="T22" fmla="*/ 24 w 30"/>
                    <a:gd name="T23" fmla="*/ 2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20"/>
                    <a:gd name="T38" fmla="*/ 30 w 30"/>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20">
                      <a:moveTo>
                        <a:pt x="24" y="20"/>
                      </a:moveTo>
                      <a:lnTo>
                        <a:pt x="17" y="11"/>
                      </a:lnTo>
                      <a:lnTo>
                        <a:pt x="9" y="7"/>
                      </a:lnTo>
                      <a:lnTo>
                        <a:pt x="0" y="7"/>
                      </a:lnTo>
                      <a:lnTo>
                        <a:pt x="0" y="2"/>
                      </a:lnTo>
                      <a:lnTo>
                        <a:pt x="11" y="2"/>
                      </a:lnTo>
                      <a:lnTo>
                        <a:pt x="17" y="0"/>
                      </a:lnTo>
                      <a:lnTo>
                        <a:pt x="20" y="7"/>
                      </a:lnTo>
                      <a:lnTo>
                        <a:pt x="26" y="7"/>
                      </a:lnTo>
                      <a:lnTo>
                        <a:pt x="30" y="11"/>
                      </a:lnTo>
                      <a:lnTo>
                        <a:pt x="26" y="15"/>
                      </a:lnTo>
                      <a:lnTo>
                        <a:pt x="24" y="2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37" name="Freeform 101">
                  <a:extLst>
                    <a:ext uri="{FF2B5EF4-FFF2-40B4-BE49-F238E27FC236}">
                      <a16:creationId xmlns:a16="http://schemas.microsoft.com/office/drawing/2014/main" id="{4931F8AE-2272-4172-A64E-ADE2FD51D6AC}"/>
                    </a:ext>
                  </a:extLst>
                </p:cNvPr>
                <p:cNvSpPr>
                  <a:spLocks noChangeAspect="1"/>
                </p:cNvSpPr>
                <p:nvPr/>
              </p:nvSpPr>
              <p:spPr bwMode="auto">
                <a:xfrm>
                  <a:off x="5114" y="2658"/>
                  <a:ext cx="21" cy="10"/>
                </a:xfrm>
                <a:custGeom>
                  <a:avLst/>
                  <a:gdLst>
                    <a:gd name="T0" fmla="*/ 9 w 19"/>
                    <a:gd name="T1" fmla="*/ 10 h 10"/>
                    <a:gd name="T2" fmla="*/ 0 w 19"/>
                    <a:gd name="T3" fmla="*/ 2 h 10"/>
                    <a:gd name="T4" fmla="*/ 0 w 19"/>
                    <a:gd name="T5" fmla="*/ 0 h 10"/>
                    <a:gd name="T6" fmla="*/ 17 w 19"/>
                    <a:gd name="T7" fmla="*/ 0 h 10"/>
                    <a:gd name="T8" fmla="*/ 19 w 19"/>
                    <a:gd name="T9" fmla="*/ 8 h 10"/>
                    <a:gd name="T10" fmla="*/ 9 w 19"/>
                    <a:gd name="T11" fmla="*/ 10 h 10"/>
                    <a:gd name="T12" fmla="*/ 0 60000 65536"/>
                    <a:gd name="T13" fmla="*/ 0 60000 65536"/>
                    <a:gd name="T14" fmla="*/ 0 60000 65536"/>
                    <a:gd name="T15" fmla="*/ 0 60000 65536"/>
                    <a:gd name="T16" fmla="*/ 0 60000 65536"/>
                    <a:gd name="T17" fmla="*/ 0 60000 65536"/>
                    <a:gd name="T18" fmla="*/ 0 w 19"/>
                    <a:gd name="T19" fmla="*/ 0 h 10"/>
                    <a:gd name="T20" fmla="*/ 19 w 1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9" h="10">
                      <a:moveTo>
                        <a:pt x="9" y="10"/>
                      </a:moveTo>
                      <a:lnTo>
                        <a:pt x="0" y="2"/>
                      </a:lnTo>
                      <a:lnTo>
                        <a:pt x="0" y="0"/>
                      </a:lnTo>
                      <a:lnTo>
                        <a:pt x="17" y="0"/>
                      </a:lnTo>
                      <a:lnTo>
                        <a:pt x="19" y="8"/>
                      </a:lnTo>
                      <a:lnTo>
                        <a:pt x="9" y="1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38" name="Freeform 102">
                  <a:extLst>
                    <a:ext uri="{FF2B5EF4-FFF2-40B4-BE49-F238E27FC236}">
                      <a16:creationId xmlns:a16="http://schemas.microsoft.com/office/drawing/2014/main" id="{179C6096-241F-42D5-9B4C-471240C55C92}"/>
                    </a:ext>
                  </a:extLst>
                </p:cNvPr>
                <p:cNvSpPr>
                  <a:spLocks noChangeAspect="1"/>
                </p:cNvSpPr>
                <p:nvPr/>
              </p:nvSpPr>
              <p:spPr bwMode="auto">
                <a:xfrm>
                  <a:off x="4906" y="2740"/>
                  <a:ext cx="23" cy="8"/>
                </a:xfrm>
                <a:custGeom>
                  <a:avLst/>
                  <a:gdLst>
                    <a:gd name="T0" fmla="*/ 11 w 21"/>
                    <a:gd name="T1" fmla="*/ 8 h 8"/>
                    <a:gd name="T2" fmla="*/ 6 w 21"/>
                    <a:gd name="T3" fmla="*/ 6 h 8"/>
                    <a:gd name="T4" fmla="*/ 0 w 21"/>
                    <a:gd name="T5" fmla="*/ 6 h 8"/>
                    <a:gd name="T6" fmla="*/ 0 w 21"/>
                    <a:gd name="T7" fmla="*/ 0 h 8"/>
                    <a:gd name="T8" fmla="*/ 6 w 21"/>
                    <a:gd name="T9" fmla="*/ 2 h 8"/>
                    <a:gd name="T10" fmla="*/ 11 w 21"/>
                    <a:gd name="T11" fmla="*/ 0 h 8"/>
                    <a:gd name="T12" fmla="*/ 21 w 21"/>
                    <a:gd name="T13" fmla="*/ 6 h 8"/>
                    <a:gd name="T14" fmla="*/ 11 w 21"/>
                    <a:gd name="T15" fmla="*/ 6 h 8"/>
                    <a:gd name="T16" fmla="*/ 11 w 21"/>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8"/>
                    <a:gd name="T29" fmla="*/ 21 w 21"/>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8">
                      <a:moveTo>
                        <a:pt x="11" y="8"/>
                      </a:moveTo>
                      <a:lnTo>
                        <a:pt x="6" y="6"/>
                      </a:lnTo>
                      <a:lnTo>
                        <a:pt x="0" y="6"/>
                      </a:lnTo>
                      <a:lnTo>
                        <a:pt x="0" y="0"/>
                      </a:lnTo>
                      <a:lnTo>
                        <a:pt x="6" y="2"/>
                      </a:lnTo>
                      <a:lnTo>
                        <a:pt x="11" y="0"/>
                      </a:lnTo>
                      <a:lnTo>
                        <a:pt x="21" y="6"/>
                      </a:lnTo>
                      <a:lnTo>
                        <a:pt x="11" y="6"/>
                      </a:lnTo>
                      <a:lnTo>
                        <a:pt x="11" y="8"/>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39" name="Freeform 103">
                  <a:extLst>
                    <a:ext uri="{FF2B5EF4-FFF2-40B4-BE49-F238E27FC236}">
                      <a16:creationId xmlns:a16="http://schemas.microsoft.com/office/drawing/2014/main" id="{BFFDE305-719D-4601-B476-8CCE721EEE61}"/>
                    </a:ext>
                  </a:extLst>
                </p:cNvPr>
                <p:cNvSpPr>
                  <a:spLocks noChangeAspect="1"/>
                </p:cNvSpPr>
                <p:nvPr/>
              </p:nvSpPr>
              <p:spPr bwMode="auto">
                <a:xfrm>
                  <a:off x="4878" y="2718"/>
                  <a:ext cx="21" cy="6"/>
                </a:xfrm>
                <a:custGeom>
                  <a:avLst/>
                  <a:gdLst>
                    <a:gd name="T0" fmla="*/ 11 w 19"/>
                    <a:gd name="T1" fmla="*/ 6 h 6"/>
                    <a:gd name="T2" fmla="*/ 0 w 19"/>
                    <a:gd name="T3" fmla="*/ 4 h 6"/>
                    <a:gd name="T4" fmla="*/ 0 w 19"/>
                    <a:gd name="T5" fmla="*/ 0 h 6"/>
                    <a:gd name="T6" fmla="*/ 19 w 19"/>
                    <a:gd name="T7" fmla="*/ 0 h 6"/>
                    <a:gd name="T8" fmla="*/ 17 w 19"/>
                    <a:gd name="T9" fmla="*/ 4 h 6"/>
                    <a:gd name="T10" fmla="*/ 13 w 19"/>
                    <a:gd name="T11" fmla="*/ 4 h 6"/>
                    <a:gd name="T12" fmla="*/ 11 w 19"/>
                    <a:gd name="T13" fmla="*/ 6 h 6"/>
                    <a:gd name="T14" fmla="*/ 0 60000 65536"/>
                    <a:gd name="T15" fmla="*/ 0 60000 65536"/>
                    <a:gd name="T16" fmla="*/ 0 60000 65536"/>
                    <a:gd name="T17" fmla="*/ 0 60000 65536"/>
                    <a:gd name="T18" fmla="*/ 0 60000 65536"/>
                    <a:gd name="T19" fmla="*/ 0 60000 65536"/>
                    <a:gd name="T20" fmla="*/ 0 60000 65536"/>
                    <a:gd name="T21" fmla="*/ 0 w 19"/>
                    <a:gd name="T22" fmla="*/ 0 h 6"/>
                    <a:gd name="T23" fmla="*/ 19 w 1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
                      <a:moveTo>
                        <a:pt x="11" y="6"/>
                      </a:moveTo>
                      <a:lnTo>
                        <a:pt x="0" y="4"/>
                      </a:lnTo>
                      <a:lnTo>
                        <a:pt x="0" y="0"/>
                      </a:lnTo>
                      <a:lnTo>
                        <a:pt x="19" y="0"/>
                      </a:lnTo>
                      <a:lnTo>
                        <a:pt x="17" y="4"/>
                      </a:lnTo>
                      <a:lnTo>
                        <a:pt x="13" y="4"/>
                      </a:lnTo>
                      <a:lnTo>
                        <a:pt x="11" y="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40" name="Freeform 104">
                  <a:extLst>
                    <a:ext uri="{FF2B5EF4-FFF2-40B4-BE49-F238E27FC236}">
                      <a16:creationId xmlns:a16="http://schemas.microsoft.com/office/drawing/2014/main" id="{9C323B94-0C49-4170-849F-B3448B9398ED}"/>
                    </a:ext>
                  </a:extLst>
                </p:cNvPr>
                <p:cNvSpPr>
                  <a:spLocks noChangeAspect="1"/>
                </p:cNvSpPr>
                <p:nvPr/>
              </p:nvSpPr>
              <p:spPr bwMode="auto">
                <a:xfrm>
                  <a:off x="4929" y="2742"/>
                  <a:ext cx="12" cy="13"/>
                </a:xfrm>
                <a:custGeom>
                  <a:avLst/>
                  <a:gdLst>
                    <a:gd name="T0" fmla="*/ 9 w 11"/>
                    <a:gd name="T1" fmla="*/ 13 h 13"/>
                    <a:gd name="T2" fmla="*/ 0 w 11"/>
                    <a:gd name="T3" fmla="*/ 8 h 13"/>
                    <a:gd name="T4" fmla="*/ 0 w 11"/>
                    <a:gd name="T5" fmla="*/ 6 h 13"/>
                    <a:gd name="T6" fmla="*/ 5 w 11"/>
                    <a:gd name="T7" fmla="*/ 8 h 13"/>
                    <a:gd name="T8" fmla="*/ 5 w 11"/>
                    <a:gd name="T9" fmla="*/ 4 h 13"/>
                    <a:gd name="T10" fmla="*/ 5 w 11"/>
                    <a:gd name="T11" fmla="*/ 0 h 13"/>
                    <a:gd name="T12" fmla="*/ 11 w 11"/>
                    <a:gd name="T13" fmla="*/ 0 h 13"/>
                    <a:gd name="T14" fmla="*/ 9 w 11"/>
                    <a:gd name="T15" fmla="*/ 13 h 1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3"/>
                    <a:gd name="T26" fmla="*/ 11 w 1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3">
                      <a:moveTo>
                        <a:pt x="9" y="13"/>
                      </a:moveTo>
                      <a:lnTo>
                        <a:pt x="0" y="8"/>
                      </a:lnTo>
                      <a:lnTo>
                        <a:pt x="0" y="6"/>
                      </a:lnTo>
                      <a:lnTo>
                        <a:pt x="5" y="8"/>
                      </a:lnTo>
                      <a:lnTo>
                        <a:pt x="5" y="4"/>
                      </a:lnTo>
                      <a:lnTo>
                        <a:pt x="5" y="0"/>
                      </a:lnTo>
                      <a:lnTo>
                        <a:pt x="11" y="0"/>
                      </a:lnTo>
                      <a:lnTo>
                        <a:pt x="9" y="13"/>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41" name="Freeform 105">
                  <a:extLst>
                    <a:ext uri="{FF2B5EF4-FFF2-40B4-BE49-F238E27FC236}">
                      <a16:creationId xmlns:a16="http://schemas.microsoft.com/office/drawing/2014/main" id="{D465DB81-90A5-45B8-A4BD-4E65860804D2}"/>
                    </a:ext>
                  </a:extLst>
                </p:cNvPr>
                <p:cNvSpPr>
                  <a:spLocks noChangeAspect="1"/>
                </p:cNvSpPr>
                <p:nvPr/>
              </p:nvSpPr>
              <p:spPr bwMode="auto">
                <a:xfrm>
                  <a:off x="4785" y="2647"/>
                  <a:ext cx="14" cy="11"/>
                </a:xfrm>
                <a:custGeom>
                  <a:avLst/>
                  <a:gdLst>
                    <a:gd name="T0" fmla="*/ 0 w 13"/>
                    <a:gd name="T1" fmla="*/ 11 h 11"/>
                    <a:gd name="T2" fmla="*/ 4 w 13"/>
                    <a:gd name="T3" fmla="*/ 0 h 11"/>
                    <a:gd name="T4" fmla="*/ 13 w 13"/>
                    <a:gd name="T5" fmla="*/ 0 h 11"/>
                    <a:gd name="T6" fmla="*/ 13 w 13"/>
                    <a:gd name="T7" fmla="*/ 11 h 11"/>
                    <a:gd name="T8" fmla="*/ 6 w 13"/>
                    <a:gd name="T9" fmla="*/ 6 h 11"/>
                    <a:gd name="T10" fmla="*/ 0 w 13"/>
                    <a:gd name="T11" fmla="*/ 11 h 11"/>
                    <a:gd name="T12" fmla="*/ 0 60000 65536"/>
                    <a:gd name="T13" fmla="*/ 0 60000 65536"/>
                    <a:gd name="T14" fmla="*/ 0 60000 65536"/>
                    <a:gd name="T15" fmla="*/ 0 60000 65536"/>
                    <a:gd name="T16" fmla="*/ 0 60000 65536"/>
                    <a:gd name="T17" fmla="*/ 0 60000 65536"/>
                    <a:gd name="T18" fmla="*/ 0 w 13"/>
                    <a:gd name="T19" fmla="*/ 0 h 11"/>
                    <a:gd name="T20" fmla="*/ 13 w 1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3" h="11">
                      <a:moveTo>
                        <a:pt x="0" y="11"/>
                      </a:moveTo>
                      <a:lnTo>
                        <a:pt x="4" y="0"/>
                      </a:lnTo>
                      <a:lnTo>
                        <a:pt x="13" y="0"/>
                      </a:lnTo>
                      <a:lnTo>
                        <a:pt x="13" y="11"/>
                      </a:lnTo>
                      <a:lnTo>
                        <a:pt x="6" y="6"/>
                      </a:lnTo>
                      <a:lnTo>
                        <a:pt x="0" y="11"/>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42" name="Freeform 106">
                  <a:extLst>
                    <a:ext uri="{FF2B5EF4-FFF2-40B4-BE49-F238E27FC236}">
                      <a16:creationId xmlns:a16="http://schemas.microsoft.com/office/drawing/2014/main" id="{CC169323-2E5D-418C-A2B3-22A5A5B59091}"/>
                    </a:ext>
                  </a:extLst>
                </p:cNvPr>
                <p:cNvSpPr>
                  <a:spLocks noChangeAspect="1"/>
                </p:cNvSpPr>
                <p:nvPr/>
              </p:nvSpPr>
              <p:spPr bwMode="auto">
                <a:xfrm>
                  <a:off x="4604" y="2578"/>
                  <a:ext cx="12" cy="17"/>
                </a:xfrm>
                <a:custGeom>
                  <a:avLst/>
                  <a:gdLst>
                    <a:gd name="T0" fmla="*/ 7 w 11"/>
                    <a:gd name="T1" fmla="*/ 17 h 17"/>
                    <a:gd name="T2" fmla="*/ 0 w 11"/>
                    <a:gd name="T3" fmla="*/ 2 h 17"/>
                    <a:gd name="T4" fmla="*/ 3 w 11"/>
                    <a:gd name="T5" fmla="*/ 0 h 17"/>
                    <a:gd name="T6" fmla="*/ 11 w 11"/>
                    <a:gd name="T7" fmla="*/ 8 h 17"/>
                    <a:gd name="T8" fmla="*/ 7 w 11"/>
                    <a:gd name="T9" fmla="*/ 17 h 17"/>
                    <a:gd name="T10" fmla="*/ 0 60000 65536"/>
                    <a:gd name="T11" fmla="*/ 0 60000 65536"/>
                    <a:gd name="T12" fmla="*/ 0 60000 65536"/>
                    <a:gd name="T13" fmla="*/ 0 60000 65536"/>
                    <a:gd name="T14" fmla="*/ 0 60000 65536"/>
                    <a:gd name="T15" fmla="*/ 0 w 11"/>
                    <a:gd name="T16" fmla="*/ 0 h 17"/>
                    <a:gd name="T17" fmla="*/ 11 w 11"/>
                    <a:gd name="T18" fmla="*/ 17 h 17"/>
                  </a:gdLst>
                  <a:ahLst/>
                  <a:cxnLst>
                    <a:cxn ang="T10">
                      <a:pos x="T0" y="T1"/>
                    </a:cxn>
                    <a:cxn ang="T11">
                      <a:pos x="T2" y="T3"/>
                    </a:cxn>
                    <a:cxn ang="T12">
                      <a:pos x="T4" y="T5"/>
                    </a:cxn>
                    <a:cxn ang="T13">
                      <a:pos x="T6" y="T7"/>
                    </a:cxn>
                    <a:cxn ang="T14">
                      <a:pos x="T8" y="T9"/>
                    </a:cxn>
                  </a:cxnLst>
                  <a:rect l="T15" t="T16" r="T17" b="T18"/>
                  <a:pathLst>
                    <a:path w="11" h="17">
                      <a:moveTo>
                        <a:pt x="7" y="17"/>
                      </a:moveTo>
                      <a:lnTo>
                        <a:pt x="0" y="2"/>
                      </a:lnTo>
                      <a:lnTo>
                        <a:pt x="3" y="0"/>
                      </a:lnTo>
                      <a:lnTo>
                        <a:pt x="11" y="8"/>
                      </a:lnTo>
                      <a:lnTo>
                        <a:pt x="7" y="1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43" name="Freeform 107">
                  <a:extLst>
                    <a:ext uri="{FF2B5EF4-FFF2-40B4-BE49-F238E27FC236}">
                      <a16:creationId xmlns:a16="http://schemas.microsoft.com/office/drawing/2014/main" id="{AA2505F0-17BC-4D1C-9515-6A3FC2972DBF}"/>
                    </a:ext>
                  </a:extLst>
                </p:cNvPr>
                <p:cNvSpPr>
                  <a:spLocks noChangeAspect="1"/>
                </p:cNvSpPr>
                <p:nvPr/>
              </p:nvSpPr>
              <p:spPr bwMode="auto">
                <a:xfrm>
                  <a:off x="4630" y="2619"/>
                  <a:ext cx="8" cy="13"/>
                </a:xfrm>
                <a:custGeom>
                  <a:avLst/>
                  <a:gdLst>
                    <a:gd name="T0" fmla="*/ 5 w 7"/>
                    <a:gd name="T1" fmla="*/ 13 h 13"/>
                    <a:gd name="T2" fmla="*/ 0 w 7"/>
                    <a:gd name="T3" fmla="*/ 4 h 13"/>
                    <a:gd name="T4" fmla="*/ 0 w 7"/>
                    <a:gd name="T5" fmla="*/ 0 h 13"/>
                    <a:gd name="T6" fmla="*/ 2 w 7"/>
                    <a:gd name="T7" fmla="*/ 0 h 13"/>
                    <a:gd name="T8" fmla="*/ 7 w 7"/>
                    <a:gd name="T9" fmla="*/ 8 h 13"/>
                    <a:gd name="T10" fmla="*/ 5 w 7"/>
                    <a:gd name="T11" fmla="*/ 13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5" y="13"/>
                      </a:moveTo>
                      <a:lnTo>
                        <a:pt x="0" y="4"/>
                      </a:lnTo>
                      <a:lnTo>
                        <a:pt x="0" y="0"/>
                      </a:lnTo>
                      <a:lnTo>
                        <a:pt x="2" y="0"/>
                      </a:lnTo>
                      <a:lnTo>
                        <a:pt x="7" y="8"/>
                      </a:lnTo>
                      <a:lnTo>
                        <a:pt x="5" y="13"/>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44" name="Freeform 108">
                  <a:extLst>
                    <a:ext uri="{FF2B5EF4-FFF2-40B4-BE49-F238E27FC236}">
                      <a16:creationId xmlns:a16="http://schemas.microsoft.com/office/drawing/2014/main" id="{5107EAD2-CB52-4CE4-B1BC-C8916F97EA14}"/>
                    </a:ext>
                  </a:extLst>
                </p:cNvPr>
                <p:cNvSpPr>
                  <a:spLocks noChangeAspect="1"/>
                </p:cNvSpPr>
                <p:nvPr/>
              </p:nvSpPr>
              <p:spPr bwMode="auto">
                <a:xfrm>
                  <a:off x="5199" y="2722"/>
                  <a:ext cx="11" cy="20"/>
                </a:xfrm>
                <a:custGeom>
                  <a:avLst/>
                  <a:gdLst>
                    <a:gd name="T0" fmla="*/ 4 w 10"/>
                    <a:gd name="T1" fmla="*/ 20 h 20"/>
                    <a:gd name="T2" fmla="*/ 0 w 10"/>
                    <a:gd name="T3" fmla="*/ 15 h 20"/>
                    <a:gd name="T4" fmla="*/ 8 w 10"/>
                    <a:gd name="T5" fmla="*/ 0 h 20"/>
                    <a:gd name="T6" fmla="*/ 10 w 10"/>
                    <a:gd name="T7" fmla="*/ 9 h 20"/>
                    <a:gd name="T8" fmla="*/ 4 w 10"/>
                    <a:gd name="T9" fmla="*/ 20 h 20"/>
                    <a:gd name="T10" fmla="*/ 0 60000 65536"/>
                    <a:gd name="T11" fmla="*/ 0 60000 65536"/>
                    <a:gd name="T12" fmla="*/ 0 60000 65536"/>
                    <a:gd name="T13" fmla="*/ 0 60000 65536"/>
                    <a:gd name="T14" fmla="*/ 0 60000 65536"/>
                    <a:gd name="T15" fmla="*/ 0 w 10"/>
                    <a:gd name="T16" fmla="*/ 0 h 20"/>
                    <a:gd name="T17" fmla="*/ 10 w 10"/>
                    <a:gd name="T18" fmla="*/ 20 h 20"/>
                  </a:gdLst>
                  <a:ahLst/>
                  <a:cxnLst>
                    <a:cxn ang="T10">
                      <a:pos x="T0" y="T1"/>
                    </a:cxn>
                    <a:cxn ang="T11">
                      <a:pos x="T2" y="T3"/>
                    </a:cxn>
                    <a:cxn ang="T12">
                      <a:pos x="T4" y="T5"/>
                    </a:cxn>
                    <a:cxn ang="T13">
                      <a:pos x="T6" y="T7"/>
                    </a:cxn>
                    <a:cxn ang="T14">
                      <a:pos x="T8" y="T9"/>
                    </a:cxn>
                  </a:cxnLst>
                  <a:rect l="T15" t="T16" r="T17" b="T18"/>
                  <a:pathLst>
                    <a:path w="10" h="20">
                      <a:moveTo>
                        <a:pt x="4" y="20"/>
                      </a:moveTo>
                      <a:lnTo>
                        <a:pt x="0" y="15"/>
                      </a:lnTo>
                      <a:lnTo>
                        <a:pt x="8" y="0"/>
                      </a:lnTo>
                      <a:lnTo>
                        <a:pt x="10" y="9"/>
                      </a:lnTo>
                      <a:lnTo>
                        <a:pt x="4" y="2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45" name="Freeform 109">
                  <a:extLst>
                    <a:ext uri="{FF2B5EF4-FFF2-40B4-BE49-F238E27FC236}">
                      <a16:creationId xmlns:a16="http://schemas.microsoft.com/office/drawing/2014/main" id="{3EA890DF-4536-4D72-BE29-A70FC006788C}"/>
                    </a:ext>
                  </a:extLst>
                </p:cNvPr>
                <p:cNvSpPr>
                  <a:spLocks noChangeAspect="1"/>
                </p:cNvSpPr>
                <p:nvPr/>
              </p:nvSpPr>
              <p:spPr bwMode="auto">
                <a:xfrm>
                  <a:off x="4577" y="2552"/>
                  <a:ext cx="14" cy="13"/>
                </a:xfrm>
                <a:custGeom>
                  <a:avLst/>
                  <a:gdLst>
                    <a:gd name="T0" fmla="*/ 13 w 13"/>
                    <a:gd name="T1" fmla="*/ 13 h 13"/>
                    <a:gd name="T2" fmla="*/ 0 w 13"/>
                    <a:gd name="T3" fmla="*/ 4 h 13"/>
                    <a:gd name="T4" fmla="*/ 0 w 13"/>
                    <a:gd name="T5" fmla="*/ 0 h 13"/>
                    <a:gd name="T6" fmla="*/ 13 w 13"/>
                    <a:gd name="T7" fmla="*/ 11 h 13"/>
                    <a:gd name="T8" fmla="*/ 13 w 13"/>
                    <a:gd name="T9" fmla="*/ 13 h 13"/>
                    <a:gd name="T10" fmla="*/ 0 60000 65536"/>
                    <a:gd name="T11" fmla="*/ 0 60000 65536"/>
                    <a:gd name="T12" fmla="*/ 0 60000 65536"/>
                    <a:gd name="T13" fmla="*/ 0 60000 65536"/>
                    <a:gd name="T14" fmla="*/ 0 60000 65536"/>
                    <a:gd name="T15" fmla="*/ 0 w 13"/>
                    <a:gd name="T16" fmla="*/ 0 h 13"/>
                    <a:gd name="T17" fmla="*/ 13 w 13"/>
                    <a:gd name="T18" fmla="*/ 13 h 13"/>
                  </a:gdLst>
                  <a:ahLst/>
                  <a:cxnLst>
                    <a:cxn ang="T10">
                      <a:pos x="T0" y="T1"/>
                    </a:cxn>
                    <a:cxn ang="T11">
                      <a:pos x="T2" y="T3"/>
                    </a:cxn>
                    <a:cxn ang="T12">
                      <a:pos x="T4" y="T5"/>
                    </a:cxn>
                    <a:cxn ang="T13">
                      <a:pos x="T6" y="T7"/>
                    </a:cxn>
                    <a:cxn ang="T14">
                      <a:pos x="T8" y="T9"/>
                    </a:cxn>
                  </a:cxnLst>
                  <a:rect l="T15" t="T16" r="T17" b="T18"/>
                  <a:pathLst>
                    <a:path w="13" h="13">
                      <a:moveTo>
                        <a:pt x="13" y="13"/>
                      </a:moveTo>
                      <a:lnTo>
                        <a:pt x="0" y="4"/>
                      </a:lnTo>
                      <a:lnTo>
                        <a:pt x="0" y="0"/>
                      </a:lnTo>
                      <a:lnTo>
                        <a:pt x="13" y="11"/>
                      </a:lnTo>
                      <a:lnTo>
                        <a:pt x="13" y="13"/>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46" name="Freeform 110">
                  <a:extLst>
                    <a:ext uri="{FF2B5EF4-FFF2-40B4-BE49-F238E27FC236}">
                      <a16:creationId xmlns:a16="http://schemas.microsoft.com/office/drawing/2014/main" id="{C4AED85C-C3EB-421D-91ED-8B62D913CC07}"/>
                    </a:ext>
                  </a:extLst>
                </p:cNvPr>
                <p:cNvSpPr>
                  <a:spLocks noChangeAspect="1"/>
                </p:cNvSpPr>
                <p:nvPr/>
              </p:nvSpPr>
              <p:spPr bwMode="auto">
                <a:xfrm>
                  <a:off x="4794" y="2535"/>
                  <a:ext cx="10" cy="8"/>
                </a:xfrm>
                <a:custGeom>
                  <a:avLst/>
                  <a:gdLst>
                    <a:gd name="T0" fmla="*/ 2 w 9"/>
                    <a:gd name="T1" fmla="*/ 8 h 8"/>
                    <a:gd name="T2" fmla="*/ 0 w 9"/>
                    <a:gd name="T3" fmla="*/ 2 h 8"/>
                    <a:gd name="T4" fmla="*/ 2 w 9"/>
                    <a:gd name="T5" fmla="*/ 0 h 8"/>
                    <a:gd name="T6" fmla="*/ 5 w 9"/>
                    <a:gd name="T7" fmla="*/ 2 h 8"/>
                    <a:gd name="T8" fmla="*/ 9 w 9"/>
                    <a:gd name="T9" fmla="*/ 8 h 8"/>
                    <a:gd name="T10" fmla="*/ 2 w 9"/>
                    <a:gd name="T11" fmla="*/ 8 h 8"/>
                    <a:gd name="T12" fmla="*/ 0 60000 65536"/>
                    <a:gd name="T13" fmla="*/ 0 60000 65536"/>
                    <a:gd name="T14" fmla="*/ 0 60000 65536"/>
                    <a:gd name="T15" fmla="*/ 0 60000 65536"/>
                    <a:gd name="T16" fmla="*/ 0 60000 65536"/>
                    <a:gd name="T17" fmla="*/ 0 60000 65536"/>
                    <a:gd name="T18" fmla="*/ 0 w 9"/>
                    <a:gd name="T19" fmla="*/ 0 h 8"/>
                    <a:gd name="T20" fmla="*/ 9 w 9"/>
                    <a:gd name="T21" fmla="*/ 8 h 8"/>
                  </a:gdLst>
                  <a:ahLst/>
                  <a:cxnLst>
                    <a:cxn ang="T12">
                      <a:pos x="T0" y="T1"/>
                    </a:cxn>
                    <a:cxn ang="T13">
                      <a:pos x="T2" y="T3"/>
                    </a:cxn>
                    <a:cxn ang="T14">
                      <a:pos x="T4" y="T5"/>
                    </a:cxn>
                    <a:cxn ang="T15">
                      <a:pos x="T6" y="T7"/>
                    </a:cxn>
                    <a:cxn ang="T16">
                      <a:pos x="T8" y="T9"/>
                    </a:cxn>
                    <a:cxn ang="T17">
                      <a:pos x="T10" y="T11"/>
                    </a:cxn>
                  </a:cxnLst>
                  <a:rect l="T18" t="T19" r="T20" b="T21"/>
                  <a:pathLst>
                    <a:path w="9" h="8">
                      <a:moveTo>
                        <a:pt x="2" y="8"/>
                      </a:moveTo>
                      <a:lnTo>
                        <a:pt x="0" y="2"/>
                      </a:lnTo>
                      <a:lnTo>
                        <a:pt x="2" y="0"/>
                      </a:lnTo>
                      <a:lnTo>
                        <a:pt x="5" y="2"/>
                      </a:lnTo>
                      <a:lnTo>
                        <a:pt x="9" y="8"/>
                      </a:lnTo>
                      <a:lnTo>
                        <a:pt x="2" y="8"/>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47" name="Freeform 111">
                  <a:extLst>
                    <a:ext uri="{FF2B5EF4-FFF2-40B4-BE49-F238E27FC236}">
                      <a16:creationId xmlns:a16="http://schemas.microsoft.com/office/drawing/2014/main" id="{AE5703D6-D9D2-4B9E-BC6F-B3E1DD85BF01}"/>
                    </a:ext>
                  </a:extLst>
                </p:cNvPr>
                <p:cNvSpPr>
                  <a:spLocks noChangeAspect="1"/>
                </p:cNvSpPr>
                <p:nvPr/>
              </p:nvSpPr>
              <p:spPr bwMode="auto">
                <a:xfrm>
                  <a:off x="4713" y="2578"/>
                  <a:ext cx="6" cy="6"/>
                </a:xfrm>
                <a:custGeom>
                  <a:avLst/>
                  <a:gdLst>
                    <a:gd name="T0" fmla="*/ 0 w 6"/>
                    <a:gd name="T1" fmla="*/ 0 h 6"/>
                    <a:gd name="T2" fmla="*/ 4 w 6"/>
                    <a:gd name="T3" fmla="*/ 6 h 6"/>
                    <a:gd name="T4" fmla="*/ 6 w 6"/>
                    <a:gd name="T5" fmla="*/ 0 h 6"/>
                    <a:gd name="T6" fmla="*/ 4 w 6"/>
                    <a:gd name="T7" fmla="*/ 6 h 6"/>
                    <a:gd name="T8" fmla="*/ 0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0" y="0"/>
                      </a:moveTo>
                      <a:lnTo>
                        <a:pt x="4" y="6"/>
                      </a:lnTo>
                      <a:lnTo>
                        <a:pt x="6" y="0"/>
                      </a:lnTo>
                      <a:lnTo>
                        <a:pt x="4" y="6"/>
                      </a:lnTo>
                      <a:lnTo>
                        <a:pt x="0"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48" name="Freeform 112">
                  <a:extLst>
                    <a:ext uri="{FF2B5EF4-FFF2-40B4-BE49-F238E27FC236}">
                      <a16:creationId xmlns:a16="http://schemas.microsoft.com/office/drawing/2014/main" id="{E3907545-B08A-43B2-BA86-07EAF0485847}"/>
                    </a:ext>
                  </a:extLst>
                </p:cNvPr>
                <p:cNvSpPr>
                  <a:spLocks noChangeAspect="1"/>
                </p:cNvSpPr>
                <p:nvPr/>
              </p:nvSpPr>
              <p:spPr bwMode="auto">
                <a:xfrm>
                  <a:off x="3546" y="1947"/>
                  <a:ext cx="168" cy="154"/>
                </a:xfrm>
                <a:custGeom>
                  <a:avLst/>
                  <a:gdLst>
                    <a:gd name="T0" fmla="*/ 49 w 155"/>
                    <a:gd name="T1" fmla="*/ 7 h 154"/>
                    <a:gd name="T2" fmla="*/ 56 w 155"/>
                    <a:gd name="T3" fmla="*/ 0 h 154"/>
                    <a:gd name="T4" fmla="*/ 67 w 155"/>
                    <a:gd name="T5" fmla="*/ 3 h 154"/>
                    <a:gd name="T6" fmla="*/ 82 w 155"/>
                    <a:gd name="T7" fmla="*/ 7 h 154"/>
                    <a:gd name="T8" fmla="*/ 88 w 155"/>
                    <a:gd name="T9" fmla="*/ 7 h 154"/>
                    <a:gd name="T10" fmla="*/ 90 w 155"/>
                    <a:gd name="T11" fmla="*/ 11 h 154"/>
                    <a:gd name="T12" fmla="*/ 95 w 155"/>
                    <a:gd name="T13" fmla="*/ 18 h 154"/>
                    <a:gd name="T14" fmla="*/ 99 w 155"/>
                    <a:gd name="T15" fmla="*/ 26 h 154"/>
                    <a:gd name="T16" fmla="*/ 106 w 155"/>
                    <a:gd name="T17" fmla="*/ 26 h 154"/>
                    <a:gd name="T18" fmla="*/ 114 w 155"/>
                    <a:gd name="T19" fmla="*/ 26 h 154"/>
                    <a:gd name="T20" fmla="*/ 116 w 155"/>
                    <a:gd name="T21" fmla="*/ 31 h 154"/>
                    <a:gd name="T22" fmla="*/ 110 w 155"/>
                    <a:gd name="T23" fmla="*/ 33 h 154"/>
                    <a:gd name="T24" fmla="*/ 114 w 155"/>
                    <a:gd name="T25" fmla="*/ 41 h 154"/>
                    <a:gd name="T26" fmla="*/ 106 w 155"/>
                    <a:gd name="T27" fmla="*/ 46 h 154"/>
                    <a:gd name="T28" fmla="*/ 106 w 155"/>
                    <a:gd name="T29" fmla="*/ 52 h 154"/>
                    <a:gd name="T30" fmla="*/ 103 w 155"/>
                    <a:gd name="T31" fmla="*/ 57 h 154"/>
                    <a:gd name="T32" fmla="*/ 103 w 155"/>
                    <a:gd name="T33" fmla="*/ 65 h 154"/>
                    <a:gd name="T34" fmla="*/ 114 w 155"/>
                    <a:gd name="T35" fmla="*/ 74 h 154"/>
                    <a:gd name="T36" fmla="*/ 116 w 155"/>
                    <a:gd name="T37" fmla="*/ 80 h 154"/>
                    <a:gd name="T38" fmla="*/ 127 w 155"/>
                    <a:gd name="T39" fmla="*/ 89 h 154"/>
                    <a:gd name="T40" fmla="*/ 136 w 155"/>
                    <a:gd name="T41" fmla="*/ 91 h 154"/>
                    <a:gd name="T42" fmla="*/ 144 w 155"/>
                    <a:gd name="T43" fmla="*/ 106 h 154"/>
                    <a:gd name="T44" fmla="*/ 144 w 155"/>
                    <a:gd name="T45" fmla="*/ 106 h 154"/>
                    <a:gd name="T46" fmla="*/ 144 w 155"/>
                    <a:gd name="T47" fmla="*/ 117 h 154"/>
                    <a:gd name="T48" fmla="*/ 149 w 155"/>
                    <a:gd name="T49" fmla="*/ 121 h 154"/>
                    <a:gd name="T50" fmla="*/ 149 w 155"/>
                    <a:gd name="T51" fmla="*/ 128 h 154"/>
                    <a:gd name="T52" fmla="*/ 155 w 155"/>
                    <a:gd name="T53" fmla="*/ 139 h 154"/>
                    <a:gd name="T54" fmla="*/ 153 w 155"/>
                    <a:gd name="T55" fmla="*/ 139 h 154"/>
                    <a:gd name="T56" fmla="*/ 144 w 155"/>
                    <a:gd name="T57" fmla="*/ 139 h 154"/>
                    <a:gd name="T58" fmla="*/ 136 w 155"/>
                    <a:gd name="T59" fmla="*/ 139 h 154"/>
                    <a:gd name="T60" fmla="*/ 134 w 155"/>
                    <a:gd name="T61" fmla="*/ 147 h 154"/>
                    <a:gd name="T62" fmla="*/ 131 w 155"/>
                    <a:gd name="T63" fmla="*/ 154 h 154"/>
                    <a:gd name="T64" fmla="*/ 99 w 155"/>
                    <a:gd name="T65" fmla="*/ 154 h 154"/>
                    <a:gd name="T66" fmla="*/ 82 w 155"/>
                    <a:gd name="T67" fmla="*/ 145 h 154"/>
                    <a:gd name="T68" fmla="*/ 82 w 155"/>
                    <a:gd name="T69" fmla="*/ 132 h 154"/>
                    <a:gd name="T70" fmla="*/ 71 w 155"/>
                    <a:gd name="T71" fmla="*/ 128 h 154"/>
                    <a:gd name="T72" fmla="*/ 69 w 155"/>
                    <a:gd name="T73" fmla="*/ 126 h 154"/>
                    <a:gd name="T74" fmla="*/ 56 w 155"/>
                    <a:gd name="T75" fmla="*/ 121 h 154"/>
                    <a:gd name="T76" fmla="*/ 24 w 155"/>
                    <a:gd name="T77" fmla="*/ 102 h 154"/>
                    <a:gd name="T78" fmla="*/ 11 w 155"/>
                    <a:gd name="T79" fmla="*/ 98 h 154"/>
                    <a:gd name="T80" fmla="*/ 0 w 155"/>
                    <a:gd name="T81" fmla="*/ 76 h 154"/>
                    <a:gd name="T82" fmla="*/ 21 w 155"/>
                    <a:gd name="T83" fmla="*/ 65 h 154"/>
                    <a:gd name="T84" fmla="*/ 32 w 155"/>
                    <a:gd name="T85" fmla="*/ 57 h 154"/>
                    <a:gd name="T86" fmla="*/ 36 w 155"/>
                    <a:gd name="T87" fmla="*/ 46 h 154"/>
                    <a:gd name="T88" fmla="*/ 36 w 155"/>
                    <a:gd name="T89" fmla="*/ 33 h 154"/>
                    <a:gd name="T90" fmla="*/ 36 w 155"/>
                    <a:gd name="T91" fmla="*/ 26 h 154"/>
                    <a:gd name="T92" fmla="*/ 36 w 155"/>
                    <a:gd name="T93" fmla="*/ 18 h 154"/>
                    <a:gd name="T94" fmla="*/ 45 w 155"/>
                    <a:gd name="T95" fmla="*/ 11 h 154"/>
                    <a:gd name="T96" fmla="*/ 49 w 155"/>
                    <a:gd name="T97" fmla="*/ 7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5"/>
                    <a:gd name="T148" fmla="*/ 0 h 154"/>
                    <a:gd name="T149" fmla="*/ 155 w 155"/>
                    <a:gd name="T150" fmla="*/ 154 h 1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5" h="154">
                      <a:moveTo>
                        <a:pt x="49" y="7"/>
                      </a:moveTo>
                      <a:lnTo>
                        <a:pt x="56" y="0"/>
                      </a:lnTo>
                      <a:lnTo>
                        <a:pt x="67" y="3"/>
                      </a:lnTo>
                      <a:lnTo>
                        <a:pt x="82" y="7"/>
                      </a:lnTo>
                      <a:lnTo>
                        <a:pt x="88" y="7"/>
                      </a:lnTo>
                      <a:lnTo>
                        <a:pt x="90" y="11"/>
                      </a:lnTo>
                      <a:lnTo>
                        <a:pt x="95" y="18"/>
                      </a:lnTo>
                      <a:lnTo>
                        <a:pt x="99" y="26"/>
                      </a:lnTo>
                      <a:lnTo>
                        <a:pt x="106" y="26"/>
                      </a:lnTo>
                      <a:lnTo>
                        <a:pt x="114" y="26"/>
                      </a:lnTo>
                      <a:lnTo>
                        <a:pt x="116" y="31"/>
                      </a:lnTo>
                      <a:lnTo>
                        <a:pt x="110" y="33"/>
                      </a:lnTo>
                      <a:lnTo>
                        <a:pt x="114" y="41"/>
                      </a:lnTo>
                      <a:lnTo>
                        <a:pt x="106" y="46"/>
                      </a:lnTo>
                      <a:lnTo>
                        <a:pt x="106" y="52"/>
                      </a:lnTo>
                      <a:lnTo>
                        <a:pt x="103" y="57"/>
                      </a:lnTo>
                      <a:lnTo>
                        <a:pt x="103" y="65"/>
                      </a:lnTo>
                      <a:lnTo>
                        <a:pt x="114" y="74"/>
                      </a:lnTo>
                      <a:lnTo>
                        <a:pt x="116" y="80"/>
                      </a:lnTo>
                      <a:lnTo>
                        <a:pt x="127" y="89"/>
                      </a:lnTo>
                      <a:lnTo>
                        <a:pt x="136" y="91"/>
                      </a:lnTo>
                      <a:lnTo>
                        <a:pt x="144" y="106"/>
                      </a:lnTo>
                      <a:lnTo>
                        <a:pt x="144" y="117"/>
                      </a:lnTo>
                      <a:lnTo>
                        <a:pt x="149" y="121"/>
                      </a:lnTo>
                      <a:lnTo>
                        <a:pt x="149" y="128"/>
                      </a:lnTo>
                      <a:lnTo>
                        <a:pt x="155" y="139"/>
                      </a:lnTo>
                      <a:lnTo>
                        <a:pt x="153" y="139"/>
                      </a:lnTo>
                      <a:lnTo>
                        <a:pt x="144" y="139"/>
                      </a:lnTo>
                      <a:lnTo>
                        <a:pt x="136" y="139"/>
                      </a:lnTo>
                      <a:lnTo>
                        <a:pt x="134" y="147"/>
                      </a:lnTo>
                      <a:lnTo>
                        <a:pt x="131" y="154"/>
                      </a:lnTo>
                      <a:lnTo>
                        <a:pt x="99" y="154"/>
                      </a:lnTo>
                      <a:lnTo>
                        <a:pt x="82" y="145"/>
                      </a:lnTo>
                      <a:lnTo>
                        <a:pt x="82" y="132"/>
                      </a:lnTo>
                      <a:lnTo>
                        <a:pt x="71" y="128"/>
                      </a:lnTo>
                      <a:lnTo>
                        <a:pt x="69" y="126"/>
                      </a:lnTo>
                      <a:lnTo>
                        <a:pt x="56" y="121"/>
                      </a:lnTo>
                      <a:lnTo>
                        <a:pt x="24" y="102"/>
                      </a:lnTo>
                      <a:lnTo>
                        <a:pt x="11" y="98"/>
                      </a:lnTo>
                      <a:lnTo>
                        <a:pt x="0" y="76"/>
                      </a:lnTo>
                      <a:lnTo>
                        <a:pt x="21" y="65"/>
                      </a:lnTo>
                      <a:lnTo>
                        <a:pt x="32" y="57"/>
                      </a:lnTo>
                      <a:lnTo>
                        <a:pt x="36" y="46"/>
                      </a:lnTo>
                      <a:lnTo>
                        <a:pt x="36" y="33"/>
                      </a:lnTo>
                      <a:lnTo>
                        <a:pt x="36" y="26"/>
                      </a:lnTo>
                      <a:lnTo>
                        <a:pt x="36" y="18"/>
                      </a:lnTo>
                      <a:lnTo>
                        <a:pt x="45" y="11"/>
                      </a:lnTo>
                      <a:lnTo>
                        <a:pt x="49" y="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49" name="Freeform 113">
                  <a:extLst>
                    <a:ext uri="{FF2B5EF4-FFF2-40B4-BE49-F238E27FC236}">
                      <a16:creationId xmlns:a16="http://schemas.microsoft.com/office/drawing/2014/main" id="{36072DD8-7F8C-4367-8925-3700DE2105B8}"/>
                    </a:ext>
                  </a:extLst>
                </p:cNvPr>
                <p:cNvSpPr>
                  <a:spLocks noChangeAspect="1"/>
                </p:cNvSpPr>
                <p:nvPr/>
              </p:nvSpPr>
              <p:spPr bwMode="auto">
                <a:xfrm>
                  <a:off x="3625" y="1900"/>
                  <a:ext cx="355" cy="272"/>
                </a:xfrm>
                <a:custGeom>
                  <a:avLst/>
                  <a:gdLst>
                    <a:gd name="T0" fmla="*/ 74 w 328"/>
                    <a:gd name="T1" fmla="*/ 24 h 272"/>
                    <a:gd name="T2" fmla="*/ 82 w 328"/>
                    <a:gd name="T3" fmla="*/ 43 h 272"/>
                    <a:gd name="T4" fmla="*/ 112 w 328"/>
                    <a:gd name="T5" fmla="*/ 56 h 272"/>
                    <a:gd name="T6" fmla="*/ 153 w 328"/>
                    <a:gd name="T7" fmla="*/ 54 h 272"/>
                    <a:gd name="T8" fmla="*/ 151 w 328"/>
                    <a:gd name="T9" fmla="*/ 56 h 272"/>
                    <a:gd name="T10" fmla="*/ 162 w 328"/>
                    <a:gd name="T11" fmla="*/ 56 h 272"/>
                    <a:gd name="T12" fmla="*/ 173 w 328"/>
                    <a:gd name="T13" fmla="*/ 43 h 272"/>
                    <a:gd name="T14" fmla="*/ 192 w 328"/>
                    <a:gd name="T15" fmla="*/ 28 h 272"/>
                    <a:gd name="T16" fmla="*/ 212 w 328"/>
                    <a:gd name="T17" fmla="*/ 32 h 272"/>
                    <a:gd name="T18" fmla="*/ 272 w 328"/>
                    <a:gd name="T19" fmla="*/ 56 h 272"/>
                    <a:gd name="T20" fmla="*/ 276 w 328"/>
                    <a:gd name="T21" fmla="*/ 86 h 272"/>
                    <a:gd name="T22" fmla="*/ 276 w 328"/>
                    <a:gd name="T23" fmla="*/ 104 h 272"/>
                    <a:gd name="T24" fmla="*/ 272 w 328"/>
                    <a:gd name="T25" fmla="*/ 114 h 272"/>
                    <a:gd name="T26" fmla="*/ 272 w 328"/>
                    <a:gd name="T27" fmla="*/ 123 h 272"/>
                    <a:gd name="T28" fmla="*/ 281 w 328"/>
                    <a:gd name="T29" fmla="*/ 153 h 272"/>
                    <a:gd name="T30" fmla="*/ 298 w 328"/>
                    <a:gd name="T31" fmla="*/ 168 h 272"/>
                    <a:gd name="T32" fmla="*/ 287 w 328"/>
                    <a:gd name="T33" fmla="*/ 188 h 272"/>
                    <a:gd name="T34" fmla="*/ 311 w 328"/>
                    <a:gd name="T35" fmla="*/ 209 h 272"/>
                    <a:gd name="T36" fmla="*/ 322 w 328"/>
                    <a:gd name="T37" fmla="*/ 231 h 272"/>
                    <a:gd name="T38" fmla="*/ 328 w 328"/>
                    <a:gd name="T39" fmla="*/ 239 h 272"/>
                    <a:gd name="T40" fmla="*/ 326 w 328"/>
                    <a:gd name="T41" fmla="*/ 244 h 272"/>
                    <a:gd name="T42" fmla="*/ 313 w 328"/>
                    <a:gd name="T43" fmla="*/ 248 h 272"/>
                    <a:gd name="T44" fmla="*/ 302 w 328"/>
                    <a:gd name="T45" fmla="*/ 261 h 272"/>
                    <a:gd name="T46" fmla="*/ 296 w 328"/>
                    <a:gd name="T47" fmla="*/ 268 h 272"/>
                    <a:gd name="T48" fmla="*/ 263 w 328"/>
                    <a:gd name="T49" fmla="*/ 263 h 272"/>
                    <a:gd name="T50" fmla="*/ 231 w 328"/>
                    <a:gd name="T51" fmla="*/ 259 h 272"/>
                    <a:gd name="T52" fmla="*/ 216 w 328"/>
                    <a:gd name="T53" fmla="*/ 233 h 272"/>
                    <a:gd name="T54" fmla="*/ 201 w 328"/>
                    <a:gd name="T55" fmla="*/ 239 h 272"/>
                    <a:gd name="T56" fmla="*/ 188 w 328"/>
                    <a:gd name="T57" fmla="*/ 246 h 272"/>
                    <a:gd name="T58" fmla="*/ 162 w 328"/>
                    <a:gd name="T59" fmla="*/ 237 h 272"/>
                    <a:gd name="T60" fmla="*/ 147 w 328"/>
                    <a:gd name="T61" fmla="*/ 224 h 272"/>
                    <a:gd name="T62" fmla="*/ 128 w 328"/>
                    <a:gd name="T63" fmla="*/ 207 h 272"/>
                    <a:gd name="T64" fmla="*/ 117 w 328"/>
                    <a:gd name="T65" fmla="*/ 196 h 272"/>
                    <a:gd name="T66" fmla="*/ 108 w 328"/>
                    <a:gd name="T67" fmla="*/ 179 h 272"/>
                    <a:gd name="T68" fmla="*/ 93 w 328"/>
                    <a:gd name="T69" fmla="*/ 179 h 272"/>
                    <a:gd name="T70" fmla="*/ 89 w 328"/>
                    <a:gd name="T71" fmla="*/ 175 h 272"/>
                    <a:gd name="T72" fmla="*/ 82 w 328"/>
                    <a:gd name="T73" fmla="*/ 183 h 272"/>
                    <a:gd name="T74" fmla="*/ 78 w 328"/>
                    <a:gd name="T75" fmla="*/ 168 h 272"/>
                    <a:gd name="T76" fmla="*/ 71 w 328"/>
                    <a:gd name="T77" fmla="*/ 153 h 272"/>
                    <a:gd name="T78" fmla="*/ 65 w 328"/>
                    <a:gd name="T79" fmla="*/ 138 h 272"/>
                    <a:gd name="T80" fmla="*/ 43 w 328"/>
                    <a:gd name="T81" fmla="*/ 127 h 272"/>
                    <a:gd name="T82" fmla="*/ 33 w 328"/>
                    <a:gd name="T83" fmla="*/ 112 h 272"/>
                    <a:gd name="T84" fmla="*/ 35 w 328"/>
                    <a:gd name="T85" fmla="*/ 99 h 272"/>
                    <a:gd name="T86" fmla="*/ 41 w 328"/>
                    <a:gd name="T87" fmla="*/ 88 h 272"/>
                    <a:gd name="T88" fmla="*/ 43 w 328"/>
                    <a:gd name="T89" fmla="*/ 78 h 272"/>
                    <a:gd name="T90" fmla="*/ 35 w 328"/>
                    <a:gd name="T91" fmla="*/ 73 h 272"/>
                    <a:gd name="T92" fmla="*/ 24 w 328"/>
                    <a:gd name="T93" fmla="*/ 65 h 272"/>
                    <a:gd name="T94" fmla="*/ 17 w 328"/>
                    <a:gd name="T95" fmla="*/ 54 h 272"/>
                    <a:gd name="T96" fmla="*/ 9 w 328"/>
                    <a:gd name="T97" fmla="*/ 34 h 272"/>
                    <a:gd name="T98" fmla="*/ 9 w 328"/>
                    <a:gd name="T99" fmla="*/ 24 h 272"/>
                    <a:gd name="T100" fmla="*/ 9 w 328"/>
                    <a:gd name="T101" fmla="*/ 0 h 272"/>
                    <a:gd name="T102" fmla="*/ 41 w 328"/>
                    <a:gd name="T103" fmla="*/ 19 h 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8"/>
                    <a:gd name="T157" fmla="*/ 0 h 272"/>
                    <a:gd name="T158" fmla="*/ 328 w 328"/>
                    <a:gd name="T159" fmla="*/ 272 h 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8" h="272">
                      <a:moveTo>
                        <a:pt x="54" y="15"/>
                      </a:moveTo>
                      <a:lnTo>
                        <a:pt x="74" y="24"/>
                      </a:lnTo>
                      <a:lnTo>
                        <a:pt x="71" y="28"/>
                      </a:lnTo>
                      <a:lnTo>
                        <a:pt x="82" y="43"/>
                      </a:lnTo>
                      <a:lnTo>
                        <a:pt x="97" y="47"/>
                      </a:lnTo>
                      <a:lnTo>
                        <a:pt x="112" y="56"/>
                      </a:lnTo>
                      <a:lnTo>
                        <a:pt x="136" y="58"/>
                      </a:lnTo>
                      <a:lnTo>
                        <a:pt x="153" y="54"/>
                      </a:lnTo>
                      <a:lnTo>
                        <a:pt x="158" y="54"/>
                      </a:lnTo>
                      <a:lnTo>
                        <a:pt x="151" y="56"/>
                      </a:lnTo>
                      <a:lnTo>
                        <a:pt x="151" y="58"/>
                      </a:lnTo>
                      <a:lnTo>
                        <a:pt x="162" y="56"/>
                      </a:lnTo>
                      <a:lnTo>
                        <a:pt x="158" y="47"/>
                      </a:lnTo>
                      <a:lnTo>
                        <a:pt x="173" y="43"/>
                      </a:lnTo>
                      <a:lnTo>
                        <a:pt x="181" y="28"/>
                      </a:lnTo>
                      <a:lnTo>
                        <a:pt x="192" y="28"/>
                      </a:lnTo>
                      <a:lnTo>
                        <a:pt x="207" y="24"/>
                      </a:lnTo>
                      <a:lnTo>
                        <a:pt x="212" y="32"/>
                      </a:lnTo>
                      <a:lnTo>
                        <a:pt x="233" y="39"/>
                      </a:lnTo>
                      <a:lnTo>
                        <a:pt x="272" y="56"/>
                      </a:lnTo>
                      <a:lnTo>
                        <a:pt x="276" y="73"/>
                      </a:lnTo>
                      <a:lnTo>
                        <a:pt x="276" y="86"/>
                      </a:lnTo>
                      <a:lnTo>
                        <a:pt x="272" y="99"/>
                      </a:lnTo>
                      <a:lnTo>
                        <a:pt x="276" y="104"/>
                      </a:lnTo>
                      <a:lnTo>
                        <a:pt x="270" y="104"/>
                      </a:lnTo>
                      <a:lnTo>
                        <a:pt x="272" y="114"/>
                      </a:lnTo>
                      <a:lnTo>
                        <a:pt x="276" y="119"/>
                      </a:lnTo>
                      <a:lnTo>
                        <a:pt x="272" y="123"/>
                      </a:lnTo>
                      <a:lnTo>
                        <a:pt x="281" y="138"/>
                      </a:lnTo>
                      <a:lnTo>
                        <a:pt x="281" y="153"/>
                      </a:lnTo>
                      <a:lnTo>
                        <a:pt x="296" y="157"/>
                      </a:lnTo>
                      <a:lnTo>
                        <a:pt x="298" y="168"/>
                      </a:lnTo>
                      <a:lnTo>
                        <a:pt x="292" y="175"/>
                      </a:lnTo>
                      <a:lnTo>
                        <a:pt x="287" y="188"/>
                      </a:lnTo>
                      <a:lnTo>
                        <a:pt x="300" y="207"/>
                      </a:lnTo>
                      <a:lnTo>
                        <a:pt x="311" y="209"/>
                      </a:lnTo>
                      <a:lnTo>
                        <a:pt x="320" y="218"/>
                      </a:lnTo>
                      <a:lnTo>
                        <a:pt x="322" y="231"/>
                      </a:lnTo>
                      <a:lnTo>
                        <a:pt x="328" y="231"/>
                      </a:lnTo>
                      <a:lnTo>
                        <a:pt x="328" y="239"/>
                      </a:lnTo>
                      <a:lnTo>
                        <a:pt x="326" y="239"/>
                      </a:lnTo>
                      <a:lnTo>
                        <a:pt x="326" y="244"/>
                      </a:lnTo>
                      <a:lnTo>
                        <a:pt x="320" y="244"/>
                      </a:lnTo>
                      <a:lnTo>
                        <a:pt x="313" y="248"/>
                      </a:lnTo>
                      <a:lnTo>
                        <a:pt x="307" y="248"/>
                      </a:lnTo>
                      <a:lnTo>
                        <a:pt x="302" y="261"/>
                      </a:lnTo>
                      <a:lnTo>
                        <a:pt x="302" y="272"/>
                      </a:lnTo>
                      <a:lnTo>
                        <a:pt x="296" y="268"/>
                      </a:lnTo>
                      <a:lnTo>
                        <a:pt x="281" y="263"/>
                      </a:lnTo>
                      <a:lnTo>
                        <a:pt x="263" y="263"/>
                      </a:lnTo>
                      <a:lnTo>
                        <a:pt x="248" y="261"/>
                      </a:lnTo>
                      <a:lnTo>
                        <a:pt x="231" y="259"/>
                      </a:lnTo>
                      <a:lnTo>
                        <a:pt x="225" y="244"/>
                      </a:lnTo>
                      <a:lnTo>
                        <a:pt x="216" y="233"/>
                      </a:lnTo>
                      <a:lnTo>
                        <a:pt x="207" y="237"/>
                      </a:lnTo>
                      <a:lnTo>
                        <a:pt x="201" y="239"/>
                      </a:lnTo>
                      <a:lnTo>
                        <a:pt x="192" y="244"/>
                      </a:lnTo>
                      <a:lnTo>
                        <a:pt x="188" y="246"/>
                      </a:lnTo>
                      <a:lnTo>
                        <a:pt x="177" y="244"/>
                      </a:lnTo>
                      <a:lnTo>
                        <a:pt x="162" y="237"/>
                      </a:lnTo>
                      <a:lnTo>
                        <a:pt x="153" y="231"/>
                      </a:lnTo>
                      <a:lnTo>
                        <a:pt x="147" y="224"/>
                      </a:lnTo>
                      <a:lnTo>
                        <a:pt x="136" y="222"/>
                      </a:lnTo>
                      <a:lnTo>
                        <a:pt x="128" y="207"/>
                      </a:lnTo>
                      <a:lnTo>
                        <a:pt x="123" y="201"/>
                      </a:lnTo>
                      <a:lnTo>
                        <a:pt x="117" y="196"/>
                      </a:lnTo>
                      <a:lnTo>
                        <a:pt x="112" y="183"/>
                      </a:lnTo>
                      <a:lnTo>
                        <a:pt x="108" y="179"/>
                      </a:lnTo>
                      <a:lnTo>
                        <a:pt x="102" y="183"/>
                      </a:lnTo>
                      <a:lnTo>
                        <a:pt x="93" y="179"/>
                      </a:lnTo>
                      <a:lnTo>
                        <a:pt x="93" y="175"/>
                      </a:lnTo>
                      <a:lnTo>
                        <a:pt x="89" y="175"/>
                      </a:lnTo>
                      <a:lnTo>
                        <a:pt x="89" y="183"/>
                      </a:lnTo>
                      <a:lnTo>
                        <a:pt x="82" y="183"/>
                      </a:lnTo>
                      <a:lnTo>
                        <a:pt x="78" y="175"/>
                      </a:lnTo>
                      <a:lnTo>
                        <a:pt x="78" y="168"/>
                      </a:lnTo>
                      <a:lnTo>
                        <a:pt x="71" y="164"/>
                      </a:lnTo>
                      <a:lnTo>
                        <a:pt x="71" y="153"/>
                      </a:lnTo>
                      <a:lnTo>
                        <a:pt x="65" y="138"/>
                      </a:lnTo>
                      <a:lnTo>
                        <a:pt x="56" y="136"/>
                      </a:lnTo>
                      <a:lnTo>
                        <a:pt x="43" y="127"/>
                      </a:lnTo>
                      <a:lnTo>
                        <a:pt x="41" y="119"/>
                      </a:lnTo>
                      <a:lnTo>
                        <a:pt x="33" y="112"/>
                      </a:lnTo>
                      <a:lnTo>
                        <a:pt x="33" y="104"/>
                      </a:lnTo>
                      <a:lnTo>
                        <a:pt x="35" y="99"/>
                      </a:lnTo>
                      <a:lnTo>
                        <a:pt x="35" y="93"/>
                      </a:lnTo>
                      <a:lnTo>
                        <a:pt x="41" y="88"/>
                      </a:lnTo>
                      <a:lnTo>
                        <a:pt x="39" y="80"/>
                      </a:lnTo>
                      <a:lnTo>
                        <a:pt x="43" y="78"/>
                      </a:lnTo>
                      <a:lnTo>
                        <a:pt x="41" y="73"/>
                      </a:lnTo>
                      <a:lnTo>
                        <a:pt x="35" y="73"/>
                      </a:lnTo>
                      <a:lnTo>
                        <a:pt x="28" y="73"/>
                      </a:lnTo>
                      <a:lnTo>
                        <a:pt x="24" y="65"/>
                      </a:lnTo>
                      <a:lnTo>
                        <a:pt x="20" y="58"/>
                      </a:lnTo>
                      <a:lnTo>
                        <a:pt x="17" y="54"/>
                      </a:lnTo>
                      <a:lnTo>
                        <a:pt x="13" y="43"/>
                      </a:lnTo>
                      <a:lnTo>
                        <a:pt x="9" y="34"/>
                      </a:lnTo>
                      <a:lnTo>
                        <a:pt x="9" y="32"/>
                      </a:lnTo>
                      <a:lnTo>
                        <a:pt x="9" y="24"/>
                      </a:lnTo>
                      <a:lnTo>
                        <a:pt x="0" y="9"/>
                      </a:lnTo>
                      <a:lnTo>
                        <a:pt x="9" y="0"/>
                      </a:lnTo>
                      <a:lnTo>
                        <a:pt x="20" y="15"/>
                      </a:lnTo>
                      <a:lnTo>
                        <a:pt x="41" y="19"/>
                      </a:lnTo>
                      <a:lnTo>
                        <a:pt x="54" y="1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50" name="Freeform 114">
                  <a:extLst>
                    <a:ext uri="{FF2B5EF4-FFF2-40B4-BE49-F238E27FC236}">
                      <a16:creationId xmlns:a16="http://schemas.microsoft.com/office/drawing/2014/main" id="{C5C8AD8B-55B0-4CA2-AA27-3C710A33EE50}"/>
                    </a:ext>
                  </a:extLst>
                </p:cNvPr>
                <p:cNvSpPr>
                  <a:spLocks noChangeAspect="1"/>
                </p:cNvSpPr>
                <p:nvPr/>
              </p:nvSpPr>
              <p:spPr bwMode="auto">
                <a:xfrm>
                  <a:off x="3473" y="2027"/>
                  <a:ext cx="21" cy="71"/>
                </a:xfrm>
                <a:custGeom>
                  <a:avLst/>
                  <a:gdLst>
                    <a:gd name="T0" fmla="*/ 9 w 19"/>
                    <a:gd name="T1" fmla="*/ 2 h 71"/>
                    <a:gd name="T2" fmla="*/ 13 w 19"/>
                    <a:gd name="T3" fmla="*/ 2 h 71"/>
                    <a:gd name="T4" fmla="*/ 13 w 19"/>
                    <a:gd name="T5" fmla="*/ 0 h 71"/>
                    <a:gd name="T6" fmla="*/ 19 w 19"/>
                    <a:gd name="T7" fmla="*/ 0 h 71"/>
                    <a:gd name="T8" fmla="*/ 19 w 19"/>
                    <a:gd name="T9" fmla="*/ 2 h 71"/>
                    <a:gd name="T10" fmla="*/ 13 w 19"/>
                    <a:gd name="T11" fmla="*/ 11 h 71"/>
                    <a:gd name="T12" fmla="*/ 13 w 19"/>
                    <a:gd name="T13" fmla="*/ 15 h 71"/>
                    <a:gd name="T14" fmla="*/ 13 w 19"/>
                    <a:gd name="T15" fmla="*/ 15 h 71"/>
                    <a:gd name="T16" fmla="*/ 13 w 19"/>
                    <a:gd name="T17" fmla="*/ 22 h 71"/>
                    <a:gd name="T18" fmla="*/ 13 w 19"/>
                    <a:gd name="T19" fmla="*/ 26 h 71"/>
                    <a:gd name="T20" fmla="*/ 13 w 19"/>
                    <a:gd name="T21" fmla="*/ 41 h 71"/>
                    <a:gd name="T22" fmla="*/ 13 w 19"/>
                    <a:gd name="T23" fmla="*/ 52 h 71"/>
                    <a:gd name="T24" fmla="*/ 13 w 19"/>
                    <a:gd name="T25" fmla="*/ 65 h 71"/>
                    <a:gd name="T26" fmla="*/ 9 w 19"/>
                    <a:gd name="T27" fmla="*/ 71 h 71"/>
                    <a:gd name="T28" fmla="*/ 9 w 19"/>
                    <a:gd name="T29" fmla="*/ 59 h 71"/>
                    <a:gd name="T30" fmla="*/ 4 w 19"/>
                    <a:gd name="T31" fmla="*/ 48 h 71"/>
                    <a:gd name="T32" fmla="*/ 0 w 19"/>
                    <a:gd name="T33" fmla="*/ 41 h 71"/>
                    <a:gd name="T34" fmla="*/ 4 w 19"/>
                    <a:gd name="T35" fmla="*/ 33 h 71"/>
                    <a:gd name="T36" fmla="*/ 0 w 19"/>
                    <a:gd name="T37" fmla="*/ 26 h 71"/>
                    <a:gd name="T38" fmla="*/ 4 w 19"/>
                    <a:gd name="T39" fmla="*/ 26 h 71"/>
                    <a:gd name="T40" fmla="*/ 4 w 19"/>
                    <a:gd name="T41" fmla="*/ 15 h 71"/>
                    <a:gd name="T42" fmla="*/ 9 w 19"/>
                    <a:gd name="T43" fmla="*/ 2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71"/>
                    <a:gd name="T68" fmla="*/ 19 w 19"/>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71">
                      <a:moveTo>
                        <a:pt x="9" y="2"/>
                      </a:moveTo>
                      <a:lnTo>
                        <a:pt x="13" y="2"/>
                      </a:lnTo>
                      <a:lnTo>
                        <a:pt x="13" y="0"/>
                      </a:lnTo>
                      <a:lnTo>
                        <a:pt x="19" y="0"/>
                      </a:lnTo>
                      <a:lnTo>
                        <a:pt x="19" y="2"/>
                      </a:lnTo>
                      <a:lnTo>
                        <a:pt x="13" y="11"/>
                      </a:lnTo>
                      <a:lnTo>
                        <a:pt x="13" y="15"/>
                      </a:lnTo>
                      <a:lnTo>
                        <a:pt x="13" y="22"/>
                      </a:lnTo>
                      <a:lnTo>
                        <a:pt x="13" y="26"/>
                      </a:lnTo>
                      <a:lnTo>
                        <a:pt x="13" y="41"/>
                      </a:lnTo>
                      <a:lnTo>
                        <a:pt x="13" y="52"/>
                      </a:lnTo>
                      <a:lnTo>
                        <a:pt x="13" y="65"/>
                      </a:lnTo>
                      <a:lnTo>
                        <a:pt x="9" y="71"/>
                      </a:lnTo>
                      <a:lnTo>
                        <a:pt x="9" y="59"/>
                      </a:lnTo>
                      <a:lnTo>
                        <a:pt x="4" y="48"/>
                      </a:lnTo>
                      <a:lnTo>
                        <a:pt x="0" y="41"/>
                      </a:lnTo>
                      <a:lnTo>
                        <a:pt x="4" y="33"/>
                      </a:lnTo>
                      <a:lnTo>
                        <a:pt x="0" y="26"/>
                      </a:lnTo>
                      <a:lnTo>
                        <a:pt x="4" y="26"/>
                      </a:lnTo>
                      <a:lnTo>
                        <a:pt x="4" y="15"/>
                      </a:lnTo>
                      <a:lnTo>
                        <a:pt x="9" y="2"/>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51" name="Freeform 115">
                  <a:extLst>
                    <a:ext uri="{FF2B5EF4-FFF2-40B4-BE49-F238E27FC236}">
                      <a16:creationId xmlns:a16="http://schemas.microsoft.com/office/drawing/2014/main" id="{B01F8F27-72D8-4238-9260-4C070657DBE7}"/>
                    </a:ext>
                  </a:extLst>
                </p:cNvPr>
                <p:cNvSpPr>
                  <a:spLocks noChangeAspect="1"/>
                </p:cNvSpPr>
                <p:nvPr/>
              </p:nvSpPr>
              <p:spPr bwMode="auto">
                <a:xfrm>
                  <a:off x="5129" y="1785"/>
                  <a:ext cx="165" cy="193"/>
                </a:xfrm>
                <a:custGeom>
                  <a:avLst/>
                  <a:gdLst>
                    <a:gd name="T0" fmla="*/ 75 w 153"/>
                    <a:gd name="T1" fmla="*/ 188 h 193"/>
                    <a:gd name="T2" fmla="*/ 67 w 153"/>
                    <a:gd name="T3" fmla="*/ 180 h 193"/>
                    <a:gd name="T4" fmla="*/ 69 w 153"/>
                    <a:gd name="T5" fmla="*/ 169 h 193"/>
                    <a:gd name="T6" fmla="*/ 58 w 153"/>
                    <a:gd name="T7" fmla="*/ 165 h 193"/>
                    <a:gd name="T8" fmla="*/ 37 w 153"/>
                    <a:gd name="T9" fmla="*/ 173 h 193"/>
                    <a:gd name="T10" fmla="*/ 24 w 153"/>
                    <a:gd name="T11" fmla="*/ 177 h 193"/>
                    <a:gd name="T12" fmla="*/ 21 w 153"/>
                    <a:gd name="T13" fmla="*/ 177 h 193"/>
                    <a:gd name="T14" fmla="*/ 21 w 153"/>
                    <a:gd name="T15" fmla="*/ 186 h 193"/>
                    <a:gd name="T16" fmla="*/ 9 w 153"/>
                    <a:gd name="T17" fmla="*/ 182 h 193"/>
                    <a:gd name="T18" fmla="*/ 0 w 153"/>
                    <a:gd name="T19" fmla="*/ 177 h 193"/>
                    <a:gd name="T20" fmla="*/ 9 w 153"/>
                    <a:gd name="T21" fmla="*/ 171 h 193"/>
                    <a:gd name="T22" fmla="*/ 19 w 153"/>
                    <a:gd name="T23" fmla="*/ 158 h 193"/>
                    <a:gd name="T24" fmla="*/ 21 w 153"/>
                    <a:gd name="T25" fmla="*/ 149 h 193"/>
                    <a:gd name="T26" fmla="*/ 30 w 153"/>
                    <a:gd name="T27" fmla="*/ 149 h 193"/>
                    <a:gd name="T28" fmla="*/ 37 w 153"/>
                    <a:gd name="T29" fmla="*/ 149 h 193"/>
                    <a:gd name="T30" fmla="*/ 60 w 153"/>
                    <a:gd name="T31" fmla="*/ 139 h 193"/>
                    <a:gd name="T32" fmla="*/ 67 w 153"/>
                    <a:gd name="T33" fmla="*/ 147 h 193"/>
                    <a:gd name="T34" fmla="*/ 75 w 153"/>
                    <a:gd name="T35" fmla="*/ 139 h 193"/>
                    <a:gd name="T36" fmla="*/ 73 w 153"/>
                    <a:gd name="T37" fmla="*/ 128 h 193"/>
                    <a:gd name="T38" fmla="*/ 75 w 153"/>
                    <a:gd name="T39" fmla="*/ 104 h 193"/>
                    <a:gd name="T40" fmla="*/ 84 w 153"/>
                    <a:gd name="T41" fmla="*/ 104 h 193"/>
                    <a:gd name="T42" fmla="*/ 82 w 153"/>
                    <a:gd name="T43" fmla="*/ 111 h 193"/>
                    <a:gd name="T44" fmla="*/ 88 w 153"/>
                    <a:gd name="T45" fmla="*/ 115 h 193"/>
                    <a:gd name="T46" fmla="*/ 103 w 153"/>
                    <a:gd name="T47" fmla="*/ 108 h 193"/>
                    <a:gd name="T48" fmla="*/ 114 w 153"/>
                    <a:gd name="T49" fmla="*/ 89 h 193"/>
                    <a:gd name="T50" fmla="*/ 114 w 153"/>
                    <a:gd name="T51" fmla="*/ 59 h 193"/>
                    <a:gd name="T52" fmla="*/ 114 w 153"/>
                    <a:gd name="T53" fmla="*/ 44 h 193"/>
                    <a:gd name="T54" fmla="*/ 110 w 153"/>
                    <a:gd name="T55" fmla="*/ 37 h 193"/>
                    <a:gd name="T56" fmla="*/ 114 w 153"/>
                    <a:gd name="T57" fmla="*/ 20 h 193"/>
                    <a:gd name="T58" fmla="*/ 114 w 153"/>
                    <a:gd name="T59" fmla="*/ 9 h 193"/>
                    <a:gd name="T60" fmla="*/ 123 w 153"/>
                    <a:gd name="T61" fmla="*/ 16 h 193"/>
                    <a:gd name="T62" fmla="*/ 125 w 153"/>
                    <a:gd name="T63" fmla="*/ 9 h 193"/>
                    <a:gd name="T64" fmla="*/ 119 w 153"/>
                    <a:gd name="T65" fmla="*/ 0 h 193"/>
                    <a:gd name="T66" fmla="*/ 129 w 153"/>
                    <a:gd name="T67" fmla="*/ 5 h 193"/>
                    <a:gd name="T68" fmla="*/ 138 w 153"/>
                    <a:gd name="T69" fmla="*/ 24 h 193"/>
                    <a:gd name="T70" fmla="*/ 147 w 153"/>
                    <a:gd name="T71" fmla="*/ 46 h 193"/>
                    <a:gd name="T72" fmla="*/ 149 w 153"/>
                    <a:gd name="T73" fmla="*/ 59 h 193"/>
                    <a:gd name="T74" fmla="*/ 149 w 153"/>
                    <a:gd name="T75" fmla="*/ 76 h 193"/>
                    <a:gd name="T76" fmla="*/ 140 w 153"/>
                    <a:gd name="T77" fmla="*/ 80 h 193"/>
                    <a:gd name="T78" fmla="*/ 147 w 153"/>
                    <a:gd name="T79" fmla="*/ 111 h 193"/>
                    <a:gd name="T80" fmla="*/ 153 w 153"/>
                    <a:gd name="T81" fmla="*/ 139 h 193"/>
                    <a:gd name="T82" fmla="*/ 147 w 153"/>
                    <a:gd name="T83" fmla="*/ 149 h 193"/>
                    <a:gd name="T84" fmla="*/ 140 w 153"/>
                    <a:gd name="T85" fmla="*/ 143 h 193"/>
                    <a:gd name="T86" fmla="*/ 134 w 153"/>
                    <a:gd name="T87" fmla="*/ 147 h 193"/>
                    <a:gd name="T88" fmla="*/ 132 w 153"/>
                    <a:gd name="T89" fmla="*/ 147 h 193"/>
                    <a:gd name="T90" fmla="*/ 129 w 153"/>
                    <a:gd name="T91" fmla="*/ 158 h 193"/>
                    <a:gd name="T92" fmla="*/ 119 w 153"/>
                    <a:gd name="T93" fmla="*/ 154 h 193"/>
                    <a:gd name="T94" fmla="*/ 114 w 153"/>
                    <a:gd name="T95" fmla="*/ 165 h 193"/>
                    <a:gd name="T96" fmla="*/ 99 w 153"/>
                    <a:gd name="T97" fmla="*/ 169 h 193"/>
                    <a:gd name="T98" fmla="*/ 91 w 153"/>
                    <a:gd name="T99" fmla="*/ 162 h 193"/>
                    <a:gd name="T100" fmla="*/ 88 w 153"/>
                    <a:gd name="T101" fmla="*/ 154 h 193"/>
                    <a:gd name="T102" fmla="*/ 95 w 153"/>
                    <a:gd name="T103" fmla="*/ 169 h 193"/>
                    <a:gd name="T104" fmla="*/ 84 w 153"/>
                    <a:gd name="T105" fmla="*/ 177 h 1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3"/>
                    <a:gd name="T160" fmla="*/ 0 h 193"/>
                    <a:gd name="T161" fmla="*/ 153 w 153"/>
                    <a:gd name="T162" fmla="*/ 193 h 19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3" h="193">
                      <a:moveTo>
                        <a:pt x="82" y="193"/>
                      </a:moveTo>
                      <a:lnTo>
                        <a:pt x="75" y="188"/>
                      </a:lnTo>
                      <a:lnTo>
                        <a:pt x="67" y="182"/>
                      </a:lnTo>
                      <a:lnTo>
                        <a:pt x="67" y="180"/>
                      </a:lnTo>
                      <a:lnTo>
                        <a:pt x="67" y="173"/>
                      </a:lnTo>
                      <a:lnTo>
                        <a:pt x="69" y="169"/>
                      </a:lnTo>
                      <a:lnTo>
                        <a:pt x="67" y="165"/>
                      </a:lnTo>
                      <a:lnTo>
                        <a:pt x="58" y="165"/>
                      </a:lnTo>
                      <a:lnTo>
                        <a:pt x="50" y="169"/>
                      </a:lnTo>
                      <a:lnTo>
                        <a:pt x="37" y="173"/>
                      </a:lnTo>
                      <a:lnTo>
                        <a:pt x="24" y="180"/>
                      </a:lnTo>
                      <a:lnTo>
                        <a:pt x="24" y="177"/>
                      </a:lnTo>
                      <a:lnTo>
                        <a:pt x="21" y="173"/>
                      </a:lnTo>
                      <a:lnTo>
                        <a:pt x="21" y="177"/>
                      </a:lnTo>
                      <a:lnTo>
                        <a:pt x="21" y="182"/>
                      </a:lnTo>
                      <a:lnTo>
                        <a:pt x="21" y="186"/>
                      </a:lnTo>
                      <a:lnTo>
                        <a:pt x="15" y="182"/>
                      </a:lnTo>
                      <a:lnTo>
                        <a:pt x="9" y="182"/>
                      </a:lnTo>
                      <a:lnTo>
                        <a:pt x="0" y="186"/>
                      </a:lnTo>
                      <a:lnTo>
                        <a:pt x="0" y="177"/>
                      </a:lnTo>
                      <a:lnTo>
                        <a:pt x="6" y="173"/>
                      </a:lnTo>
                      <a:lnTo>
                        <a:pt x="9" y="171"/>
                      </a:lnTo>
                      <a:lnTo>
                        <a:pt x="15" y="169"/>
                      </a:lnTo>
                      <a:lnTo>
                        <a:pt x="19" y="158"/>
                      </a:lnTo>
                      <a:lnTo>
                        <a:pt x="24" y="154"/>
                      </a:lnTo>
                      <a:lnTo>
                        <a:pt x="21" y="149"/>
                      </a:lnTo>
                      <a:lnTo>
                        <a:pt x="30" y="147"/>
                      </a:lnTo>
                      <a:lnTo>
                        <a:pt x="30" y="149"/>
                      </a:lnTo>
                      <a:lnTo>
                        <a:pt x="34" y="149"/>
                      </a:lnTo>
                      <a:lnTo>
                        <a:pt x="37" y="149"/>
                      </a:lnTo>
                      <a:lnTo>
                        <a:pt x="58" y="143"/>
                      </a:lnTo>
                      <a:lnTo>
                        <a:pt x="60" y="139"/>
                      </a:lnTo>
                      <a:lnTo>
                        <a:pt x="65" y="143"/>
                      </a:lnTo>
                      <a:lnTo>
                        <a:pt x="67" y="147"/>
                      </a:lnTo>
                      <a:lnTo>
                        <a:pt x="69" y="143"/>
                      </a:lnTo>
                      <a:lnTo>
                        <a:pt x="75" y="139"/>
                      </a:lnTo>
                      <a:lnTo>
                        <a:pt x="69" y="134"/>
                      </a:lnTo>
                      <a:lnTo>
                        <a:pt x="73" y="128"/>
                      </a:lnTo>
                      <a:lnTo>
                        <a:pt x="80" y="115"/>
                      </a:lnTo>
                      <a:lnTo>
                        <a:pt x="75" y="104"/>
                      </a:lnTo>
                      <a:lnTo>
                        <a:pt x="84" y="98"/>
                      </a:lnTo>
                      <a:lnTo>
                        <a:pt x="84" y="104"/>
                      </a:lnTo>
                      <a:lnTo>
                        <a:pt x="82" y="108"/>
                      </a:lnTo>
                      <a:lnTo>
                        <a:pt x="82" y="111"/>
                      </a:lnTo>
                      <a:lnTo>
                        <a:pt x="84" y="115"/>
                      </a:lnTo>
                      <a:lnTo>
                        <a:pt x="88" y="115"/>
                      </a:lnTo>
                      <a:lnTo>
                        <a:pt x="91" y="113"/>
                      </a:lnTo>
                      <a:lnTo>
                        <a:pt x="103" y="108"/>
                      </a:lnTo>
                      <a:lnTo>
                        <a:pt x="110" y="89"/>
                      </a:lnTo>
                      <a:lnTo>
                        <a:pt x="114" y="89"/>
                      </a:lnTo>
                      <a:lnTo>
                        <a:pt x="114" y="74"/>
                      </a:lnTo>
                      <a:lnTo>
                        <a:pt x="114" y="59"/>
                      </a:lnTo>
                      <a:lnTo>
                        <a:pt x="114" y="39"/>
                      </a:lnTo>
                      <a:lnTo>
                        <a:pt x="114" y="44"/>
                      </a:lnTo>
                      <a:lnTo>
                        <a:pt x="110" y="39"/>
                      </a:lnTo>
                      <a:lnTo>
                        <a:pt x="110" y="37"/>
                      </a:lnTo>
                      <a:lnTo>
                        <a:pt x="110" y="24"/>
                      </a:lnTo>
                      <a:lnTo>
                        <a:pt x="114" y="20"/>
                      </a:lnTo>
                      <a:lnTo>
                        <a:pt x="110" y="11"/>
                      </a:lnTo>
                      <a:lnTo>
                        <a:pt x="114" y="9"/>
                      </a:lnTo>
                      <a:lnTo>
                        <a:pt x="119" y="20"/>
                      </a:lnTo>
                      <a:lnTo>
                        <a:pt x="123" y="16"/>
                      </a:lnTo>
                      <a:lnTo>
                        <a:pt x="125" y="16"/>
                      </a:lnTo>
                      <a:lnTo>
                        <a:pt x="125" y="9"/>
                      </a:lnTo>
                      <a:lnTo>
                        <a:pt x="119" y="9"/>
                      </a:lnTo>
                      <a:lnTo>
                        <a:pt x="119" y="0"/>
                      </a:lnTo>
                      <a:lnTo>
                        <a:pt x="123" y="5"/>
                      </a:lnTo>
                      <a:lnTo>
                        <a:pt x="129" y="5"/>
                      </a:lnTo>
                      <a:lnTo>
                        <a:pt x="132" y="20"/>
                      </a:lnTo>
                      <a:lnTo>
                        <a:pt x="138" y="24"/>
                      </a:lnTo>
                      <a:lnTo>
                        <a:pt x="142" y="37"/>
                      </a:lnTo>
                      <a:lnTo>
                        <a:pt x="147" y="46"/>
                      </a:lnTo>
                      <a:lnTo>
                        <a:pt x="149" y="46"/>
                      </a:lnTo>
                      <a:lnTo>
                        <a:pt x="149" y="59"/>
                      </a:lnTo>
                      <a:lnTo>
                        <a:pt x="142" y="65"/>
                      </a:lnTo>
                      <a:lnTo>
                        <a:pt x="149" y="76"/>
                      </a:lnTo>
                      <a:lnTo>
                        <a:pt x="142" y="76"/>
                      </a:lnTo>
                      <a:lnTo>
                        <a:pt x="140" y="80"/>
                      </a:lnTo>
                      <a:lnTo>
                        <a:pt x="140" y="89"/>
                      </a:lnTo>
                      <a:lnTo>
                        <a:pt x="147" y="111"/>
                      </a:lnTo>
                      <a:lnTo>
                        <a:pt x="147" y="130"/>
                      </a:lnTo>
                      <a:lnTo>
                        <a:pt x="153" y="139"/>
                      </a:lnTo>
                      <a:lnTo>
                        <a:pt x="147" y="139"/>
                      </a:lnTo>
                      <a:lnTo>
                        <a:pt x="147" y="149"/>
                      </a:lnTo>
                      <a:lnTo>
                        <a:pt x="138" y="154"/>
                      </a:lnTo>
                      <a:lnTo>
                        <a:pt x="140" y="143"/>
                      </a:lnTo>
                      <a:lnTo>
                        <a:pt x="134" y="139"/>
                      </a:lnTo>
                      <a:lnTo>
                        <a:pt x="134" y="147"/>
                      </a:lnTo>
                      <a:lnTo>
                        <a:pt x="134" y="149"/>
                      </a:lnTo>
                      <a:lnTo>
                        <a:pt x="132" y="147"/>
                      </a:lnTo>
                      <a:lnTo>
                        <a:pt x="129" y="149"/>
                      </a:lnTo>
                      <a:lnTo>
                        <a:pt x="129" y="158"/>
                      </a:lnTo>
                      <a:lnTo>
                        <a:pt x="125" y="165"/>
                      </a:lnTo>
                      <a:lnTo>
                        <a:pt x="119" y="154"/>
                      </a:lnTo>
                      <a:lnTo>
                        <a:pt x="114" y="154"/>
                      </a:lnTo>
                      <a:lnTo>
                        <a:pt x="114" y="165"/>
                      </a:lnTo>
                      <a:lnTo>
                        <a:pt x="108" y="162"/>
                      </a:lnTo>
                      <a:lnTo>
                        <a:pt x="99" y="169"/>
                      </a:lnTo>
                      <a:lnTo>
                        <a:pt x="99" y="162"/>
                      </a:lnTo>
                      <a:lnTo>
                        <a:pt x="91" y="162"/>
                      </a:lnTo>
                      <a:lnTo>
                        <a:pt x="91" y="154"/>
                      </a:lnTo>
                      <a:lnTo>
                        <a:pt x="88" y="154"/>
                      </a:lnTo>
                      <a:lnTo>
                        <a:pt x="88" y="165"/>
                      </a:lnTo>
                      <a:lnTo>
                        <a:pt x="95" y="169"/>
                      </a:lnTo>
                      <a:lnTo>
                        <a:pt x="95" y="173"/>
                      </a:lnTo>
                      <a:lnTo>
                        <a:pt x="84" y="177"/>
                      </a:lnTo>
                      <a:lnTo>
                        <a:pt x="82" y="193"/>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52" name="Freeform 116">
                  <a:extLst>
                    <a:ext uri="{FF2B5EF4-FFF2-40B4-BE49-F238E27FC236}">
                      <a16:creationId xmlns:a16="http://schemas.microsoft.com/office/drawing/2014/main" id="{C9E842A5-7B93-4260-945A-CABC33DF927B}"/>
                    </a:ext>
                  </a:extLst>
                </p:cNvPr>
                <p:cNvSpPr>
                  <a:spLocks noChangeAspect="1"/>
                </p:cNvSpPr>
                <p:nvPr/>
              </p:nvSpPr>
              <p:spPr bwMode="auto">
                <a:xfrm>
                  <a:off x="5231" y="1684"/>
                  <a:ext cx="94" cy="104"/>
                </a:xfrm>
                <a:custGeom>
                  <a:avLst/>
                  <a:gdLst>
                    <a:gd name="T0" fmla="*/ 13 w 86"/>
                    <a:gd name="T1" fmla="*/ 104 h 104"/>
                    <a:gd name="T2" fmla="*/ 11 w 86"/>
                    <a:gd name="T3" fmla="*/ 99 h 104"/>
                    <a:gd name="T4" fmla="*/ 11 w 86"/>
                    <a:gd name="T5" fmla="*/ 91 h 104"/>
                    <a:gd name="T6" fmla="*/ 0 w 86"/>
                    <a:gd name="T7" fmla="*/ 84 h 104"/>
                    <a:gd name="T8" fmla="*/ 0 w 86"/>
                    <a:gd name="T9" fmla="*/ 76 h 104"/>
                    <a:gd name="T10" fmla="*/ 6 w 86"/>
                    <a:gd name="T11" fmla="*/ 65 h 104"/>
                    <a:gd name="T12" fmla="*/ 0 w 86"/>
                    <a:gd name="T13" fmla="*/ 56 h 104"/>
                    <a:gd name="T14" fmla="*/ 4 w 86"/>
                    <a:gd name="T15" fmla="*/ 54 h 104"/>
                    <a:gd name="T16" fmla="*/ 11 w 86"/>
                    <a:gd name="T17" fmla="*/ 56 h 104"/>
                    <a:gd name="T18" fmla="*/ 19 w 86"/>
                    <a:gd name="T19" fmla="*/ 56 h 104"/>
                    <a:gd name="T20" fmla="*/ 15 w 86"/>
                    <a:gd name="T21" fmla="*/ 45 h 104"/>
                    <a:gd name="T22" fmla="*/ 19 w 86"/>
                    <a:gd name="T23" fmla="*/ 45 h 104"/>
                    <a:gd name="T24" fmla="*/ 15 w 86"/>
                    <a:gd name="T25" fmla="*/ 32 h 104"/>
                    <a:gd name="T26" fmla="*/ 13 w 86"/>
                    <a:gd name="T27" fmla="*/ 15 h 104"/>
                    <a:gd name="T28" fmla="*/ 6 w 86"/>
                    <a:gd name="T29" fmla="*/ 2 h 104"/>
                    <a:gd name="T30" fmla="*/ 11 w 86"/>
                    <a:gd name="T31" fmla="*/ 0 h 104"/>
                    <a:gd name="T32" fmla="*/ 19 w 86"/>
                    <a:gd name="T33" fmla="*/ 7 h 104"/>
                    <a:gd name="T34" fmla="*/ 34 w 86"/>
                    <a:gd name="T35" fmla="*/ 22 h 104"/>
                    <a:gd name="T36" fmla="*/ 49 w 86"/>
                    <a:gd name="T37" fmla="*/ 30 h 104"/>
                    <a:gd name="T38" fmla="*/ 56 w 86"/>
                    <a:gd name="T39" fmla="*/ 30 h 104"/>
                    <a:gd name="T40" fmla="*/ 60 w 86"/>
                    <a:gd name="T41" fmla="*/ 37 h 104"/>
                    <a:gd name="T42" fmla="*/ 69 w 86"/>
                    <a:gd name="T43" fmla="*/ 37 h 104"/>
                    <a:gd name="T44" fmla="*/ 71 w 86"/>
                    <a:gd name="T45" fmla="*/ 24 h 104"/>
                    <a:gd name="T46" fmla="*/ 75 w 86"/>
                    <a:gd name="T47" fmla="*/ 26 h 104"/>
                    <a:gd name="T48" fmla="*/ 75 w 86"/>
                    <a:gd name="T49" fmla="*/ 39 h 104"/>
                    <a:gd name="T50" fmla="*/ 80 w 86"/>
                    <a:gd name="T51" fmla="*/ 50 h 104"/>
                    <a:gd name="T52" fmla="*/ 86 w 86"/>
                    <a:gd name="T53" fmla="*/ 50 h 104"/>
                    <a:gd name="T54" fmla="*/ 86 w 86"/>
                    <a:gd name="T55" fmla="*/ 50 h 104"/>
                    <a:gd name="T56" fmla="*/ 80 w 86"/>
                    <a:gd name="T57" fmla="*/ 54 h 104"/>
                    <a:gd name="T58" fmla="*/ 75 w 86"/>
                    <a:gd name="T59" fmla="*/ 56 h 104"/>
                    <a:gd name="T60" fmla="*/ 65 w 86"/>
                    <a:gd name="T61" fmla="*/ 60 h 104"/>
                    <a:gd name="T62" fmla="*/ 58 w 86"/>
                    <a:gd name="T63" fmla="*/ 65 h 104"/>
                    <a:gd name="T64" fmla="*/ 58 w 86"/>
                    <a:gd name="T65" fmla="*/ 80 h 104"/>
                    <a:gd name="T66" fmla="*/ 58 w 86"/>
                    <a:gd name="T67" fmla="*/ 84 h 104"/>
                    <a:gd name="T68" fmla="*/ 34 w 86"/>
                    <a:gd name="T69" fmla="*/ 76 h 104"/>
                    <a:gd name="T70" fmla="*/ 26 w 86"/>
                    <a:gd name="T71" fmla="*/ 71 h 104"/>
                    <a:gd name="T72" fmla="*/ 21 w 86"/>
                    <a:gd name="T73" fmla="*/ 76 h 104"/>
                    <a:gd name="T74" fmla="*/ 19 w 86"/>
                    <a:gd name="T75" fmla="*/ 82 h 104"/>
                    <a:gd name="T76" fmla="*/ 15 w 86"/>
                    <a:gd name="T77" fmla="*/ 76 h 104"/>
                    <a:gd name="T78" fmla="*/ 11 w 86"/>
                    <a:gd name="T79" fmla="*/ 80 h 104"/>
                    <a:gd name="T80" fmla="*/ 11 w 86"/>
                    <a:gd name="T81" fmla="*/ 82 h 104"/>
                    <a:gd name="T82" fmla="*/ 19 w 86"/>
                    <a:gd name="T83" fmla="*/ 84 h 104"/>
                    <a:gd name="T84" fmla="*/ 21 w 86"/>
                    <a:gd name="T85" fmla="*/ 91 h 104"/>
                    <a:gd name="T86" fmla="*/ 26 w 86"/>
                    <a:gd name="T87" fmla="*/ 91 h 104"/>
                    <a:gd name="T88" fmla="*/ 21 w 86"/>
                    <a:gd name="T89" fmla="*/ 95 h 104"/>
                    <a:gd name="T90" fmla="*/ 19 w 86"/>
                    <a:gd name="T91" fmla="*/ 95 h 104"/>
                    <a:gd name="T92" fmla="*/ 15 w 86"/>
                    <a:gd name="T93" fmla="*/ 104 h 104"/>
                    <a:gd name="T94" fmla="*/ 13 w 86"/>
                    <a:gd name="T95" fmla="*/ 104 h 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6"/>
                    <a:gd name="T145" fmla="*/ 0 h 104"/>
                    <a:gd name="T146" fmla="*/ 86 w 86"/>
                    <a:gd name="T147" fmla="*/ 104 h 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6" h="104">
                      <a:moveTo>
                        <a:pt x="13" y="104"/>
                      </a:moveTo>
                      <a:lnTo>
                        <a:pt x="11" y="99"/>
                      </a:lnTo>
                      <a:lnTo>
                        <a:pt x="11" y="91"/>
                      </a:lnTo>
                      <a:lnTo>
                        <a:pt x="0" y="84"/>
                      </a:lnTo>
                      <a:lnTo>
                        <a:pt x="0" y="76"/>
                      </a:lnTo>
                      <a:lnTo>
                        <a:pt x="6" y="65"/>
                      </a:lnTo>
                      <a:lnTo>
                        <a:pt x="0" y="56"/>
                      </a:lnTo>
                      <a:lnTo>
                        <a:pt x="4" y="54"/>
                      </a:lnTo>
                      <a:lnTo>
                        <a:pt x="11" y="56"/>
                      </a:lnTo>
                      <a:lnTo>
                        <a:pt x="19" y="56"/>
                      </a:lnTo>
                      <a:lnTo>
                        <a:pt x="15" y="45"/>
                      </a:lnTo>
                      <a:lnTo>
                        <a:pt x="19" y="45"/>
                      </a:lnTo>
                      <a:lnTo>
                        <a:pt x="15" y="32"/>
                      </a:lnTo>
                      <a:lnTo>
                        <a:pt x="13" y="15"/>
                      </a:lnTo>
                      <a:lnTo>
                        <a:pt x="6" y="2"/>
                      </a:lnTo>
                      <a:lnTo>
                        <a:pt x="11" y="0"/>
                      </a:lnTo>
                      <a:lnTo>
                        <a:pt x="19" y="7"/>
                      </a:lnTo>
                      <a:lnTo>
                        <a:pt x="34" y="22"/>
                      </a:lnTo>
                      <a:lnTo>
                        <a:pt x="49" y="30"/>
                      </a:lnTo>
                      <a:lnTo>
                        <a:pt x="56" y="30"/>
                      </a:lnTo>
                      <a:lnTo>
                        <a:pt x="60" y="37"/>
                      </a:lnTo>
                      <a:lnTo>
                        <a:pt x="69" y="37"/>
                      </a:lnTo>
                      <a:lnTo>
                        <a:pt x="71" y="24"/>
                      </a:lnTo>
                      <a:lnTo>
                        <a:pt x="75" y="26"/>
                      </a:lnTo>
                      <a:lnTo>
                        <a:pt x="75" y="39"/>
                      </a:lnTo>
                      <a:lnTo>
                        <a:pt x="80" y="50"/>
                      </a:lnTo>
                      <a:lnTo>
                        <a:pt x="86" y="50"/>
                      </a:lnTo>
                      <a:lnTo>
                        <a:pt x="80" y="54"/>
                      </a:lnTo>
                      <a:lnTo>
                        <a:pt x="75" y="56"/>
                      </a:lnTo>
                      <a:lnTo>
                        <a:pt x="65" y="60"/>
                      </a:lnTo>
                      <a:lnTo>
                        <a:pt x="58" y="65"/>
                      </a:lnTo>
                      <a:lnTo>
                        <a:pt x="58" y="80"/>
                      </a:lnTo>
                      <a:lnTo>
                        <a:pt x="58" y="84"/>
                      </a:lnTo>
                      <a:lnTo>
                        <a:pt x="34" y="76"/>
                      </a:lnTo>
                      <a:lnTo>
                        <a:pt x="26" y="71"/>
                      </a:lnTo>
                      <a:lnTo>
                        <a:pt x="21" y="76"/>
                      </a:lnTo>
                      <a:lnTo>
                        <a:pt x="19" y="82"/>
                      </a:lnTo>
                      <a:lnTo>
                        <a:pt x="15" y="76"/>
                      </a:lnTo>
                      <a:lnTo>
                        <a:pt x="11" y="80"/>
                      </a:lnTo>
                      <a:lnTo>
                        <a:pt x="11" y="82"/>
                      </a:lnTo>
                      <a:lnTo>
                        <a:pt x="19" y="84"/>
                      </a:lnTo>
                      <a:lnTo>
                        <a:pt x="21" y="91"/>
                      </a:lnTo>
                      <a:lnTo>
                        <a:pt x="26" y="91"/>
                      </a:lnTo>
                      <a:lnTo>
                        <a:pt x="21" y="95"/>
                      </a:lnTo>
                      <a:lnTo>
                        <a:pt x="19" y="95"/>
                      </a:lnTo>
                      <a:lnTo>
                        <a:pt x="15" y="104"/>
                      </a:lnTo>
                      <a:lnTo>
                        <a:pt x="13" y="104"/>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53" name="Freeform 117">
                  <a:extLst>
                    <a:ext uri="{FF2B5EF4-FFF2-40B4-BE49-F238E27FC236}">
                      <a16:creationId xmlns:a16="http://schemas.microsoft.com/office/drawing/2014/main" id="{1B199CCB-5FA5-418F-A599-25D606C9D6E7}"/>
                    </a:ext>
                  </a:extLst>
                </p:cNvPr>
                <p:cNvSpPr>
                  <a:spLocks noChangeAspect="1"/>
                </p:cNvSpPr>
                <p:nvPr/>
              </p:nvSpPr>
              <p:spPr bwMode="auto">
                <a:xfrm>
                  <a:off x="5105" y="2122"/>
                  <a:ext cx="9" cy="15"/>
                </a:xfrm>
                <a:custGeom>
                  <a:avLst/>
                  <a:gdLst>
                    <a:gd name="T0" fmla="*/ 0 w 9"/>
                    <a:gd name="T1" fmla="*/ 15 h 15"/>
                    <a:gd name="T2" fmla="*/ 0 w 9"/>
                    <a:gd name="T3" fmla="*/ 11 h 15"/>
                    <a:gd name="T4" fmla="*/ 2 w 9"/>
                    <a:gd name="T5" fmla="*/ 7 h 15"/>
                    <a:gd name="T6" fmla="*/ 2 w 9"/>
                    <a:gd name="T7" fmla="*/ 2 h 15"/>
                    <a:gd name="T8" fmla="*/ 7 w 9"/>
                    <a:gd name="T9" fmla="*/ 2 h 15"/>
                    <a:gd name="T10" fmla="*/ 9 w 9"/>
                    <a:gd name="T11" fmla="*/ 0 h 15"/>
                    <a:gd name="T12" fmla="*/ 2 w 9"/>
                    <a:gd name="T13" fmla="*/ 11 h 15"/>
                    <a:gd name="T14" fmla="*/ 7 w 9"/>
                    <a:gd name="T15" fmla="*/ 15 h 15"/>
                    <a:gd name="T16" fmla="*/ 0 w 9"/>
                    <a:gd name="T17" fmla="*/ 1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5"/>
                    <a:gd name="T29" fmla="*/ 9 w 9"/>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5">
                      <a:moveTo>
                        <a:pt x="0" y="15"/>
                      </a:moveTo>
                      <a:lnTo>
                        <a:pt x="0" y="11"/>
                      </a:lnTo>
                      <a:lnTo>
                        <a:pt x="2" y="7"/>
                      </a:lnTo>
                      <a:lnTo>
                        <a:pt x="2" y="2"/>
                      </a:lnTo>
                      <a:lnTo>
                        <a:pt x="7" y="2"/>
                      </a:lnTo>
                      <a:lnTo>
                        <a:pt x="9" y="0"/>
                      </a:lnTo>
                      <a:lnTo>
                        <a:pt x="2" y="11"/>
                      </a:lnTo>
                      <a:lnTo>
                        <a:pt x="7" y="15"/>
                      </a:lnTo>
                      <a:lnTo>
                        <a:pt x="0" y="1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54" name="Freeform 118">
                  <a:extLst>
                    <a:ext uri="{FF2B5EF4-FFF2-40B4-BE49-F238E27FC236}">
                      <a16:creationId xmlns:a16="http://schemas.microsoft.com/office/drawing/2014/main" id="{90A502B2-B406-41D8-9BE8-1CD751A496D8}"/>
                    </a:ext>
                  </a:extLst>
                </p:cNvPr>
                <p:cNvSpPr>
                  <a:spLocks noChangeAspect="1"/>
                </p:cNvSpPr>
                <p:nvPr/>
              </p:nvSpPr>
              <p:spPr bwMode="auto">
                <a:xfrm>
                  <a:off x="5124" y="2088"/>
                  <a:ext cx="11" cy="6"/>
                </a:xfrm>
                <a:custGeom>
                  <a:avLst/>
                  <a:gdLst>
                    <a:gd name="T0" fmla="*/ 4 w 10"/>
                    <a:gd name="T1" fmla="*/ 6 h 6"/>
                    <a:gd name="T2" fmla="*/ 0 w 10"/>
                    <a:gd name="T3" fmla="*/ 4 h 6"/>
                    <a:gd name="T4" fmla="*/ 10 w 10"/>
                    <a:gd name="T5" fmla="*/ 0 h 6"/>
                    <a:gd name="T6" fmla="*/ 8 w 10"/>
                    <a:gd name="T7" fmla="*/ 4 h 6"/>
                    <a:gd name="T8" fmla="*/ 4 w 10"/>
                    <a:gd name="T9" fmla="*/ 6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4" y="6"/>
                      </a:moveTo>
                      <a:lnTo>
                        <a:pt x="0" y="4"/>
                      </a:lnTo>
                      <a:lnTo>
                        <a:pt x="10" y="0"/>
                      </a:lnTo>
                      <a:lnTo>
                        <a:pt x="8" y="4"/>
                      </a:lnTo>
                      <a:lnTo>
                        <a:pt x="4" y="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55" name="Freeform 119">
                  <a:extLst>
                    <a:ext uri="{FF2B5EF4-FFF2-40B4-BE49-F238E27FC236}">
                      <a16:creationId xmlns:a16="http://schemas.microsoft.com/office/drawing/2014/main" id="{51E48EC7-853B-4979-A33E-C0808BC81946}"/>
                    </a:ext>
                  </a:extLst>
                </p:cNvPr>
                <p:cNvSpPr>
                  <a:spLocks noChangeAspect="1"/>
                </p:cNvSpPr>
                <p:nvPr/>
              </p:nvSpPr>
              <p:spPr bwMode="auto">
                <a:xfrm>
                  <a:off x="3483" y="2025"/>
                  <a:ext cx="75" cy="76"/>
                </a:xfrm>
                <a:custGeom>
                  <a:avLst/>
                  <a:gdLst>
                    <a:gd name="T0" fmla="*/ 6 w 69"/>
                    <a:gd name="T1" fmla="*/ 15 h 76"/>
                    <a:gd name="T2" fmla="*/ 15 w 69"/>
                    <a:gd name="T3" fmla="*/ 15 h 76"/>
                    <a:gd name="T4" fmla="*/ 19 w 69"/>
                    <a:gd name="T5" fmla="*/ 20 h 76"/>
                    <a:gd name="T6" fmla="*/ 21 w 69"/>
                    <a:gd name="T7" fmla="*/ 20 h 76"/>
                    <a:gd name="T8" fmla="*/ 28 w 69"/>
                    <a:gd name="T9" fmla="*/ 20 h 76"/>
                    <a:gd name="T10" fmla="*/ 43 w 69"/>
                    <a:gd name="T11" fmla="*/ 11 h 76"/>
                    <a:gd name="T12" fmla="*/ 58 w 69"/>
                    <a:gd name="T13" fmla="*/ 0 h 76"/>
                    <a:gd name="T14" fmla="*/ 69 w 69"/>
                    <a:gd name="T15" fmla="*/ 22 h 76"/>
                    <a:gd name="T16" fmla="*/ 56 w 69"/>
                    <a:gd name="T17" fmla="*/ 28 h 76"/>
                    <a:gd name="T18" fmla="*/ 34 w 69"/>
                    <a:gd name="T19" fmla="*/ 32 h 76"/>
                    <a:gd name="T20" fmla="*/ 34 w 69"/>
                    <a:gd name="T21" fmla="*/ 35 h 76"/>
                    <a:gd name="T22" fmla="*/ 49 w 69"/>
                    <a:gd name="T23" fmla="*/ 50 h 76"/>
                    <a:gd name="T24" fmla="*/ 45 w 69"/>
                    <a:gd name="T25" fmla="*/ 54 h 76"/>
                    <a:gd name="T26" fmla="*/ 43 w 69"/>
                    <a:gd name="T27" fmla="*/ 61 h 76"/>
                    <a:gd name="T28" fmla="*/ 36 w 69"/>
                    <a:gd name="T29" fmla="*/ 65 h 76"/>
                    <a:gd name="T30" fmla="*/ 34 w 69"/>
                    <a:gd name="T31" fmla="*/ 65 h 76"/>
                    <a:gd name="T32" fmla="*/ 21 w 69"/>
                    <a:gd name="T33" fmla="*/ 76 h 76"/>
                    <a:gd name="T34" fmla="*/ 0 w 69"/>
                    <a:gd name="T35" fmla="*/ 73 h 76"/>
                    <a:gd name="T36" fmla="*/ 6 w 69"/>
                    <a:gd name="T37" fmla="*/ 67 h 76"/>
                    <a:gd name="T38" fmla="*/ 6 w 69"/>
                    <a:gd name="T39" fmla="*/ 54 h 76"/>
                    <a:gd name="T40" fmla="*/ 6 w 69"/>
                    <a:gd name="T41" fmla="*/ 43 h 76"/>
                    <a:gd name="T42" fmla="*/ 6 w 69"/>
                    <a:gd name="T43" fmla="*/ 30 h 76"/>
                    <a:gd name="T44" fmla="*/ 4 w 69"/>
                    <a:gd name="T45" fmla="*/ 24 h 76"/>
                    <a:gd name="T46" fmla="*/ 4 w 69"/>
                    <a:gd name="T47" fmla="*/ 20 h 76"/>
                    <a:gd name="T48" fmla="*/ 6 w 69"/>
                    <a:gd name="T49" fmla="*/ 20 h 76"/>
                    <a:gd name="T50" fmla="*/ 6 w 69"/>
                    <a:gd name="T51" fmla="*/ 15 h 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9"/>
                    <a:gd name="T79" fmla="*/ 0 h 76"/>
                    <a:gd name="T80" fmla="*/ 69 w 69"/>
                    <a:gd name="T81" fmla="*/ 76 h 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9" h="76">
                      <a:moveTo>
                        <a:pt x="6" y="15"/>
                      </a:moveTo>
                      <a:lnTo>
                        <a:pt x="15" y="15"/>
                      </a:lnTo>
                      <a:lnTo>
                        <a:pt x="19" y="20"/>
                      </a:lnTo>
                      <a:lnTo>
                        <a:pt x="21" y="20"/>
                      </a:lnTo>
                      <a:lnTo>
                        <a:pt x="28" y="20"/>
                      </a:lnTo>
                      <a:lnTo>
                        <a:pt x="43" y="11"/>
                      </a:lnTo>
                      <a:lnTo>
                        <a:pt x="58" y="0"/>
                      </a:lnTo>
                      <a:lnTo>
                        <a:pt x="69" y="22"/>
                      </a:lnTo>
                      <a:lnTo>
                        <a:pt x="56" y="28"/>
                      </a:lnTo>
                      <a:lnTo>
                        <a:pt x="34" y="32"/>
                      </a:lnTo>
                      <a:lnTo>
                        <a:pt x="34" y="35"/>
                      </a:lnTo>
                      <a:lnTo>
                        <a:pt x="49" y="50"/>
                      </a:lnTo>
                      <a:lnTo>
                        <a:pt x="45" y="54"/>
                      </a:lnTo>
                      <a:lnTo>
                        <a:pt x="43" y="61"/>
                      </a:lnTo>
                      <a:lnTo>
                        <a:pt x="36" y="65"/>
                      </a:lnTo>
                      <a:lnTo>
                        <a:pt x="34" y="65"/>
                      </a:lnTo>
                      <a:lnTo>
                        <a:pt x="21" y="76"/>
                      </a:lnTo>
                      <a:lnTo>
                        <a:pt x="0" y="73"/>
                      </a:lnTo>
                      <a:lnTo>
                        <a:pt x="6" y="67"/>
                      </a:lnTo>
                      <a:lnTo>
                        <a:pt x="6" y="54"/>
                      </a:lnTo>
                      <a:lnTo>
                        <a:pt x="6" y="43"/>
                      </a:lnTo>
                      <a:lnTo>
                        <a:pt x="6" y="30"/>
                      </a:lnTo>
                      <a:lnTo>
                        <a:pt x="4" y="24"/>
                      </a:lnTo>
                      <a:lnTo>
                        <a:pt x="4" y="20"/>
                      </a:lnTo>
                      <a:lnTo>
                        <a:pt x="6" y="20"/>
                      </a:lnTo>
                      <a:lnTo>
                        <a:pt x="6" y="1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56" name="Freeform 120">
                  <a:extLst>
                    <a:ext uri="{FF2B5EF4-FFF2-40B4-BE49-F238E27FC236}">
                      <a16:creationId xmlns:a16="http://schemas.microsoft.com/office/drawing/2014/main" id="{1F7CA016-E677-4BE9-96FF-AED2E8C731F4}"/>
                    </a:ext>
                  </a:extLst>
                </p:cNvPr>
                <p:cNvSpPr>
                  <a:spLocks noChangeAspect="1"/>
                </p:cNvSpPr>
                <p:nvPr/>
              </p:nvSpPr>
              <p:spPr bwMode="auto">
                <a:xfrm>
                  <a:off x="4687" y="2353"/>
                  <a:ext cx="91" cy="74"/>
                </a:xfrm>
                <a:custGeom>
                  <a:avLst/>
                  <a:gdLst>
                    <a:gd name="T0" fmla="*/ 45 w 84"/>
                    <a:gd name="T1" fmla="*/ 7 h 74"/>
                    <a:gd name="T2" fmla="*/ 45 w 84"/>
                    <a:gd name="T3" fmla="*/ 11 h 74"/>
                    <a:gd name="T4" fmla="*/ 54 w 84"/>
                    <a:gd name="T5" fmla="*/ 11 h 74"/>
                    <a:gd name="T6" fmla="*/ 58 w 84"/>
                    <a:gd name="T7" fmla="*/ 15 h 74"/>
                    <a:gd name="T8" fmla="*/ 60 w 84"/>
                    <a:gd name="T9" fmla="*/ 11 h 74"/>
                    <a:gd name="T10" fmla="*/ 60 w 84"/>
                    <a:gd name="T11" fmla="*/ 5 h 74"/>
                    <a:gd name="T12" fmla="*/ 67 w 84"/>
                    <a:gd name="T13" fmla="*/ 0 h 74"/>
                    <a:gd name="T14" fmla="*/ 73 w 84"/>
                    <a:gd name="T15" fmla="*/ 7 h 74"/>
                    <a:gd name="T16" fmla="*/ 82 w 84"/>
                    <a:gd name="T17" fmla="*/ 7 h 74"/>
                    <a:gd name="T18" fmla="*/ 82 w 84"/>
                    <a:gd name="T19" fmla="*/ 11 h 74"/>
                    <a:gd name="T20" fmla="*/ 84 w 84"/>
                    <a:gd name="T21" fmla="*/ 26 h 74"/>
                    <a:gd name="T22" fmla="*/ 84 w 84"/>
                    <a:gd name="T23" fmla="*/ 39 h 74"/>
                    <a:gd name="T24" fmla="*/ 78 w 84"/>
                    <a:gd name="T25" fmla="*/ 43 h 74"/>
                    <a:gd name="T26" fmla="*/ 73 w 84"/>
                    <a:gd name="T27" fmla="*/ 46 h 74"/>
                    <a:gd name="T28" fmla="*/ 63 w 84"/>
                    <a:gd name="T29" fmla="*/ 50 h 74"/>
                    <a:gd name="T30" fmla="*/ 58 w 84"/>
                    <a:gd name="T31" fmla="*/ 50 h 74"/>
                    <a:gd name="T32" fmla="*/ 60 w 84"/>
                    <a:gd name="T33" fmla="*/ 58 h 74"/>
                    <a:gd name="T34" fmla="*/ 60 w 84"/>
                    <a:gd name="T35" fmla="*/ 63 h 74"/>
                    <a:gd name="T36" fmla="*/ 50 w 84"/>
                    <a:gd name="T37" fmla="*/ 65 h 74"/>
                    <a:gd name="T38" fmla="*/ 35 w 84"/>
                    <a:gd name="T39" fmla="*/ 74 h 74"/>
                    <a:gd name="T40" fmla="*/ 28 w 84"/>
                    <a:gd name="T41" fmla="*/ 69 h 74"/>
                    <a:gd name="T42" fmla="*/ 24 w 84"/>
                    <a:gd name="T43" fmla="*/ 69 h 74"/>
                    <a:gd name="T44" fmla="*/ 24 w 84"/>
                    <a:gd name="T45" fmla="*/ 63 h 74"/>
                    <a:gd name="T46" fmla="*/ 22 w 84"/>
                    <a:gd name="T47" fmla="*/ 61 h 74"/>
                    <a:gd name="T48" fmla="*/ 19 w 84"/>
                    <a:gd name="T49" fmla="*/ 63 h 74"/>
                    <a:gd name="T50" fmla="*/ 11 w 84"/>
                    <a:gd name="T51" fmla="*/ 58 h 74"/>
                    <a:gd name="T52" fmla="*/ 11 w 84"/>
                    <a:gd name="T53" fmla="*/ 50 h 74"/>
                    <a:gd name="T54" fmla="*/ 4 w 84"/>
                    <a:gd name="T55" fmla="*/ 35 h 74"/>
                    <a:gd name="T56" fmla="*/ 0 w 84"/>
                    <a:gd name="T57" fmla="*/ 24 h 74"/>
                    <a:gd name="T58" fmla="*/ 9 w 84"/>
                    <a:gd name="T59" fmla="*/ 20 h 74"/>
                    <a:gd name="T60" fmla="*/ 9 w 84"/>
                    <a:gd name="T61" fmla="*/ 7 h 74"/>
                    <a:gd name="T62" fmla="*/ 22 w 84"/>
                    <a:gd name="T63" fmla="*/ 5 h 74"/>
                    <a:gd name="T64" fmla="*/ 35 w 84"/>
                    <a:gd name="T65" fmla="*/ 7 h 74"/>
                    <a:gd name="T66" fmla="*/ 35 w 84"/>
                    <a:gd name="T67" fmla="*/ 5 h 74"/>
                    <a:gd name="T68" fmla="*/ 43 w 84"/>
                    <a:gd name="T69" fmla="*/ 7 h 74"/>
                    <a:gd name="T70" fmla="*/ 45 w 84"/>
                    <a:gd name="T71" fmla="*/ 7 h 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74"/>
                    <a:gd name="T110" fmla="*/ 84 w 84"/>
                    <a:gd name="T111" fmla="*/ 74 h 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74">
                      <a:moveTo>
                        <a:pt x="45" y="7"/>
                      </a:moveTo>
                      <a:lnTo>
                        <a:pt x="45" y="11"/>
                      </a:lnTo>
                      <a:lnTo>
                        <a:pt x="54" y="11"/>
                      </a:lnTo>
                      <a:lnTo>
                        <a:pt x="58" y="15"/>
                      </a:lnTo>
                      <a:lnTo>
                        <a:pt x="60" y="11"/>
                      </a:lnTo>
                      <a:lnTo>
                        <a:pt x="60" y="5"/>
                      </a:lnTo>
                      <a:lnTo>
                        <a:pt x="67" y="0"/>
                      </a:lnTo>
                      <a:lnTo>
                        <a:pt x="73" y="7"/>
                      </a:lnTo>
                      <a:lnTo>
                        <a:pt x="82" y="7"/>
                      </a:lnTo>
                      <a:lnTo>
                        <a:pt x="82" y="11"/>
                      </a:lnTo>
                      <a:lnTo>
                        <a:pt x="84" y="26"/>
                      </a:lnTo>
                      <a:lnTo>
                        <a:pt x="84" y="39"/>
                      </a:lnTo>
                      <a:lnTo>
                        <a:pt x="78" y="43"/>
                      </a:lnTo>
                      <a:lnTo>
                        <a:pt x="73" y="46"/>
                      </a:lnTo>
                      <a:lnTo>
                        <a:pt x="63" y="50"/>
                      </a:lnTo>
                      <a:lnTo>
                        <a:pt x="58" y="50"/>
                      </a:lnTo>
                      <a:lnTo>
                        <a:pt x="60" y="58"/>
                      </a:lnTo>
                      <a:lnTo>
                        <a:pt x="60" y="63"/>
                      </a:lnTo>
                      <a:lnTo>
                        <a:pt x="50" y="65"/>
                      </a:lnTo>
                      <a:lnTo>
                        <a:pt x="35" y="74"/>
                      </a:lnTo>
                      <a:lnTo>
                        <a:pt x="28" y="69"/>
                      </a:lnTo>
                      <a:lnTo>
                        <a:pt x="24" y="69"/>
                      </a:lnTo>
                      <a:lnTo>
                        <a:pt x="24" y="63"/>
                      </a:lnTo>
                      <a:lnTo>
                        <a:pt x="22" y="61"/>
                      </a:lnTo>
                      <a:lnTo>
                        <a:pt x="19" y="63"/>
                      </a:lnTo>
                      <a:lnTo>
                        <a:pt x="11" y="58"/>
                      </a:lnTo>
                      <a:lnTo>
                        <a:pt x="11" y="50"/>
                      </a:lnTo>
                      <a:lnTo>
                        <a:pt x="4" y="35"/>
                      </a:lnTo>
                      <a:lnTo>
                        <a:pt x="0" y="24"/>
                      </a:lnTo>
                      <a:lnTo>
                        <a:pt x="9" y="20"/>
                      </a:lnTo>
                      <a:lnTo>
                        <a:pt x="9" y="7"/>
                      </a:lnTo>
                      <a:lnTo>
                        <a:pt x="22" y="5"/>
                      </a:lnTo>
                      <a:lnTo>
                        <a:pt x="35" y="7"/>
                      </a:lnTo>
                      <a:lnTo>
                        <a:pt x="35" y="5"/>
                      </a:lnTo>
                      <a:lnTo>
                        <a:pt x="43" y="7"/>
                      </a:lnTo>
                      <a:lnTo>
                        <a:pt x="45" y="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57" name="Freeform 121">
                  <a:extLst>
                    <a:ext uri="{FF2B5EF4-FFF2-40B4-BE49-F238E27FC236}">
                      <a16:creationId xmlns:a16="http://schemas.microsoft.com/office/drawing/2014/main" id="{A7EBCB7E-F023-4CAC-9C07-5A3946322712}"/>
                    </a:ext>
                  </a:extLst>
                </p:cNvPr>
                <p:cNvSpPr>
                  <a:spLocks noChangeAspect="1"/>
                </p:cNvSpPr>
                <p:nvPr/>
              </p:nvSpPr>
              <p:spPr bwMode="auto">
                <a:xfrm>
                  <a:off x="3764" y="2157"/>
                  <a:ext cx="10" cy="28"/>
                </a:xfrm>
                <a:custGeom>
                  <a:avLst/>
                  <a:gdLst>
                    <a:gd name="T0" fmla="*/ 2 w 10"/>
                    <a:gd name="T1" fmla="*/ 24 h 28"/>
                    <a:gd name="T2" fmla="*/ 0 w 10"/>
                    <a:gd name="T3" fmla="*/ 8 h 28"/>
                    <a:gd name="T4" fmla="*/ 2 w 10"/>
                    <a:gd name="T5" fmla="*/ 6 h 28"/>
                    <a:gd name="T6" fmla="*/ 4 w 10"/>
                    <a:gd name="T7" fmla="*/ 0 h 28"/>
                    <a:gd name="T8" fmla="*/ 10 w 10"/>
                    <a:gd name="T9" fmla="*/ 6 h 28"/>
                    <a:gd name="T10" fmla="*/ 10 w 10"/>
                    <a:gd name="T11" fmla="*/ 15 h 28"/>
                    <a:gd name="T12" fmla="*/ 10 w 10"/>
                    <a:gd name="T13" fmla="*/ 24 h 28"/>
                    <a:gd name="T14" fmla="*/ 8 w 10"/>
                    <a:gd name="T15" fmla="*/ 28 h 28"/>
                    <a:gd name="T16" fmla="*/ 4 w 10"/>
                    <a:gd name="T17" fmla="*/ 24 h 28"/>
                    <a:gd name="T18" fmla="*/ 2 w 10"/>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8"/>
                    <a:gd name="T32" fmla="*/ 10 w 10"/>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8">
                      <a:moveTo>
                        <a:pt x="2" y="24"/>
                      </a:moveTo>
                      <a:lnTo>
                        <a:pt x="0" y="8"/>
                      </a:lnTo>
                      <a:lnTo>
                        <a:pt x="2" y="6"/>
                      </a:lnTo>
                      <a:lnTo>
                        <a:pt x="4" y="0"/>
                      </a:lnTo>
                      <a:lnTo>
                        <a:pt x="10" y="6"/>
                      </a:lnTo>
                      <a:lnTo>
                        <a:pt x="10" y="15"/>
                      </a:lnTo>
                      <a:lnTo>
                        <a:pt x="10" y="24"/>
                      </a:lnTo>
                      <a:lnTo>
                        <a:pt x="8" y="28"/>
                      </a:lnTo>
                      <a:lnTo>
                        <a:pt x="4" y="24"/>
                      </a:lnTo>
                      <a:lnTo>
                        <a:pt x="2" y="24"/>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58" name="Freeform 122">
                  <a:extLst>
                    <a:ext uri="{FF2B5EF4-FFF2-40B4-BE49-F238E27FC236}">
                      <a16:creationId xmlns:a16="http://schemas.microsoft.com/office/drawing/2014/main" id="{F85F7121-5AF1-4460-90D4-D0312F5E901B}"/>
                    </a:ext>
                  </a:extLst>
                </p:cNvPr>
                <p:cNvSpPr>
                  <a:spLocks noChangeAspect="1"/>
                </p:cNvSpPr>
                <p:nvPr/>
              </p:nvSpPr>
              <p:spPr bwMode="auto">
                <a:xfrm>
                  <a:off x="4983" y="1766"/>
                  <a:ext cx="91" cy="127"/>
                </a:xfrm>
                <a:custGeom>
                  <a:avLst/>
                  <a:gdLst>
                    <a:gd name="T0" fmla="*/ 84 w 84"/>
                    <a:gd name="T1" fmla="*/ 9 h 127"/>
                    <a:gd name="T2" fmla="*/ 84 w 84"/>
                    <a:gd name="T3" fmla="*/ 13 h 127"/>
                    <a:gd name="T4" fmla="*/ 80 w 84"/>
                    <a:gd name="T5" fmla="*/ 15 h 127"/>
                    <a:gd name="T6" fmla="*/ 78 w 84"/>
                    <a:gd name="T7" fmla="*/ 24 h 127"/>
                    <a:gd name="T8" fmla="*/ 73 w 84"/>
                    <a:gd name="T9" fmla="*/ 37 h 127"/>
                    <a:gd name="T10" fmla="*/ 78 w 84"/>
                    <a:gd name="T11" fmla="*/ 37 h 127"/>
                    <a:gd name="T12" fmla="*/ 80 w 84"/>
                    <a:gd name="T13" fmla="*/ 50 h 127"/>
                    <a:gd name="T14" fmla="*/ 73 w 84"/>
                    <a:gd name="T15" fmla="*/ 54 h 127"/>
                    <a:gd name="T16" fmla="*/ 73 w 84"/>
                    <a:gd name="T17" fmla="*/ 58 h 127"/>
                    <a:gd name="T18" fmla="*/ 65 w 84"/>
                    <a:gd name="T19" fmla="*/ 65 h 127"/>
                    <a:gd name="T20" fmla="*/ 65 w 84"/>
                    <a:gd name="T21" fmla="*/ 69 h 127"/>
                    <a:gd name="T22" fmla="*/ 58 w 84"/>
                    <a:gd name="T23" fmla="*/ 69 h 127"/>
                    <a:gd name="T24" fmla="*/ 54 w 84"/>
                    <a:gd name="T25" fmla="*/ 80 h 127"/>
                    <a:gd name="T26" fmla="*/ 54 w 84"/>
                    <a:gd name="T27" fmla="*/ 86 h 127"/>
                    <a:gd name="T28" fmla="*/ 50 w 84"/>
                    <a:gd name="T29" fmla="*/ 86 h 127"/>
                    <a:gd name="T30" fmla="*/ 58 w 84"/>
                    <a:gd name="T31" fmla="*/ 93 h 127"/>
                    <a:gd name="T32" fmla="*/ 69 w 84"/>
                    <a:gd name="T33" fmla="*/ 102 h 127"/>
                    <a:gd name="T34" fmla="*/ 73 w 84"/>
                    <a:gd name="T35" fmla="*/ 102 h 127"/>
                    <a:gd name="T36" fmla="*/ 73 w 84"/>
                    <a:gd name="T37" fmla="*/ 108 h 127"/>
                    <a:gd name="T38" fmla="*/ 58 w 84"/>
                    <a:gd name="T39" fmla="*/ 114 h 127"/>
                    <a:gd name="T40" fmla="*/ 50 w 84"/>
                    <a:gd name="T41" fmla="*/ 123 h 127"/>
                    <a:gd name="T42" fmla="*/ 41 w 84"/>
                    <a:gd name="T43" fmla="*/ 127 h 127"/>
                    <a:gd name="T44" fmla="*/ 35 w 84"/>
                    <a:gd name="T45" fmla="*/ 119 h 127"/>
                    <a:gd name="T46" fmla="*/ 35 w 84"/>
                    <a:gd name="T47" fmla="*/ 119 h 127"/>
                    <a:gd name="T48" fmla="*/ 35 w 84"/>
                    <a:gd name="T49" fmla="*/ 127 h 127"/>
                    <a:gd name="T50" fmla="*/ 30 w 84"/>
                    <a:gd name="T51" fmla="*/ 123 h 127"/>
                    <a:gd name="T52" fmla="*/ 24 w 84"/>
                    <a:gd name="T53" fmla="*/ 123 h 127"/>
                    <a:gd name="T54" fmla="*/ 26 w 84"/>
                    <a:gd name="T55" fmla="*/ 117 h 127"/>
                    <a:gd name="T56" fmla="*/ 20 w 84"/>
                    <a:gd name="T57" fmla="*/ 117 h 127"/>
                    <a:gd name="T58" fmla="*/ 22 w 84"/>
                    <a:gd name="T59" fmla="*/ 108 h 127"/>
                    <a:gd name="T60" fmla="*/ 24 w 84"/>
                    <a:gd name="T61" fmla="*/ 104 h 127"/>
                    <a:gd name="T62" fmla="*/ 26 w 84"/>
                    <a:gd name="T63" fmla="*/ 104 h 127"/>
                    <a:gd name="T64" fmla="*/ 22 w 84"/>
                    <a:gd name="T65" fmla="*/ 102 h 127"/>
                    <a:gd name="T66" fmla="*/ 22 w 84"/>
                    <a:gd name="T67" fmla="*/ 93 h 127"/>
                    <a:gd name="T68" fmla="*/ 24 w 84"/>
                    <a:gd name="T69" fmla="*/ 86 h 127"/>
                    <a:gd name="T70" fmla="*/ 22 w 84"/>
                    <a:gd name="T71" fmla="*/ 84 h 127"/>
                    <a:gd name="T72" fmla="*/ 20 w 84"/>
                    <a:gd name="T73" fmla="*/ 84 h 127"/>
                    <a:gd name="T74" fmla="*/ 9 w 84"/>
                    <a:gd name="T75" fmla="*/ 80 h 127"/>
                    <a:gd name="T76" fmla="*/ 9 w 84"/>
                    <a:gd name="T77" fmla="*/ 84 h 127"/>
                    <a:gd name="T78" fmla="*/ 7 w 84"/>
                    <a:gd name="T79" fmla="*/ 84 h 127"/>
                    <a:gd name="T80" fmla="*/ 0 w 84"/>
                    <a:gd name="T81" fmla="*/ 80 h 127"/>
                    <a:gd name="T82" fmla="*/ 7 w 84"/>
                    <a:gd name="T83" fmla="*/ 65 h 127"/>
                    <a:gd name="T84" fmla="*/ 20 w 84"/>
                    <a:gd name="T85" fmla="*/ 54 h 127"/>
                    <a:gd name="T86" fmla="*/ 24 w 84"/>
                    <a:gd name="T87" fmla="*/ 50 h 127"/>
                    <a:gd name="T88" fmla="*/ 26 w 84"/>
                    <a:gd name="T89" fmla="*/ 43 h 127"/>
                    <a:gd name="T90" fmla="*/ 26 w 84"/>
                    <a:gd name="T91" fmla="*/ 35 h 127"/>
                    <a:gd name="T92" fmla="*/ 35 w 84"/>
                    <a:gd name="T93" fmla="*/ 30 h 127"/>
                    <a:gd name="T94" fmla="*/ 39 w 84"/>
                    <a:gd name="T95" fmla="*/ 37 h 127"/>
                    <a:gd name="T96" fmla="*/ 48 w 84"/>
                    <a:gd name="T97" fmla="*/ 37 h 127"/>
                    <a:gd name="T98" fmla="*/ 54 w 84"/>
                    <a:gd name="T99" fmla="*/ 37 h 127"/>
                    <a:gd name="T100" fmla="*/ 50 w 84"/>
                    <a:gd name="T101" fmla="*/ 30 h 127"/>
                    <a:gd name="T102" fmla="*/ 50 w 84"/>
                    <a:gd name="T103" fmla="*/ 28 h 127"/>
                    <a:gd name="T104" fmla="*/ 58 w 84"/>
                    <a:gd name="T105" fmla="*/ 24 h 127"/>
                    <a:gd name="T106" fmla="*/ 63 w 84"/>
                    <a:gd name="T107" fmla="*/ 22 h 127"/>
                    <a:gd name="T108" fmla="*/ 65 w 84"/>
                    <a:gd name="T109" fmla="*/ 15 h 127"/>
                    <a:gd name="T110" fmla="*/ 73 w 84"/>
                    <a:gd name="T111" fmla="*/ 9 h 127"/>
                    <a:gd name="T112" fmla="*/ 73 w 84"/>
                    <a:gd name="T113" fmla="*/ 0 h 127"/>
                    <a:gd name="T114" fmla="*/ 78 w 84"/>
                    <a:gd name="T115" fmla="*/ 4 h 127"/>
                    <a:gd name="T116" fmla="*/ 84 w 84"/>
                    <a:gd name="T117" fmla="*/ 9 h 1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
                    <a:gd name="T178" fmla="*/ 0 h 127"/>
                    <a:gd name="T179" fmla="*/ 84 w 84"/>
                    <a:gd name="T180" fmla="*/ 127 h 1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 h="127">
                      <a:moveTo>
                        <a:pt x="84" y="9"/>
                      </a:moveTo>
                      <a:lnTo>
                        <a:pt x="84" y="13"/>
                      </a:lnTo>
                      <a:lnTo>
                        <a:pt x="80" y="15"/>
                      </a:lnTo>
                      <a:lnTo>
                        <a:pt x="78" y="24"/>
                      </a:lnTo>
                      <a:lnTo>
                        <a:pt x="73" y="37"/>
                      </a:lnTo>
                      <a:lnTo>
                        <a:pt x="78" y="37"/>
                      </a:lnTo>
                      <a:lnTo>
                        <a:pt x="80" y="50"/>
                      </a:lnTo>
                      <a:lnTo>
                        <a:pt x="73" y="54"/>
                      </a:lnTo>
                      <a:lnTo>
                        <a:pt x="73" y="58"/>
                      </a:lnTo>
                      <a:lnTo>
                        <a:pt x="65" y="65"/>
                      </a:lnTo>
                      <a:lnTo>
                        <a:pt x="65" y="69"/>
                      </a:lnTo>
                      <a:lnTo>
                        <a:pt x="58" y="69"/>
                      </a:lnTo>
                      <a:lnTo>
                        <a:pt x="54" y="80"/>
                      </a:lnTo>
                      <a:lnTo>
                        <a:pt x="54" y="86"/>
                      </a:lnTo>
                      <a:lnTo>
                        <a:pt x="50" y="86"/>
                      </a:lnTo>
                      <a:lnTo>
                        <a:pt x="58" y="93"/>
                      </a:lnTo>
                      <a:lnTo>
                        <a:pt x="69" y="102"/>
                      </a:lnTo>
                      <a:lnTo>
                        <a:pt x="73" y="102"/>
                      </a:lnTo>
                      <a:lnTo>
                        <a:pt x="73" y="108"/>
                      </a:lnTo>
                      <a:lnTo>
                        <a:pt x="58" y="114"/>
                      </a:lnTo>
                      <a:lnTo>
                        <a:pt x="50" y="123"/>
                      </a:lnTo>
                      <a:lnTo>
                        <a:pt x="41" y="127"/>
                      </a:lnTo>
                      <a:lnTo>
                        <a:pt x="35" y="119"/>
                      </a:lnTo>
                      <a:lnTo>
                        <a:pt x="35" y="127"/>
                      </a:lnTo>
                      <a:lnTo>
                        <a:pt x="30" y="123"/>
                      </a:lnTo>
                      <a:lnTo>
                        <a:pt x="24" y="123"/>
                      </a:lnTo>
                      <a:lnTo>
                        <a:pt x="26" y="117"/>
                      </a:lnTo>
                      <a:lnTo>
                        <a:pt x="20" y="117"/>
                      </a:lnTo>
                      <a:lnTo>
                        <a:pt x="22" y="108"/>
                      </a:lnTo>
                      <a:lnTo>
                        <a:pt x="24" y="104"/>
                      </a:lnTo>
                      <a:lnTo>
                        <a:pt x="26" y="104"/>
                      </a:lnTo>
                      <a:lnTo>
                        <a:pt x="22" y="102"/>
                      </a:lnTo>
                      <a:lnTo>
                        <a:pt x="22" y="93"/>
                      </a:lnTo>
                      <a:lnTo>
                        <a:pt x="24" y="86"/>
                      </a:lnTo>
                      <a:lnTo>
                        <a:pt x="22" y="84"/>
                      </a:lnTo>
                      <a:lnTo>
                        <a:pt x="20" y="84"/>
                      </a:lnTo>
                      <a:lnTo>
                        <a:pt x="9" y="80"/>
                      </a:lnTo>
                      <a:lnTo>
                        <a:pt x="9" y="84"/>
                      </a:lnTo>
                      <a:lnTo>
                        <a:pt x="7" y="84"/>
                      </a:lnTo>
                      <a:lnTo>
                        <a:pt x="0" y="80"/>
                      </a:lnTo>
                      <a:lnTo>
                        <a:pt x="7" y="65"/>
                      </a:lnTo>
                      <a:lnTo>
                        <a:pt x="20" y="54"/>
                      </a:lnTo>
                      <a:lnTo>
                        <a:pt x="24" y="50"/>
                      </a:lnTo>
                      <a:lnTo>
                        <a:pt x="26" y="43"/>
                      </a:lnTo>
                      <a:lnTo>
                        <a:pt x="26" y="35"/>
                      </a:lnTo>
                      <a:lnTo>
                        <a:pt x="35" y="30"/>
                      </a:lnTo>
                      <a:lnTo>
                        <a:pt x="39" y="37"/>
                      </a:lnTo>
                      <a:lnTo>
                        <a:pt x="48" y="37"/>
                      </a:lnTo>
                      <a:lnTo>
                        <a:pt x="54" y="37"/>
                      </a:lnTo>
                      <a:lnTo>
                        <a:pt x="50" y="30"/>
                      </a:lnTo>
                      <a:lnTo>
                        <a:pt x="50" y="28"/>
                      </a:lnTo>
                      <a:lnTo>
                        <a:pt x="58" y="24"/>
                      </a:lnTo>
                      <a:lnTo>
                        <a:pt x="63" y="22"/>
                      </a:lnTo>
                      <a:lnTo>
                        <a:pt x="65" y="15"/>
                      </a:lnTo>
                      <a:lnTo>
                        <a:pt x="73" y="9"/>
                      </a:lnTo>
                      <a:lnTo>
                        <a:pt x="73" y="0"/>
                      </a:lnTo>
                      <a:lnTo>
                        <a:pt x="78" y="4"/>
                      </a:lnTo>
                      <a:lnTo>
                        <a:pt x="84" y="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59" name="Freeform 123">
                  <a:extLst>
                    <a:ext uri="{FF2B5EF4-FFF2-40B4-BE49-F238E27FC236}">
                      <a16:creationId xmlns:a16="http://schemas.microsoft.com/office/drawing/2014/main" id="{0B024CC9-A028-4035-83F9-F400F352537A}"/>
                    </a:ext>
                  </a:extLst>
                </p:cNvPr>
                <p:cNvSpPr>
                  <a:spLocks noChangeAspect="1"/>
                </p:cNvSpPr>
                <p:nvPr/>
              </p:nvSpPr>
              <p:spPr bwMode="auto">
                <a:xfrm>
                  <a:off x="5032" y="1868"/>
                  <a:ext cx="64" cy="97"/>
                </a:xfrm>
                <a:custGeom>
                  <a:avLst/>
                  <a:gdLst>
                    <a:gd name="T0" fmla="*/ 7 w 59"/>
                    <a:gd name="T1" fmla="*/ 21 h 97"/>
                    <a:gd name="T2" fmla="*/ 13 w 59"/>
                    <a:gd name="T3" fmla="*/ 10 h 97"/>
                    <a:gd name="T4" fmla="*/ 28 w 59"/>
                    <a:gd name="T5" fmla="*/ 6 h 97"/>
                    <a:gd name="T6" fmla="*/ 28 w 59"/>
                    <a:gd name="T7" fmla="*/ 0 h 97"/>
                    <a:gd name="T8" fmla="*/ 44 w 59"/>
                    <a:gd name="T9" fmla="*/ 25 h 97"/>
                    <a:gd name="T10" fmla="*/ 54 w 59"/>
                    <a:gd name="T11" fmla="*/ 41 h 97"/>
                    <a:gd name="T12" fmla="*/ 54 w 59"/>
                    <a:gd name="T13" fmla="*/ 56 h 97"/>
                    <a:gd name="T14" fmla="*/ 59 w 59"/>
                    <a:gd name="T15" fmla="*/ 60 h 97"/>
                    <a:gd name="T16" fmla="*/ 59 w 59"/>
                    <a:gd name="T17" fmla="*/ 71 h 97"/>
                    <a:gd name="T18" fmla="*/ 54 w 59"/>
                    <a:gd name="T19" fmla="*/ 79 h 97"/>
                    <a:gd name="T20" fmla="*/ 48 w 59"/>
                    <a:gd name="T21" fmla="*/ 79 h 97"/>
                    <a:gd name="T22" fmla="*/ 46 w 59"/>
                    <a:gd name="T23" fmla="*/ 79 h 97"/>
                    <a:gd name="T24" fmla="*/ 46 w 59"/>
                    <a:gd name="T25" fmla="*/ 86 h 97"/>
                    <a:gd name="T26" fmla="*/ 39 w 59"/>
                    <a:gd name="T27" fmla="*/ 82 h 97"/>
                    <a:gd name="T28" fmla="*/ 39 w 59"/>
                    <a:gd name="T29" fmla="*/ 79 h 97"/>
                    <a:gd name="T30" fmla="*/ 35 w 59"/>
                    <a:gd name="T31" fmla="*/ 86 h 97"/>
                    <a:gd name="T32" fmla="*/ 35 w 59"/>
                    <a:gd name="T33" fmla="*/ 86 h 97"/>
                    <a:gd name="T34" fmla="*/ 33 w 59"/>
                    <a:gd name="T35" fmla="*/ 86 h 97"/>
                    <a:gd name="T36" fmla="*/ 31 w 59"/>
                    <a:gd name="T37" fmla="*/ 86 h 97"/>
                    <a:gd name="T38" fmla="*/ 33 w 59"/>
                    <a:gd name="T39" fmla="*/ 90 h 97"/>
                    <a:gd name="T40" fmla="*/ 31 w 59"/>
                    <a:gd name="T41" fmla="*/ 94 h 97"/>
                    <a:gd name="T42" fmla="*/ 28 w 59"/>
                    <a:gd name="T43" fmla="*/ 90 h 97"/>
                    <a:gd name="T44" fmla="*/ 24 w 59"/>
                    <a:gd name="T45" fmla="*/ 94 h 97"/>
                    <a:gd name="T46" fmla="*/ 18 w 59"/>
                    <a:gd name="T47" fmla="*/ 97 h 97"/>
                    <a:gd name="T48" fmla="*/ 18 w 59"/>
                    <a:gd name="T49" fmla="*/ 86 h 97"/>
                    <a:gd name="T50" fmla="*/ 16 w 59"/>
                    <a:gd name="T51" fmla="*/ 86 h 97"/>
                    <a:gd name="T52" fmla="*/ 13 w 59"/>
                    <a:gd name="T53" fmla="*/ 75 h 97"/>
                    <a:gd name="T54" fmla="*/ 16 w 59"/>
                    <a:gd name="T55" fmla="*/ 71 h 97"/>
                    <a:gd name="T56" fmla="*/ 13 w 59"/>
                    <a:gd name="T57" fmla="*/ 71 h 97"/>
                    <a:gd name="T58" fmla="*/ 13 w 59"/>
                    <a:gd name="T59" fmla="*/ 66 h 97"/>
                    <a:gd name="T60" fmla="*/ 16 w 59"/>
                    <a:gd name="T61" fmla="*/ 64 h 97"/>
                    <a:gd name="T62" fmla="*/ 16 w 59"/>
                    <a:gd name="T63" fmla="*/ 60 h 97"/>
                    <a:gd name="T64" fmla="*/ 13 w 59"/>
                    <a:gd name="T65" fmla="*/ 56 h 97"/>
                    <a:gd name="T66" fmla="*/ 7 w 59"/>
                    <a:gd name="T67" fmla="*/ 45 h 97"/>
                    <a:gd name="T68" fmla="*/ 5 w 59"/>
                    <a:gd name="T69" fmla="*/ 41 h 97"/>
                    <a:gd name="T70" fmla="*/ 5 w 59"/>
                    <a:gd name="T71" fmla="*/ 41 h 97"/>
                    <a:gd name="T72" fmla="*/ 13 w 59"/>
                    <a:gd name="T73" fmla="*/ 41 h 97"/>
                    <a:gd name="T74" fmla="*/ 9 w 59"/>
                    <a:gd name="T75" fmla="*/ 36 h 97"/>
                    <a:gd name="T76" fmla="*/ 7 w 59"/>
                    <a:gd name="T77" fmla="*/ 32 h 97"/>
                    <a:gd name="T78" fmla="*/ 5 w 59"/>
                    <a:gd name="T79" fmla="*/ 25 h 97"/>
                    <a:gd name="T80" fmla="*/ 0 w 59"/>
                    <a:gd name="T81" fmla="*/ 25 h 97"/>
                    <a:gd name="T82" fmla="*/ 7 w 59"/>
                    <a:gd name="T83" fmla="*/ 25 h 97"/>
                    <a:gd name="T84" fmla="*/ 7 w 59"/>
                    <a:gd name="T85" fmla="*/ 21 h 9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
                    <a:gd name="T130" fmla="*/ 0 h 97"/>
                    <a:gd name="T131" fmla="*/ 59 w 59"/>
                    <a:gd name="T132" fmla="*/ 97 h 9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 h="97">
                      <a:moveTo>
                        <a:pt x="7" y="21"/>
                      </a:moveTo>
                      <a:lnTo>
                        <a:pt x="13" y="10"/>
                      </a:lnTo>
                      <a:lnTo>
                        <a:pt x="28" y="6"/>
                      </a:lnTo>
                      <a:lnTo>
                        <a:pt x="28" y="0"/>
                      </a:lnTo>
                      <a:lnTo>
                        <a:pt x="44" y="25"/>
                      </a:lnTo>
                      <a:lnTo>
                        <a:pt x="54" y="41"/>
                      </a:lnTo>
                      <a:lnTo>
                        <a:pt x="54" y="56"/>
                      </a:lnTo>
                      <a:lnTo>
                        <a:pt x="59" y="60"/>
                      </a:lnTo>
                      <a:lnTo>
                        <a:pt x="59" y="71"/>
                      </a:lnTo>
                      <a:lnTo>
                        <a:pt x="54" y="79"/>
                      </a:lnTo>
                      <a:lnTo>
                        <a:pt x="48" y="79"/>
                      </a:lnTo>
                      <a:lnTo>
                        <a:pt x="46" y="79"/>
                      </a:lnTo>
                      <a:lnTo>
                        <a:pt x="46" y="86"/>
                      </a:lnTo>
                      <a:lnTo>
                        <a:pt x="39" y="82"/>
                      </a:lnTo>
                      <a:lnTo>
                        <a:pt x="39" y="79"/>
                      </a:lnTo>
                      <a:lnTo>
                        <a:pt x="35" y="86"/>
                      </a:lnTo>
                      <a:lnTo>
                        <a:pt x="33" y="86"/>
                      </a:lnTo>
                      <a:lnTo>
                        <a:pt x="31" y="86"/>
                      </a:lnTo>
                      <a:lnTo>
                        <a:pt x="33" y="90"/>
                      </a:lnTo>
                      <a:lnTo>
                        <a:pt x="31" y="94"/>
                      </a:lnTo>
                      <a:lnTo>
                        <a:pt x="28" y="90"/>
                      </a:lnTo>
                      <a:lnTo>
                        <a:pt x="24" y="94"/>
                      </a:lnTo>
                      <a:lnTo>
                        <a:pt x="18" y="97"/>
                      </a:lnTo>
                      <a:lnTo>
                        <a:pt x="18" y="86"/>
                      </a:lnTo>
                      <a:lnTo>
                        <a:pt x="16" y="86"/>
                      </a:lnTo>
                      <a:lnTo>
                        <a:pt x="13" y="75"/>
                      </a:lnTo>
                      <a:lnTo>
                        <a:pt x="16" y="71"/>
                      </a:lnTo>
                      <a:lnTo>
                        <a:pt x="13" y="71"/>
                      </a:lnTo>
                      <a:lnTo>
                        <a:pt x="13" y="66"/>
                      </a:lnTo>
                      <a:lnTo>
                        <a:pt x="16" y="64"/>
                      </a:lnTo>
                      <a:lnTo>
                        <a:pt x="16" y="60"/>
                      </a:lnTo>
                      <a:lnTo>
                        <a:pt x="13" y="56"/>
                      </a:lnTo>
                      <a:lnTo>
                        <a:pt x="7" y="45"/>
                      </a:lnTo>
                      <a:lnTo>
                        <a:pt x="5" y="41"/>
                      </a:lnTo>
                      <a:lnTo>
                        <a:pt x="13" y="41"/>
                      </a:lnTo>
                      <a:lnTo>
                        <a:pt x="9" y="36"/>
                      </a:lnTo>
                      <a:lnTo>
                        <a:pt x="7" y="32"/>
                      </a:lnTo>
                      <a:lnTo>
                        <a:pt x="5" y="25"/>
                      </a:lnTo>
                      <a:lnTo>
                        <a:pt x="0" y="25"/>
                      </a:lnTo>
                      <a:lnTo>
                        <a:pt x="7" y="25"/>
                      </a:lnTo>
                      <a:lnTo>
                        <a:pt x="7" y="21"/>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60" name="Freeform 124">
                  <a:extLst>
                    <a:ext uri="{FF2B5EF4-FFF2-40B4-BE49-F238E27FC236}">
                      <a16:creationId xmlns:a16="http://schemas.microsoft.com/office/drawing/2014/main" id="{97E7CF44-3D06-4583-B32A-C1D9FAE57C88}"/>
                    </a:ext>
                  </a:extLst>
                </p:cNvPr>
                <p:cNvSpPr>
                  <a:spLocks noChangeAspect="1"/>
                </p:cNvSpPr>
                <p:nvPr/>
              </p:nvSpPr>
              <p:spPr bwMode="auto">
                <a:xfrm>
                  <a:off x="3688" y="2086"/>
                  <a:ext cx="26" cy="23"/>
                </a:xfrm>
                <a:custGeom>
                  <a:avLst/>
                  <a:gdLst>
                    <a:gd name="T0" fmla="*/ 0 w 24"/>
                    <a:gd name="T1" fmla="*/ 15 h 23"/>
                    <a:gd name="T2" fmla="*/ 5 w 24"/>
                    <a:gd name="T3" fmla="*/ 8 h 23"/>
                    <a:gd name="T4" fmla="*/ 7 w 24"/>
                    <a:gd name="T5" fmla="*/ 0 h 23"/>
                    <a:gd name="T6" fmla="*/ 16 w 24"/>
                    <a:gd name="T7" fmla="*/ 0 h 23"/>
                    <a:gd name="T8" fmla="*/ 18 w 24"/>
                    <a:gd name="T9" fmla="*/ 4 h 23"/>
                    <a:gd name="T10" fmla="*/ 22 w 24"/>
                    <a:gd name="T11" fmla="*/ 4 h 23"/>
                    <a:gd name="T12" fmla="*/ 22 w 24"/>
                    <a:gd name="T13" fmla="*/ 6 h 23"/>
                    <a:gd name="T14" fmla="*/ 16 w 24"/>
                    <a:gd name="T15" fmla="*/ 8 h 23"/>
                    <a:gd name="T16" fmla="*/ 18 w 24"/>
                    <a:gd name="T17" fmla="*/ 12 h 23"/>
                    <a:gd name="T18" fmla="*/ 24 w 24"/>
                    <a:gd name="T19" fmla="*/ 23 h 23"/>
                    <a:gd name="T20" fmla="*/ 16 w 24"/>
                    <a:gd name="T21" fmla="*/ 23 h 23"/>
                    <a:gd name="T22" fmla="*/ 13 w 24"/>
                    <a:gd name="T23" fmla="*/ 17 h 23"/>
                    <a:gd name="T24" fmla="*/ 0 w 24"/>
                    <a:gd name="T25" fmla="*/ 15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23"/>
                    <a:gd name="T41" fmla="*/ 24 w 24"/>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23">
                      <a:moveTo>
                        <a:pt x="0" y="15"/>
                      </a:moveTo>
                      <a:lnTo>
                        <a:pt x="5" y="8"/>
                      </a:lnTo>
                      <a:lnTo>
                        <a:pt x="7" y="0"/>
                      </a:lnTo>
                      <a:lnTo>
                        <a:pt x="16" y="0"/>
                      </a:lnTo>
                      <a:lnTo>
                        <a:pt x="18" y="4"/>
                      </a:lnTo>
                      <a:lnTo>
                        <a:pt x="22" y="4"/>
                      </a:lnTo>
                      <a:lnTo>
                        <a:pt x="22" y="6"/>
                      </a:lnTo>
                      <a:lnTo>
                        <a:pt x="16" y="8"/>
                      </a:lnTo>
                      <a:lnTo>
                        <a:pt x="18" y="12"/>
                      </a:lnTo>
                      <a:lnTo>
                        <a:pt x="24" y="23"/>
                      </a:lnTo>
                      <a:lnTo>
                        <a:pt x="16" y="23"/>
                      </a:lnTo>
                      <a:lnTo>
                        <a:pt x="13" y="17"/>
                      </a:lnTo>
                      <a:lnTo>
                        <a:pt x="0" y="1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61" name="Freeform 125">
                  <a:extLst>
                    <a:ext uri="{FF2B5EF4-FFF2-40B4-BE49-F238E27FC236}">
                      <a16:creationId xmlns:a16="http://schemas.microsoft.com/office/drawing/2014/main" id="{148D387E-66AD-43A6-9835-F9C204247538}"/>
                    </a:ext>
                  </a:extLst>
                </p:cNvPr>
                <p:cNvSpPr>
                  <a:spLocks noChangeAspect="1"/>
                </p:cNvSpPr>
                <p:nvPr/>
              </p:nvSpPr>
              <p:spPr bwMode="auto">
                <a:xfrm>
                  <a:off x="4638" y="2215"/>
                  <a:ext cx="140" cy="153"/>
                </a:xfrm>
                <a:custGeom>
                  <a:avLst/>
                  <a:gdLst>
                    <a:gd name="T0" fmla="*/ 15 w 129"/>
                    <a:gd name="T1" fmla="*/ 22 h 153"/>
                    <a:gd name="T2" fmla="*/ 21 w 129"/>
                    <a:gd name="T3" fmla="*/ 4 h 153"/>
                    <a:gd name="T4" fmla="*/ 30 w 129"/>
                    <a:gd name="T5" fmla="*/ 0 h 153"/>
                    <a:gd name="T6" fmla="*/ 41 w 129"/>
                    <a:gd name="T7" fmla="*/ 9 h 153"/>
                    <a:gd name="T8" fmla="*/ 41 w 129"/>
                    <a:gd name="T9" fmla="*/ 22 h 153"/>
                    <a:gd name="T10" fmla="*/ 67 w 129"/>
                    <a:gd name="T11" fmla="*/ 28 h 153"/>
                    <a:gd name="T12" fmla="*/ 73 w 129"/>
                    <a:gd name="T13" fmla="*/ 35 h 153"/>
                    <a:gd name="T14" fmla="*/ 75 w 129"/>
                    <a:gd name="T15" fmla="*/ 50 h 153"/>
                    <a:gd name="T16" fmla="*/ 64 w 129"/>
                    <a:gd name="T17" fmla="*/ 50 h 153"/>
                    <a:gd name="T18" fmla="*/ 82 w 129"/>
                    <a:gd name="T19" fmla="*/ 67 h 153"/>
                    <a:gd name="T20" fmla="*/ 90 w 129"/>
                    <a:gd name="T21" fmla="*/ 78 h 153"/>
                    <a:gd name="T22" fmla="*/ 105 w 129"/>
                    <a:gd name="T23" fmla="*/ 95 h 153"/>
                    <a:gd name="T24" fmla="*/ 125 w 129"/>
                    <a:gd name="T25" fmla="*/ 114 h 153"/>
                    <a:gd name="T26" fmla="*/ 129 w 129"/>
                    <a:gd name="T27" fmla="*/ 125 h 153"/>
                    <a:gd name="T28" fmla="*/ 129 w 129"/>
                    <a:gd name="T29" fmla="*/ 138 h 153"/>
                    <a:gd name="T30" fmla="*/ 118 w 129"/>
                    <a:gd name="T31" fmla="*/ 143 h 153"/>
                    <a:gd name="T32" fmla="*/ 105 w 129"/>
                    <a:gd name="T33" fmla="*/ 143 h 153"/>
                    <a:gd name="T34" fmla="*/ 103 w 129"/>
                    <a:gd name="T35" fmla="*/ 153 h 153"/>
                    <a:gd name="T36" fmla="*/ 90 w 129"/>
                    <a:gd name="T37" fmla="*/ 149 h 153"/>
                    <a:gd name="T38" fmla="*/ 95 w 129"/>
                    <a:gd name="T39" fmla="*/ 138 h 153"/>
                    <a:gd name="T40" fmla="*/ 95 w 129"/>
                    <a:gd name="T41" fmla="*/ 119 h 153"/>
                    <a:gd name="T42" fmla="*/ 90 w 129"/>
                    <a:gd name="T43" fmla="*/ 114 h 153"/>
                    <a:gd name="T44" fmla="*/ 82 w 129"/>
                    <a:gd name="T45" fmla="*/ 101 h 153"/>
                    <a:gd name="T46" fmla="*/ 80 w 129"/>
                    <a:gd name="T47" fmla="*/ 93 h 153"/>
                    <a:gd name="T48" fmla="*/ 64 w 129"/>
                    <a:gd name="T49" fmla="*/ 73 h 153"/>
                    <a:gd name="T50" fmla="*/ 51 w 129"/>
                    <a:gd name="T51" fmla="*/ 78 h 153"/>
                    <a:gd name="T52" fmla="*/ 41 w 129"/>
                    <a:gd name="T53" fmla="*/ 80 h 153"/>
                    <a:gd name="T54" fmla="*/ 30 w 129"/>
                    <a:gd name="T55" fmla="*/ 80 h 153"/>
                    <a:gd name="T56" fmla="*/ 21 w 129"/>
                    <a:gd name="T57" fmla="*/ 84 h 153"/>
                    <a:gd name="T58" fmla="*/ 17 w 129"/>
                    <a:gd name="T59" fmla="*/ 69 h 153"/>
                    <a:gd name="T60" fmla="*/ 17 w 129"/>
                    <a:gd name="T61" fmla="*/ 54 h 153"/>
                    <a:gd name="T62" fmla="*/ 8 w 129"/>
                    <a:gd name="T63" fmla="*/ 54 h 153"/>
                    <a:gd name="T64" fmla="*/ 8 w 129"/>
                    <a:gd name="T65" fmla="*/ 43 h 153"/>
                    <a:gd name="T66" fmla="*/ 0 w 129"/>
                    <a:gd name="T67" fmla="*/ 39 h 153"/>
                    <a:gd name="T68" fmla="*/ 2 w 129"/>
                    <a:gd name="T69" fmla="*/ 30 h 153"/>
                    <a:gd name="T70" fmla="*/ 6 w 129"/>
                    <a:gd name="T71" fmla="*/ 24 h 153"/>
                    <a:gd name="T72" fmla="*/ 15 w 129"/>
                    <a:gd name="T73" fmla="*/ 19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
                    <a:gd name="T112" fmla="*/ 0 h 153"/>
                    <a:gd name="T113" fmla="*/ 129 w 129"/>
                    <a:gd name="T114" fmla="*/ 153 h 1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 h="153">
                      <a:moveTo>
                        <a:pt x="15" y="19"/>
                      </a:moveTo>
                      <a:lnTo>
                        <a:pt x="15" y="22"/>
                      </a:lnTo>
                      <a:lnTo>
                        <a:pt x="23" y="22"/>
                      </a:lnTo>
                      <a:lnTo>
                        <a:pt x="21" y="4"/>
                      </a:lnTo>
                      <a:lnTo>
                        <a:pt x="23" y="0"/>
                      </a:lnTo>
                      <a:lnTo>
                        <a:pt x="30" y="0"/>
                      </a:lnTo>
                      <a:lnTo>
                        <a:pt x="34" y="7"/>
                      </a:lnTo>
                      <a:lnTo>
                        <a:pt x="41" y="9"/>
                      </a:lnTo>
                      <a:lnTo>
                        <a:pt x="41" y="13"/>
                      </a:lnTo>
                      <a:lnTo>
                        <a:pt x="41" y="22"/>
                      </a:lnTo>
                      <a:lnTo>
                        <a:pt x="54" y="28"/>
                      </a:lnTo>
                      <a:lnTo>
                        <a:pt x="67" y="28"/>
                      </a:lnTo>
                      <a:lnTo>
                        <a:pt x="71" y="35"/>
                      </a:lnTo>
                      <a:lnTo>
                        <a:pt x="73" y="35"/>
                      </a:lnTo>
                      <a:lnTo>
                        <a:pt x="75" y="39"/>
                      </a:lnTo>
                      <a:lnTo>
                        <a:pt x="75" y="50"/>
                      </a:lnTo>
                      <a:lnTo>
                        <a:pt x="71" y="50"/>
                      </a:lnTo>
                      <a:lnTo>
                        <a:pt x="64" y="50"/>
                      </a:lnTo>
                      <a:lnTo>
                        <a:pt x="64" y="54"/>
                      </a:lnTo>
                      <a:lnTo>
                        <a:pt x="82" y="67"/>
                      </a:lnTo>
                      <a:lnTo>
                        <a:pt x="86" y="69"/>
                      </a:lnTo>
                      <a:lnTo>
                        <a:pt x="90" y="78"/>
                      </a:lnTo>
                      <a:lnTo>
                        <a:pt x="97" y="84"/>
                      </a:lnTo>
                      <a:lnTo>
                        <a:pt x="105" y="95"/>
                      </a:lnTo>
                      <a:lnTo>
                        <a:pt x="114" y="104"/>
                      </a:lnTo>
                      <a:lnTo>
                        <a:pt x="125" y="114"/>
                      </a:lnTo>
                      <a:lnTo>
                        <a:pt x="125" y="125"/>
                      </a:lnTo>
                      <a:lnTo>
                        <a:pt x="129" y="125"/>
                      </a:lnTo>
                      <a:lnTo>
                        <a:pt x="129" y="132"/>
                      </a:lnTo>
                      <a:lnTo>
                        <a:pt x="129" y="138"/>
                      </a:lnTo>
                      <a:lnTo>
                        <a:pt x="129" y="143"/>
                      </a:lnTo>
                      <a:lnTo>
                        <a:pt x="118" y="143"/>
                      </a:lnTo>
                      <a:lnTo>
                        <a:pt x="114" y="138"/>
                      </a:lnTo>
                      <a:lnTo>
                        <a:pt x="105" y="143"/>
                      </a:lnTo>
                      <a:lnTo>
                        <a:pt x="105" y="149"/>
                      </a:lnTo>
                      <a:lnTo>
                        <a:pt x="103" y="153"/>
                      </a:lnTo>
                      <a:lnTo>
                        <a:pt x="101" y="149"/>
                      </a:lnTo>
                      <a:lnTo>
                        <a:pt x="90" y="149"/>
                      </a:lnTo>
                      <a:lnTo>
                        <a:pt x="90" y="143"/>
                      </a:lnTo>
                      <a:lnTo>
                        <a:pt x="95" y="138"/>
                      </a:lnTo>
                      <a:lnTo>
                        <a:pt x="95" y="125"/>
                      </a:lnTo>
                      <a:lnTo>
                        <a:pt x="95" y="119"/>
                      </a:lnTo>
                      <a:lnTo>
                        <a:pt x="90" y="117"/>
                      </a:lnTo>
                      <a:lnTo>
                        <a:pt x="90" y="114"/>
                      </a:lnTo>
                      <a:lnTo>
                        <a:pt x="86" y="110"/>
                      </a:lnTo>
                      <a:lnTo>
                        <a:pt x="82" y="101"/>
                      </a:lnTo>
                      <a:lnTo>
                        <a:pt x="80" y="95"/>
                      </a:lnTo>
                      <a:lnTo>
                        <a:pt x="80" y="93"/>
                      </a:lnTo>
                      <a:lnTo>
                        <a:pt x="71" y="80"/>
                      </a:lnTo>
                      <a:lnTo>
                        <a:pt x="64" y="73"/>
                      </a:lnTo>
                      <a:lnTo>
                        <a:pt x="54" y="69"/>
                      </a:lnTo>
                      <a:lnTo>
                        <a:pt x="51" y="78"/>
                      </a:lnTo>
                      <a:lnTo>
                        <a:pt x="45" y="78"/>
                      </a:lnTo>
                      <a:lnTo>
                        <a:pt x="41" y="80"/>
                      </a:lnTo>
                      <a:lnTo>
                        <a:pt x="36" y="73"/>
                      </a:lnTo>
                      <a:lnTo>
                        <a:pt x="30" y="80"/>
                      </a:lnTo>
                      <a:lnTo>
                        <a:pt x="26" y="80"/>
                      </a:lnTo>
                      <a:lnTo>
                        <a:pt x="21" y="84"/>
                      </a:lnTo>
                      <a:lnTo>
                        <a:pt x="17" y="82"/>
                      </a:lnTo>
                      <a:lnTo>
                        <a:pt x="17" y="69"/>
                      </a:lnTo>
                      <a:lnTo>
                        <a:pt x="21" y="58"/>
                      </a:lnTo>
                      <a:lnTo>
                        <a:pt x="17" y="54"/>
                      </a:lnTo>
                      <a:lnTo>
                        <a:pt x="15" y="50"/>
                      </a:lnTo>
                      <a:lnTo>
                        <a:pt x="8" y="54"/>
                      </a:lnTo>
                      <a:lnTo>
                        <a:pt x="6" y="50"/>
                      </a:lnTo>
                      <a:lnTo>
                        <a:pt x="8" y="43"/>
                      </a:lnTo>
                      <a:lnTo>
                        <a:pt x="2" y="39"/>
                      </a:lnTo>
                      <a:lnTo>
                        <a:pt x="0" y="39"/>
                      </a:lnTo>
                      <a:lnTo>
                        <a:pt x="0" y="35"/>
                      </a:lnTo>
                      <a:lnTo>
                        <a:pt x="2" y="30"/>
                      </a:lnTo>
                      <a:lnTo>
                        <a:pt x="8" y="28"/>
                      </a:lnTo>
                      <a:lnTo>
                        <a:pt x="6" y="24"/>
                      </a:lnTo>
                      <a:lnTo>
                        <a:pt x="8" y="22"/>
                      </a:lnTo>
                      <a:lnTo>
                        <a:pt x="15" y="1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62" name="Freeform 126">
                  <a:extLst>
                    <a:ext uri="{FF2B5EF4-FFF2-40B4-BE49-F238E27FC236}">
                      <a16:creationId xmlns:a16="http://schemas.microsoft.com/office/drawing/2014/main" id="{A0095A98-4360-4848-AAAC-57C036E3EFA3}"/>
                    </a:ext>
                  </a:extLst>
                </p:cNvPr>
                <p:cNvSpPr>
                  <a:spLocks noChangeAspect="1"/>
                </p:cNvSpPr>
                <p:nvPr/>
              </p:nvSpPr>
              <p:spPr bwMode="auto">
                <a:xfrm>
                  <a:off x="3483" y="1999"/>
                  <a:ext cx="23" cy="33"/>
                </a:xfrm>
                <a:custGeom>
                  <a:avLst/>
                  <a:gdLst>
                    <a:gd name="T0" fmla="*/ 10 w 21"/>
                    <a:gd name="T1" fmla="*/ 5 h 33"/>
                    <a:gd name="T2" fmla="*/ 21 w 21"/>
                    <a:gd name="T3" fmla="*/ 0 h 33"/>
                    <a:gd name="T4" fmla="*/ 21 w 21"/>
                    <a:gd name="T5" fmla="*/ 7 h 33"/>
                    <a:gd name="T6" fmla="*/ 21 w 21"/>
                    <a:gd name="T7" fmla="*/ 13 h 33"/>
                    <a:gd name="T8" fmla="*/ 15 w 21"/>
                    <a:gd name="T9" fmla="*/ 20 h 33"/>
                    <a:gd name="T10" fmla="*/ 15 w 21"/>
                    <a:gd name="T11" fmla="*/ 22 h 33"/>
                    <a:gd name="T12" fmla="*/ 10 w 21"/>
                    <a:gd name="T13" fmla="*/ 30 h 33"/>
                    <a:gd name="T14" fmla="*/ 6 w 21"/>
                    <a:gd name="T15" fmla="*/ 30 h 33"/>
                    <a:gd name="T16" fmla="*/ 6 w 21"/>
                    <a:gd name="T17" fmla="*/ 33 h 33"/>
                    <a:gd name="T18" fmla="*/ 0 w 21"/>
                    <a:gd name="T19" fmla="*/ 33 h 33"/>
                    <a:gd name="T20" fmla="*/ 0 w 21"/>
                    <a:gd name="T21" fmla="*/ 26 h 33"/>
                    <a:gd name="T22" fmla="*/ 4 w 21"/>
                    <a:gd name="T23" fmla="*/ 20 h 33"/>
                    <a:gd name="T24" fmla="*/ 6 w 21"/>
                    <a:gd name="T25" fmla="*/ 11 h 33"/>
                    <a:gd name="T26" fmla="*/ 10 w 21"/>
                    <a:gd name="T27" fmla="*/ 5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33"/>
                    <a:gd name="T44" fmla="*/ 21 w 21"/>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33">
                      <a:moveTo>
                        <a:pt x="10" y="5"/>
                      </a:moveTo>
                      <a:lnTo>
                        <a:pt x="21" y="0"/>
                      </a:lnTo>
                      <a:lnTo>
                        <a:pt x="21" y="7"/>
                      </a:lnTo>
                      <a:lnTo>
                        <a:pt x="21" y="13"/>
                      </a:lnTo>
                      <a:lnTo>
                        <a:pt x="15" y="20"/>
                      </a:lnTo>
                      <a:lnTo>
                        <a:pt x="15" y="22"/>
                      </a:lnTo>
                      <a:lnTo>
                        <a:pt x="10" y="30"/>
                      </a:lnTo>
                      <a:lnTo>
                        <a:pt x="6" y="30"/>
                      </a:lnTo>
                      <a:lnTo>
                        <a:pt x="6" y="33"/>
                      </a:lnTo>
                      <a:lnTo>
                        <a:pt x="0" y="33"/>
                      </a:lnTo>
                      <a:lnTo>
                        <a:pt x="0" y="26"/>
                      </a:lnTo>
                      <a:lnTo>
                        <a:pt x="4" y="20"/>
                      </a:lnTo>
                      <a:lnTo>
                        <a:pt x="6" y="11"/>
                      </a:lnTo>
                      <a:lnTo>
                        <a:pt x="10" y="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63" name="Freeform 127">
                  <a:extLst>
                    <a:ext uri="{FF2B5EF4-FFF2-40B4-BE49-F238E27FC236}">
                      <a16:creationId xmlns:a16="http://schemas.microsoft.com/office/drawing/2014/main" id="{FEA9EFC1-C0B8-4E27-9E9B-174F96DA5898}"/>
                    </a:ext>
                  </a:extLst>
                </p:cNvPr>
                <p:cNvSpPr>
                  <a:spLocks noChangeAspect="1"/>
                </p:cNvSpPr>
                <p:nvPr/>
              </p:nvSpPr>
              <p:spPr bwMode="auto">
                <a:xfrm>
                  <a:off x="4654" y="2491"/>
                  <a:ext cx="73" cy="89"/>
                </a:xfrm>
                <a:custGeom>
                  <a:avLst/>
                  <a:gdLst>
                    <a:gd name="T0" fmla="*/ 0 w 67"/>
                    <a:gd name="T1" fmla="*/ 3 h 89"/>
                    <a:gd name="T2" fmla="*/ 2 w 67"/>
                    <a:gd name="T3" fmla="*/ 0 h 89"/>
                    <a:gd name="T4" fmla="*/ 15 w 67"/>
                    <a:gd name="T5" fmla="*/ 7 h 89"/>
                    <a:gd name="T6" fmla="*/ 11 w 67"/>
                    <a:gd name="T7" fmla="*/ 15 h 89"/>
                    <a:gd name="T8" fmla="*/ 19 w 67"/>
                    <a:gd name="T9" fmla="*/ 15 h 89"/>
                    <a:gd name="T10" fmla="*/ 21 w 67"/>
                    <a:gd name="T11" fmla="*/ 7 h 89"/>
                    <a:gd name="T12" fmla="*/ 24 w 67"/>
                    <a:gd name="T13" fmla="*/ 11 h 89"/>
                    <a:gd name="T14" fmla="*/ 26 w 67"/>
                    <a:gd name="T15" fmla="*/ 7 h 89"/>
                    <a:gd name="T16" fmla="*/ 30 w 67"/>
                    <a:gd name="T17" fmla="*/ 7 h 89"/>
                    <a:gd name="T18" fmla="*/ 52 w 67"/>
                    <a:gd name="T19" fmla="*/ 33 h 89"/>
                    <a:gd name="T20" fmla="*/ 52 w 67"/>
                    <a:gd name="T21" fmla="*/ 48 h 89"/>
                    <a:gd name="T22" fmla="*/ 56 w 67"/>
                    <a:gd name="T23" fmla="*/ 59 h 89"/>
                    <a:gd name="T24" fmla="*/ 56 w 67"/>
                    <a:gd name="T25" fmla="*/ 65 h 89"/>
                    <a:gd name="T26" fmla="*/ 60 w 67"/>
                    <a:gd name="T27" fmla="*/ 67 h 89"/>
                    <a:gd name="T28" fmla="*/ 67 w 67"/>
                    <a:gd name="T29" fmla="*/ 89 h 89"/>
                    <a:gd name="T30" fmla="*/ 65 w 67"/>
                    <a:gd name="T31" fmla="*/ 82 h 89"/>
                    <a:gd name="T32" fmla="*/ 56 w 67"/>
                    <a:gd name="T33" fmla="*/ 87 h 89"/>
                    <a:gd name="T34" fmla="*/ 56 w 67"/>
                    <a:gd name="T35" fmla="*/ 89 h 89"/>
                    <a:gd name="T36" fmla="*/ 45 w 67"/>
                    <a:gd name="T37" fmla="*/ 80 h 89"/>
                    <a:gd name="T38" fmla="*/ 34 w 67"/>
                    <a:gd name="T39" fmla="*/ 74 h 89"/>
                    <a:gd name="T40" fmla="*/ 21 w 67"/>
                    <a:gd name="T41" fmla="*/ 61 h 89"/>
                    <a:gd name="T42" fmla="*/ 19 w 67"/>
                    <a:gd name="T43" fmla="*/ 56 h 89"/>
                    <a:gd name="T44" fmla="*/ 8 w 67"/>
                    <a:gd name="T45" fmla="*/ 46 h 89"/>
                    <a:gd name="T46" fmla="*/ 8 w 67"/>
                    <a:gd name="T47" fmla="*/ 41 h 89"/>
                    <a:gd name="T48" fmla="*/ 8 w 67"/>
                    <a:gd name="T49" fmla="*/ 31 h 89"/>
                    <a:gd name="T50" fmla="*/ 6 w 67"/>
                    <a:gd name="T51" fmla="*/ 28 h 89"/>
                    <a:gd name="T52" fmla="*/ 2 w 67"/>
                    <a:gd name="T53" fmla="*/ 15 h 89"/>
                    <a:gd name="T54" fmla="*/ 0 w 67"/>
                    <a:gd name="T55" fmla="*/ 3 h 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89"/>
                    <a:gd name="T86" fmla="*/ 67 w 67"/>
                    <a:gd name="T87" fmla="*/ 89 h 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89">
                      <a:moveTo>
                        <a:pt x="0" y="3"/>
                      </a:moveTo>
                      <a:lnTo>
                        <a:pt x="2" y="0"/>
                      </a:lnTo>
                      <a:lnTo>
                        <a:pt x="15" y="7"/>
                      </a:lnTo>
                      <a:lnTo>
                        <a:pt x="11" y="15"/>
                      </a:lnTo>
                      <a:lnTo>
                        <a:pt x="19" y="15"/>
                      </a:lnTo>
                      <a:lnTo>
                        <a:pt x="21" y="7"/>
                      </a:lnTo>
                      <a:lnTo>
                        <a:pt x="24" y="11"/>
                      </a:lnTo>
                      <a:lnTo>
                        <a:pt x="26" y="7"/>
                      </a:lnTo>
                      <a:lnTo>
                        <a:pt x="30" y="7"/>
                      </a:lnTo>
                      <a:lnTo>
                        <a:pt x="52" y="33"/>
                      </a:lnTo>
                      <a:lnTo>
                        <a:pt x="52" y="48"/>
                      </a:lnTo>
                      <a:lnTo>
                        <a:pt x="56" y="59"/>
                      </a:lnTo>
                      <a:lnTo>
                        <a:pt x="56" y="65"/>
                      </a:lnTo>
                      <a:lnTo>
                        <a:pt x="60" y="67"/>
                      </a:lnTo>
                      <a:lnTo>
                        <a:pt x="67" y="89"/>
                      </a:lnTo>
                      <a:lnTo>
                        <a:pt x="65" y="82"/>
                      </a:lnTo>
                      <a:lnTo>
                        <a:pt x="56" y="87"/>
                      </a:lnTo>
                      <a:lnTo>
                        <a:pt x="56" y="89"/>
                      </a:lnTo>
                      <a:lnTo>
                        <a:pt x="45" y="80"/>
                      </a:lnTo>
                      <a:lnTo>
                        <a:pt x="34" y="74"/>
                      </a:lnTo>
                      <a:lnTo>
                        <a:pt x="21" y="61"/>
                      </a:lnTo>
                      <a:lnTo>
                        <a:pt x="19" y="56"/>
                      </a:lnTo>
                      <a:lnTo>
                        <a:pt x="8" y="46"/>
                      </a:lnTo>
                      <a:lnTo>
                        <a:pt x="8" y="41"/>
                      </a:lnTo>
                      <a:lnTo>
                        <a:pt x="8" y="31"/>
                      </a:lnTo>
                      <a:lnTo>
                        <a:pt x="6" y="28"/>
                      </a:lnTo>
                      <a:lnTo>
                        <a:pt x="2" y="15"/>
                      </a:lnTo>
                      <a:lnTo>
                        <a:pt x="0" y="3"/>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64" name="Freeform 128">
                  <a:extLst>
                    <a:ext uri="{FF2B5EF4-FFF2-40B4-BE49-F238E27FC236}">
                      <a16:creationId xmlns:a16="http://schemas.microsoft.com/office/drawing/2014/main" id="{79922F76-24F8-46CA-832D-33A4A9257BAB}"/>
                    </a:ext>
                  </a:extLst>
                </p:cNvPr>
                <p:cNvSpPr>
                  <a:spLocks noChangeAspect="1"/>
                </p:cNvSpPr>
                <p:nvPr/>
              </p:nvSpPr>
              <p:spPr bwMode="auto">
                <a:xfrm>
                  <a:off x="4315" y="1589"/>
                  <a:ext cx="549" cy="235"/>
                </a:xfrm>
                <a:custGeom>
                  <a:avLst/>
                  <a:gdLst>
                    <a:gd name="T0" fmla="*/ 149 w 507"/>
                    <a:gd name="T1" fmla="*/ 0 h 235"/>
                    <a:gd name="T2" fmla="*/ 218 w 507"/>
                    <a:gd name="T3" fmla="*/ 37 h 235"/>
                    <a:gd name="T4" fmla="*/ 261 w 507"/>
                    <a:gd name="T5" fmla="*/ 26 h 235"/>
                    <a:gd name="T6" fmla="*/ 300 w 507"/>
                    <a:gd name="T7" fmla="*/ 39 h 235"/>
                    <a:gd name="T8" fmla="*/ 315 w 507"/>
                    <a:gd name="T9" fmla="*/ 52 h 235"/>
                    <a:gd name="T10" fmla="*/ 347 w 507"/>
                    <a:gd name="T11" fmla="*/ 52 h 235"/>
                    <a:gd name="T12" fmla="*/ 388 w 507"/>
                    <a:gd name="T13" fmla="*/ 17 h 235"/>
                    <a:gd name="T14" fmla="*/ 434 w 507"/>
                    <a:gd name="T15" fmla="*/ 26 h 235"/>
                    <a:gd name="T16" fmla="*/ 434 w 507"/>
                    <a:gd name="T17" fmla="*/ 60 h 235"/>
                    <a:gd name="T18" fmla="*/ 429 w 507"/>
                    <a:gd name="T19" fmla="*/ 71 h 235"/>
                    <a:gd name="T20" fmla="*/ 442 w 507"/>
                    <a:gd name="T21" fmla="*/ 76 h 235"/>
                    <a:gd name="T22" fmla="*/ 457 w 507"/>
                    <a:gd name="T23" fmla="*/ 80 h 235"/>
                    <a:gd name="T24" fmla="*/ 472 w 507"/>
                    <a:gd name="T25" fmla="*/ 67 h 235"/>
                    <a:gd name="T26" fmla="*/ 494 w 507"/>
                    <a:gd name="T27" fmla="*/ 82 h 235"/>
                    <a:gd name="T28" fmla="*/ 507 w 507"/>
                    <a:gd name="T29" fmla="*/ 97 h 235"/>
                    <a:gd name="T30" fmla="*/ 492 w 507"/>
                    <a:gd name="T31" fmla="*/ 97 h 235"/>
                    <a:gd name="T32" fmla="*/ 472 w 507"/>
                    <a:gd name="T33" fmla="*/ 110 h 235"/>
                    <a:gd name="T34" fmla="*/ 468 w 507"/>
                    <a:gd name="T35" fmla="*/ 114 h 235"/>
                    <a:gd name="T36" fmla="*/ 464 w 507"/>
                    <a:gd name="T37" fmla="*/ 112 h 235"/>
                    <a:gd name="T38" fmla="*/ 453 w 507"/>
                    <a:gd name="T39" fmla="*/ 119 h 235"/>
                    <a:gd name="T40" fmla="*/ 442 w 507"/>
                    <a:gd name="T41" fmla="*/ 136 h 235"/>
                    <a:gd name="T42" fmla="*/ 429 w 507"/>
                    <a:gd name="T43" fmla="*/ 149 h 235"/>
                    <a:gd name="T44" fmla="*/ 414 w 507"/>
                    <a:gd name="T45" fmla="*/ 151 h 235"/>
                    <a:gd name="T46" fmla="*/ 395 w 507"/>
                    <a:gd name="T47" fmla="*/ 149 h 235"/>
                    <a:gd name="T48" fmla="*/ 393 w 507"/>
                    <a:gd name="T49" fmla="*/ 164 h 235"/>
                    <a:gd name="T50" fmla="*/ 399 w 507"/>
                    <a:gd name="T51" fmla="*/ 184 h 235"/>
                    <a:gd name="T52" fmla="*/ 386 w 507"/>
                    <a:gd name="T53" fmla="*/ 201 h 235"/>
                    <a:gd name="T54" fmla="*/ 373 w 507"/>
                    <a:gd name="T55" fmla="*/ 214 h 235"/>
                    <a:gd name="T56" fmla="*/ 308 w 507"/>
                    <a:gd name="T57" fmla="*/ 235 h 235"/>
                    <a:gd name="T58" fmla="*/ 293 w 507"/>
                    <a:gd name="T59" fmla="*/ 231 h 235"/>
                    <a:gd name="T60" fmla="*/ 255 w 507"/>
                    <a:gd name="T61" fmla="*/ 225 h 235"/>
                    <a:gd name="T62" fmla="*/ 224 w 507"/>
                    <a:gd name="T63" fmla="*/ 216 h 235"/>
                    <a:gd name="T64" fmla="*/ 188 w 507"/>
                    <a:gd name="T65" fmla="*/ 220 h 235"/>
                    <a:gd name="T66" fmla="*/ 168 w 507"/>
                    <a:gd name="T67" fmla="*/ 225 h 235"/>
                    <a:gd name="T68" fmla="*/ 149 w 507"/>
                    <a:gd name="T69" fmla="*/ 194 h 235"/>
                    <a:gd name="T70" fmla="*/ 140 w 507"/>
                    <a:gd name="T71" fmla="*/ 190 h 235"/>
                    <a:gd name="T72" fmla="*/ 110 w 507"/>
                    <a:gd name="T73" fmla="*/ 175 h 235"/>
                    <a:gd name="T74" fmla="*/ 80 w 507"/>
                    <a:gd name="T75" fmla="*/ 171 h 235"/>
                    <a:gd name="T76" fmla="*/ 60 w 507"/>
                    <a:gd name="T77" fmla="*/ 155 h 235"/>
                    <a:gd name="T78" fmla="*/ 60 w 507"/>
                    <a:gd name="T79" fmla="*/ 145 h 235"/>
                    <a:gd name="T80" fmla="*/ 52 w 507"/>
                    <a:gd name="T81" fmla="*/ 121 h 235"/>
                    <a:gd name="T82" fmla="*/ 37 w 507"/>
                    <a:gd name="T83" fmla="*/ 112 h 235"/>
                    <a:gd name="T84" fmla="*/ 30 w 507"/>
                    <a:gd name="T85" fmla="*/ 104 h 235"/>
                    <a:gd name="T86" fmla="*/ 15 w 507"/>
                    <a:gd name="T87" fmla="*/ 102 h 235"/>
                    <a:gd name="T88" fmla="*/ 6 w 507"/>
                    <a:gd name="T89" fmla="*/ 95 h 235"/>
                    <a:gd name="T90" fmla="*/ 0 w 507"/>
                    <a:gd name="T91" fmla="*/ 82 h 235"/>
                    <a:gd name="T92" fmla="*/ 26 w 507"/>
                    <a:gd name="T93" fmla="*/ 67 h 235"/>
                    <a:gd name="T94" fmla="*/ 34 w 507"/>
                    <a:gd name="T95" fmla="*/ 52 h 235"/>
                    <a:gd name="T96" fmla="*/ 45 w 507"/>
                    <a:gd name="T97" fmla="*/ 41 h 235"/>
                    <a:gd name="T98" fmla="*/ 71 w 507"/>
                    <a:gd name="T99" fmla="*/ 45 h 235"/>
                    <a:gd name="T100" fmla="*/ 90 w 507"/>
                    <a:gd name="T101" fmla="*/ 52 h 235"/>
                    <a:gd name="T102" fmla="*/ 125 w 507"/>
                    <a:gd name="T103" fmla="*/ 54 h 235"/>
                    <a:gd name="T104" fmla="*/ 149 w 507"/>
                    <a:gd name="T105" fmla="*/ 41 h 235"/>
                    <a:gd name="T106" fmla="*/ 138 w 507"/>
                    <a:gd name="T107" fmla="*/ 17 h 235"/>
                    <a:gd name="T108" fmla="*/ 149 w 507"/>
                    <a:gd name="T109" fmla="*/ 7 h 2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7"/>
                    <a:gd name="T166" fmla="*/ 0 h 235"/>
                    <a:gd name="T167" fmla="*/ 507 w 507"/>
                    <a:gd name="T168" fmla="*/ 235 h 2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7" h="235">
                      <a:moveTo>
                        <a:pt x="149" y="7"/>
                      </a:moveTo>
                      <a:lnTo>
                        <a:pt x="149" y="0"/>
                      </a:lnTo>
                      <a:lnTo>
                        <a:pt x="196" y="11"/>
                      </a:lnTo>
                      <a:lnTo>
                        <a:pt x="218" y="37"/>
                      </a:lnTo>
                      <a:lnTo>
                        <a:pt x="233" y="37"/>
                      </a:lnTo>
                      <a:lnTo>
                        <a:pt x="261" y="26"/>
                      </a:lnTo>
                      <a:lnTo>
                        <a:pt x="274" y="30"/>
                      </a:lnTo>
                      <a:lnTo>
                        <a:pt x="300" y="39"/>
                      </a:lnTo>
                      <a:lnTo>
                        <a:pt x="304" y="45"/>
                      </a:lnTo>
                      <a:lnTo>
                        <a:pt x="315" y="52"/>
                      </a:lnTo>
                      <a:lnTo>
                        <a:pt x="324" y="52"/>
                      </a:lnTo>
                      <a:lnTo>
                        <a:pt x="347" y="52"/>
                      </a:lnTo>
                      <a:lnTo>
                        <a:pt x="380" y="39"/>
                      </a:lnTo>
                      <a:lnTo>
                        <a:pt x="388" y="17"/>
                      </a:lnTo>
                      <a:lnTo>
                        <a:pt x="416" y="26"/>
                      </a:lnTo>
                      <a:lnTo>
                        <a:pt x="434" y="26"/>
                      </a:lnTo>
                      <a:lnTo>
                        <a:pt x="434" y="37"/>
                      </a:lnTo>
                      <a:lnTo>
                        <a:pt x="434" y="60"/>
                      </a:lnTo>
                      <a:lnTo>
                        <a:pt x="434" y="67"/>
                      </a:lnTo>
                      <a:lnTo>
                        <a:pt x="429" y="71"/>
                      </a:lnTo>
                      <a:lnTo>
                        <a:pt x="438" y="80"/>
                      </a:lnTo>
                      <a:lnTo>
                        <a:pt x="442" y="76"/>
                      </a:lnTo>
                      <a:lnTo>
                        <a:pt x="451" y="76"/>
                      </a:lnTo>
                      <a:lnTo>
                        <a:pt x="457" y="80"/>
                      </a:lnTo>
                      <a:lnTo>
                        <a:pt x="464" y="71"/>
                      </a:lnTo>
                      <a:lnTo>
                        <a:pt x="472" y="67"/>
                      </a:lnTo>
                      <a:lnTo>
                        <a:pt x="481" y="71"/>
                      </a:lnTo>
                      <a:lnTo>
                        <a:pt x="494" y="82"/>
                      </a:lnTo>
                      <a:lnTo>
                        <a:pt x="498" y="86"/>
                      </a:lnTo>
                      <a:lnTo>
                        <a:pt x="507" y="97"/>
                      </a:lnTo>
                      <a:lnTo>
                        <a:pt x="503" y="102"/>
                      </a:lnTo>
                      <a:lnTo>
                        <a:pt x="492" y="97"/>
                      </a:lnTo>
                      <a:lnTo>
                        <a:pt x="479" y="102"/>
                      </a:lnTo>
                      <a:lnTo>
                        <a:pt x="472" y="110"/>
                      </a:lnTo>
                      <a:lnTo>
                        <a:pt x="468" y="110"/>
                      </a:lnTo>
                      <a:lnTo>
                        <a:pt x="468" y="114"/>
                      </a:lnTo>
                      <a:lnTo>
                        <a:pt x="466" y="114"/>
                      </a:lnTo>
                      <a:lnTo>
                        <a:pt x="464" y="112"/>
                      </a:lnTo>
                      <a:lnTo>
                        <a:pt x="460" y="112"/>
                      </a:lnTo>
                      <a:lnTo>
                        <a:pt x="453" y="119"/>
                      </a:lnTo>
                      <a:lnTo>
                        <a:pt x="453" y="125"/>
                      </a:lnTo>
                      <a:lnTo>
                        <a:pt x="442" y="136"/>
                      </a:lnTo>
                      <a:lnTo>
                        <a:pt x="434" y="136"/>
                      </a:lnTo>
                      <a:lnTo>
                        <a:pt x="429" y="149"/>
                      </a:lnTo>
                      <a:lnTo>
                        <a:pt x="427" y="151"/>
                      </a:lnTo>
                      <a:lnTo>
                        <a:pt x="414" y="151"/>
                      </a:lnTo>
                      <a:lnTo>
                        <a:pt x="401" y="151"/>
                      </a:lnTo>
                      <a:lnTo>
                        <a:pt x="395" y="149"/>
                      </a:lnTo>
                      <a:lnTo>
                        <a:pt x="393" y="155"/>
                      </a:lnTo>
                      <a:lnTo>
                        <a:pt x="393" y="164"/>
                      </a:lnTo>
                      <a:lnTo>
                        <a:pt x="399" y="171"/>
                      </a:lnTo>
                      <a:lnTo>
                        <a:pt x="399" y="184"/>
                      </a:lnTo>
                      <a:lnTo>
                        <a:pt x="388" y="190"/>
                      </a:lnTo>
                      <a:lnTo>
                        <a:pt x="386" y="201"/>
                      </a:lnTo>
                      <a:lnTo>
                        <a:pt x="380" y="207"/>
                      </a:lnTo>
                      <a:lnTo>
                        <a:pt x="373" y="214"/>
                      </a:lnTo>
                      <a:lnTo>
                        <a:pt x="328" y="220"/>
                      </a:lnTo>
                      <a:lnTo>
                        <a:pt x="308" y="235"/>
                      </a:lnTo>
                      <a:lnTo>
                        <a:pt x="300" y="235"/>
                      </a:lnTo>
                      <a:lnTo>
                        <a:pt x="293" y="231"/>
                      </a:lnTo>
                      <a:lnTo>
                        <a:pt x="285" y="231"/>
                      </a:lnTo>
                      <a:lnTo>
                        <a:pt x="255" y="225"/>
                      </a:lnTo>
                      <a:lnTo>
                        <a:pt x="248" y="216"/>
                      </a:lnTo>
                      <a:lnTo>
                        <a:pt x="224" y="216"/>
                      </a:lnTo>
                      <a:lnTo>
                        <a:pt x="218" y="220"/>
                      </a:lnTo>
                      <a:lnTo>
                        <a:pt x="188" y="220"/>
                      </a:lnTo>
                      <a:lnTo>
                        <a:pt x="183" y="225"/>
                      </a:lnTo>
                      <a:lnTo>
                        <a:pt x="168" y="225"/>
                      </a:lnTo>
                      <a:lnTo>
                        <a:pt x="160" y="214"/>
                      </a:lnTo>
                      <a:lnTo>
                        <a:pt x="149" y="194"/>
                      </a:lnTo>
                      <a:lnTo>
                        <a:pt x="144" y="190"/>
                      </a:lnTo>
                      <a:lnTo>
                        <a:pt x="140" y="190"/>
                      </a:lnTo>
                      <a:lnTo>
                        <a:pt x="125" y="184"/>
                      </a:lnTo>
                      <a:lnTo>
                        <a:pt x="110" y="175"/>
                      </a:lnTo>
                      <a:lnTo>
                        <a:pt x="101" y="175"/>
                      </a:lnTo>
                      <a:lnTo>
                        <a:pt x="80" y="171"/>
                      </a:lnTo>
                      <a:lnTo>
                        <a:pt x="65" y="164"/>
                      </a:lnTo>
                      <a:lnTo>
                        <a:pt x="60" y="155"/>
                      </a:lnTo>
                      <a:lnTo>
                        <a:pt x="65" y="151"/>
                      </a:lnTo>
                      <a:lnTo>
                        <a:pt x="60" y="145"/>
                      </a:lnTo>
                      <a:lnTo>
                        <a:pt x="60" y="134"/>
                      </a:lnTo>
                      <a:lnTo>
                        <a:pt x="52" y="121"/>
                      </a:lnTo>
                      <a:lnTo>
                        <a:pt x="41" y="110"/>
                      </a:lnTo>
                      <a:lnTo>
                        <a:pt x="37" y="112"/>
                      </a:lnTo>
                      <a:lnTo>
                        <a:pt x="34" y="106"/>
                      </a:lnTo>
                      <a:lnTo>
                        <a:pt x="30" y="104"/>
                      </a:lnTo>
                      <a:lnTo>
                        <a:pt x="26" y="112"/>
                      </a:lnTo>
                      <a:lnTo>
                        <a:pt x="15" y="102"/>
                      </a:lnTo>
                      <a:lnTo>
                        <a:pt x="8" y="97"/>
                      </a:lnTo>
                      <a:lnTo>
                        <a:pt x="6" y="95"/>
                      </a:lnTo>
                      <a:lnTo>
                        <a:pt x="0" y="91"/>
                      </a:lnTo>
                      <a:lnTo>
                        <a:pt x="0" y="82"/>
                      </a:lnTo>
                      <a:lnTo>
                        <a:pt x="4" y="76"/>
                      </a:lnTo>
                      <a:lnTo>
                        <a:pt x="26" y="67"/>
                      </a:lnTo>
                      <a:lnTo>
                        <a:pt x="26" y="60"/>
                      </a:lnTo>
                      <a:lnTo>
                        <a:pt x="34" y="52"/>
                      </a:lnTo>
                      <a:lnTo>
                        <a:pt x="37" y="48"/>
                      </a:lnTo>
                      <a:lnTo>
                        <a:pt x="45" y="41"/>
                      </a:lnTo>
                      <a:lnTo>
                        <a:pt x="65" y="39"/>
                      </a:lnTo>
                      <a:lnTo>
                        <a:pt x="71" y="45"/>
                      </a:lnTo>
                      <a:lnTo>
                        <a:pt x="88" y="41"/>
                      </a:lnTo>
                      <a:lnTo>
                        <a:pt x="90" y="52"/>
                      </a:lnTo>
                      <a:lnTo>
                        <a:pt x="103" y="54"/>
                      </a:lnTo>
                      <a:lnTo>
                        <a:pt x="125" y="54"/>
                      </a:lnTo>
                      <a:lnTo>
                        <a:pt x="153" y="52"/>
                      </a:lnTo>
                      <a:lnTo>
                        <a:pt x="149" y="41"/>
                      </a:lnTo>
                      <a:lnTo>
                        <a:pt x="144" y="32"/>
                      </a:lnTo>
                      <a:lnTo>
                        <a:pt x="138" y="17"/>
                      </a:lnTo>
                      <a:lnTo>
                        <a:pt x="140" y="15"/>
                      </a:lnTo>
                      <a:lnTo>
                        <a:pt x="149" y="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65" name="Freeform 129">
                  <a:extLst>
                    <a:ext uri="{FF2B5EF4-FFF2-40B4-BE49-F238E27FC236}">
                      <a16:creationId xmlns:a16="http://schemas.microsoft.com/office/drawing/2014/main" id="{2852E80F-DC6E-4109-81A5-D5B7BDD4AE5B}"/>
                    </a:ext>
                  </a:extLst>
                </p:cNvPr>
                <p:cNvSpPr>
                  <a:spLocks noChangeAspect="1"/>
                </p:cNvSpPr>
                <p:nvPr/>
              </p:nvSpPr>
              <p:spPr bwMode="auto">
                <a:xfrm>
                  <a:off x="4266" y="2068"/>
                  <a:ext cx="146" cy="76"/>
                </a:xfrm>
                <a:custGeom>
                  <a:avLst/>
                  <a:gdLst>
                    <a:gd name="T0" fmla="*/ 12 w 135"/>
                    <a:gd name="T1" fmla="*/ 0 h 76"/>
                    <a:gd name="T2" fmla="*/ 23 w 135"/>
                    <a:gd name="T3" fmla="*/ 5 h 76"/>
                    <a:gd name="T4" fmla="*/ 49 w 135"/>
                    <a:gd name="T5" fmla="*/ 15 h 76"/>
                    <a:gd name="T6" fmla="*/ 56 w 135"/>
                    <a:gd name="T7" fmla="*/ 26 h 76"/>
                    <a:gd name="T8" fmla="*/ 58 w 135"/>
                    <a:gd name="T9" fmla="*/ 24 h 76"/>
                    <a:gd name="T10" fmla="*/ 64 w 135"/>
                    <a:gd name="T11" fmla="*/ 24 h 76"/>
                    <a:gd name="T12" fmla="*/ 69 w 135"/>
                    <a:gd name="T13" fmla="*/ 30 h 76"/>
                    <a:gd name="T14" fmla="*/ 77 w 135"/>
                    <a:gd name="T15" fmla="*/ 35 h 76"/>
                    <a:gd name="T16" fmla="*/ 84 w 135"/>
                    <a:gd name="T17" fmla="*/ 30 h 76"/>
                    <a:gd name="T18" fmla="*/ 84 w 135"/>
                    <a:gd name="T19" fmla="*/ 41 h 76"/>
                    <a:gd name="T20" fmla="*/ 90 w 135"/>
                    <a:gd name="T21" fmla="*/ 41 h 76"/>
                    <a:gd name="T22" fmla="*/ 105 w 135"/>
                    <a:gd name="T23" fmla="*/ 48 h 76"/>
                    <a:gd name="T24" fmla="*/ 107 w 135"/>
                    <a:gd name="T25" fmla="*/ 46 h 76"/>
                    <a:gd name="T26" fmla="*/ 118 w 135"/>
                    <a:gd name="T27" fmla="*/ 48 h 76"/>
                    <a:gd name="T28" fmla="*/ 135 w 135"/>
                    <a:gd name="T29" fmla="*/ 48 h 76"/>
                    <a:gd name="T30" fmla="*/ 133 w 135"/>
                    <a:gd name="T31" fmla="*/ 56 h 76"/>
                    <a:gd name="T32" fmla="*/ 135 w 135"/>
                    <a:gd name="T33" fmla="*/ 76 h 76"/>
                    <a:gd name="T34" fmla="*/ 120 w 135"/>
                    <a:gd name="T35" fmla="*/ 76 h 76"/>
                    <a:gd name="T36" fmla="*/ 120 w 135"/>
                    <a:gd name="T37" fmla="*/ 71 h 76"/>
                    <a:gd name="T38" fmla="*/ 114 w 135"/>
                    <a:gd name="T39" fmla="*/ 71 h 76"/>
                    <a:gd name="T40" fmla="*/ 105 w 135"/>
                    <a:gd name="T41" fmla="*/ 71 h 76"/>
                    <a:gd name="T42" fmla="*/ 103 w 135"/>
                    <a:gd name="T43" fmla="*/ 71 h 76"/>
                    <a:gd name="T44" fmla="*/ 94 w 135"/>
                    <a:gd name="T45" fmla="*/ 65 h 76"/>
                    <a:gd name="T46" fmla="*/ 90 w 135"/>
                    <a:gd name="T47" fmla="*/ 69 h 76"/>
                    <a:gd name="T48" fmla="*/ 79 w 135"/>
                    <a:gd name="T49" fmla="*/ 63 h 76"/>
                    <a:gd name="T50" fmla="*/ 77 w 135"/>
                    <a:gd name="T51" fmla="*/ 61 h 76"/>
                    <a:gd name="T52" fmla="*/ 62 w 135"/>
                    <a:gd name="T53" fmla="*/ 56 h 76"/>
                    <a:gd name="T54" fmla="*/ 43 w 135"/>
                    <a:gd name="T55" fmla="*/ 50 h 76"/>
                    <a:gd name="T56" fmla="*/ 32 w 135"/>
                    <a:gd name="T57" fmla="*/ 48 h 76"/>
                    <a:gd name="T58" fmla="*/ 19 w 135"/>
                    <a:gd name="T59" fmla="*/ 41 h 76"/>
                    <a:gd name="T60" fmla="*/ 8 w 135"/>
                    <a:gd name="T61" fmla="*/ 35 h 76"/>
                    <a:gd name="T62" fmla="*/ 0 w 135"/>
                    <a:gd name="T63" fmla="*/ 28 h 76"/>
                    <a:gd name="T64" fmla="*/ 8 w 135"/>
                    <a:gd name="T65" fmla="*/ 26 h 76"/>
                    <a:gd name="T66" fmla="*/ 4 w 135"/>
                    <a:gd name="T67" fmla="*/ 20 h 76"/>
                    <a:gd name="T68" fmla="*/ 8 w 135"/>
                    <a:gd name="T69" fmla="*/ 13 h 76"/>
                    <a:gd name="T70" fmla="*/ 12 w 135"/>
                    <a:gd name="T71" fmla="*/ 0 h 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5"/>
                    <a:gd name="T109" fmla="*/ 0 h 76"/>
                    <a:gd name="T110" fmla="*/ 135 w 135"/>
                    <a:gd name="T111" fmla="*/ 76 h 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5" h="76">
                      <a:moveTo>
                        <a:pt x="12" y="0"/>
                      </a:moveTo>
                      <a:lnTo>
                        <a:pt x="23" y="5"/>
                      </a:lnTo>
                      <a:lnTo>
                        <a:pt x="49" y="15"/>
                      </a:lnTo>
                      <a:lnTo>
                        <a:pt x="56" y="26"/>
                      </a:lnTo>
                      <a:lnTo>
                        <a:pt x="58" y="24"/>
                      </a:lnTo>
                      <a:lnTo>
                        <a:pt x="64" y="24"/>
                      </a:lnTo>
                      <a:lnTo>
                        <a:pt x="69" y="30"/>
                      </a:lnTo>
                      <a:lnTo>
                        <a:pt x="77" y="35"/>
                      </a:lnTo>
                      <a:lnTo>
                        <a:pt x="84" y="30"/>
                      </a:lnTo>
                      <a:lnTo>
                        <a:pt x="84" y="41"/>
                      </a:lnTo>
                      <a:lnTo>
                        <a:pt x="90" y="41"/>
                      </a:lnTo>
                      <a:lnTo>
                        <a:pt x="105" y="48"/>
                      </a:lnTo>
                      <a:lnTo>
                        <a:pt x="107" y="46"/>
                      </a:lnTo>
                      <a:lnTo>
                        <a:pt x="118" y="48"/>
                      </a:lnTo>
                      <a:lnTo>
                        <a:pt x="135" y="48"/>
                      </a:lnTo>
                      <a:lnTo>
                        <a:pt x="133" y="56"/>
                      </a:lnTo>
                      <a:lnTo>
                        <a:pt x="135" y="76"/>
                      </a:lnTo>
                      <a:lnTo>
                        <a:pt x="120" y="76"/>
                      </a:lnTo>
                      <a:lnTo>
                        <a:pt x="120" y="71"/>
                      </a:lnTo>
                      <a:lnTo>
                        <a:pt x="114" y="71"/>
                      </a:lnTo>
                      <a:lnTo>
                        <a:pt x="105" y="71"/>
                      </a:lnTo>
                      <a:lnTo>
                        <a:pt x="103" y="71"/>
                      </a:lnTo>
                      <a:lnTo>
                        <a:pt x="94" y="65"/>
                      </a:lnTo>
                      <a:lnTo>
                        <a:pt x="90" y="69"/>
                      </a:lnTo>
                      <a:lnTo>
                        <a:pt x="79" y="63"/>
                      </a:lnTo>
                      <a:lnTo>
                        <a:pt x="77" y="61"/>
                      </a:lnTo>
                      <a:lnTo>
                        <a:pt x="62" y="56"/>
                      </a:lnTo>
                      <a:lnTo>
                        <a:pt x="43" y="50"/>
                      </a:lnTo>
                      <a:lnTo>
                        <a:pt x="32" y="48"/>
                      </a:lnTo>
                      <a:lnTo>
                        <a:pt x="19" y="41"/>
                      </a:lnTo>
                      <a:lnTo>
                        <a:pt x="8" y="35"/>
                      </a:lnTo>
                      <a:lnTo>
                        <a:pt x="0" y="28"/>
                      </a:lnTo>
                      <a:lnTo>
                        <a:pt x="8" y="26"/>
                      </a:lnTo>
                      <a:lnTo>
                        <a:pt x="4" y="20"/>
                      </a:lnTo>
                      <a:lnTo>
                        <a:pt x="8" y="13"/>
                      </a:lnTo>
                      <a:lnTo>
                        <a:pt x="12"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66" name="Freeform 130">
                  <a:extLst>
                    <a:ext uri="{FF2B5EF4-FFF2-40B4-BE49-F238E27FC236}">
                      <a16:creationId xmlns:a16="http://schemas.microsoft.com/office/drawing/2014/main" id="{03B54578-2ECC-43E8-B965-EE3AAA574B58}"/>
                    </a:ext>
                  </a:extLst>
                </p:cNvPr>
                <p:cNvSpPr>
                  <a:spLocks noChangeAspect="1"/>
                </p:cNvSpPr>
                <p:nvPr/>
              </p:nvSpPr>
              <p:spPr bwMode="auto">
                <a:xfrm>
                  <a:off x="3796" y="2172"/>
                  <a:ext cx="128" cy="147"/>
                </a:xfrm>
                <a:custGeom>
                  <a:avLst/>
                  <a:gdLst>
                    <a:gd name="T0" fmla="*/ 49 w 118"/>
                    <a:gd name="T1" fmla="*/ 45 h 147"/>
                    <a:gd name="T2" fmla="*/ 49 w 118"/>
                    <a:gd name="T3" fmla="*/ 32 h 147"/>
                    <a:gd name="T4" fmla="*/ 52 w 118"/>
                    <a:gd name="T5" fmla="*/ 26 h 147"/>
                    <a:gd name="T6" fmla="*/ 52 w 118"/>
                    <a:gd name="T7" fmla="*/ 21 h 147"/>
                    <a:gd name="T8" fmla="*/ 58 w 118"/>
                    <a:gd name="T9" fmla="*/ 21 h 147"/>
                    <a:gd name="T10" fmla="*/ 60 w 118"/>
                    <a:gd name="T11" fmla="*/ 21 h 147"/>
                    <a:gd name="T12" fmla="*/ 58 w 118"/>
                    <a:gd name="T13" fmla="*/ 15 h 147"/>
                    <a:gd name="T14" fmla="*/ 54 w 118"/>
                    <a:gd name="T15" fmla="*/ 15 h 147"/>
                    <a:gd name="T16" fmla="*/ 52 w 118"/>
                    <a:gd name="T17" fmla="*/ 2 h 147"/>
                    <a:gd name="T18" fmla="*/ 54 w 118"/>
                    <a:gd name="T19" fmla="*/ 0 h 147"/>
                    <a:gd name="T20" fmla="*/ 58 w 118"/>
                    <a:gd name="T21" fmla="*/ 0 h 147"/>
                    <a:gd name="T22" fmla="*/ 69 w 118"/>
                    <a:gd name="T23" fmla="*/ 17 h 147"/>
                    <a:gd name="T24" fmla="*/ 90 w 118"/>
                    <a:gd name="T25" fmla="*/ 24 h 147"/>
                    <a:gd name="T26" fmla="*/ 99 w 118"/>
                    <a:gd name="T27" fmla="*/ 26 h 147"/>
                    <a:gd name="T28" fmla="*/ 112 w 118"/>
                    <a:gd name="T29" fmla="*/ 41 h 147"/>
                    <a:gd name="T30" fmla="*/ 118 w 118"/>
                    <a:gd name="T31" fmla="*/ 45 h 147"/>
                    <a:gd name="T32" fmla="*/ 112 w 118"/>
                    <a:gd name="T33" fmla="*/ 65 h 147"/>
                    <a:gd name="T34" fmla="*/ 99 w 118"/>
                    <a:gd name="T35" fmla="*/ 82 h 147"/>
                    <a:gd name="T36" fmla="*/ 97 w 118"/>
                    <a:gd name="T37" fmla="*/ 82 h 147"/>
                    <a:gd name="T38" fmla="*/ 95 w 118"/>
                    <a:gd name="T39" fmla="*/ 80 h 147"/>
                    <a:gd name="T40" fmla="*/ 90 w 118"/>
                    <a:gd name="T41" fmla="*/ 86 h 147"/>
                    <a:gd name="T42" fmla="*/ 88 w 118"/>
                    <a:gd name="T43" fmla="*/ 97 h 147"/>
                    <a:gd name="T44" fmla="*/ 90 w 118"/>
                    <a:gd name="T45" fmla="*/ 106 h 147"/>
                    <a:gd name="T46" fmla="*/ 75 w 118"/>
                    <a:gd name="T47" fmla="*/ 110 h 147"/>
                    <a:gd name="T48" fmla="*/ 69 w 118"/>
                    <a:gd name="T49" fmla="*/ 116 h 147"/>
                    <a:gd name="T50" fmla="*/ 69 w 118"/>
                    <a:gd name="T51" fmla="*/ 121 h 147"/>
                    <a:gd name="T52" fmla="*/ 64 w 118"/>
                    <a:gd name="T53" fmla="*/ 125 h 147"/>
                    <a:gd name="T54" fmla="*/ 52 w 118"/>
                    <a:gd name="T55" fmla="*/ 127 h 147"/>
                    <a:gd name="T56" fmla="*/ 52 w 118"/>
                    <a:gd name="T57" fmla="*/ 136 h 147"/>
                    <a:gd name="T58" fmla="*/ 49 w 118"/>
                    <a:gd name="T59" fmla="*/ 140 h 147"/>
                    <a:gd name="T60" fmla="*/ 43 w 118"/>
                    <a:gd name="T61" fmla="*/ 140 h 147"/>
                    <a:gd name="T62" fmla="*/ 26 w 118"/>
                    <a:gd name="T63" fmla="*/ 144 h 147"/>
                    <a:gd name="T64" fmla="*/ 19 w 118"/>
                    <a:gd name="T65" fmla="*/ 147 h 147"/>
                    <a:gd name="T66" fmla="*/ 0 w 118"/>
                    <a:gd name="T67" fmla="*/ 106 h 147"/>
                    <a:gd name="T68" fmla="*/ 49 w 118"/>
                    <a:gd name="T69" fmla="*/ 86 h 147"/>
                    <a:gd name="T70" fmla="*/ 54 w 118"/>
                    <a:gd name="T71" fmla="*/ 56 h 147"/>
                    <a:gd name="T72" fmla="*/ 49 w 118"/>
                    <a:gd name="T73" fmla="*/ 45 h 1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8"/>
                    <a:gd name="T112" fmla="*/ 0 h 147"/>
                    <a:gd name="T113" fmla="*/ 118 w 118"/>
                    <a:gd name="T114" fmla="*/ 147 h 1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8" h="147">
                      <a:moveTo>
                        <a:pt x="49" y="45"/>
                      </a:moveTo>
                      <a:lnTo>
                        <a:pt x="49" y="32"/>
                      </a:lnTo>
                      <a:lnTo>
                        <a:pt x="52" y="26"/>
                      </a:lnTo>
                      <a:lnTo>
                        <a:pt x="52" y="21"/>
                      </a:lnTo>
                      <a:lnTo>
                        <a:pt x="58" y="21"/>
                      </a:lnTo>
                      <a:lnTo>
                        <a:pt x="60" y="21"/>
                      </a:lnTo>
                      <a:lnTo>
                        <a:pt x="58" y="15"/>
                      </a:lnTo>
                      <a:lnTo>
                        <a:pt x="54" y="15"/>
                      </a:lnTo>
                      <a:lnTo>
                        <a:pt x="52" y="2"/>
                      </a:lnTo>
                      <a:lnTo>
                        <a:pt x="54" y="0"/>
                      </a:lnTo>
                      <a:lnTo>
                        <a:pt x="58" y="0"/>
                      </a:lnTo>
                      <a:lnTo>
                        <a:pt x="69" y="17"/>
                      </a:lnTo>
                      <a:lnTo>
                        <a:pt x="90" y="24"/>
                      </a:lnTo>
                      <a:lnTo>
                        <a:pt x="99" y="26"/>
                      </a:lnTo>
                      <a:lnTo>
                        <a:pt x="112" y="41"/>
                      </a:lnTo>
                      <a:lnTo>
                        <a:pt x="118" y="45"/>
                      </a:lnTo>
                      <a:lnTo>
                        <a:pt x="112" y="65"/>
                      </a:lnTo>
                      <a:lnTo>
                        <a:pt x="99" y="82"/>
                      </a:lnTo>
                      <a:lnTo>
                        <a:pt x="97" y="82"/>
                      </a:lnTo>
                      <a:lnTo>
                        <a:pt x="95" y="80"/>
                      </a:lnTo>
                      <a:lnTo>
                        <a:pt x="90" y="86"/>
                      </a:lnTo>
                      <a:lnTo>
                        <a:pt x="88" y="97"/>
                      </a:lnTo>
                      <a:lnTo>
                        <a:pt x="90" y="106"/>
                      </a:lnTo>
                      <a:lnTo>
                        <a:pt x="75" y="110"/>
                      </a:lnTo>
                      <a:lnTo>
                        <a:pt x="69" y="116"/>
                      </a:lnTo>
                      <a:lnTo>
                        <a:pt x="69" y="121"/>
                      </a:lnTo>
                      <a:lnTo>
                        <a:pt x="64" y="125"/>
                      </a:lnTo>
                      <a:lnTo>
                        <a:pt x="52" y="127"/>
                      </a:lnTo>
                      <a:lnTo>
                        <a:pt x="52" y="136"/>
                      </a:lnTo>
                      <a:lnTo>
                        <a:pt x="49" y="140"/>
                      </a:lnTo>
                      <a:lnTo>
                        <a:pt x="43" y="140"/>
                      </a:lnTo>
                      <a:lnTo>
                        <a:pt x="26" y="144"/>
                      </a:lnTo>
                      <a:lnTo>
                        <a:pt x="19" y="147"/>
                      </a:lnTo>
                      <a:lnTo>
                        <a:pt x="0" y="106"/>
                      </a:lnTo>
                      <a:lnTo>
                        <a:pt x="49" y="86"/>
                      </a:lnTo>
                      <a:lnTo>
                        <a:pt x="54" y="56"/>
                      </a:lnTo>
                      <a:lnTo>
                        <a:pt x="49" y="4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67" name="Freeform 131">
                  <a:extLst>
                    <a:ext uri="{FF2B5EF4-FFF2-40B4-BE49-F238E27FC236}">
                      <a16:creationId xmlns:a16="http://schemas.microsoft.com/office/drawing/2014/main" id="{B051D91D-455B-477C-9B0C-3A707DA40D66}"/>
                    </a:ext>
                  </a:extLst>
                </p:cNvPr>
                <p:cNvSpPr>
                  <a:spLocks noChangeAspect="1"/>
                </p:cNvSpPr>
                <p:nvPr/>
              </p:nvSpPr>
              <p:spPr bwMode="auto">
                <a:xfrm>
                  <a:off x="3936" y="1945"/>
                  <a:ext cx="276" cy="253"/>
                </a:xfrm>
                <a:custGeom>
                  <a:avLst/>
                  <a:gdLst>
                    <a:gd name="T0" fmla="*/ 207 w 255"/>
                    <a:gd name="T1" fmla="*/ 0 h 253"/>
                    <a:gd name="T2" fmla="*/ 240 w 255"/>
                    <a:gd name="T3" fmla="*/ 20 h 253"/>
                    <a:gd name="T4" fmla="*/ 251 w 255"/>
                    <a:gd name="T5" fmla="*/ 35 h 253"/>
                    <a:gd name="T6" fmla="*/ 225 w 255"/>
                    <a:gd name="T7" fmla="*/ 50 h 253"/>
                    <a:gd name="T8" fmla="*/ 199 w 255"/>
                    <a:gd name="T9" fmla="*/ 46 h 253"/>
                    <a:gd name="T10" fmla="*/ 201 w 255"/>
                    <a:gd name="T11" fmla="*/ 61 h 253"/>
                    <a:gd name="T12" fmla="*/ 207 w 255"/>
                    <a:gd name="T13" fmla="*/ 80 h 253"/>
                    <a:gd name="T14" fmla="*/ 225 w 255"/>
                    <a:gd name="T15" fmla="*/ 89 h 253"/>
                    <a:gd name="T16" fmla="*/ 218 w 255"/>
                    <a:gd name="T17" fmla="*/ 100 h 253"/>
                    <a:gd name="T18" fmla="*/ 218 w 255"/>
                    <a:gd name="T19" fmla="*/ 115 h 253"/>
                    <a:gd name="T20" fmla="*/ 205 w 255"/>
                    <a:gd name="T21" fmla="*/ 132 h 253"/>
                    <a:gd name="T22" fmla="*/ 199 w 255"/>
                    <a:gd name="T23" fmla="*/ 149 h 253"/>
                    <a:gd name="T24" fmla="*/ 184 w 255"/>
                    <a:gd name="T25" fmla="*/ 164 h 253"/>
                    <a:gd name="T26" fmla="*/ 177 w 255"/>
                    <a:gd name="T27" fmla="*/ 171 h 253"/>
                    <a:gd name="T28" fmla="*/ 156 w 255"/>
                    <a:gd name="T29" fmla="*/ 171 h 253"/>
                    <a:gd name="T30" fmla="*/ 149 w 255"/>
                    <a:gd name="T31" fmla="*/ 179 h 253"/>
                    <a:gd name="T32" fmla="*/ 153 w 255"/>
                    <a:gd name="T33" fmla="*/ 197 h 253"/>
                    <a:gd name="T34" fmla="*/ 160 w 255"/>
                    <a:gd name="T35" fmla="*/ 214 h 253"/>
                    <a:gd name="T36" fmla="*/ 169 w 255"/>
                    <a:gd name="T37" fmla="*/ 240 h 253"/>
                    <a:gd name="T38" fmla="*/ 160 w 255"/>
                    <a:gd name="T39" fmla="*/ 240 h 253"/>
                    <a:gd name="T40" fmla="*/ 149 w 255"/>
                    <a:gd name="T41" fmla="*/ 242 h 253"/>
                    <a:gd name="T42" fmla="*/ 134 w 255"/>
                    <a:gd name="T43" fmla="*/ 244 h 253"/>
                    <a:gd name="T44" fmla="*/ 128 w 255"/>
                    <a:gd name="T45" fmla="*/ 248 h 253"/>
                    <a:gd name="T46" fmla="*/ 108 w 255"/>
                    <a:gd name="T47" fmla="*/ 244 h 253"/>
                    <a:gd name="T48" fmla="*/ 104 w 255"/>
                    <a:gd name="T49" fmla="*/ 229 h 253"/>
                    <a:gd name="T50" fmla="*/ 93 w 255"/>
                    <a:gd name="T51" fmla="*/ 220 h 253"/>
                    <a:gd name="T52" fmla="*/ 80 w 255"/>
                    <a:gd name="T53" fmla="*/ 220 h 253"/>
                    <a:gd name="T54" fmla="*/ 63 w 255"/>
                    <a:gd name="T55" fmla="*/ 227 h 253"/>
                    <a:gd name="T56" fmla="*/ 50 w 255"/>
                    <a:gd name="T57" fmla="*/ 220 h 253"/>
                    <a:gd name="T58" fmla="*/ 24 w 255"/>
                    <a:gd name="T59" fmla="*/ 225 h 253"/>
                    <a:gd name="T60" fmla="*/ 15 w 255"/>
                    <a:gd name="T61" fmla="*/ 218 h 253"/>
                    <a:gd name="T62" fmla="*/ 24 w 255"/>
                    <a:gd name="T63" fmla="*/ 205 h 253"/>
                    <a:gd name="T64" fmla="*/ 39 w 255"/>
                    <a:gd name="T65" fmla="*/ 199 h 253"/>
                    <a:gd name="T66" fmla="*/ 41 w 255"/>
                    <a:gd name="T67" fmla="*/ 197 h 253"/>
                    <a:gd name="T68" fmla="*/ 35 w 255"/>
                    <a:gd name="T69" fmla="*/ 188 h 253"/>
                    <a:gd name="T70" fmla="*/ 24 w 255"/>
                    <a:gd name="T71" fmla="*/ 164 h 253"/>
                    <a:gd name="T72" fmla="*/ 0 w 255"/>
                    <a:gd name="T73" fmla="*/ 145 h 253"/>
                    <a:gd name="T74" fmla="*/ 35 w 255"/>
                    <a:gd name="T75" fmla="*/ 149 h 253"/>
                    <a:gd name="T76" fmla="*/ 50 w 255"/>
                    <a:gd name="T77" fmla="*/ 149 h 253"/>
                    <a:gd name="T78" fmla="*/ 84 w 255"/>
                    <a:gd name="T79" fmla="*/ 138 h 253"/>
                    <a:gd name="T80" fmla="*/ 89 w 255"/>
                    <a:gd name="T81" fmla="*/ 117 h 253"/>
                    <a:gd name="T82" fmla="*/ 93 w 255"/>
                    <a:gd name="T83" fmla="*/ 115 h 253"/>
                    <a:gd name="T84" fmla="*/ 106 w 255"/>
                    <a:gd name="T85" fmla="*/ 108 h 253"/>
                    <a:gd name="T86" fmla="*/ 115 w 255"/>
                    <a:gd name="T87" fmla="*/ 108 h 253"/>
                    <a:gd name="T88" fmla="*/ 125 w 255"/>
                    <a:gd name="T89" fmla="*/ 110 h 253"/>
                    <a:gd name="T90" fmla="*/ 128 w 255"/>
                    <a:gd name="T91" fmla="*/ 95 h 253"/>
                    <a:gd name="T92" fmla="*/ 130 w 255"/>
                    <a:gd name="T93" fmla="*/ 80 h 253"/>
                    <a:gd name="T94" fmla="*/ 138 w 255"/>
                    <a:gd name="T95" fmla="*/ 69 h 253"/>
                    <a:gd name="T96" fmla="*/ 140 w 255"/>
                    <a:gd name="T97" fmla="*/ 61 h 253"/>
                    <a:gd name="T98" fmla="*/ 149 w 255"/>
                    <a:gd name="T99" fmla="*/ 52 h 253"/>
                    <a:gd name="T100" fmla="*/ 156 w 255"/>
                    <a:gd name="T101" fmla="*/ 35 h 253"/>
                    <a:gd name="T102" fmla="*/ 156 w 255"/>
                    <a:gd name="T103" fmla="*/ 11 h 253"/>
                    <a:gd name="T104" fmla="*/ 175 w 255"/>
                    <a:gd name="T105" fmla="*/ 5 h 2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5"/>
                    <a:gd name="T160" fmla="*/ 0 h 253"/>
                    <a:gd name="T161" fmla="*/ 255 w 255"/>
                    <a:gd name="T162" fmla="*/ 253 h 2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5" h="253">
                      <a:moveTo>
                        <a:pt x="199" y="5"/>
                      </a:moveTo>
                      <a:lnTo>
                        <a:pt x="207" y="0"/>
                      </a:lnTo>
                      <a:lnTo>
                        <a:pt x="229" y="9"/>
                      </a:lnTo>
                      <a:lnTo>
                        <a:pt x="240" y="20"/>
                      </a:lnTo>
                      <a:lnTo>
                        <a:pt x="255" y="30"/>
                      </a:lnTo>
                      <a:lnTo>
                        <a:pt x="251" y="35"/>
                      </a:lnTo>
                      <a:lnTo>
                        <a:pt x="240" y="43"/>
                      </a:lnTo>
                      <a:lnTo>
                        <a:pt x="225" y="50"/>
                      </a:lnTo>
                      <a:lnTo>
                        <a:pt x="214" y="46"/>
                      </a:lnTo>
                      <a:lnTo>
                        <a:pt x="199" y="46"/>
                      </a:lnTo>
                      <a:lnTo>
                        <a:pt x="192" y="52"/>
                      </a:lnTo>
                      <a:lnTo>
                        <a:pt x="201" y="61"/>
                      </a:lnTo>
                      <a:lnTo>
                        <a:pt x="201" y="76"/>
                      </a:lnTo>
                      <a:lnTo>
                        <a:pt x="207" y="80"/>
                      </a:lnTo>
                      <a:lnTo>
                        <a:pt x="210" y="87"/>
                      </a:lnTo>
                      <a:lnTo>
                        <a:pt x="225" y="89"/>
                      </a:lnTo>
                      <a:lnTo>
                        <a:pt x="225" y="95"/>
                      </a:lnTo>
                      <a:lnTo>
                        <a:pt x="218" y="100"/>
                      </a:lnTo>
                      <a:lnTo>
                        <a:pt x="210" y="104"/>
                      </a:lnTo>
                      <a:lnTo>
                        <a:pt x="218" y="115"/>
                      </a:lnTo>
                      <a:lnTo>
                        <a:pt x="210" y="119"/>
                      </a:lnTo>
                      <a:lnTo>
                        <a:pt x="205" y="132"/>
                      </a:lnTo>
                      <a:lnTo>
                        <a:pt x="199" y="138"/>
                      </a:lnTo>
                      <a:lnTo>
                        <a:pt x="199" y="149"/>
                      </a:lnTo>
                      <a:lnTo>
                        <a:pt x="184" y="156"/>
                      </a:lnTo>
                      <a:lnTo>
                        <a:pt x="184" y="164"/>
                      </a:lnTo>
                      <a:lnTo>
                        <a:pt x="179" y="169"/>
                      </a:lnTo>
                      <a:lnTo>
                        <a:pt x="177" y="171"/>
                      </a:lnTo>
                      <a:lnTo>
                        <a:pt x="160" y="179"/>
                      </a:lnTo>
                      <a:lnTo>
                        <a:pt x="156" y="171"/>
                      </a:lnTo>
                      <a:lnTo>
                        <a:pt x="153" y="175"/>
                      </a:lnTo>
                      <a:lnTo>
                        <a:pt x="149" y="179"/>
                      </a:lnTo>
                      <a:lnTo>
                        <a:pt x="140" y="192"/>
                      </a:lnTo>
                      <a:lnTo>
                        <a:pt x="153" y="197"/>
                      </a:lnTo>
                      <a:lnTo>
                        <a:pt x="153" y="212"/>
                      </a:lnTo>
                      <a:lnTo>
                        <a:pt x="160" y="214"/>
                      </a:lnTo>
                      <a:lnTo>
                        <a:pt x="169" y="236"/>
                      </a:lnTo>
                      <a:lnTo>
                        <a:pt x="169" y="240"/>
                      </a:lnTo>
                      <a:lnTo>
                        <a:pt x="164" y="242"/>
                      </a:lnTo>
                      <a:lnTo>
                        <a:pt x="160" y="240"/>
                      </a:lnTo>
                      <a:lnTo>
                        <a:pt x="156" y="242"/>
                      </a:lnTo>
                      <a:lnTo>
                        <a:pt x="149" y="242"/>
                      </a:lnTo>
                      <a:lnTo>
                        <a:pt x="134" y="242"/>
                      </a:lnTo>
                      <a:lnTo>
                        <a:pt x="134" y="244"/>
                      </a:lnTo>
                      <a:lnTo>
                        <a:pt x="128" y="244"/>
                      </a:lnTo>
                      <a:lnTo>
                        <a:pt x="128" y="248"/>
                      </a:lnTo>
                      <a:lnTo>
                        <a:pt x="125" y="253"/>
                      </a:lnTo>
                      <a:lnTo>
                        <a:pt x="108" y="244"/>
                      </a:lnTo>
                      <a:lnTo>
                        <a:pt x="106" y="236"/>
                      </a:lnTo>
                      <a:lnTo>
                        <a:pt x="104" y="229"/>
                      </a:lnTo>
                      <a:lnTo>
                        <a:pt x="95" y="229"/>
                      </a:lnTo>
                      <a:lnTo>
                        <a:pt x="93" y="220"/>
                      </a:lnTo>
                      <a:lnTo>
                        <a:pt x="89" y="218"/>
                      </a:lnTo>
                      <a:lnTo>
                        <a:pt x="80" y="220"/>
                      </a:lnTo>
                      <a:lnTo>
                        <a:pt x="63" y="225"/>
                      </a:lnTo>
                      <a:lnTo>
                        <a:pt x="63" y="227"/>
                      </a:lnTo>
                      <a:lnTo>
                        <a:pt x="56" y="225"/>
                      </a:lnTo>
                      <a:lnTo>
                        <a:pt x="50" y="220"/>
                      </a:lnTo>
                      <a:lnTo>
                        <a:pt x="39" y="225"/>
                      </a:lnTo>
                      <a:lnTo>
                        <a:pt x="24" y="225"/>
                      </a:lnTo>
                      <a:lnTo>
                        <a:pt x="15" y="227"/>
                      </a:lnTo>
                      <a:lnTo>
                        <a:pt x="15" y="218"/>
                      </a:lnTo>
                      <a:lnTo>
                        <a:pt x="20" y="205"/>
                      </a:lnTo>
                      <a:lnTo>
                        <a:pt x="24" y="205"/>
                      </a:lnTo>
                      <a:lnTo>
                        <a:pt x="33" y="199"/>
                      </a:lnTo>
                      <a:lnTo>
                        <a:pt x="39" y="199"/>
                      </a:lnTo>
                      <a:lnTo>
                        <a:pt x="39" y="197"/>
                      </a:lnTo>
                      <a:lnTo>
                        <a:pt x="41" y="197"/>
                      </a:lnTo>
                      <a:lnTo>
                        <a:pt x="41" y="188"/>
                      </a:lnTo>
                      <a:lnTo>
                        <a:pt x="35" y="188"/>
                      </a:lnTo>
                      <a:lnTo>
                        <a:pt x="33" y="175"/>
                      </a:lnTo>
                      <a:lnTo>
                        <a:pt x="24" y="164"/>
                      </a:lnTo>
                      <a:lnTo>
                        <a:pt x="13" y="164"/>
                      </a:lnTo>
                      <a:lnTo>
                        <a:pt x="0" y="145"/>
                      </a:lnTo>
                      <a:lnTo>
                        <a:pt x="24" y="149"/>
                      </a:lnTo>
                      <a:lnTo>
                        <a:pt x="35" y="149"/>
                      </a:lnTo>
                      <a:lnTo>
                        <a:pt x="43" y="149"/>
                      </a:lnTo>
                      <a:lnTo>
                        <a:pt x="50" y="149"/>
                      </a:lnTo>
                      <a:lnTo>
                        <a:pt x="65" y="145"/>
                      </a:lnTo>
                      <a:lnTo>
                        <a:pt x="84" y="138"/>
                      </a:lnTo>
                      <a:lnTo>
                        <a:pt x="84" y="119"/>
                      </a:lnTo>
                      <a:lnTo>
                        <a:pt x="89" y="117"/>
                      </a:lnTo>
                      <a:lnTo>
                        <a:pt x="91" y="115"/>
                      </a:lnTo>
                      <a:lnTo>
                        <a:pt x="93" y="115"/>
                      </a:lnTo>
                      <a:lnTo>
                        <a:pt x="104" y="115"/>
                      </a:lnTo>
                      <a:lnTo>
                        <a:pt x="106" y="108"/>
                      </a:lnTo>
                      <a:lnTo>
                        <a:pt x="108" y="104"/>
                      </a:lnTo>
                      <a:lnTo>
                        <a:pt x="115" y="108"/>
                      </a:lnTo>
                      <a:lnTo>
                        <a:pt x="119" y="108"/>
                      </a:lnTo>
                      <a:lnTo>
                        <a:pt x="125" y="110"/>
                      </a:lnTo>
                      <a:lnTo>
                        <a:pt x="130" y="104"/>
                      </a:lnTo>
                      <a:lnTo>
                        <a:pt x="128" y="95"/>
                      </a:lnTo>
                      <a:lnTo>
                        <a:pt x="130" y="89"/>
                      </a:lnTo>
                      <a:lnTo>
                        <a:pt x="130" y="80"/>
                      </a:lnTo>
                      <a:lnTo>
                        <a:pt x="140" y="74"/>
                      </a:lnTo>
                      <a:lnTo>
                        <a:pt x="138" y="69"/>
                      </a:lnTo>
                      <a:lnTo>
                        <a:pt x="134" y="61"/>
                      </a:lnTo>
                      <a:lnTo>
                        <a:pt x="140" y="61"/>
                      </a:lnTo>
                      <a:lnTo>
                        <a:pt x="153" y="61"/>
                      </a:lnTo>
                      <a:lnTo>
                        <a:pt x="149" y="52"/>
                      </a:lnTo>
                      <a:lnTo>
                        <a:pt x="153" y="46"/>
                      </a:lnTo>
                      <a:lnTo>
                        <a:pt x="156" y="35"/>
                      </a:lnTo>
                      <a:lnTo>
                        <a:pt x="153" y="20"/>
                      </a:lnTo>
                      <a:lnTo>
                        <a:pt x="156" y="11"/>
                      </a:lnTo>
                      <a:lnTo>
                        <a:pt x="164" y="7"/>
                      </a:lnTo>
                      <a:lnTo>
                        <a:pt x="175" y="5"/>
                      </a:lnTo>
                      <a:lnTo>
                        <a:pt x="199" y="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68" name="Freeform 132">
                  <a:extLst>
                    <a:ext uri="{FF2B5EF4-FFF2-40B4-BE49-F238E27FC236}">
                      <a16:creationId xmlns:a16="http://schemas.microsoft.com/office/drawing/2014/main" id="{106436AF-162C-4CEE-AED2-E397106E69ED}"/>
                    </a:ext>
                  </a:extLst>
                </p:cNvPr>
                <p:cNvSpPr>
                  <a:spLocks noChangeAspect="1"/>
                </p:cNvSpPr>
                <p:nvPr/>
              </p:nvSpPr>
              <p:spPr bwMode="auto">
                <a:xfrm>
                  <a:off x="4988" y="2284"/>
                  <a:ext cx="82" cy="108"/>
                </a:xfrm>
                <a:custGeom>
                  <a:avLst/>
                  <a:gdLst>
                    <a:gd name="T0" fmla="*/ 76 w 76"/>
                    <a:gd name="T1" fmla="*/ 108 h 108"/>
                    <a:gd name="T2" fmla="*/ 74 w 76"/>
                    <a:gd name="T3" fmla="*/ 102 h 108"/>
                    <a:gd name="T4" fmla="*/ 67 w 76"/>
                    <a:gd name="T5" fmla="*/ 97 h 108"/>
                    <a:gd name="T6" fmla="*/ 65 w 76"/>
                    <a:gd name="T7" fmla="*/ 95 h 108"/>
                    <a:gd name="T8" fmla="*/ 59 w 76"/>
                    <a:gd name="T9" fmla="*/ 89 h 108"/>
                    <a:gd name="T10" fmla="*/ 54 w 76"/>
                    <a:gd name="T11" fmla="*/ 86 h 108"/>
                    <a:gd name="T12" fmla="*/ 52 w 76"/>
                    <a:gd name="T13" fmla="*/ 80 h 108"/>
                    <a:gd name="T14" fmla="*/ 50 w 76"/>
                    <a:gd name="T15" fmla="*/ 82 h 108"/>
                    <a:gd name="T16" fmla="*/ 54 w 76"/>
                    <a:gd name="T17" fmla="*/ 95 h 108"/>
                    <a:gd name="T18" fmla="*/ 52 w 76"/>
                    <a:gd name="T19" fmla="*/ 95 h 108"/>
                    <a:gd name="T20" fmla="*/ 46 w 76"/>
                    <a:gd name="T21" fmla="*/ 86 h 108"/>
                    <a:gd name="T22" fmla="*/ 35 w 76"/>
                    <a:gd name="T23" fmla="*/ 82 h 108"/>
                    <a:gd name="T24" fmla="*/ 31 w 76"/>
                    <a:gd name="T25" fmla="*/ 86 h 108"/>
                    <a:gd name="T26" fmla="*/ 28 w 76"/>
                    <a:gd name="T27" fmla="*/ 86 h 108"/>
                    <a:gd name="T28" fmla="*/ 24 w 76"/>
                    <a:gd name="T29" fmla="*/ 82 h 108"/>
                    <a:gd name="T30" fmla="*/ 20 w 76"/>
                    <a:gd name="T31" fmla="*/ 80 h 108"/>
                    <a:gd name="T32" fmla="*/ 22 w 76"/>
                    <a:gd name="T33" fmla="*/ 74 h 108"/>
                    <a:gd name="T34" fmla="*/ 22 w 76"/>
                    <a:gd name="T35" fmla="*/ 69 h 108"/>
                    <a:gd name="T36" fmla="*/ 20 w 76"/>
                    <a:gd name="T37" fmla="*/ 69 h 108"/>
                    <a:gd name="T38" fmla="*/ 16 w 76"/>
                    <a:gd name="T39" fmla="*/ 74 h 108"/>
                    <a:gd name="T40" fmla="*/ 13 w 76"/>
                    <a:gd name="T41" fmla="*/ 71 h 108"/>
                    <a:gd name="T42" fmla="*/ 7 w 76"/>
                    <a:gd name="T43" fmla="*/ 54 h 108"/>
                    <a:gd name="T44" fmla="*/ 0 w 76"/>
                    <a:gd name="T45" fmla="*/ 39 h 108"/>
                    <a:gd name="T46" fmla="*/ 7 w 76"/>
                    <a:gd name="T47" fmla="*/ 43 h 108"/>
                    <a:gd name="T48" fmla="*/ 9 w 76"/>
                    <a:gd name="T49" fmla="*/ 48 h 108"/>
                    <a:gd name="T50" fmla="*/ 13 w 76"/>
                    <a:gd name="T51" fmla="*/ 43 h 108"/>
                    <a:gd name="T52" fmla="*/ 9 w 76"/>
                    <a:gd name="T53" fmla="*/ 32 h 108"/>
                    <a:gd name="T54" fmla="*/ 9 w 76"/>
                    <a:gd name="T55" fmla="*/ 20 h 108"/>
                    <a:gd name="T56" fmla="*/ 13 w 76"/>
                    <a:gd name="T57" fmla="*/ 0 h 108"/>
                    <a:gd name="T58" fmla="*/ 20 w 76"/>
                    <a:gd name="T59" fmla="*/ 0 h 108"/>
                    <a:gd name="T60" fmla="*/ 31 w 76"/>
                    <a:gd name="T61" fmla="*/ 4 h 108"/>
                    <a:gd name="T62" fmla="*/ 35 w 76"/>
                    <a:gd name="T63" fmla="*/ 0 h 108"/>
                    <a:gd name="T64" fmla="*/ 35 w 76"/>
                    <a:gd name="T65" fmla="*/ 4 h 108"/>
                    <a:gd name="T66" fmla="*/ 35 w 76"/>
                    <a:gd name="T67" fmla="*/ 9 h 108"/>
                    <a:gd name="T68" fmla="*/ 35 w 76"/>
                    <a:gd name="T69" fmla="*/ 20 h 108"/>
                    <a:gd name="T70" fmla="*/ 44 w 76"/>
                    <a:gd name="T71" fmla="*/ 24 h 108"/>
                    <a:gd name="T72" fmla="*/ 44 w 76"/>
                    <a:gd name="T73" fmla="*/ 32 h 108"/>
                    <a:gd name="T74" fmla="*/ 39 w 76"/>
                    <a:gd name="T75" fmla="*/ 43 h 108"/>
                    <a:gd name="T76" fmla="*/ 31 w 76"/>
                    <a:gd name="T77" fmla="*/ 48 h 108"/>
                    <a:gd name="T78" fmla="*/ 28 w 76"/>
                    <a:gd name="T79" fmla="*/ 54 h 108"/>
                    <a:gd name="T80" fmla="*/ 35 w 76"/>
                    <a:gd name="T81" fmla="*/ 65 h 108"/>
                    <a:gd name="T82" fmla="*/ 35 w 76"/>
                    <a:gd name="T83" fmla="*/ 69 h 108"/>
                    <a:gd name="T84" fmla="*/ 35 w 76"/>
                    <a:gd name="T85" fmla="*/ 74 h 108"/>
                    <a:gd name="T86" fmla="*/ 44 w 76"/>
                    <a:gd name="T87" fmla="*/ 80 h 108"/>
                    <a:gd name="T88" fmla="*/ 46 w 76"/>
                    <a:gd name="T89" fmla="*/ 78 h 108"/>
                    <a:gd name="T90" fmla="*/ 46 w 76"/>
                    <a:gd name="T91" fmla="*/ 74 h 108"/>
                    <a:gd name="T92" fmla="*/ 54 w 76"/>
                    <a:gd name="T93" fmla="*/ 74 h 108"/>
                    <a:gd name="T94" fmla="*/ 59 w 76"/>
                    <a:gd name="T95" fmla="*/ 82 h 108"/>
                    <a:gd name="T96" fmla="*/ 61 w 76"/>
                    <a:gd name="T97" fmla="*/ 82 h 108"/>
                    <a:gd name="T98" fmla="*/ 61 w 76"/>
                    <a:gd name="T99" fmla="*/ 80 h 108"/>
                    <a:gd name="T100" fmla="*/ 74 w 76"/>
                    <a:gd name="T101" fmla="*/ 82 h 108"/>
                    <a:gd name="T102" fmla="*/ 67 w 76"/>
                    <a:gd name="T103" fmla="*/ 86 h 108"/>
                    <a:gd name="T104" fmla="*/ 69 w 76"/>
                    <a:gd name="T105" fmla="*/ 93 h 108"/>
                    <a:gd name="T106" fmla="*/ 76 w 76"/>
                    <a:gd name="T107" fmla="*/ 95 h 108"/>
                    <a:gd name="T108" fmla="*/ 76 w 76"/>
                    <a:gd name="T109" fmla="*/ 108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
                    <a:gd name="T166" fmla="*/ 0 h 108"/>
                    <a:gd name="T167" fmla="*/ 76 w 76"/>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 h="108">
                      <a:moveTo>
                        <a:pt x="76" y="108"/>
                      </a:moveTo>
                      <a:lnTo>
                        <a:pt x="74" y="102"/>
                      </a:lnTo>
                      <a:lnTo>
                        <a:pt x="67" y="97"/>
                      </a:lnTo>
                      <a:lnTo>
                        <a:pt x="65" y="95"/>
                      </a:lnTo>
                      <a:lnTo>
                        <a:pt x="59" y="89"/>
                      </a:lnTo>
                      <a:lnTo>
                        <a:pt x="54" y="86"/>
                      </a:lnTo>
                      <a:lnTo>
                        <a:pt x="52" y="80"/>
                      </a:lnTo>
                      <a:lnTo>
                        <a:pt x="50" y="82"/>
                      </a:lnTo>
                      <a:lnTo>
                        <a:pt x="54" y="95"/>
                      </a:lnTo>
                      <a:lnTo>
                        <a:pt x="52" y="95"/>
                      </a:lnTo>
                      <a:lnTo>
                        <a:pt x="46" y="86"/>
                      </a:lnTo>
                      <a:lnTo>
                        <a:pt x="35" y="82"/>
                      </a:lnTo>
                      <a:lnTo>
                        <a:pt x="31" y="86"/>
                      </a:lnTo>
                      <a:lnTo>
                        <a:pt x="28" y="86"/>
                      </a:lnTo>
                      <a:lnTo>
                        <a:pt x="24" y="82"/>
                      </a:lnTo>
                      <a:lnTo>
                        <a:pt x="20" y="80"/>
                      </a:lnTo>
                      <a:lnTo>
                        <a:pt x="22" y="74"/>
                      </a:lnTo>
                      <a:lnTo>
                        <a:pt x="22" y="69"/>
                      </a:lnTo>
                      <a:lnTo>
                        <a:pt x="20" y="69"/>
                      </a:lnTo>
                      <a:lnTo>
                        <a:pt x="16" y="74"/>
                      </a:lnTo>
                      <a:lnTo>
                        <a:pt x="13" y="71"/>
                      </a:lnTo>
                      <a:lnTo>
                        <a:pt x="7" y="54"/>
                      </a:lnTo>
                      <a:lnTo>
                        <a:pt x="0" y="39"/>
                      </a:lnTo>
                      <a:lnTo>
                        <a:pt x="7" y="43"/>
                      </a:lnTo>
                      <a:lnTo>
                        <a:pt x="9" y="48"/>
                      </a:lnTo>
                      <a:lnTo>
                        <a:pt x="13" y="43"/>
                      </a:lnTo>
                      <a:lnTo>
                        <a:pt x="9" y="32"/>
                      </a:lnTo>
                      <a:lnTo>
                        <a:pt x="9" y="20"/>
                      </a:lnTo>
                      <a:lnTo>
                        <a:pt x="13" y="0"/>
                      </a:lnTo>
                      <a:lnTo>
                        <a:pt x="20" y="0"/>
                      </a:lnTo>
                      <a:lnTo>
                        <a:pt x="31" y="4"/>
                      </a:lnTo>
                      <a:lnTo>
                        <a:pt x="35" y="0"/>
                      </a:lnTo>
                      <a:lnTo>
                        <a:pt x="35" y="4"/>
                      </a:lnTo>
                      <a:lnTo>
                        <a:pt x="35" y="9"/>
                      </a:lnTo>
                      <a:lnTo>
                        <a:pt x="35" y="20"/>
                      </a:lnTo>
                      <a:lnTo>
                        <a:pt x="44" y="24"/>
                      </a:lnTo>
                      <a:lnTo>
                        <a:pt x="44" y="32"/>
                      </a:lnTo>
                      <a:lnTo>
                        <a:pt x="39" y="43"/>
                      </a:lnTo>
                      <a:lnTo>
                        <a:pt x="31" y="48"/>
                      </a:lnTo>
                      <a:lnTo>
                        <a:pt x="28" y="54"/>
                      </a:lnTo>
                      <a:lnTo>
                        <a:pt x="35" y="65"/>
                      </a:lnTo>
                      <a:lnTo>
                        <a:pt x="35" y="69"/>
                      </a:lnTo>
                      <a:lnTo>
                        <a:pt x="35" y="74"/>
                      </a:lnTo>
                      <a:lnTo>
                        <a:pt x="44" y="80"/>
                      </a:lnTo>
                      <a:lnTo>
                        <a:pt x="46" y="78"/>
                      </a:lnTo>
                      <a:lnTo>
                        <a:pt x="46" y="74"/>
                      </a:lnTo>
                      <a:lnTo>
                        <a:pt x="54" y="74"/>
                      </a:lnTo>
                      <a:lnTo>
                        <a:pt x="59" y="82"/>
                      </a:lnTo>
                      <a:lnTo>
                        <a:pt x="61" y="82"/>
                      </a:lnTo>
                      <a:lnTo>
                        <a:pt x="61" y="80"/>
                      </a:lnTo>
                      <a:lnTo>
                        <a:pt x="74" y="82"/>
                      </a:lnTo>
                      <a:lnTo>
                        <a:pt x="67" y="86"/>
                      </a:lnTo>
                      <a:lnTo>
                        <a:pt x="69" y="93"/>
                      </a:lnTo>
                      <a:lnTo>
                        <a:pt x="76" y="95"/>
                      </a:lnTo>
                      <a:lnTo>
                        <a:pt x="76" y="108"/>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69" name="Freeform 133">
                  <a:extLst>
                    <a:ext uri="{FF2B5EF4-FFF2-40B4-BE49-F238E27FC236}">
                      <a16:creationId xmlns:a16="http://schemas.microsoft.com/office/drawing/2014/main" id="{96C25127-65BE-4E27-A996-E3CCE2F93984}"/>
                    </a:ext>
                  </a:extLst>
                </p:cNvPr>
                <p:cNvSpPr>
                  <a:spLocks noChangeAspect="1"/>
                </p:cNvSpPr>
                <p:nvPr/>
              </p:nvSpPr>
              <p:spPr bwMode="auto">
                <a:xfrm>
                  <a:off x="5042" y="2437"/>
                  <a:ext cx="79" cy="76"/>
                </a:xfrm>
                <a:custGeom>
                  <a:avLst/>
                  <a:gdLst>
                    <a:gd name="T0" fmla="*/ 54 w 73"/>
                    <a:gd name="T1" fmla="*/ 76 h 76"/>
                    <a:gd name="T2" fmla="*/ 50 w 73"/>
                    <a:gd name="T3" fmla="*/ 72 h 76"/>
                    <a:gd name="T4" fmla="*/ 50 w 73"/>
                    <a:gd name="T5" fmla="*/ 69 h 76"/>
                    <a:gd name="T6" fmla="*/ 50 w 73"/>
                    <a:gd name="T7" fmla="*/ 65 h 76"/>
                    <a:gd name="T8" fmla="*/ 50 w 73"/>
                    <a:gd name="T9" fmla="*/ 69 h 76"/>
                    <a:gd name="T10" fmla="*/ 35 w 73"/>
                    <a:gd name="T11" fmla="*/ 65 h 76"/>
                    <a:gd name="T12" fmla="*/ 30 w 73"/>
                    <a:gd name="T13" fmla="*/ 50 h 76"/>
                    <a:gd name="T14" fmla="*/ 35 w 73"/>
                    <a:gd name="T15" fmla="*/ 46 h 76"/>
                    <a:gd name="T16" fmla="*/ 30 w 73"/>
                    <a:gd name="T17" fmla="*/ 39 h 76"/>
                    <a:gd name="T18" fmla="*/ 22 w 73"/>
                    <a:gd name="T19" fmla="*/ 35 h 76"/>
                    <a:gd name="T20" fmla="*/ 24 w 73"/>
                    <a:gd name="T21" fmla="*/ 46 h 76"/>
                    <a:gd name="T22" fmla="*/ 19 w 73"/>
                    <a:gd name="T23" fmla="*/ 41 h 76"/>
                    <a:gd name="T24" fmla="*/ 15 w 73"/>
                    <a:gd name="T25" fmla="*/ 39 h 76"/>
                    <a:gd name="T26" fmla="*/ 15 w 73"/>
                    <a:gd name="T27" fmla="*/ 41 h 76"/>
                    <a:gd name="T28" fmla="*/ 11 w 73"/>
                    <a:gd name="T29" fmla="*/ 41 h 76"/>
                    <a:gd name="T30" fmla="*/ 9 w 73"/>
                    <a:gd name="T31" fmla="*/ 35 h 76"/>
                    <a:gd name="T32" fmla="*/ 4 w 73"/>
                    <a:gd name="T33" fmla="*/ 41 h 76"/>
                    <a:gd name="T34" fmla="*/ 0 w 73"/>
                    <a:gd name="T35" fmla="*/ 50 h 76"/>
                    <a:gd name="T36" fmla="*/ 0 w 73"/>
                    <a:gd name="T37" fmla="*/ 46 h 76"/>
                    <a:gd name="T38" fmla="*/ 0 w 73"/>
                    <a:gd name="T39" fmla="*/ 31 h 76"/>
                    <a:gd name="T40" fmla="*/ 11 w 73"/>
                    <a:gd name="T41" fmla="*/ 28 h 76"/>
                    <a:gd name="T42" fmla="*/ 15 w 73"/>
                    <a:gd name="T43" fmla="*/ 22 h 76"/>
                    <a:gd name="T44" fmla="*/ 24 w 73"/>
                    <a:gd name="T45" fmla="*/ 20 h 76"/>
                    <a:gd name="T46" fmla="*/ 26 w 73"/>
                    <a:gd name="T47" fmla="*/ 26 h 76"/>
                    <a:gd name="T48" fmla="*/ 24 w 73"/>
                    <a:gd name="T49" fmla="*/ 28 h 76"/>
                    <a:gd name="T50" fmla="*/ 24 w 73"/>
                    <a:gd name="T51" fmla="*/ 31 h 76"/>
                    <a:gd name="T52" fmla="*/ 35 w 73"/>
                    <a:gd name="T53" fmla="*/ 26 h 76"/>
                    <a:gd name="T54" fmla="*/ 35 w 73"/>
                    <a:gd name="T55" fmla="*/ 20 h 76"/>
                    <a:gd name="T56" fmla="*/ 43 w 73"/>
                    <a:gd name="T57" fmla="*/ 22 h 76"/>
                    <a:gd name="T58" fmla="*/ 43 w 73"/>
                    <a:gd name="T59" fmla="*/ 13 h 76"/>
                    <a:gd name="T60" fmla="*/ 45 w 73"/>
                    <a:gd name="T61" fmla="*/ 15 h 76"/>
                    <a:gd name="T62" fmla="*/ 50 w 73"/>
                    <a:gd name="T63" fmla="*/ 13 h 76"/>
                    <a:gd name="T64" fmla="*/ 54 w 73"/>
                    <a:gd name="T65" fmla="*/ 13 h 76"/>
                    <a:gd name="T66" fmla="*/ 50 w 73"/>
                    <a:gd name="T67" fmla="*/ 0 h 76"/>
                    <a:gd name="T68" fmla="*/ 60 w 73"/>
                    <a:gd name="T69" fmla="*/ 7 h 76"/>
                    <a:gd name="T70" fmla="*/ 65 w 73"/>
                    <a:gd name="T71" fmla="*/ 9 h 76"/>
                    <a:gd name="T72" fmla="*/ 65 w 73"/>
                    <a:gd name="T73" fmla="*/ 20 h 76"/>
                    <a:gd name="T74" fmla="*/ 63 w 73"/>
                    <a:gd name="T75" fmla="*/ 22 h 76"/>
                    <a:gd name="T76" fmla="*/ 69 w 73"/>
                    <a:gd name="T77" fmla="*/ 22 h 76"/>
                    <a:gd name="T78" fmla="*/ 69 w 73"/>
                    <a:gd name="T79" fmla="*/ 35 h 76"/>
                    <a:gd name="T80" fmla="*/ 73 w 73"/>
                    <a:gd name="T81" fmla="*/ 46 h 76"/>
                    <a:gd name="T82" fmla="*/ 65 w 73"/>
                    <a:gd name="T83" fmla="*/ 46 h 76"/>
                    <a:gd name="T84" fmla="*/ 69 w 73"/>
                    <a:gd name="T85" fmla="*/ 61 h 76"/>
                    <a:gd name="T86" fmla="*/ 65 w 73"/>
                    <a:gd name="T87" fmla="*/ 61 h 76"/>
                    <a:gd name="T88" fmla="*/ 60 w 73"/>
                    <a:gd name="T89" fmla="*/ 46 h 76"/>
                    <a:gd name="T90" fmla="*/ 50 w 73"/>
                    <a:gd name="T91" fmla="*/ 54 h 76"/>
                    <a:gd name="T92" fmla="*/ 58 w 73"/>
                    <a:gd name="T93" fmla="*/ 61 h 76"/>
                    <a:gd name="T94" fmla="*/ 54 w 73"/>
                    <a:gd name="T95" fmla="*/ 76 h 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76"/>
                    <a:gd name="T146" fmla="*/ 73 w 73"/>
                    <a:gd name="T147" fmla="*/ 76 h 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76">
                      <a:moveTo>
                        <a:pt x="54" y="76"/>
                      </a:moveTo>
                      <a:lnTo>
                        <a:pt x="50" y="72"/>
                      </a:lnTo>
                      <a:lnTo>
                        <a:pt x="50" y="69"/>
                      </a:lnTo>
                      <a:lnTo>
                        <a:pt x="50" y="65"/>
                      </a:lnTo>
                      <a:lnTo>
                        <a:pt x="50" y="69"/>
                      </a:lnTo>
                      <a:lnTo>
                        <a:pt x="35" y="65"/>
                      </a:lnTo>
                      <a:lnTo>
                        <a:pt x="30" y="50"/>
                      </a:lnTo>
                      <a:lnTo>
                        <a:pt x="35" y="46"/>
                      </a:lnTo>
                      <a:lnTo>
                        <a:pt x="30" y="39"/>
                      </a:lnTo>
                      <a:lnTo>
                        <a:pt x="22" y="35"/>
                      </a:lnTo>
                      <a:lnTo>
                        <a:pt x="24" y="46"/>
                      </a:lnTo>
                      <a:lnTo>
                        <a:pt x="19" y="41"/>
                      </a:lnTo>
                      <a:lnTo>
                        <a:pt x="15" y="39"/>
                      </a:lnTo>
                      <a:lnTo>
                        <a:pt x="15" y="41"/>
                      </a:lnTo>
                      <a:lnTo>
                        <a:pt x="11" y="41"/>
                      </a:lnTo>
                      <a:lnTo>
                        <a:pt x="9" y="35"/>
                      </a:lnTo>
                      <a:lnTo>
                        <a:pt x="4" y="41"/>
                      </a:lnTo>
                      <a:lnTo>
                        <a:pt x="0" y="50"/>
                      </a:lnTo>
                      <a:lnTo>
                        <a:pt x="0" y="46"/>
                      </a:lnTo>
                      <a:lnTo>
                        <a:pt x="0" y="31"/>
                      </a:lnTo>
                      <a:lnTo>
                        <a:pt x="11" y="28"/>
                      </a:lnTo>
                      <a:lnTo>
                        <a:pt x="15" y="22"/>
                      </a:lnTo>
                      <a:lnTo>
                        <a:pt x="24" y="20"/>
                      </a:lnTo>
                      <a:lnTo>
                        <a:pt x="26" y="26"/>
                      </a:lnTo>
                      <a:lnTo>
                        <a:pt x="24" y="28"/>
                      </a:lnTo>
                      <a:lnTo>
                        <a:pt x="24" y="31"/>
                      </a:lnTo>
                      <a:lnTo>
                        <a:pt x="35" y="26"/>
                      </a:lnTo>
                      <a:lnTo>
                        <a:pt x="35" y="20"/>
                      </a:lnTo>
                      <a:lnTo>
                        <a:pt x="43" y="22"/>
                      </a:lnTo>
                      <a:lnTo>
                        <a:pt x="43" y="13"/>
                      </a:lnTo>
                      <a:lnTo>
                        <a:pt x="45" y="15"/>
                      </a:lnTo>
                      <a:lnTo>
                        <a:pt x="50" y="13"/>
                      </a:lnTo>
                      <a:lnTo>
                        <a:pt x="54" y="13"/>
                      </a:lnTo>
                      <a:lnTo>
                        <a:pt x="50" y="0"/>
                      </a:lnTo>
                      <a:lnTo>
                        <a:pt x="60" y="7"/>
                      </a:lnTo>
                      <a:lnTo>
                        <a:pt x="65" y="9"/>
                      </a:lnTo>
                      <a:lnTo>
                        <a:pt x="65" y="20"/>
                      </a:lnTo>
                      <a:lnTo>
                        <a:pt x="63" y="22"/>
                      </a:lnTo>
                      <a:lnTo>
                        <a:pt x="69" y="22"/>
                      </a:lnTo>
                      <a:lnTo>
                        <a:pt x="69" y="35"/>
                      </a:lnTo>
                      <a:lnTo>
                        <a:pt x="73" y="46"/>
                      </a:lnTo>
                      <a:lnTo>
                        <a:pt x="65" y="46"/>
                      </a:lnTo>
                      <a:lnTo>
                        <a:pt x="69" y="61"/>
                      </a:lnTo>
                      <a:lnTo>
                        <a:pt x="65" y="61"/>
                      </a:lnTo>
                      <a:lnTo>
                        <a:pt x="60" y="46"/>
                      </a:lnTo>
                      <a:lnTo>
                        <a:pt x="50" y="54"/>
                      </a:lnTo>
                      <a:lnTo>
                        <a:pt x="58" y="61"/>
                      </a:lnTo>
                      <a:lnTo>
                        <a:pt x="54" y="7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70" name="Freeform 134">
                  <a:extLst>
                    <a:ext uri="{FF2B5EF4-FFF2-40B4-BE49-F238E27FC236}">
                      <a16:creationId xmlns:a16="http://schemas.microsoft.com/office/drawing/2014/main" id="{85EC5A8A-1210-46B9-A6CC-FECCFFDFB379}"/>
                    </a:ext>
                  </a:extLst>
                </p:cNvPr>
                <p:cNvSpPr>
                  <a:spLocks noChangeAspect="1"/>
                </p:cNvSpPr>
                <p:nvPr/>
              </p:nvSpPr>
              <p:spPr bwMode="auto">
                <a:xfrm>
                  <a:off x="5035" y="2403"/>
                  <a:ext cx="21" cy="26"/>
                </a:xfrm>
                <a:custGeom>
                  <a:avLst/>
                  <a:gdLst>
                    <a:gd name="T0" fmla="*/ 0 w 19"/>
                    <a:gd name="T1" fmla="*/ 26 h 26"/>
                    <a:gd name="T2" fmla="*/ 0 w 19"/>
                    <a:gd name="T3" fmla="*/ 8 h 26"/>
                    <a:gd name="T4" fmla="*/ 0 w 19"/>
                    <a:gd name="T5" fmla="*/ 0 h 26"/>
                    <a:gd name="T6" fmla="*/ 6 w 19"/>
                    <a:gd name="T7" fmla="*/ 0 h 26"/>
                    <a:gd name="T8" fmla="*/ 10 w 19"/>
                    <a:gd name="T9" fmla="*/ 6 h 26"/>
                    <a:gd name="T10" fmla="*/ 13 w 19"/>
                    <a:gd name="T11" fmla="*/ 2 h 26"/>
                    <a:gd name="T12" fmla="*/ 19 w 19"/>
                    <a:gd name="T13" fmla="*/ 6 h 26"/>
                    <a:gd name="T14" fmla="*/ 19 w 19"/>
                    <a:gd name="T15" fmla="*/ 11 h 26"/>
                    <a:gd name="T16" fmla="*/ 17 w 19"/>
                    <a:gd name="T17" fmla="*/ 15 h 26"/>
                    <a:gd name="T18" fmla="*/ 0 w 19"/>
                    <a:gd name="T19" fmla="*/ 26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6"/>
                    <a:gd name="T32" fmla="*/ 19 w 19"/>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6">
                      <a:moveTo>
                        <a:pt x="0" y="26"/>
                      </a:moveTo>
                      <a:lnTo>
                        <a:pt x="0" y="8"/>
                      </a:lnTo>
                      <a:lnTo>
                        <a:pt x="0" y="0"/>
                      </a:lnTo>
                      <a:lnTo>
                        <a:pt x="6" y="0"/>
                      </a:lnTo>
                      <a:lnTo>
                        <a:pt x="10" y="6"/>
                      </a:lnTo>
                      <a:lnTo>
                        <a:pt x="13" y="2"/>
                      </a:lnTo>
                      <a:lnTo>
                        <a:pt x="19" y="6"/>
                      </a:lnTo>
                      <a:lnTo>
                        <a:pt x="19" y="11"/>
                      </a:lnTo>
                      <a:lnTo>
                        <a:pt x="17" y="15"/>
                      </a:lnTo>
                      <a:lnTo>
                        <a:pt x="0" y="2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71" name="Freeform 135">
                  <a:extLst>
                    <a:ext uri="{FF2B5EF4-FFF2-40B4-BE49-F238E27FC236}">
                      <a16:creationId xmlns:a16="http://schemas.microsoft.com/office/drawing/2014/main" id="{EB9EFD20-0654-47C6-959A-FC33743A76A1}"/>
                    </a:ext>
                  </a:extLst>
                </p:cNvPr>
                <p:cNvSpPr>
                  <a:spLocks noChangeAspect="1"/>
                </p:cNvSpPr>
                <p:nvPr/>
              </p:nvSpPr>
              <p:spPr bwMode="auto">
                <a:xfrm>
                  <a:off x="4951" y="2407"/>
                  <a:ext cx="44" cy="52"/>
                </a:xfrm>
                <a:custGeom>
                  <a:avLst/>
                  <a:gdLst>
                    <a:gd name="T0" fmla="*/ 0 w 41"/>
                    <a:gd name="T1" fmla="*/ 52 h 52"/>
                    <a:gd name="T2" fmla="*/ 11 w 41"/>
                    <a:gd name="T3" fmla="*/ 43 h 52"/>
                    <a:gd name="T4" fmla="*/ 15 w 41"/>
                    <a:gd name="T5" fmla="*/ 41 h 52"/>
                    <a:gd name="T6" fmla="*/ 24 w 41"/>
                    <a:gd name="T7" fmla="*/ 28 h 52"/>
                    <a:gd name="T8" fmla="*/ 28 w 41"/>
                    <a:gd name="T9" fmla="*/ 22 h 52"/>
                    <a:gd name="T10" fmla="*/ 34 w 41"/>
                    <a:gd name="T11" fmla="*/ 20 h 52"/>
                    <a:gd name="T12" fmla="*/ 34 w 41"/>
                    <a:gd name="T13" fmla="*/ 9 h 52"/>
                    <a:gd name="T14" fmla="*/ 39 w 41"/>
                    <a:gd name="T15" fmla="*/ 0 h 52"/>
                    <a:gd name="T16" fmla="*/ 39 w 41"/>
                    <a:gd name="T17" fmla="*/ 7 h 52"/>
                    <a:gd name="T18" fmla="*/ 39 w 41"/>
                    <a:gd name="T19" fmla="*/ 9 h 52"/>
                    <a:gd name="T20" fmla="*/ 41 w 41"/>
                    <a:gd name="T21" fmla="*/ 20 h 52"/>
                    <a:gd name="T22" fmla="*/ 34 w 41"/>
                    <a:gd name="T23" fmla="*/ 22 h 52"/>
                    <a:gd name="T24" fmla="*/ 34 w 41"/>
                    <a:gd name="T25" fmla="*/ 28 h 52"/>
                    <a:gd name="T26" fmla="*/ 28 w 41"/>
                    <a:gd name="T27" fmla="*/ 30 h 52"/>
                    <a:gd name="T28" fmla="*/ 24 w 41"/>
                    <a:gd name="T29" fmla="*/ 41 h 52"/>
                    <a:gd name="T30" fmla="*/ 15 w 41"/>
                    <a:gd name="T31" fmla="*/ 43 h 52"/>
                    <a:gd name="T32" fmla="*/ 9 w 41"/>
                    <a:gd name="T33" fmla="*/ 50 h 52"/>
                    <a:gd name="T34" fmla="*/ 0 w 41"/>
                    <a:gd name="T35" fmla="*/ 52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52"/>
                    <a:gd name="T56" fmla="*/ 41 w 41"/>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52">
                      <a:moveTo>
                        <a:pt x="0" y="52"/>
                      </a:moveTo>
                      <a:lnTo>
                        <a:pt x="11" y="43"/>
                      </a:lnTo>
                      <a:lnTo>
                        <a:pt x="15" y="41"/>
                      </a:lnTo>
                      <a:lnTo>
                        <a:pt x="24" y="28"/>
                      </a:lnTo>
                      <a:lnTo>
                        <a:pt x="28" y="22"/>
                      </a:lnTo>
                      <a:lnTo>
                        <a:pt x="34" y="20"/>
                      </a:lnTo>
                      <a:lnTo>
                        <a:pt x="34" y="9"/>
                      </a:lnTo>
                      <a:lnTo>
                        <a:pt x="39" y="0"/>
                      </a:lnTo>
                      <a:lnTo>
                        <a:pt x="39" y="7"/>
                      </a:lnTo>
                      <a:lnTo>
                        <a:pt x="39" y="9"/>
                      </a:lnTo>
                      <a:lnTo>
                        <a:pt x="41" y="20"/>
                      </a:lnTo>
                      <a:lnTo>
                        <a:pt x="34" y="22"/>
                      </a:lnTo>
                      <a:lnTo>
                        <a:pt x="34" y="28"/>
                      </a:lnTo>
                      <a:lnTo>
                        <a:pt x="28" y="30"/>
                      </a:lnTo>
                      <a:lnTo>
                        <a:pt x="24" y="41"/>
                      </a:lnTo>
                      <a:lnTo>
                        <a:pt x="15" y="43"/>
                      </a:lnTo>
                      <a:lnTo>
                        <a:pt x="9" y="50"/>
                      </a:lnTo>
                      <a:lnTo>
                        <a:pt x="0" y="52"/>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72" name="Freeform 136">
                  <a:extLst>
                    <a:ext uri="{FF2B5EF4-FFF2-40B4-BE49-F238E27FC236}">
                      <a16:creationId xmlns:a16="http://schemas.microsoft.com/office/drawing/2014/main" id="{5F1079B3-B119-4F01-8137-5CB7557854B7}"/>
                    </a:ext>
                  </a:extLst>
                </p:cNvPr>
                <p:cNvSpPr>
                  <a:spLocks noChangeAspect="1"/>
                </p:cNvSpPr>
                <p:nvPr/>
              </p:nvSpPr>
              <p:spPr bwMode="auto">
                <a:xfrm>
                  <a:off x="5074" y="2388"/>
                  <a:ext cx="29" cy="30"/>
                </a:xfrm>
                <a:custGeom>
                  <a:avLst/>
                  <a:gdLst>
                    <a:gd name="T0" fmla="*/ 26 w 26"/>
                    <a:gd name="T1" fmla="*/ 30 h 30"/>
                    <a:gd name="T2" fmla="*/ 20 w 26"/>
                    <a:gd name="T3" fmla="*/ 26 h 30"/>
                    <a:gd name="T4" fmla="*/ 13 w 26"/>
                    <a:gd name="T5" fmla="*/ 15 h 30"/>
                    <a:gd name="T6" fmla="*/ 7 w 26"/>
                    <a:gd name="T7" fmla="*/ 15 h 30"/>
                    <a:gd name="T8" fmla="*/ 0 w 26"/>
                    <a:gd name="T9" fmla="*/ 4 h 30"/>
                    <a:gd name="T10" fmla="*/ 15 w 26"/>
                    <a:gd name="T11" fmla="*/ 0 h 30"/>
                    <a:gd name="T12" fmla="*/ 20 w 26"/>
                    <a:gd name="T13" fmla="*/ 4 h 30"/>
                    <a:gd name="T14" fmla="*/ 22 w 26"/>
                    <a:gd name="T15" fmla="*/ 8 h 30"/>
                    <a:gd name="T16" fmla="*/ 20 w 26"/>
                    <a:gd name="T17" fmla="*/ 15 h 30"/>
                    <a:gd name="T18" fmla="*/ 26 w 26"/>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30"/>
                    <a:gd name="T32" fmla="*/ 26 w 26"/>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30">
                      <a:moveTo>
                        <a:pt x="26" y="30"/>
                      </a:moveTo>
                      <a:lnTo>
                        <a:pt x="20" y="26"/>
                      </a:lnTo>
                      <a:lnTo>
                        <a:pt x="13" y="15"/>
                      </a:lnTo>
                      <a:lnTo>
                        <a:pt x="7" y="15"/>
                      </a:lnTo>
                      <a:lnTo>
                        <a:pt x="0" y="4"/>
                      </a:lnTo>
                      <a:lnTo>
                        <a:pt x="15" y="0"/>
                      </a:lnTo>
                      <a:lnTo>
                        <a:pt x="20" y="4"/>
                      </a:lnTo>
                      <a:lnTo>
                        <a:pt x="22" y="8"/>
                      </a:lnTo>
                      <a:lnTo>
                        <a:pt x="20" y="15"/>
                      </a:lnTo>
                      <a:lnTo>
                        <a:pt x="26" y="3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73" name="Freeform 137">
                  <a:extLst>
                    <a:ext uri="{FF2B5EF4-FFF2-40B4-BE49-F238E27FC236}">
                      <a16:creationId xmlns:a16="http://schemas.microsoft.com/office/drawing/2014/main" id="{4215CCF4-55DB-4A71-AC99-05505C79E500}"/>
                    </a:ext>
                  </a:extLst>
                </p:cNvPr>
                <p:cNvSpPr>
                  <a:spLocks noChangeAspect="1"/>
                </p:cNvSpPr>
                <p:nvPr/>
              </p:nvSpPr>
              <p:spPr bwMode="auto">
                <a:xfrm>
                  <a:off x="5046" y="2418"/>
                  <a:ext cx="20" cy="34"/>
                </a:xfrm>
                <a:custGeom>
                  <a:avLst/>
                  <a:gdLst>
                    <a:gd name="T0" fmla="*/ 11 w 18"/>
                    <a:gd name="T1" fmla="*/ 34 h 34"/>
                    <a:gd name="T2" fmla="*/ 7 w 18"/>
                    <a:gd name="T3" fmla="*/ 26 h 34"/>
                    <a:gd name="T4" fmla="*/ 3 w 18"/>
                    <a:gd name="T5" fmla="*/ 26 h 34"/>
                    <a:gd name="T6" fmla="*/ 0 w 18"/>
                    <a:gd name="T7" fmla="*/ 19 h 34"/>
                    <a:gd name="T8" fmla="*/ 7 w 18"/>
                    <a:gd name="T9" fmla="*/ 15 h 34"/>
                    <a:gd name="T10" fmla="*/ 11 w 18"/>
                    <a:gd name="T11" fmla="*/ 2 h 34"/>
                    <a:gd name="T12" fmla="*/ 15 w 18"/>
                    <a:gd name="T13" fmla="*/ 0 h 34"/>
                    <a:gd name="T14" fmla="*/ 18 w 18"/>
                    <a:gd name="T15" fmla="*/ 2 h 34"/>
                    <a:gd name="T16" fmla="*/ 15 w 18"/>
                    <a:gd name="T17" fmla="*/ 11 h 34"/>
                    <a:gd name="T18" fmla="*/ 11 w 18"/>
                    <a:gd name="T19" fmla="*/ 24 h 34"/>
                    <a:gd name="T20" fmla="*/ 15 w 18"/>
                    <a:gd name="T21" fmla="*/ 34 h 34"/>
                    <a:gd name="T22" fmla="*/ 11 w 18"/>
                    <a:gd name="T23" fmla="*/ 34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34"/>
                    <a:gd name="T38" fmla="*/ 18 w 18"/>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34">
                      <a:moveTo>
                        <a:pt x="11" y="34"/>
                      </a:moveTo>
                      <a:lnTo>
                        <a:pt x="7" y="26"/>
                      </a:lnTo>
                      <a:lnTo>
                        <a:pt x="3" y="26"/>
                      </a:lnTo>
                      <a:lnTo>
                        <a:pt x="0" y="19"/>
                      </a:lnTo>
                      <a:lnTo>
                        <a:pt x="7" y="15"/>
                      </a:lnTo>
                      <a:lnTo>
                        <a:pt x="11" y="2"/>
                      </a:lnTo>
                      <a:lnTo>
                        <a:pt x="15" y="0"/>
                      </a:lnTo>
                      <a:lnTo>
                        <a:pt x="18" y="2"/>
                      </a:lnTo>
                      <a:lnTo>
                        <a:pt x="15" y="11"/>
                      </a:lnTo>
                      <a:lnTo>
                        <a:pt x="11" y="24"/>
                      </a:lnTo>
                      <a:lnTo>
                        <a:pt x="15" y="34"/>
                      </a:lnTo>
                      <a:lnTo>
                        <a:pt x="11" y="34"/>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74" name="Freeform 138">
                  <a:extLst>
                    <a:ext uri="{FF2B5EF4-FFF2-40B4-BE49-F238E27FC236}">
                      <a16:creationId xmlns:a16="http://schemas.microsoft.com/office/drawing/2014/main" id="{FEFBD3B0-7366-4974-A7A2-3226020BBB2E}"/>
                    </a:ext>
                  </a:extLst>
                </p:cNvPr>
                <p:cNvSpPr>
                  <a:spLocks noChangeAspect="1"/>
                </p:cNvSpPr>
                <p:nvPr/>
              </p:nvSpPr>
              <p:spPr bwMode="auto">
                <a:xfrm>
                  <a:off x="5080" y="2407"/>
                  <a:ext cx="16" cy="26"/>
                </a:xfrm>
                <a:custGeom>
                  <a:avLst/>
                  <a:gdLst>
                    <a:gd name="T0" fmla="*/ 10 w 15"/>
                    <a:gd name="T1" fmla="*/ 26 h 26"/>
                    <a:gd name="T2" fmla="*/ 4 w 15"/>
                    <a:gd name="T3" fmla="*/ 11 h 26"/>
                    <a:gd name="T4" fmla="*/ 2 w 15"/>
                    <a:gd name="T5" fmla="*/ 11 h 26"/>
                    <a:gd name="T6" fmla="*/ 0 w 15"/>
                    <a:gd name="T7" fmla="*/ 0 h 26"/>
                    <a:gd name="T8" fmla="*/ 2 w 15"/>
                    <a:gd name="T9" fmla="*/ 4 h 26"/>
                    <a:gd name="T10" fmla="*/ 8 w 15"/>
                    <a:gd name="T11" fmla="*/ 4 h 26"/>
                    <a:gd name="T12" fmla="*/ 8 w 15"/>
                    <a:gd name="T13" fmla="*/ 11 h 26"/>
                    <a:gd name="T14" fmla="*/ 15 w 15"/>
                    <a:gd name="T15" fmla="*/ 22 h 26"/>
                    <a:gd name="T16" fmla="*/ 10 w 15"/>
                    <a:gd name="T17" fmla="*/ 2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6"/>
                    <a:gd name="T29" fmla="*/ 15 w 15"/>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6">
                      <a:moveTo>
                        <a:pt x="10" y="26"/>
                      </a:moveTo>
                      <a:lnTo>
                        <a:pt x="4" y="11"/>
                      </a:lnTo>
                      <a:lnTo>
                        <a:pt x="2" y="11"/>
                      </a:lnTo>
                      <a:lnTo>
                        <a:pt x="0" y="0"/>
                      </a:lnTo>
                      <a:lnTo>
                        <a:pt x="2" y="4"/>
                      </a:lnTo>
                      <a:lnTo>
                        <a:pt x="8" y="4"/>
                      </a:lnTo>
                      <a:lnTo>
                        <a:pt x="8" y="11"/>
                      </a:lnTo>
                      <a:lnTo>
                        <a:pt x="15" y="22"/>
                      </a:lnTo>
                      <a:lnTo>
                        <a:pt x="10" y="2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75" name="Freeform 139">
                  <a:extLst>
                    <a:ext uri="{FF2B5EF4-FFF2-40B4-BE49-F238E27FC236}">
                      <a16:creationId xmlns:a16="http://schemas.microsoft.com/office/drawing/2014/main" id="{763D15A4-651E-4010-BA21-C59691BC59C1}"/>
                    </a:ext>
                  </a:extLst>
                </p:cNvPr>
                <p:cNvSpPr>
                  <a:spLocks noChangeAspect="1"/>
                </p:cNvSpPr>
                <p:nvPr/>
              </p:nvSpPr>
              <p:spPr bwMode="auto">
                <a:xfrm>
                  <a:off x="5062" y="2414"/>
                  <a:ext cx="8" cy="28"/>
                </a:xfrm>
                <a:custGeom>
                  <a:avLst/>
                  <a:gdLst>
                    <a:gd name="T0" fmla="*/ 3 w 7"/>
                    <a:gd name="T1" fmla="*/ 28 h 28"/>
                    <a:gd name="T2" fmla="*/ 0 w 7"/>
                    <a:gd name="T3" fmla="*/ 28 h 28"/>
                    <a:gd name="T4" fmla="*/ 5 w 7"/>
                    <a:gd name="T5" fmla="*/ 13 h 28"/>
                    <a:gd name="T6" fmla="*/ 7 w 7"/>
                    <a:gd name="T7" fmla="*/ 0 h 28"/>
                    <a:gd name="T8" fmla="*/ 7 w 7"/>
                    <a:gd name="T9" fmla="*/ 15 h 28"/>
                    <a:gd name="T10" fmla="*/ 5 w 7"/>
                    <a:gd name="T11" fmla="*/ 19 h 28"/>
                    <a:gd name="T12" fmla="*/ 3 w 7"/>
                    <a:gd name="T13" fmla="*/ 28 h 28"/>
                    <a:gd name="T14" fmla="*/ 0 60000 65536"/>
                    <a:gd name="T15" fmla="*/ 0 60000 65536"/>
                    <a:gd name="T16" fmla="*/ 0 60000 65536"/>
                    <a:gd name="T17" fmla="*/ 0 60000 65536"/>
                    <a:gd name="T18" fmla="*/ 0 60000 65536"/>
                    <a:gd name="T19" fmla="*/ 0 60000 65536"/>
                    <a:gd name="T20" fmla="*/ 0 60000 65536"/>
                    <a:gd name="T21" fmla="*/ 0 w 7"/>
                    <a:gd name="T22" fmla="*/ 0 h 28"/>
                    <a:gd name="T23" fmla="*/ 7 w 7"/>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28">
                      <a:moveTo>
                        <a:pt x="3" y="28"/>
                      </a:moveTo>
                      <a:lnTo>
                        <a:pt x="0" y="28"/>
                      </a:lnTo>
                      <a:lnTo>
                        <a:pt x="5" y="13"/>
                      </a:lnTo>
                      <a:lnTo>
                        <a:pt x="7" y="0"/>
                      </a:lnTo>
                      <a:lnTo>
                        <a:pt x="7" y="15"/>
                      </a:lnTo>
                      <a:lnTo>
                        <a:pt x="5" y="19"/>
                      </a:lnTo>
                      <a:lnTo>
                        <a:pt x="3" y="28"/>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76" name="Freeform 140">
                  <a:extLst>
                    <a:ext uri="{FF2B5EF4-FFF2-40B4-BE49-F238E27FC236}">
                      <a16:creationId xmlns:a16="http://schemas.microsoft.com/office/drawing/2014/main" id="{48CCB36B-38EE-45C3-954F-E5A6D5F10176}"/>
                    </a:ext>
                  </a:extLst>
                </p:cNvPr>
                <p:cNvSpPr>
                  <a:spLocks noChangeAspect="1"/>
                </p:cNvSpPr>
                <p:nvPr/>
              </p:nvSpPr>
              <p:spPr bwMode="auto">
                <a:xfrm>
                  <a:off x="5070" y="2433"/>
                  <a:ext cx="16" cy="9"/>
                </a:xfrm>
                <a:custGeom>
                  <a:avLst/>
                  <a:gdLst>
                    <a:gd name="T0" fmla="*/ 11 w 15"/>
                    <a:gd name="T1" fmla="*/ 9 h 9"/>
                    <a:gd name="T2" fmla="*/ 0 w 15"/>
                    <a:gd name="T3" fmla="*/ 4 h 9"/>
                    <a:gd name="T4" fmla="*/ 4 w 15"/>
                    <a:gd name="T5" fmla="*/ 2 h 9"/>
                    <a:gd name="T6" fmla="*/ 11 w 15"/>
                    <a:gd name="T7" fmla="*/ 0 h 9"/>
                    <a:gd name="T8" fmla="*/ 15 w 15"/>
                    <a:gd name="T9" fmla="*/ 2 h 9"/>
                    <a:gd name="T10" fmla="*/ 11 w 15"/>
                    <a:gd name="T11" fmla="*/ 9 h 9"/>
                    <a:gd name="T12" fmla="*/ 0 60000 65536"/>
                    <a:gd name="T13" fmla="*/ 0 60000 65536"/>
                    <a:gd name="T14" fmla="*/ 0 60000 65536"/>
                    <a:gd name="T15" fmla="*/ 0 60000 65536"/>
                    <a:gd name="T16" fmla="*/ 0 60000 65536"/>
                    <a:gd name="T17" fmla="*/ 0 60000 65536"/>
                    <a:gd name="T18" fmla="*/ 0 w 15"/>
                    <a:gd name="T19" fmla="*/ 0 h 9"/>
                    <a:gd name="T20" fmla="*/ 15 w 15"/>
                    <a:gd name="T21" fmla="*/ 9 h 9"/>
                  </a:gdLst>
                  <a:ahLst/>
                  <a:cxnLst>
                    <a:cxn ang="T12">
                      <a:pos x="T0" y="T1"/>
                    </a:cxn>
                    <a:cxn ang="T13">
                      <a:pos x="T2" y="T3"/>
                    </a:cxn>
                    <a:cxn ang="T14">
                      <a:pos x="T4" y="T5"/>
                    </a:cxn>
                    <a:cxn ang="T15">
                      <a:pos x="T6" y="T7"/>
                    </a:cxn>
                    <a:cxn ang="T16">
                      <a:pos x="T8" y="T9"/>
                    </a:cxn>
                    <a:cxn ang="T17">
                      <a:pos x="T10" y="T11"/>
                    </a:cxn>
                  </a:cxnLst>
                  <a:rect l="T18" t="T19" r="T20" b="T21"/>
                  <a:pathLst>
                    <a:path w="15" h="9">
                      <a:moveTo>
                        <a:pt x="11" y="9"/>
                      </a:moveTo>
                      <a:lnTo>
                        <a:pt x="0" y="4"/>
                      </a:lnTo>
                      <a:lnTo>
                        <a:pt x="4" y="2"/>
                      </a:lnTo>
                      <a:lnTo>
                        <a:pt x="11" y="0"/>
                      </a:lnTo>
                      <a:lnTo>
                        <a:pt x="15" y="2"/>
                      </a:lnTo>
                      <a:lnTo>
                        <a:pt x="11" y="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77" name="Freeform 141">
                  <a:extLst>
                    <a:ext uri="{FF2B5EF4-FFF2-40B4-BE49-F238E27FC236}">
                      <a16:creationId xmlns:a16="http://schemas.microsoft.com/office/drawing/2014/main" id="{A859E2BA-A99E-4ACD-B139-CAF6EC3A761D}"/>
                    </a:ext>
                  </a:extLst>
                </p:cNvPr>
                <p:cNvSpPr>
                  <a:spLocks noChangeAspect="1"/>
                </p:cNvSpPr>
                <p:nvPr/>
              </p:nvSpPr>
              <p:spPr bwMode="auto">
                <a:xfrm>
                  <a:off x="3478" y="2045"/>
                  <a:ext cx="377" cy="287"/>
                </a:xfrm>
                <a:custGeom>
                  <a:avLst/>
                  <a:gdLst>
                    <a:gd name="T0" fmla="*/ 24 w 348"/>
                    <a:gd name="T1" fmla="*/ 56 h 287"/>
                    <a:gd name="T2" fmla="*/ 39 w 348"/>
                    <a:gd name="T3" fmla="*/ 43 h 287"/>
                    <a:gd name="T4" fmla="*/ 50 w 348"/>
                    <a:gd name="T5" fmla="*/ 34 h 287"/>
                    <a:gd name="T6" fmla="*/ 39 w 348"/>
                    <a:gd name="T7" fmla="*/ 15 h 287"/>
                    <a:gd name="T8" fmla="*/ 58 w 348"/>
                    <a:gd name="T9" fmla="*/ 8 h 287"/>
                    <a:gd name="T10" fmla="*/ 89 w 348"/>
                    <a:gd name="T11" fmla="*/ 4 h 287"/>
                    <a:gd name="T12" fmla="*/ 132 w 348"/>
                    <a:gd name="T13" fmla="*/ 28 h 287"/>
                    <a:gd name="T14" fmla="*/ 145 w 348"/>
                    <a:gd name="T15" fmla="*/ 34 h 287"/>
                    <a:gd name="T16" fmla="*/ 164 w 348"/>
                    <a:gd name="T17" fmla="*/ 56 h 287"/>
                    <a:gd name="T18" fmla="*/ 207 w 348"/>
                    <a:gd name="T19" fmla="*/ 58 h 287"/>
                    <a:gd name="T20" fmla="*/ 218 w 348"/>
                    <a:gd name="T21" fmla="*/ 64 h 287"/>
                    <a:gd name="T22" fmla="*/ 229 w 348"/>
                    <a:gd name="T23" fmla="*/ 77 h 287"/>
                    <a:gd name="T24" fmla="*/ 233 w 348"/>
                    <a:gd name="T25" fmla="*/ 84 h 287"/>
                    <a:gd name="T26" fmla="*/ 240 w 348"/>
                    <a:gd name="T27" fmla="*/ 92 h 287"/>
                    <a:gd name="T28" fmla="*/ 248 w 348"/>
                    <a:gd name="T29" fmla="*/ 103 h 287"/>
                    <a:gd name="T30" fmla="*/ 246 w 348"/>
                    <a:gd name="T31" fmla="*/ 107 h 287"/>
                    <a:gd name="T32" fmla="*/ 253 w 348"/>
                    <a:gd name="T33" fmla="*/ 118 h 287"/>
                    <a:gd name="T34" fmla="*/ 264 w 348"/>
                    <a:gd name="T35" fmla="*/ 136 h 287"/>
                    <a:gd name="T36" fmla="*/ 272 w 348"/>
                    <a:gd name="T37" fmla="*/ 138 h 287"/>
                    <a:gd name="T38" fmla="*/ 279 w 348"/>
                    <a:gd name="T39" fmla="*/ 151 h 287"/>
                    <a:gd name="T40" fmla="*/ 289 w 348"/>
                    <a:gd name="T41" fmla="*/ 166 h 287"/>
                    <a:gd name="T42" fmla="*/ 341 w 348"/>
                    <a:gd name="T43" fmla="*/ 172 h 287"/>
                    <a:gd name="T44" fmla="*/ 341 w 348"/>
                    <a:gd name="T45" fmla="*/ 213 h 287"/>
                    <a:gd name="T46" fmla="*/ 240 w 348"/>
                    <a:gd name="T47" fmla="*/ 246 h 287"/>
                    <a:gd name="T48" fmla="*/ 203 w 348"/>
                    <a:gd name="T49" fmla="*/ 287 h 287"/>
                    <a:gd name="T50" fmla="*/ 173 w 348"/>
                    <a:gd name="T51" fmla="*/ 259 h 287"/>
                    <a:gd name="T52" fmla="*/ 153 w 348"/>
                    <a:gd name="T53" fmla="*/ 261 h 287"/>
                    <a:gd name="T54" fmla="*/ 151 w 348"/>
                    <a:gd name="T55" fmla="*/ 274 h 287"/>
                    <a:gd name="T56" fmla="*/ 132 w 348"/>
                    <a:gd name="T57" fmla="*/ 261 h 287"/>
                    <a:gd name="T58" fmla="*/ 108 w 348"/>
                    <a:gd name="T59" fmla="*/ 226 h 287"/>
                    <a:gd name="T60" fmla="*/ 89 w 348"/>
                    <a:gd name="T61" fmla="*/ 209 h 287"/>
                    <a:gd name="T62" fmla="*/ 78 w 348"/>
                    <a:gd name="T63" fmla="*/ 183 h 287"/>
                    <a:gd name="T64" fmla="*/ 63 w 348"/>
                    <a:gd name="T65" fmla="*/ 148 h 287"/>
                    <a:gd name="T66" fmla="*/ 43 w 348"/>
                    <a:gd name="T67" fmla="*/ 133 h 287"/>
                    <a:gd name="T68" fmla="*/ 35 w 348"/>
                    <a:gd name="T69" fmla="*/ 114 h 287"/>
                    <a:gd name="T70" fmla="*/ 13 w 348"/>
                    <a:gd name="T71" fmla="*/ 77 h 287"/>
                    <a:gd name="T72" fmla="*/ 0 w 348"/>
                    <a:gd name="T73" fmla="*/ 73 h 287"/>
                    <a:gd name="T74" fmla="*/ 5 w 348"/>
                    <a:gd name="T75" fmla="*/ 53 h 2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8"/>
                    <a:gd name="T115" fmla="*/ 0 h 287"/>
                    <a:gd name="T116" fmla="*/ 348 w 348"/>
                    <a:gd name="T117" fmla="*/ 287 h 2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8" h="287">
                      <a:moveTo>
                        <a:pt x="5" y="53"/>
                      </a:moveTo>
                      <a:lnTo>
                        <a:pt x="24" y="56"/>
                      </a:lnTo>
                      <a:lnTo>
                        <a:pt x="39" y="43"/>
                      </a:lnTo>
                      <a:lnTo>
                        <a:pt x="48" y="38"/>
                      </a:lnTo>
                      <a:lnTo>
                        <a:pt x="50" y="34"/>
                      </a:lnTo>
                      <a:lnTo>
                        <a:pt x="54" y="30"/>
                      </a:lnTo>
                      <a:lnTo>
                        <a:pt x="39" y="15"/>
                      </a:lnTo>
                      <a:lnTo>
                        <a:pt x="39" y="12"/>
                      </a:lnTo>
                      <a:lnTo>
                        <a:pt x="58" y="8"/>
                      </a:lnTo>
                      <a:lnTo>
                        <a:pt x="71" y="0"/>
                      </a:lnTo>
                      <a:lnTo>
                        <a:pt x="89" y="4"/>
                      </a:lnTo>
                      <a:lnTo>
                        <a:pt x="119" y="23"/>
                      </a:lnTo>
                      <a:lnTo>
                        <a:pt x="132" y="28"/>
                      </a:lnTo>
                      <a:lnTo>
                        <a:pt x="134" y="30"/>
                      </a:lnTo>
                      <a:lnTo>
                        <a:pt x="145" y="34"/>
                      </a:lnTo>
                      <a:lnTo>
                        <a:pt x="145" y="47"/>
                      </a:lnTo>
                      <a:lnTo>
                        <a:pt x="164" y="56"/>
                      </a:lnTo>
                      <a:lnTo>
                        <a:pt x="194" y="56"/>
                      </a:lnTo>
                      <a:lnTo>
                        <a:pt x="207" y="58"/>
                      </a:lnTo>
                      <a:lnTo>
                        <a:pt x="210" y="64"/>
                      </a:lnTo>
                      <a:lnTo>
                        <a:pt x="218" y="64"/>
                      </a:lnTo>
                      <a:lnTo>
                        <a:pt x="222" y="73"/>
                      </a:lnTo>
                      <a:lnTo>
                        <a:pt x="229" y="77"/>
                      </a:lnTo>
                      <a:lnTo>
                        <a:pt x="229" y="84"/>
                      </a:lnTo>
                      <a:lnTo>
                        <a:pt x="233" y="84"/>
                      </a:lnTo>
                      <a:lnTo>
                        <a:pt x="233" y="86"/>
                      </a:lnTo>
                      <a:lnTo>
                        <a:pt x="240" y="92"/>
                      </a:lnTo>
                      <a:lnTo>
                        <a:pt x="246" y="94"/>
                      </a:lnTo>
                      <a:lnTo>
                        <a:pt x="248" y="103"/>
                      </a:lnTo>
                      <a:lnTo>
                        <a:pt x="248" y="107"/>
                      </a:lnTo>
                      <a:lnTo>
                        <a:pt x="246" y="107"/>
                      </a:lnTo>
                      <a:lnTo>
                        <a:pt x="248" y="114"/>
                      </a:lnTo>
                      <a:lnTo>
                        <a:pt x="253" y="118"/>
                      </a:lnTo>
                      <a:lnTo>
                        <a:pt x="259" y="127"/>
                      </a:lnTo>
                      <a:lnTo>
                        <a:pt x="264" y="136"/>
                      </a:lnTo>
                      <a:lnTo>
                        <a:pt x="268" y="136"/>
                      </a:lnTo>
                      <a:lnTo>
                        <a:pt x="272" y="138"/>
                      </a:lnTo>
                      <a:lnTo>
                        <a:pt x="274" y="144"/>
                      </a:lnTo>
                      <a:lnTo>
                        <a:pt x="279" y="151"/>
                      </a:lnTo>
                      <a:lnTo>
                        <a:pt x="287" y="159"/>
                      </a:lnTo>
                      <a:lnTo>
                        <a:pt x="289" y="166"/>
                      </a:lnTo>
                      <a:lnTo>
                        <a:pt x="337" y="174"/>
                      </a:lnTo>
                      <a:lnTo>
                        <a:pt x="341" y="172"/>
                      </a:lnTo>
                      <a:lnTo>
                        <a:pt x="348" y="183"/>
                      </a:lnTo>
                      <a:lnTo>
                        <a:pt x="341" y="213"/>
                      </a:lnTo>
                      <a:lnTo>
                        <a:pt x="292" y="233"/>
                      </a:lnTo>
                      <a:lnTo>
                        <a:pt x="240" y="246"/>
                      </a:lnTo>
                      <a:lnTo>
                        <a:pt x="212" y="282"/>
                      </a:lnTo>
                      <a:lnTo>
                        <a:pt x="203" y="287"/>
                      </a:lnTo>
                      <a:lnTo>
                        <a:pt x="203" y="274"/>
                      </a:lnTo>
                      <a:lnTo>
                        <a:pt x="173" y="259"/>
                      </a:lnTo>
                      <a:lnTo>
                        <a:pt x="160" y="261"/>
                      </a:lnTo>
                      <a:lnTo>
                        <a:pt x="153" y="261"/>
                      </a:lnTo>
                      <a:lnTo>
                        <a:pt x="151" y="261"/>
                      </a:lnTo>
                      <a:lnTo>
                        <a:pt x="151" y="274"/>
                      </a:lnTo>
                      <a:lnTo>
                        <a:pt x="143" y="278"/>
                      </a:lnTo>
                      <a:lnTo>
                        <a:pt x="132" y="261"/>
                      </a:lnTo>
                      <a:lnTo>
                        <a:pt x="123" y="252"/>
                      </a:lnTo>
                      <a:lnTo>
                        <a:pt x="108" y="226"/>
                      </a:lnTo>
                      <a:lnTo>
                        <a:pt x="99" y="211"/>
                      </a:lnTo>
                      <a:lnTo>
                        <a:pt x="89" y="209"/>
                      </a:lnTo>
                      <a:lnTo>
                        <a:pt x="78" y="194"/>
                      </a:lnTo>
                      <a:lnTo>
                        <a:pt x="78" y="183"/>
                      </a:lnTo>
                      <a:lnTo>
                        <a:pt x="78" y="174"/>
                      </a:lnTo>
                      <a:lnTo>
                        <a:pt x="63" y="148"/>
                      </a:lnTo>
                      <a:lnTo>
                        <a:pt x="50" y="142"/>
                      </a:lnTo>
                      <a:lnTo>
                        <a:pt x="43" y="133"/>
                      </a:lnTo>
                      <a:lnTo>
                        <a:pt x="48" y="129"/>
                      </a:lnTo>
                      <a:lnTo>
                        <a:pt x="35" y="114"/>
                      </a:lnTo>
                      <a:lnTo>
                        <a:pt x="24" y="92"/>
                      </a:lnTo>
                      <a:lnTo>
                        <a:pt x="13" y="77"/>
                      </a:lnTo>
                      <a:lnTo>
                        <a:pt x="9" y="73"/>
                      </a:lnTo>
                      <a:lnTo>
                        <a:pt x="0" y="73"/>
                      </a:lnTo>
                      <a:lnTo>
                        <a:pt x="5" y="62"/>
                      </a:lnTo>
                      <a:lnTo>
                        <a:pt x="5" y="53"/>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78" name="Freeform 142">
                  <a:extLst>
                    <a:ext uri="{FF2B5EF4-FFF2-40B4-BE49-F238E27FC236}">
                      <a16:creationId xmlns:a16="http://schemas.microsoft.com/office/drawing/2014/main" id="{4F3EE9EC-80C1-46D5-A6B2-9668D340EC73}"/>
                    </a:ext>
                  </a:extLst>
                </p:cNvPr>
                <p:cNvSpPr>
                  <a:spLocks noChangeAspect="1"/>
                </p:cNvSpPr>
                <p:nvPr/>
              </p:nvSpPr>
              <p:spPr bwMode="auto">
                <a:xfrm>
                  <a:off x="4287" y="2437"/>
                  <a:ext cx="40" cy="67"/>
                </a:xfrm>
                <a:custGeom>
                  <a:avLst/>
                  <a:gdLst>
                    <a:gd name="T0" fmla="*/ 15 w 37"/>
                    <a:gd name="T1" fmla="*/ 67 h 67"/>
                    <a:gd name="T2" fmla="*/ 9 w 37"/>
                    <a:gd name="T3" fmla="*/ 57 h 67"/>
                    <a:gd name="T4" fmla="*/ 6 w 37"/>
                    <a:gd name="T5" fmla="*/ 41 h 67"/>
                    <a:gd name="T6" fmla="*/ 0 w 37"/>
                    <a:gd name="T7" fmla="*/ 28 h 67"/>
                    <a:gd name="T8" fmla="*/ 4 w 37"/>
                    <a:gd name="T9" fmla="*/ 28 h 67"/>
                    <a:gd name="T10" fmla="*/ 6 w 37"/>
                    <a:gd name="T11" fmla="*/ 15 h 67"/>
                    <a:gd name="T12" fmla="*/ 4 w 37"/>
                    <a:gd name="T13" fmla="*/ 13 h 67"/>
                    <a:gd name="T14" fmla="*/ 6 w 37"/>
                    <a:gd name="T15" fmla="*/ 11 h 67"/>
                    <a:gd name="T16" fmla="*/ 9 w 37"/>
                    <a:gd name="T17" fmla="*/ 5 h 67"/>
                    <a:gd name="T18" fmla="*/ 6 w 37"/>
                    <a:gd name="T19" fmla="*/ 0 h 67"/>
                    <a:gd name="T20" fmla="*/ 22 w 37"/>
                    <a:gd name="T21" fmla="*/ 11 h 67"/>
                    <a:gd name="T22" fmla="*/ 22 w 37"/>
                    <a:gd name="T23" fmla="*/ 13 h 67"/>
                    <a:gd name="T24" fmla="*/ 28 w 37"/>
                    <a:gd name="T25" fmla="*/ 22 h 67"/>
                    <a:gd name="T26" fmla="*/ 37 w 37"/>
                    <a:gd name="T27" fmla="*/ 39 h 67"/>
                    <a:gd name="T28" fmla="*/ 34 w 37"/>
                    <a:gd name="T29" fmla="*/ 57 h 67"/>
                    <a:gd name="T30" fmla="*/ 15 w 37"/>
                    <a:gd name="T31" fmla="*/ 67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67"/>
                    <a:gd name="T50" fmla="*/ 37 w 37"/>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67">
                      <a:moveTo>
                        <a:pt x="15" y="67"/>
                      </a:moveTo>
                      <a:lnTo>
                        <a:pt x="9" y="57"/>
                      </a:lnTo>
                      <a:lnTo>
                        <a:pt x="6" y="41"/>
                      </a:lnTo>
                      <a:lnTo>
                        <a:pt x="0" y="28"/>
                      </a:lnTo>
                      <a:lnTo>
                        <a:pt x="4" y="28"/>
                      </a:lnTo>
                      <a:lnTo>
                        <a:pt x="6" y="15"/>
                      </a:lnTo>
                      <a:lnTo>
                        <a:pt x="4" y="13"/>
                      </a:lnTo>
                      <a:lnTo>
                        <a:pt x="6" y="11"/>
                      </a:lnTo>
                      <a:lnTo>
                        <a:pt x="9" y="5"/>
                      </a:lnTo>
                      <a:lnTo>
                        <a:pt x="6" y="0"/>
                      </a:lnTo>
                      <a:lnTo>
                        <a:pt x="22" y="11"/>
                      </a:lnTo>
                      <a:lnTo>
                        <a:pt x="22" y="13"/>
                      </a:lnTo>
                      <a:lnTo>
                        <a:pt x="28" y="22"/>
                      </a:lnTo>
                      <a:lnTo>
                        <a:pt x="37" y="39"/>
                      </a:lnTo>
                      <a:lnTo>
                        <a:pt x="34" y="57"/>
                      </a:lnTo>
                      <a:lnTo>
                        <a:pt x="15" y="6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79" name="Freeform 143">
                  <a:extLst>
                    <a:ext uri="{FF2B5EF4-FFF2-40B4-BE49-F238E27FC236}">
                      <a16:creationId xmlns:a16="http://schemas.microsoft.com/office/drawing/2014/main" id="{93F8AD84-D6CA-47DE-BC4F-1C80A5237506}"/>
                    </a:ext>
                  </a:extLst>
                </p:cNvPr>
                <p:cNvSpPr>
                  <a:spLocks noChangeAspect="1"/>
                </p:cNvSpPr>
                <p:nvPr/>
              </p:nvSpPr>
              <p:spPr bwMode="auto">
                <a:xfrm>
                  <a:off x="3487" y="1950"/>
                  <a:ext cx="112" cy="92"/>
                </a:xfrm>
                <a:custGeom>
                  <a:avLst/>
                  <a:gdLst>
                    <a:gd name="T0" fmla="*/ 4 w 103"/>
                    <a:gd name="T1" fmla="*/ 23 h 92"/>
                    <a:gd name="T2" fmla="*/ 6 w 103"/>
                    <a:gd name="T3" fmla="*/ 28 h 92"/>
                    <a:gd name="T4" fmla="*/ 13 w 103"/>
                    <a:gd name="T5" fmla="*/ 23 h 92"/>
                    <a:gd name="T6" fmla="*/ 15 w 103"/>
                    <a:gd name="T7" fmla="*/ 21 h 92"/>
                    <a:gd name="T8" fmla="*/ 15 w 103"/>
                    <a:gd name="T9" fmla="*/ 19 h 92"/>
                    <a:gd name="T10" fmla="*/ 15 w 103"/>
                    <a:gd name="T11" fmla="*/ 8 h 92"/>
                    <a:gd name="T12" fmla="*/ 19 w 103"/>
                    <a:gd name="T13" fmla="*/ 8 h 92"/>
                    <a:gd name="T14" fmla="*/ 24 w 103"/>
                    <a:gd name="T15" fmla="*/ 12 h 92"/>
                    <a:gd name="T16" fmla="*/ 30 w 103"/>
                    <a:gd name="T17" fmla="*/ 12 h 92"/>
                    <a:gd name="T18" fmla="*/ 41 w 103"/>
                    <a:gd name="T19" fmla="*/ 8 h 92"/>
                    <a:gd name="T20" fmla="*/ 54 w 103"/>
                    <a:gd name="T21" fmla="*/ 12 h 92"/>
                    <a:gd name="T22" fmla="*/ 65 w 103"/>
                    <a:gd name="T23" fmla="*/ 12 h 92"/>
                    <a:gd name="T24" fmla="*/ 78 w 103"/>
                    <a:gd name="T25" fmla="*/ 4 h 92"/>
                    <a:gd name="T26" fmla="*/ 86 w 103"/>
                    <a:gd name="T27" fmla="*/ 4 h 92"/>
                    <a:gd name="T28" fmla="*/ 93 w 103"/>
                    <a:gd name="T29" fmla="*/ 4 h 92"/>
                    <a:gd name="T30" fmla="*/ 99 w 103"/>
                    <a:gd name="T31" fmla="*/ 0 h 92"/>
                    <a:gd name="T32" fmla="*/ 103 w 103"/>
                    <a:gd name="T33" fmla="*/ 4 h 92"/>
                    <a:gd name="T34" fmla="*/ 99 w 103"/>
                    <a:gd name="T35" fmla="*/ 8 h 92"/>
                    <a:gd name="T36" fmla="*/ 90 w 103"/>
                    <a:gd name="T37" fmla="*/ 15 h 92"/>
                    <a:gd name="T38" fmla="*/ 90 w 103"/>
                    <a:gd name="T39" fmla="*/ 21 h 92"/>
                    <a:gd name="T40" fmla="*/ 90 w 103"/>
                    <a:gd name="T41" fmla="*/ 30 h 92"/>
                    <a:gd name="T42" fmla="*/ 90 w 103"/>
                    <a:gd name="T43" fmla="*/ 43 h 92"/>
                    <a:gd name="T44" fmla="*/ 86 w 103"/>
                    <a:gd name="T45" fmla="*/ 54 h 92"/>
                    <a:gd name="T46" fmla="*/ 75 w 103"/>
                    <a:gd name="T47" fmla="*/ 62 h 92"/>
                    <a:gd name="T48" fmla="*/ 54 w 103"/>
                    <a:gd name="T49" fmla="*/ 73 h 92"/>
                    <a:gd name="T50" fmla="*/ 39 w 103"/>
                    <a:gd name="T51" fmla="*/ 84 h 92"/>
                    <a:gd name="T52" fmla="*/ 24 w 103"/>
                    <a:gd name="T53" fmla="*/ 92 h 92"/>
                    <a:gd name="T54" fmla="*/ 15 w 103"/>
                    <a:gd name="T55" fmla="*/ 92 h 92"/>
                    <a:gd name="T56" fmla="*/ 13 w 103"/>
                    <a:gd name="T57" fmla="*/ 92 h 92"/>
                    <a:gd name="T58" fmla="*/ 11 w 103"/>
                    <a:gd name="T59" fmla="*/ 88 h 92"/>
                    <a:gd name="T60" fmla="*/ 0 w 103"/>
                    <a:gd name="T61" fmla="*/ 88 h 92"/>
                    <a:gd name="T62" fmla="*/ 6 w 103"/>
                    <a:gd name="T63" fmla="*/ 79 h 92"/>
                    <a:gd name="T64" fmla="*/ 6 w 103"/>
                    <a:gd name="T65" fmla="*/ 77 h 92"/>
                    <a:gd name="T66" fmla="*/ 11 w 103"/>
                    <a:gd name="T67" fmla="*/ 71 h 92"/>
                    <a:gd name="T68" fmla="*/ 11 w 103"/>
                    <a:gd name="T69" fmla="*/ 66 h 92"/>
                    <a:gd name="T70" fmla="*/ 15 w 103"/>
                    <a:gd name="T71" fmla="*/ 62 h 92"/>
                    <a:gd name="T72" fmla="*/ 15 w 103"/>
                    <a:gd name="T73" fmla="*/ 54 h 92"/>
                    <a:gd name="T74" fmla="*/ 15 w 103"/>
                    <a:gd name="T75" fmla="*/ 49 h 92"/>
                    <a:gd name="T76" fmla="*/ 4 w 103"/>
                    <a:gd name="T77" fmla="*/ 54 h 92"/>
                    <a:gd name="T78" fmla="*/ 4 w 103"/>
                    <a:gd name="T79" fmla="*/ 45 h 92"/>
                    <a:gd name="T80" fmla="*/ 4 w 103"/>
                    <a:gd name="T81" fmla="*/ 38 h 92"/>
                    <a:gd name="T82" fmla="*/ 0 w 103"/>
                    <a:gd name="T83" fmla="*/ 34 h 92"/>
                    <a:gd name="T84" fmla="*/ 4 w 103"/>
                    <a:gd name="T85" fmla="*/ 23 h 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3"/>
                    <a:gd name="T130" fmla="*/ 0 h 92"/>
                    <a:gd name="T131" fmla="*/ 103 w 103"/>
                    <a:gd name="T132" fmla="*/ 92 h 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3" h="92">
                      <a:moveTo>
                        <a:pt x="4" y="23"/>
                      </a:moveTo>
                      <a:lnTo>
                        <a:pt x="6" y="28"/>
                      </a:lnTo>
                      <a:lnTo>
                        <a:pt x="13" y="23"/>
                      </a:lnTo>
                      <a:lnTo>
                        <a:pt x="15" y="21"/>
                      </a:lnTo>
                      <a:lnTo>
                        <a:pt x="15" y="19"/>
                      </a:lnTo>
                      <a:lnTo>
                        <a:pt x="15" y="8"/>
                      </a:lnTo>
                      <a:lnTo>
                        <a:pt x="19" y="8"/>
                      </a:lnTo>
                      <a:lnTo>
                        <a:pt x="24" y="12"/>
                      </a:lnTo>
                      <a:lnTo>
                        <a:pt x="30" y="12"/>
                      </a:lnTo>
                      <a:lnTo>
                        <a:pt x="41" y="8"/>
                      </a:lnTo>
                      <a:lnTo>
                        <a:pt x="54" y="12"/>
                      </a:lnTo>
                      <a:lnTo>
                        <a:pt x="65" y="12"/>
                      </a:lnTo>
                      <a:lnTo>
                        <a:pt x="78" y="4"/>
                      </a:lnTo>
                      <a:lnTo>
                        <a:pt x="86" y="4"/>
                      </a:lnTo>
                      <a:lnTo>
                        <a:pt x="93" y="4"/>
                      </a:lnTo>
                      <a:lnTo>
                        <a:pt x="99" y="0"/>
                      </a:lnTo>
                      <a:lnTo>
                        <a:pt x="103" y="4"/>
                      </a:lnTo>
                      <a:lnTo>
                        <a:pt x="99" y="8"/>
                      </a:lnTo>
                      <a:lnTo>
                        <a:pt x="90" y="15"/>
                      </a:lnTo>
                      <a:lnTo>
                        <a:pt x="90" y="21"/>
                      </a:lnTo>
                      <a:lnTo>
                        <a:pt x="90" y="30"/>
                      </a:lnTo>
                      <a:lnTo>
                        <a:pt x="90" y="43"/>
                      </a:lnTo>
                      <a:lnTo>
                        <a:pt x="86" y="54"/>
                      </a:lnTo>
                      <a:lnTo>
                        <a:pt x="75" y="62"/>
                      </a:lnTo>
                      <a:lnTo>
                        <a:pt x="54" y="73"/>
                      </a:lnTo>
                      <a:lnTo>
                        <a:pt x="39" y="84"/>
                      </a:lnTo>
                      <a:lnTo>
                        <a:pt x="24" y="92"/>
                      </a:lnTo>
                      <a:lnTo>
                        <a:pt x="15" y="92"/>
                      </a:lnTo>
                      <a:lnTo>
                        <a:pt x="13" y="92"/>
                      </a:lnTo>
                      <a:lnTo>
                        <a:pt x="11" y="88"/>
                      </a:lnTo>
                      <a:lnTo>
                        <a:pt x="0" y="88"/>
                      </a:lnTo>
                      <a:lnTo>
                        <a:pt x="6" y="79"/>
                      </a:lnTo>
                      <a:lnTo>
                        <a:pt x="6" y="77"/>
                      </a:lnTo>
                      <a:lnTo>
                        <a:pt x="11" y="71"/>
                      </a:lnTo>
                      <a:lnTo>
                        <a:pt x="11" y="66"/>
                      </a:lnTo>
                      <a:lnTo>
                        <a:pt x="15" y="62"/>
                      </a:lnTo>
                      <a:lnTo>
                        <a:pt x="15" y="54"/>
                      </a:lnTo>
                      <a:lnTo>
                        <a:pt x="15" y="49"/>
                      </a:lnTo>
                      <a:lnTo>
                        <a:pt x="4" y="54"/>
                      </a:lnTo>
                      <a:lnTo>
                        <a:pt x="4" y="45"/>
                      </a:lnTo>
                      <a:lnTo>
                        <a:pt x="4" y="38"/>
                      </a:lnTo>
                      <a:lnTo>
                        <a:pt x="0" y="34"/>
                      </a:lnTo>
                      <a:lnTo>
                        <a:pt x="4" y="23"/>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80" name="Freeform 144">
                  <a:extLst>
                    <a:ext uri="{FF2B5EF4-FFF2-40B4-BE49-F238E27FC236}">
                      <a16:creationId xmlns:a16="http://schemas.microsoft.com/office/drawing/2014/main" id="{8D72EC00-1207-461B-ABB6-347D8A0C0C6F}"/>
                    </a:ext>
                  </a:extLst>
                </p:cNvPr>
                <p:cNvSpPr>
                  <a:spLocks noChangeAspect="1"/>
                </p:cNvSpPr>
                <p:nvPr/>
              </p:nvSpPr>
              <p:spPr bwMode="auto">
                <a:xfrm>
                  <a:off x="4593" y="2247"/>
                  <a:ext cx="148" cy="259"/>
                </a:xfrm>
                <a:custGeom>
                  <a:avLst/>
                  <a:gdLst>
                    <a:gd name="T0" fmla="*/ 41 w 136"/>
                    <a:gd name="T1" fmla="*/ 7 h 259"/>
                    <a:gd name="T2" fmla="*/ 49 w 136"/>
                    <a:gd name="T3" fmla="*/ 9 h 259"/>
                    <a:gd name="T4" fmla="*/ 49 w 136"/>
                    <a:gd name="T5" fmla="*/ 20 h 259"/>
                    <a:gd name="T6" fmla="*/ 56 w 136"/>
                    <a:gd name="T7" fmla="*/ 22 h 259"/>
                    <a:gd name="T8" fmla="*/ 56 w 136"/>
                    <a:gd name="T9" fmla="*/ 37 h 259"/>
                    <a:gd name="T10" fmla="*/ 60 w 136"/>
                    <a:gd name="T11" fmla="*/ 52 h 259"/>
                    <a:gd name="T12" fmla="*/ 71 w 136"/>
                    <a:gd name="T13" fmla="*/ 46 h 259"/>
                    <a:gd name="T14" fmla="*/ 82 w 136"/>
                    <a:gd name="T15" fmla="*/ 46 h 259"/>
                    <a:gd name="T16" fmla="*/ 92 w 136"/>
                    <a:gd name="T17" fmla="*/ 44 h 259"/>
                    <a:gd name="T18" fmla="*/ 105 w 136"/>
                    <a:gd name="T19" fmla="*/ 39 h 259"/>
                    <a:gd name="T20" fmla="*/ 121 w 136"/>
                    <a:gd name="T21" fmla="*/ 59 h 259"/>
                    <a:gd name="T22" fmla="*/ 123 w 136"/>
                    <a:gd name="T23" fmla="*/ 69 h 259"/>
                    <a:gd name="T24" fmla="*/ 131 w 136"/>
                    <a:gd name="T25" fmla="*/ 80 h 259"/>
                    <a:gd name="T26" fmla="*/ 136 w 136"/>
                    <a:gd name="T27" fmla="*/ 87 h 259"/>
                    <a:gd name="T28" fmla="*/ 136 w 136"/>
                    <a:gd name="T29" fmla="*/ 104 h 259"/>
                    <a:gd name="T30" fmla="*/ 129 w 136"/>
                    <a:gd name="T31" fmla="*/ 111 h 259"/>
                    <a:gd name="T32" fmla="*/ 121 w 136"/>
                    <a:gd name="T33" fmla="*/ 111 h 259"/>
                    <a:gd name="T34" fmla="*/ 95 w 136"/>
                    <a:gd name="T35" fmla="*/ 111 h 259"/>
                    <a:gd name="T36" fmla="*/ 86 w 136"/>
                    <a:gd name="T37" fmla="*/ 130 h 259"/>
                    <a:gd name="T38" fmla="*/ 97 w 136"/>
                    <a:gd name="T39" fmla="*/ 156 h 259"/>
                    <a:gd name="T40" fmla="*/ 75 w 136"/>
                    <a:gd name="T41" fmla="*/ 141 h 259"/>
                    <a:gd name="T42" fmla="*/ 64 w 136"/>
                    <a:gd name="T43" fmla="*/ 126 h 259"/>
                    <a:gd name="T44" fmla="*/ 49 w 136"/>
                    <a:gd name="T45" fmla="*/ 141 h 259"/>
                    <a:gd name="T46" fmla="*/ 41 w 136"/>
                    <a:gd name="T47" fmla="*/ 164 h 259"/>
                    <a:gd name="T48" fmla="*/ 36 w 136"/>
                    <a:gd name="T49" fmla="*/ 184 h 259"/>
                    <a:gd name="T50" fmla="*/ 49 w 136"/>
                    <a:gd name="T51" fmla="*/ 199 h 259"/>
                    <a:gd name="T52" fmla="*/ 56 w 136"/>
                    <a:gd name="T53" fmla="*/ 212 h 259"/>
                    <a:gd name="T54" fmla="*/ 71 w 136"/>
                    <a:gd name="T55" fmla="*/ 240 h 259"/>
                    <a:gd name="T56" fmla="*/ 86 w 136"/>
                    <a:gd name="T57" fmla="*/ 251 h 259"/>
                    <a:gd name="T58" fmla="*/ 80 w 136"/>
                    <a:gd name="T59" fmla="*/ 255 h 259"/>
                    <a:gd name="T60" fmla="*/ 73 w 136"/>
                    <a:gd name="T61" fmla="*/ 259 h 259"/>
                    <a:gd name="T62" fmla="*/ 71 w 136"/>
                    <a:gd name="T63" fmla="*/ 251 h 259"/>
                    <a:gd name="T64" fmla="*/ 56 w 136"/>
                    <a:gd name="T65" fmla="*/ 247 h 259"/>
                    <a:gd name="T66" fmla="*/ 41 w 136"/>
                    <a:gd name="T67" fmla="*/ 231 h 259"/>
                    <a:gd name="T68" fmla="*/ 30 w 136"/>
                    <a:gd name="T69" fmla="*/ 212 h 259"/>
                    <a:gd name="T70" fmla="*/ 26 w 136"/>
                    <a:gd name="T71" fmla="*/ 221 h 259"/>
                    <a:gd name="T72" fmla="*/ 21 w 136"/>
                    <a:gd name="T73" fmla="*/ 205 h 259"/>
                    <a:gd name="T74" fmla="*/ 26 w 136"/>
                    <a:gd name="T75" fmla="*/ 188 h 259"/>
                    <a:gd name="T76" fmla="*/ 30 w 136"/>
                    <a:gd name="T77" fmla="*/ 182 h 259"/>
                    <a:gd name="T78" fmla="*/ 36 w 136"/>
                    <a:gd name="T79" fmla="*/ 160 h 259"/>
                    <a:gd name="T80" fmla="*/ 34 w 136"/>
                    <a:gd name="T81" fmla="*/ 132 h 259"/>
                    <a:gd name="T82" fmla="*/ 17 w 136"/>
                    <a:gd name="T83" fmla="*/ 104 h 259"/>
                    <a:gd name="T84" fmla="*/ 21 w 136"/>
                    <a:gd name="T85" fmla="*/ 91 h 259"/>
                    <a:gd name="T86" fmla="*/ 23 w 136"/>
                    <a:gd name="T87" fmla="*/ 80 h 259"/>
                    <a:gd name="T88" fmla="*/ 17 w 136"/>
                    <a:gd name="T89" fmla="*/ 65 h 259"/>
                    <a:gd name="T90" fmla="*/ 2 w 136"/>
                    <a:gd name="T91" fmla="*/ 39 h 259"/>
                    <a:gd name="T92" fmla="*/ 0 w 136"/>
                    <a:gd name="T93" fmla="*/ 37 h 259"/>
                    <a:gd name="T94" fmla="*/ 2 w 136"/>
                    <a:gd name="T95" fmla="*/ 24 h 259"/>
                    <a:gd name="T96" fmla="*/ 8 w 136"/>
                    <a:gd name="T97" fmla="*/ 16 h 259"/>
                    <a:gd name="T98" fmla="*/ 21 w 136"/>
                    <a:gd name="T99" fmla="*/ 7 h 259"/>
                    <a:gd name="T100" fmla="*/ 30 w 136"/>
                    <a:gd name="T101" fmla="*/ 5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6"/>
                    <a:gd name="T154" fmla="*/ 0 h 259"/>
                    <a:gd name="T155" fmla="*/ 136 w 136"/>
                    <a:gd name="T156" fmla="*/ 259 h 2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6" h="259">
                      <a:moveTo>
                        <a:pt x="41" y="0"/>
                      </a:moveTo>
                      <a:lnTo>
                        <a:pt x="41" y="7"/>
                      </a:lnTo>
                      <a:lnTo>
                        <a:pt x="41" y="5"/>
                      </a:lnTo>
                      <a:lnTo>
                        <a:pt x="49" y="9"/>
                      </a:lnTo>
                      <a:lnTo>
                        <a:pt x="45" y="16"/>
                      </a:lnTo>
                      <a:lnTo>
                        <a:pt x="49" y="20"/>
                      </a:lnTo>
                      <a:lnTo>
                        <a:pt x="56" y="16"/>
                      </a:lnTo>
                      <a:lnTo>
                        <a:pt x="56" y="22"/>
                      </a:lnTo>
                      <a:lnTo>
                        <a:pt x="60" y="24"/>
                      </a:lnTo>
                      <a:lnTo>
                        <a:pt x="56" y="37"/>
                      </a:lnTo>
                      <a:lnTo>
                        <a:pt x="56" y="50"/>
                      </a:lnTo>
                      <a:lnTo>
                        <a:pt x="60" y="52"/>
                      </a:lnTo>
                      <a:lnTo>
                        <a:pt x="67" y="46"/>
                      </a:lnTo>
                      <a:lnTo>
                        <a:pt x="71" y="46"/>
                      </a:lnTo>
                      <a:lnTo>
                        <a:pt x="75" y="39"/>
                      </a:lnTo>
                      <a:lnTo>
                        <a:pt x="82" y="46"/>
                      </a:lnTo>
                      <a:lnTo>
                        <a:pt x="86" y="44"/>
                      </a:lnTo>
                      <a:lnTo>
                        <a:pt x="92" y="44"/>
                      </a:lnTo>
                      <a:lnTo>
                        <a:pt x="95" y="37"/>
                      </a:lnTo>
                      <a:lnTo>
                        <a:pt x="105" y="39"/>
                      </a:lnTo>
                      <a:lnTo>
                        <a:pt x="110" y="46"/>
                      </a:lnTo>
                      <a:lnTo>
                        <a:pt x="121" y="59"/>
                      </a:lnTo>
                      <a:lnTo>
                        <a:pt x="121" y="61"/>
                      </a:lnTo>
                      <a:lnTo>
                        <a:pt x="123" y="69"/>
                      </a:lnTo>
                      <a:lnTo>
                        <a:pt x="125" y="76"/>
                      </a:lnTo>
                      <a:lnTo>
                        <a:pt x="131" y="80"/>
                      </a:lnTo>
                      <a:lnTo>
                        <a:pt x="131" y="85"/>
                      </a:lnTo>
                      <a:lnTo>
                        <a:pt x="136" y="87"/>
                      </a:lnTo>
                      <a:lnTo>
                        <a:pt x="136" y="91"/>
                      </a:lnTo>
                      <a:lnTo>
                        <a:pt x="136" y="104"/>
                      </a:lnTo>
                      <a:lnTo>
                        <a:pt x="131" y="111"/>
                      </a:lnTo>
                      <a:lnTo>
                        <a:pt x="129" y="111"/>
                      </a:lnTo>
                      <a:lnTo>
                        <a:pt x="123" y="108"/>
                      </a:lnTo>
                      <a:lnTo>
                        <a:pt x="121" y="111"/>
                      </a:lnTo>
                      <a:lnTo>
                        <a:pt x="108" y="108"/>
                      </a:lnTo>
                      <a:lnTo>
                        <a:pt x="95" y="111"/>
                      </a:lnTo>
                      <a:lnTo>
                        <a:pt x="95" y="123"/>
                      </a:lnTo>
                      <a:lnTo>
                        <a:pt x="86" y="130"/>
                      </a:lnTo>
                      <a:lnTo>
                        <a:pt x="88" y="139"/>
                      </a:lnTo>
                      <a:lnTo>
                        <a:pt x="97" y="156"/>
                      </a:lnTo>
                      <a:lnTo>
                        <a:pt x="92" y="152"/>
                      </a:lnTo>
                      <a:lnTo>
                        <a:pt x="75" y="141"/>
                      </a:lnTo>
                      <a:lnTo>
                        <a:pt x="60" y="139"/>
                      </a:lnTo>
                      <a:lnTo>
                        <a:pt x="64" y="126"/>
                      </a:lnTo>
                      <a:lnTo>
                        <a:pt x="49" y="130"/>
                      </a:lnTo>
                      <a:lnTo>
                        <a:pt x="49" y="141"/>
                      </a:lnTo>
                      <a:lnTo>
                        <a:pt x="49" y="152"/>
                      </a:lnTo>
                      <a:lnTo>
                        <a:pt x="41" y="164"/>
                      </a:lnTo>
                      <a:lnTo>
                        <a:pt x="41" y="180"/>
                      </a:lnTo>
                      <a:lnTo>
                        <a:pt x="36" y="184"/>
                      </a:lnTo>
                      <a:lnTo>
                        <a:pt x="41" y="203"/>
                      </a:lnTo>
                      <a:lnTo>
                        <a:pt x="49" y="199"/>
                      </a:lnTo>
                      <a:lnTo>
                        <a:pt x="51" y="212"/>
                      </a:lnTo>
                      <a:lnTo>
                        <a:pt x="56" y="212"/>
                      </a:lnTo>
                      <a:lnTo>
                        <a:pt x="60" y="236"/>
                      </a:lnTo>
                      <a:lnTo>
                        <a:pt x="71" y="240"/>
                      </a:lnTo>
                      <a:lnTo>
                        <a:pt x="80" y="240"/>
                      </a:lnTo>
                      <a:lnTo>
                        <a:pt x="86" y="251"/>
                      </a:lnTo>
                      <a:lnTo>
                        <a:pt x="82" y="251"/>
                      </a:lnTo>
                      <a:lnTo>
                        <a:pt x="80" y="255"/>
                      </a:lnTo>
                      <a:lnTo>
                        <a:pt x="75" y="251"/>
                      </a:lnTo>
                      <a:lnTo>
                        <a:pt x="73" y="259"/>
                      </a:lnTo>
                      <a:lnTo>
                        <a:pt x="67" y="259"/>
                      </a:lnTo>
                      <a:lnTo>
                        <a:pt x="71" y="251"/>
                      </a:lnTo>
                      <a:lnTo>
                        <a:pt x="56" y="244"/>
                      </a:lnTo>
                      <a:lnTo>
                        <a:pt x="56" y="247"/>
                      </a:lnTo>
                      <a:lnTo>
                        <a:pt x="49" y="236"/>
                      </a:lnTo>
                      <a:lnTo>
                        <a:pt x="41" y="231"/>
                      </a:lnTo>
                      <a:lnTo>
                        <a:pt x="34" y="218"/>
                      </a:lnTo>
                      <a:lnTo>
                        <a:pt x="30" y="212"/>
                      </a:lnTo>
                      <a:lnTo>
                        <a:pt x="26" y="216"/>
                      </a:lnTo>
                      <a:lnTo>
                        <a:pt x="26" y="221"/>
                      </a:lnTo>
                      <a:lnTo>
                        <a:pt x="23" y="218"/>
                      </a:lnTo>
                      <a:lnTo>
                        <a:pt x="21" y="205"/>
                      </a:lnTo>
                      <a:lnTo>
                        <a:pt x="23" y="195"/>
                      </a:lnTo>
                      <a:lnTo>
                        <a:pt x="26" y="188"/>
                      </a:lnTo>
                      <a:lnTo>
                        <a:pt x="26" y="184"/>
                      </a:lnTo>
                      <a:lnTo>
                        <a:pt x="30" y="182"/>
                      </a:lnTo>
                      <a:lnTo>
                        <a:pt x="30" y="175"/>
                      </a:lnTo>
                      <a:lnTo>
                        <a:pt x="36" y="160"/>
                      </a:lnTo>
                      <a:lnTo>
                        <a:pt x="41" y="152"/>
                      </a:lnTo>
                      <a:lnTo>
                        <a:pt x="34" y="132"/>
                      </a:lnTo>
                      <a:lnTo>
                        <a:pt x="34" y="123"/>
                      </a:lnTo>
                      <a:lnTo>
                        <a:pt x="17" y="104"/>
                      </a:lnTo>
                      <a:lnTo>
                        <a:pt x="17" y="100"/>
                      </a:lnTo>
                      <a:lnTo>
                        <a:pt x="21" y="91"/>
                      </a:lnTo>
                      <a:lnTo>
                        <a:pt x="21" y="85"/>
                      </a:lnTo>
                      <a:lnTo>
                        <a:pt x="23" y="80"/>
                      </a:lnTo>
                      <a:lnTo>
                        <a:pt x="21" y="69"/>
                      </a:lnTo>
                      <a:lnTo>
                        <a:pt x="17" y="65"/>
                      </a:lnTo>
                      <a:lnTo>
                        <a:pt x="6" y="46"/>
                      </a:lnTo>
                      <a:lnTo>
                        <a:pt x="2" y="39"/>
                      </a:lnTo>
                      <a:lnTo>
                        <a:pt x="0" y="39"/>
                      </a:lnTo>
                      <a:lnTo>
                        <a:pt x="0" y="37"/>
                      </a:lnTo>
                      <a:lnTo>
                        <a:pt x="2" y="35"/>
                      </a:lnTo>
                      <a:lnTo>
                        <a:pt x="2" y="24"/>
                      </a:lnTo>
                      <a:lnTo>
                        <a:pt x="6" y="20"/>
                      </a:lnTo>
                      <a:lnTo>
                        <a:pt x="8" y="16"/>
                      </a:lnTo>
                      <a:lnTo>
                        <a:pt x="23" y="11"/>
                      </a:lnTo>
                      <a:lnTo>
                        <a:pt x="21" y="7"/>
                      </a:lnTo>
                      <a:lnTo>
                        <a:pt x="26" y="9"/>
                      </a:lnTo>
                      <a:lnTo>
                        <a:pt x="30" y="5"/>
                      </a:lnTo>
                      <a:lnTo>
                        <a:pt x="41"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81" name="Freeform 145">
                  <a:extLst>
                    <a:ext uri="{FF2B5EF4-FFF2-40B4-BE49-F238E27FC236}">
                      <a16:creationId xmlns:a16="http://schemas.microsoft.com/office/drawing/2014/main" id="{DC4C244B-4EB6-49FE-AF24-D8113A6BAE33}"/>
                    </a:ext>
                  </a:extLst>
                </p:cNvPr>
                <p:cNvSpPr>
                  <a:spLocks noChangeAspect="1"/>
                </p:cNvSpPr>
                <p:nvPr/>
              </p:nvSpPr>
              <p:spPr bwMode="auto">
                <a:xfrm>
                  <a:off x="3772" y="2152"/>
                  <a:ext cx="89" cy="67"/>
                </a:xfrm>
                <a:custGeom>
                  <a:avLst/>
                  <a:gdLst>
                    <a:gd name="T0" fmla="*/ 0 w 82"/>
                    <a:gd name="T1" fmla="*/ 31 h 67"/>
                    <a:gd name="T2" fmla="*/ 2 w 82"/>
                    <a:gd name="T3" fmla="*/ 26 h 67"/>
                    <a:gd name="T4" fmla="*/ 2 w 82"/>
                    <a:gd name="T5" fmla="*/ 35 h 67"/>
                    <a:gd name="T6" fmla="*/ 7 w 82"/>
                    <a:gd name="T7" fmla="*/ 37 h 67"/>
                    <a:gd name="T8" fmla="*/ 9 w 82"/>
                    <a:gd name="T9" fmla="*/ 39 h 67"/>
                    <a:gd name="T10" fmla="*/ 17 w 82"/>
                    <a:gd name="T11" fmla="*/ 39 h 67"/>
                    <a:gd name="T12" fmla="*/ 22 w 82"/>
                    <a:gd name="T13" fmla="*/ 37 h 67"/>
                    <a:gd name="T14" fmla="*/ 39 w 82"/>
                    <a:gd name="T15" fmla="*/ 37 h 67"/>
                    <a:gd name="T16" fmla="*/ 48 w 82"/>
                    <a:gd name="T17" fmla="*/ 35 h 67"/>
                    <a:gd name="T18" fmla="*/ 54 w 82"/>
                    <a:gd name="T19" fmla="*/ 26 h 67"/>
                    <a:gd name="T20" fmla="*/ 65 w 82"/>
                    <a:gd name="T21" fmla="*/ 16 h 67"/>
                    <a:gd name="T22" fmla="*/ 71 w 82"/>
                    <a:gd name="T23" fmla="*/ 7 h 67"/>
                    <a:gd name="T24" fmla="*/ 76 w 82"/>
                    <a:gd name="T25" fmla="*/ 0 h 67"/>
                    <a:gd name="T26" fmla="*/ 80 w 82"/>
                    <a:gd name="T27" fmla="*/ 5 h 67"/>
                    <a:gd name="T28" fmla="*/ 80 w 82"/>
                    <a:gd name="T29" fmla="*/ 9 h 67"/>
                    <a:gd name="T30" fmla="*/ 80 w 82"/>
                    <a:gd name="T31" fmla="*/ 20 h 67"/>
                    <a:gd name="T32" fmla="*/ 76 w 82"/>
                    <a:gd name="T33" fmla="*/ 20 h 67"/>
                    <a:gd name="T34" fmla="*/ 71 w 82"/>
                    <a:gd name="T35" fmla="*/ 22 h 67"/>
                    <a:gd name="T36" fmla="*/ 76 w 82"/>
                    <a:gd name="T37" fmla="*/ 35 h 67"/>
                    <a:gd name="T38" fmla="*/ 80 w 82"/>
                    <a:gd name="T39" fmla="*/ 35 h 67"/>
                    <a:gd name="T40" fmla="*/ 82 w 82"/>
                    <a:gd name="T41" fmla="*/ 39 h 67"/>
                    <a:gd name="T42" fmla="*/ 80 w 82"/>
                    <a:gd name="T43" fmla="*/ 39 h 67"/>
                    <a:gd name="T44" fmla="*/ 71 w 82"/>
                    <a:gd name="T45" fmla="*/ 39 h 67"/>
                    <a:gd name="T46" fmla="*/ 71 w 82"/>
                    <a:gd name="T47" fmla="*/ 46 h 67"/>
                    <a:gd name="T48" fmla="*/ 71 w 82"/>
                    <a:gd name="T49" fmla="*/ 52 h 67"/>
                    <a:gd name="T50" fmla="*/ 71 w 82"/>
                    <a:gd name="T51" fmla="*/ 65 h 67"/>
                    <a:gd name="T52" fmla="*/ 67 w 82"/>
                    <a:gd name="T53" fmla="*/ 67 h 67"/>
                    <a:gd name="T54" fmla="*/ 17 w 82"/>
                    <a:gd name="T55" fmla="*/ 59 h 67"/>
                    <a:gd name="T56" fmla="*/ 15 w 82"/>
                    <a:gd name="T57" fmla="*/ 52 h 67"/>
                    <a:gd name="T58" fmla="*/ 9 w 82"/>
                    <a:gd name="T59" fmla="*/ 44 h 67"/>
                    <a:gd name="T60" fmla="*/ 2 w 82"/>
                    <a:gd name="T61" fmla="*/ 37 h 67"/>
                    <a:gd name="T62" fmla="*/ 0 w 82"/>
                    <a:gd name="T63" fmla="*/ 31 h 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67"/>
                    <a:gd name="T98" fmla="*/ 82 w 82"/>
                    <a:gd name="T99" fmla="*/ 67 h 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67">
                      <a:moveTo>
                        <a:pt x="0" y="31"/>
                      </a:moveTo>
                      <a:lnTo>
                        <a:pt x="2" y="26"/>
                      </a:lnTo>
                      <a:lnTo>
                        <a:pt x="2" y="35"/>
                      </a:lnTo>
                      <a:lnTo>
                        <a:pt x="7" y="37"/>
                      </a:lnTo>
                      <a:lnTo>
                        <a:pt x="9" y="39"/>
                      </a:lnTo>
                      <a:lnTo>
                        <a:pt x="17" y="39"/>
                      </a:lnTo>
                      <a:lnTo>
                        <a:pt x="22" y="37"/>
                      </a:lnTo>
                      <a:lnTo>
                        <a:pt x="39" y="37"/>
                      </a:lnTo>
                      <a:lnTo>
                        <a:pt x="48" y="35"/>
                      </a:lnTo>
                      <a:lnTo>
                        <a:pt x="54" y="26"/>
                      </a:lnTo>
                      <a:lnTo>
                        <a:pt x="65" y="16"/>
                      </a:lnTo>
                      <a:lnTo>
                        <a:pt x="71" y="7"/>
                      </a:lnTo>
                      <a:lnTo>
                        <a:pt x="76" y="0"/>
                      </a:lnTo>
                      <a:lnTo>
                        <a:pt x="80" y="5"/>
                      </a:lnTo>
                      <a:lnTo>
                        <a:pt x="80" y="9"/>
                      </a:lnTo>
                      <a:lnTo>
                        <a:pt x="80" y="20"/>
                      </a:lnTo>
                      <a:lnTo>
                        <a:pt x="76" y="20"/>
                      </a:lnTo>
                      <a:lnTo>
                        <a:pt x="71" y="22"/>
                      </a:lnTo>
                      <a:lnTo>
                        <a:pt x="76" y="35"/>
                      </a:lnTo>
                      <a:lnTo>
                        <a:pt x="80" y="35"/>
                      </a:lnTo>
                      <a:lnTo>
                        <a:pt x="82" y="39"/>
                      </a:lnTo>
                      <a:lnTo>
                        <a:pt x="80" y="39"/>
                      </a:lnTo>
                      <a:lnTo>
                        <a:pt x="71" y="39"/>
                      </a:lnTo>
                      <a:lnTo>
                        <a:pt x="71" y="46"/>
                      </a:lnTo>
                      <a:lnTo>
                        <a:pt x="71" y="52"/>
                      </a:lnTo>
                      <a:lnTo>
                        <a:pt x="71" y="65"/>
                      </a:lnTo>
                      <a:lnTo>
                        <a:pt x="67" y="67"/>
                      </a:lnTo>
                      <a:lnTo>
                        <a:pt x="17" y="59"/>
                      </a:lnTo>
                      <a:lnTo>
                        <a:pt x="15" y="52"/>
                      </a:lnTo>
                      <a:lnTo>
                        <a:pt x="9" y="44"/>
                      </a:lnTo>
                      <a:lnTo>
                        <a:pt x="2" y="37"/>
                      </a:lnTo>
                      <a:lnTo>
                        <a:pt x="0" y="31"/>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82" name="Freeform 146">
                  <a:extLst>
                    <a:ext uri="{FF2B5EF4-FFF2-40B4-BE49-F238E27FC236}">
                      <a16:creationId xmlns:a16="http://schemas.microsoft.com/office/drawing/2014/main" id="{9269EDF1-4319-4F14-9614-F1A57AE1CE09}"/>
                    </a:ext>
                  </a:extLst>
                </p:cNvPr>
                <p:cNvSpPr>
                  <a:spLocks noChangeAspect="1"/>
                </p:cNvSpPr>
                <p:nvPr/>
              </p:nvSpPr>
              <p:spPr bwMode="auto">
                <a:xfrm>
                  <a:off x="4670" y="2196"/>
                  <a:ext cx="143" cy="261"/>
                </a:xfrm>
                <a:custGeom>
                  <a:avLst/>
                  <a:gdLst>
                    <a:gd name="T0" fmla="*/ 4 w 132"/>
                    <a:gd name="T1" fmla="*/ 15 h 261"/>
                    <a:gd name="T2" fmla="*/ 11 w 132"/>
                    <a:gd name="T3" fmla="*/ 15 h 261"/>
                    <a:gd name="T4" fmla="*/ 21 w 132"/>
                    <a:gd name="T5" fmla="*/ 10 h 261"/>
                    <a:gd name="T6" fmla="*/ 30 w 132"/>
                    <a:gd name="T7" fmla="*/ 10 h 261"/>
                    <a:gd name="T8" fmla="*/ 41 w 132"/>
                    <a:gd name="T9" fmla="*/ 2 h 261"/>
                    <a:gd name="T10" fmla="*/ 56 w 132"/>
                    <a:gd name="T11" fmla="*/ 6 h 261"/>
                    <a:gd name="T12" fmla="*/ 73 w 132"/>
                    <a:gd name="T13" fmla="*/ 8 h 261"/>
                    <a:gd name="T14" fmla="*/ 84 w 132"/>
                    <a:gd name="T15" fmla="*/ 32 h 261"/>
                    <a:gd name="T16" fmla="*/ 95 w 132"/>
                    <a:gd name="T17" fmla="*/ 32 h 261"/>
                    <a:gd name="T18" fmla="*/ 86 w 132"/>
                    <a:gd name="T19" fmla="*/ 36 h 261"/>
                    <a:gd name="T20" fmla="*/ 80 w 132"/>
                    <a:gd name="T21" fmla="*/ 41 h 261"/>
                    <a:gd name="T22" fmla="*/ 73 w 132"/>
                    <a:gd name="T23" fmla="*/ 58 h 261"/>
                    <a:gd name="T24" fmla="*/ 65 w 132"/>
                    <a:gd name="T25" fmla="*/ 62 h 261"/>
                    <a:gd name="T26" fmla="*/ 73 w 132"/>
                    <a:gd name="T27" fmla="*/ 95 h 261"/>
                    <a:gd name="T28" fmla="*/ 95 w 132"/>
                    <a:gd name="T29" fmla="*/ 120 h 261"/>
                    <a:gd name="T30" fmla="*/ 103 w 132"/>
                    <a:gd name="T31" fmla="*/ 127 h 261"/>
                    <a:gd name="T32" fmla="*/ 116 w 132"/>
                    <a:gd name="T33" fmla="*/ 142 h 261"/>
                    <a:gd name="T34" fmla="*/ 121 w 132"/>
                    <a:gd name="T35" fmla="*/ 153 h 261"/>
                    <a:gd name="T36" fmla="*/ 129 w 132"/>
                    <a:gd name="T37" fmla="*/ 183 h 261"/>
                    <a:gd name="T38" fmla="*/ 129 w 132"/>
                    <a:gd name="T39" fmla="*/ 190 h 261"/>
                    <a:gd name="T40" fmla="*/ 132 w 132"/>
                    <a:gd name="T41" fmla="*/ 196 h 261"/>
                    <a:gd name="T42" fmla="*/ 132 w 132"/>
                    <a:gd name="T43" fmla="*/ 205 h 261"/>
                    <a:gd name="T44" fmla="*/ 116 w 132"/>
                    <a:gd name="T45" fmla="*/ 220 h 261"/>
                    <a:gd name="T46" fmla="*/ 106 w 132"/>
                    <a:gd name="T47" fmla="*/ 226 h 261"/>
                    <a:gd name="T48" fmla="*/ 88 w 132"/>
                    <a:gd name="T49" fmla="*/ 235 h 261"/>
                    <a:gd name="T50" fmla="*/ 80 w 132"/>
                    <a:gd name="T51" fmla="*/ 239 h 261"/>
                    <a:gd name="T52" fmla="*/ 71 w 132"/>
                    <a:gd name="T53" fmla="*/ 250 h 261"/>
                    <a:gd name="T54" fmla="*/ 58 w 132"/>
                    <a:gd name="T55" fmla="*/ 241 h 261"/>
                    <a:gd name="T56" fmla="*/ 58 w 132"/>
                    <a:gd name="T57" fmla="*/ 233 h 261"/>
                    <a:gd name="T58" fmla="*/ 52 w 132"/>
                    <a:gd name="T59" fmla="*/ 231 h 261"/>
                    <a:gd name="T60" fmla="*/ 75 w 132"/>
                    <a:gd name="T61" fmla="*/ 220 h 261"/>
                    <a:gd name="T62" fmla="*/ 73 w 132"/>
                    <a:gd name="T63" fmla="*/ 207 h 261"/>
                    <a:gd name="T64" fmla="*/ 88 w 132"/>
                    <a:gd name="T65" fmla="*/ 200 h 261"/>
                    <a:gd name="T66" fmla="*/ 101 w 132"/>
                    <a:gd name="T67" fmla="*/ 196 h 261"/>
                    <a:gd name="T68" fmla="*/ 99 w 132"/>
                    <a:gd name="T69" fmla="*/ 168 h 261"/>
                    <a:gd name="T70" fmla="*/ 99 w 132"/>
                    <a:gd name="T71" fmla="*/ 155 h 261"/>
                    <a:gd name="T72" fmla="*/ 99 w 132"/>
                    <a:gd name="T73" fmla="*/ 142 h 261"/>
                    <a:gd name="T74" fmla="*/ 95 w 132"/>
                    <a:gd name="T75" fmla="*/ 131 h 261"/>
                    <a:gd name="T76" fmla="*/ 75 w 132"/>
                    <a:gd name="T77" fmla="*/ 112 h 261"/>
                    <a:gd name="T78" fmla="*/ 60 w 132"/>
                    <a:gd name="T79" fmla="*/ 95 h 261"/>
                    <a:gd name="T80" fmla="*/ 52 w 132"/>
                    <a:gd name="T81" fmla="*/ 86 h 261"/>
                    <a:gd name="T82" fmla="*/ 34 w 132"/>
                    <a:gd name="T83" fmla="*/ 67 h 261"/>
                    <a:gd name="T84" fmla="*/ 45 w 132"/>
                    <a:gd name="T85" fmla="*/ 67 h 261"/>
                    <a:gd name="T86" fmla="*/ 43 w 132"/>
                    <a:gd name="T87" fmla="*/ 51 h 261"/>
                    <a:gd name="T88" fmla="*/ 37 w 132"/>
                    <a:gd name="T89" fmla="*/ 45 h 261"/>
                    <a:gd name="T90" fmla="*/ 11 w 132"/>
                    <a:gd name="T91" fmla="*/ 41 h 261"/>
                    <a:gd name="T92" fmla="*/ 11 w 132"/>
                    <a:gd name="T93" fmla="*/ 26 h 261"/>
                    <a:gd name="T94" fmla="*/ 0 w 132"/>
                    <a:gd name="T95" fmla="*/ 17 h 2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2"/>
                    <a:gd name="T145" fmla="*/ 0 h 261"/>
                    <a:gd name="T146" fmla="*/ 132 w 132"/>
                    <a:gd name="T147" fmla="*/ 261 h 2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2" h="261">
                      <a:moveTo>
                        <a:pt x="0" y="17"/>
                      </a:moveTo>
                      <a:lnTo>
                        <a:pt x="4" y="15"/>
                      </a:lnTo>
                      <a:lnTo>
                        <a:pt x="6" y="15"/>
                      </a:lnTo>
                      <a:lnTo>
                        <a:pt x="11" y="15"/>
                      </a:lnTo>
                      <a:lnTo>
                        <a:pt x="15" y="10"/>
                      </a:lnTo>
                      <a:lnTo>
                        <a:pt x="21" y="10"/>
                      </a:lnTo>
                      <a:lnTo>
                        <a:pt x="26" y="17"/>
                      </a:lnTo>
                      <a:lnTo>
                        <a:pt x="30" y="10"/>
                      </a:lnTo>
                      <a:lnTo>
                        <a:pt x="41" y="8"/>
                      </a:lnTo>
                      <a:lnTo>
                        <a:pt x="41" y="2"/>
                      </a:lnTo>
                      <a:lnTo>
                        <a:pt x="50" y="0"/>
                      </a:lnTo>
                      <a:lnTo>
                        <a:pt x="56" y="6"/>
                      </a:lnTo>
                      <a:lnTo>
                        <a:pt x="71" y="8"/>
                      </a:lnTo>
                      <a:lnTo>
                        <a:pt x="73" y="8"/>
                      </a:lnTo>
                      <a:lnTo>
                        <a:pt x="71" y="17"/>
                      </a:lnTo>
                      <a:lnTo>
                        <a:pt x="84" y="32"/>
                      </a:lnTo>
                      <a:lnTo>
                        <a:pt x="91" y="30"/>
                      </a:lnTo>
                      <a:lnTo>
                        <a:pt x="95" y="32"/>
                      </a:lnTo>
                      <a:lnTo>
                        <a:pt x="91" y="36"/>
                      </a:lnTo>
                      <a:lnTo>
                        <a:pt x="86" y="36"/>
                      </a:lnTo>
                      <a:lnTo>
                        <a:pt x="86" y="41"/>
                      </a:lnTo>
                      <a:lnTo>
                        <a:pt x="80" y="41"/>
                      </a:lnTo>
                      <a:lnTo>
                        <a:pt x="73" y="47"/>
                      </a:lnTo>
                      <a:lnTo>
                        <a:pt x="73" y="58"/>
                      </a:lnTo>
                      <a:lnTo>
                        <a:pt x="71" y="60"/>
                      </a:lnTo>
                      <a:lnTo>
                        <a:pt x="65" y="62"/>
                      </a:lnTo>
                      <a:lnTo>
                        <a:pt x="60" y="79"/>
                      </a:lnTo>
                      <a:lnTo>
                        <a:pt x="73" y="95"/>
                      </a:lnTo>
                      <a:lnTo>
                        <a:pt x="80" y="105"/>
                      </a:lnTo>
                      <a:lnTo>
                        <a:pt x="95" y="120"/>
                      </a:lnTo>
                      <a:lnTo>
                        <a:pt x="101" y="125"/>
                      </a:lnTo>
                      <a:lnTo>
                        <a:pt x="103" y="127"/>
                      </a:lnTo>
                      <a:lnTo>
                        <a:pt x="110" y="136"/>
                      </a:lnTo>
                      <a:lnTo>
                        <a:pt x="116" y="142"/>
                      </a:lnTo>
                      <a:lnTo>
                        <a:pt x="121" y="142"/>
                      </a:lnTo>
                      <a:lnTo>
                        <a:pt x="121" y="153"/>
                      </a:lnTo>
                      <a:lnTo>
                        <a:pt x="129" y="177"/>
                      </a:lnTo>
                      <a:lnTo>
                        <a:pt x="129" y="183"/>
                      </a:lnTo>
                      <a:lnTo>
                        <a:pt x="132" y="185"/>
                      </a:lnTo>
                      <a:lnTo>
                        <a:pt x="129" y="190"/>
                      </a:lnTo>
                      <a:lnTo>
                        <a:pt x="129" y="192"/>
                      </a:lnTo>
                      <a:lnTo>
                        <a:pt x="132" y="196"/>
                      </a:lnTo>
                      <a:lnTo>
                        <a:pt x="129" y="200"/>
                      </a:lnTo>
                      <a:lnTo>
                        <a:pt x="132" y="205"/>
                      </a:lnTo>
                      <a:lnTo>
                        <a:pt x="125" y="215"/>
                      </a:lnTo>
                      <a:lnTo>
                        <a:pt x="116" y="220"/>
                      </a:lnTo>
                      <a:lnTo>
                        <a:pt x="110" y="220"/>
                      </a:lnTo>
                      <a:lnTo>
                        <a:pt x="106" y="226"/>
                      </a:lnTo>
                      <a:lnTo>
                        <a:pt x="91" y="233"/>
                      </a:lnTo>
                      <a:lnTo>
                        <a:pt x="88" y="235"/>
                      </a:lnTo>
                      <a:lnTo>
                        <a:pt x="86" y="246"/>
                      </a:lnTo>
                      <a:lnTo>
                        <a:pt x="80" y="239"/>
                      </a:lnTo>
                      <a:lnTo>
                        <a:pt x="80" y="250"/>
                      </a:lnTo>
                      <a:lnTo>
                        <a:pt x="71" y="250"/>
                      </a:lnTo>
                      <a:lnTo>
                        <a:pt x="58" y="261"/>
                      </a:lnTo>
                      <a:lnTo>
                        <a:pt x="58" y="241"/>
                      </a:lnTo>
                      <a:lnTo>
                        <a:pt x="60" y="239"/>
                      </a:lnTo>
                      <a:lnTo>
                        <a:pt x="58" y="233"/>
                      </a:lnTo>
                      <a:lnTo>
                        <a:pt x="56" y="233"/>
                      </a:lnTo>
                      <a:lnTo>
                        <a:pt x="52" y="231"/>
                      </a:lnTo>
                      <a:lnTo>
                        <a:pt x="67" y="222"/>
                      </a:lnTo>
                      <a:lnTo>
                        <a:pt x="75" y="220"/>
                      </a:lnTo>
                      <a:lnTo>
                        <a:pt x="75" y="215"/>
                      </a:lnTo>
                      <a:lnTo>
                        <a:pt x="73" y="207"/>
                      </a:lnTo>
                      <a:lnTo>
                        <a:pt x="80" y="205"/>
                      </a:lnTo>
                      <a:lnTo>
                        <a:pt x="88" y="200"/>
                      </a:lnTo>
                      <a:lnTo>
                        <a:pt x="95" y="200"/>
                      </a:lnTo>
                      <a:lnTo>
                        <a:pt x="101" y="196"/>
                      </a:lnTo>
                      <a:lnTo>
                        <a:pt x="101" y="183"/>
                      </a:lnTo>
                      <a:lnTo>
                        <a:pt x="99" y="168"/>
                      </a:lnTo>
                      <a:lnTo>
                        <a:pt x="99" y="162"/>
                      </a:lnTo>
                      <a:lnTo>
                        <a:pt x="99" y="155"/>
                      </a:lnTo>
                      <a:lnTo>
                        <a:pt x="99" y="151"/>
                      </a:lnTo>
                      <a:lnTo>
                        <a:pt x="99" y="142"/>
                      </a:lnTo>
                      <a:lnTo>
                        <a:pt x="95" y="142"/>
                      </a:lnTo>
                      <a:lnTo>
                        <a:pt x="95" y="131"/>
                      </a:lnTo>
                      <a:lnTo>
                        <a:pt x="84" y="120"/>
                      </a:lnTo>
                      <a:lnTo>
                        <a:pt x="75" y="112"/>
                      </a:lnTo>
                      <a:lnTo>
                        <a:pt x="67" y="103"/>
                      </a:lnTo>
                      <a:lnTo>
                        <a:pt x="60" y="95"/>
                      </a:lnTo>
                      <a:lnTo>
                        <a:pt x="56" y="88"/>
                      </a:lnTo>
                      <a:lnTo>
                        <a:pt x="52" y="86"/>
                      </a:lnTo>
                      <a:lnTo>
                        <a:pt x="34" y="73"/>
                      </a:lnTo>
                      <a:lnTo>
                        <a:pt x="34" y="67"/>
                      </a:lnTo>
                      <a:lnTo>
                        <a:pt x="41" y="67"/>
                      </a:lnTo>
                      <a:lnTo>
                        <a:pt x="45" y="67"/>
                      </a:lnTo>
                      <a:lnTo>
                        <a:pt x="45" y="58"/>
                      </a:lnTo>
                      <a:lnTo>
                        <a:pt x="43" y="51"/>
                      </a:lnTo>
                      <a:lnTo>
                        <a:pt x="41" y="51"/>
                      </a:lnTo>
                      <a:lnTo>
                        <a:pt x="37" y="45"/>
                      </a:lnTo>
                      <a:lnTo>
                        <a:pt x="24" y="45"/>
                      </a:lnTo>
                      <a:lnTo>
                        <a:pt x="11" y="41"/>
                      </a:lnTo>
                      <a:lnTo>
                        <a:pt x="11" y="30"/>
                      </a:lnTo>
                      <a:lnTo>
                        <a:pt x="11" y="26"/>
                      </a:lnTo>
                      <a:lnTo>
                        <a:pt x="4" y="23"/>
                      </a:lnTo>
                      <a:lnTo>
                        <a:pt x="0" y="1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83" name="Freeform 147">
                  <a:extLst>
                    <a:ext uri="{FF2B5EF4-FFF2-40B4-BE49-F238E27FC236}">
                      <a16:creationId xmlns:a16="http://schemas.microsoft.com/office/drawing/2014/main" id="{C4E7E901-0831-42E5-B980-2CB80D16EF42}"/>
                    </a:ext>
                  </a:extLst>
                </p:cNvPr>
                <p:cNvSpPr>
                  <a:spLocks noChangeAspect="1"/>
                </p:cNvSpPr>
                <p:nvPr/>
              </p:nvSpPr>
              <p:spPr bwMode="auto">
                <a:xfrm>
                  <a:off x="1297" y="2338"/>
                  <a:ext cx="41" cy="24"/>
                </a:xfrm>
                <a:custGeom>
                  <a:avLst/>
                  <a:gdLst>
                    <a:gd name="T0" fmla="*/ 0 w 38"/>
                    <a:gd name="T1" fmla="*/ 13 h 24"/>
                    <a:gd name="T2" fmla="*/ 6 w 38"/>
                    <a:gd name="T3" fmla="*/ 9 h 24"/>
                    <a:gd name="T4" fmla="*/ 8 w 38"/>
                    <a:gd name="T5" fmla="*/ 0 h 24"/>
                    <a:gd name="T6" fmla="*/ 21 w 38"/>
                    <a:gd name="T7" fmla="*/ 4 h 24"/>
                    <a:gd name="T8" fmla="*/ 34 w 38"/>
                    <a:gd name="T9" fmla="*/ 11 h 24"/>
                    <a:gd name="T10" fmla="*/ 38 w 38"/>
                    <a:gd name="T11" fmla="*/ 20 h 24"/>
                    <a:gd name="T12" fmla="*/ 30 w 38"/>
                    <a:gd name="T13" fmla="*/ 24 h 24"/>
                    <a:gd name="T14" fmla="*/ 13 w 38"/>
                    <a:gd name="T15" fmla="*/ 20 h 24"/>
                    <a:gd name="T16" fmla="*/ 0 w 38"/>
                    <a:gd name="T17" fmla="*/ 13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4"/>
                    <a:gd name="T29" fmla="*/ 38 w 3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4">
                      <a:moveTo>
                        <a:pt x="0" y="13"/>
                      </a:moveTo>
                      <a:lnTo>
                        <a:pt x="6" y="9"/>
                      </a:lnTo>
                      <a:lnTo>
                        <a:pt x="8" y="0"/>
                      </a:lnTo>
                      <a:lnTo>
                        <a:pt x="21" y="4"/>
                      </a:lnTo>
                      <a:lnTo>
                        <a:pt x="34" y="11"/>
                      </a:lnTo>
                      <a:lnTo>
                        <a:pt x="38" y="20"/>
                      </a:lnTo>
                      <a:lnTo>
                        <a:pt x="30" y="24"/>
                      </a:lnTo>
                      <a:lnTo>
                        <a:pt x="13" y="20"/>
                      </a:lnTo>
                      <a:lnTo>
                        <a:pt x="0" y="13"/>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84" name="Freeform 148">
                  <a:extLst>
                    <a:ext uri="{FF2B5EF4-FFF2-40B4-BE49-F238E27FC236}">
                      <a16:creationId xmlns:a16="http://schemas.microsoft.com/office/drawing/2014/main" id="{8B479129-7F35-4EEE-8A49-94C98D1B19AF}"/>
                    </a:ext>
                  </a:extLst>
                </p:cNvPr>
                <p:cNvSpPr>
                  <a:spLocks noChangeAspect="1"/>
                </p:cNvSpPr>
                <p:nvPr/>
              </p:nvSpPr>
              <p:spPr bwMode="auto">
                <a:xfrm>
                  <a:off x="4824" y="2485"/>
                  <a:ext cx="169" cy="108"/>
                </a:xfrm>
                <a:custGeom>
                  <a:avLst/>
                  <a:gdLst>
                    <a:gd name="T0" fmla="*/ 76 w 156"/>
                    <a:gd name="T1" fmla="*/ 39 h 108"/>
                    <a:gd name="T2" fmla="*/ 76 w 156"/>
                    <a:gd name="T3" fmla="*/ 52 h 108"/>
                    <a:gd name="T4" fmla="*/ 84 w 156"/>
                    <a:gd name="T5" fmla="*/ 47 h 108"/>
                    <a:gd name="T6" fmla="*/ 91 w 156"/>
                    <a:gd name="T7" fmla="*/ 47 h 108"/>
                    <a:gd name="T8" fmla="*/ 84 w 156"/>
                    <a:gd name="T9" fmla="*/ 39 h 108"/>
                    <a:gd name="T10" fmla="*/ 87 w 156"/>
                    <a:gd name="T11" fmla="*/ 37 h 108"/>
                    <a:gd name="T12" fmla="*/ 91 w 156"/>
                    <a:gd name="T13" fmla="*/ 28 h 108"/>
                    <a:gd name="T14" fmla="*/ 95 w 156"/>
                    <a:gd name="T15" fmla="*/ 24 h 108"/>
                    <a:gd name="T16" fmla="*/ 100 w 156"/>
                    <a:gd name="T17" fmla="*/ 28 h 108"/>
                    <a:gd name="T18" fmla="*/ 106 w 156"/>
                    <a:gd name="T19" fmla="*/ 13 h 108"/>
                    <a:gd name="T20" fmla="*/ 113 w 156"/>
                    <a:gd name="T21" fmla="*/ 0 h 108"/>
                    <a:gd name="T22" fmla="*/ 115 w 156"/>
                    <a:gd name="T23" fmla="*/ 4 h 108"/>
                    <a:gd name="T24" fmla="*/ 115 w 156"/>
                    <a:gd name="T25" fmla="*/ 9 h 108"/>
                    <a:gd name="T26" fmla="*/ 117 w 156"/>
                    <a:gd name="T27" fmla="*/ 4 h 108"/>
                    <a:gd name="T28" fmla="*/ 121 w 156"/>
                    <a:gd name="T29" fmla="*/ 4 h 108"/>
                    <a:gd name="T30" fmla="*/ 121 w 156"/>
                    <a:gd name="T31" fmla="*/ 9 h 108"/>
                    <a:gd name="T32" fmla="*/ 128 w 156"/>
                    <a:gd name="T33" fmla="*/ 9 h 108"/>
                    <a:gd name="T34" fmla="*/ 128 w 156"/>
                    <a:gd name="T35" fmla="*/ 15 h 108"/>
                    <a:gd name="T36" fmla="*/ 130 w 156"/>
                    <a:gd name="T37" fmla="*/ 19 h 108"/>
                    <a:gd name="T38" fmla="*/ 132 w 156"/>
                    <a:gd name="T39" fmla="*/ 19 h 108"/>
                    <a:gd name="T40" fmla="*/ 132 w 156"/>
                    <a:gd name="T41" fmla="*/ 21 h 108"/>
                    <a:gd name="T42" fmla="*/ 130 w 156"/>
                    <a:gd name="T43" fmla="*/ 24 h 108"/>
                    <a:gd name="T44" fmla="*/ 136 w 156"/>
                    <a:gd name="T45" fmla="*/ 24 h 108"/>
                    <a:gd name="T46" fmla="*/ 141 w 156"/>
                    <a:gd name="T47" fmla="*/ 21 h 108"/>
                    <a:gd name="T48" fmla="*/ 147 w 156"/>
                    <a:gd name="T49" fmla="*/ 28 h 108"/>
                    <a:gd name="T50" fmla="*/ 156 w 156"/>
                    <a:gd name="T51" fmla="*/ 28 h 108"/>
                    <a:gd name="T52" fmla="*/ 156 w 156"/>
                    <a:gd name="T53" fmla="*/ 34 h 108"/>
                    <a:gd name="T54" fmla="*/ 147 w 156"/>
                    <a:gd name="T55" fmla="*/ 34 h 108"/>
                    <a:gd name="T56" fmla="*/ 143 w 156"/>
                    <a:gd name="T57" fmla="*/ 37 h 108"/>
                    <a:gd name="T58" fmla="*/ 141 w 156"/>
                    <a:gd name="T59" fmla="*/ 37 h 108"/>
                    <a:gd name="T60" fmla="*/ 136 w 156"/>
                    <a:gd name="T61" fmla="*/ 37 h 108"/>
                    <a:gd name="T62" fmla="*/ 145 w 156"/>
                    <a:gd name="T63" fmla="*/ 47 h 108"/>
                    <a:gd name="T64" fmla="*/ 132 w 156"/>
                    <a:gd name="T65" fmla="*/ 50 h 108"/>
                    <a:gd name="T66" fmla="*/ 130 w 156"/>
                    <a:gd name="T67" fmla="*/ 47 h 108"/>
                    <a:gd name="T68" fmla="*/ 128 w 156"/>
                    <a:gd name="T69" fmla="*/ 50 h 108"/>
                    <a:gd name="T70" fmla="*/ 130 w 156"/>
                    <a:gd name="T71" fmla="*/ 54 h 108"/>
                    <a:gd name="T72" fmla="*/ 102 w 156"/>
                    <a:gd name="T73" fmla="*/ 52 h 108"/>
                    <a:gd name="T74" fmla="*/ 95 w 156"/>
                    <a:gd name="T75" fmla="*/ 71 h 108"/>
                    <a:gd name="T76" fmla="*/ 87 w 156"/>
                    <a:gd name="T77" fmla="*/ 73 h 108"/>
                    <a:gd name="T78" fmla="*/ 84 w 156"/>
                    <a:gd name="T79" fmla="*/ 93 h 108"/>
                    <a:gd name="T80" fmla="*/ 67 w 156"/>
                    <a:gd name="T81" fmla="*/ 101 h 108"/>
                    <a:gd name="T82" fmla="*/ 52 w 156"/>
                    <a:gd name="T83" fmla="*/ 108 h 108"/>
                    <a:gd name="T84" fmla="*/ 31 w 156"/>
                    <a:gd name="T85" fmla="*/ 103 h 108"/>
                    <a:gd name="T86" fmla="*/ 22 w 156"/>
                    <a:gd name="T87" fmla="*/ 103 h 108"/>
                    <a:gd name="T88" fmla="*/ 5 w 156"/>
                    <a:gd name="T89" fmla="*/ 97 h 108"/>
                    <a:gd name="T90" fmla="*/ 0 w 156"/>
                    <a:gd name="T91" fmla="*/ 88 h 108"/>
                    <a:gd name="T92" fmla="*/ 9 w 156"/>
                    <a:gd name="T93" fmla="*/ 88 h 108"/>
                    <a:gd name="T94" fmla="*/ 15 w 156"/>
                    <a:gd name="T95" fmla="*/ 93 h 108"/>
                    <a:gd name="T96" fmla="*/ 20 w 156"/>
                    <a:gd name="T97" fmla="*/ 93 h 108"/>
                    <a:gd name="T98" fmla="*/ 22 w 156"/>
                    <a:gd name="T99" fmla="*/ 84 h 108"/>
                    <a:gd name="T100" fmla="*/ 24 w 156"/>
                    <a:gd name="T101" fmla="*/ 73 h 108"/>
                    <a:gd name="T102" fmla="*/ 35 w 156"/>
                    <a:gd name="T103" fmla="*/ 71 h 108"/>
                    <a:gd name="T104" fmla="*/ 52 w 156"/>
                    <a:gd name="T105" fmla="*/ 65 h 108"/>
                    <a:gd name="T106" fmla="*/ 72 w 156"/>
                    <a:gd name="T107" fmla="*/ 43 h 108"/>
                    <a:gd name="T108" fmla="*/ 76 w 156"/>
                    <a:gd name="T109" fmla="*/ 39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6"/>
                    <a:gd name="T166" fmla="*/ 0 h 108"/>
                    <a:gd name="T167" fmla="*/ 156 w 156"/>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6" h="108">
                      <a:moveTo>
                        <a:pt x="76" y="39"/>
                      </a:moveTo>
                      <a:lnTo>
                        <a:pt x="76" y="52"/>
                      </a:lnTo>
                      <a:lnTo>
                        <a:pt x="84" y="47"/>
                      </a:lnTo>
                      <a:lnTo>
                        <a:pt x="91" y="47"/>
                      </a:lnTo>
                      <a:lnTo>
                        <a:pt x="84" y="39"/>
                      </a:lnTo>
                      <a:lnTo>
                        <a:pt x="87" y="37"/>
                      </a:lnTo>
                      <a:lnTo>
                        <a:pt x="91" y="28"/>
                      </a:lnTo>
                      <a:lnTo>
                        <a:pt x="95" y="24"/>
                      </a:lnTo>
                      <a:lnTo>
                        <a:pt x="100" y="28"/>
                      </a:lnTo>
                      <a:lnTo>
                        <a:pt x="106" y="13"/>
                      </a:lnTo>
                      <a:lnTo>
                        <a:pt x="113" y="0"/>
                      </a:lnTo>
                      <a:lnTo>
                        <a:pt x="115" y="4"/>
                      </a:lnTo>
                      <a:lnTo>
                        <a:pt x="115" y="9"/>
                      </a:lnTo>
                      <a:lnTo>
                        <a:pt x="117" y="4"/>
                      </a:lnTo>
                      <a:lnTo>
                        <a:pt x="121" y="4"/>
                      </a:lnTo>
                      <a:lnTo>
                        <a:pt x="121" y="9"/>
                      </a:lnTo>
                      <a:lnTo>
                        <a:pt x="128" y="9"/>
                      </a:lnTo>
                      <a:lnTo>
                        <a:pt x="128" y="15"/>
                      </a:lnTo>
                      <a:lnTo>
                        <a:pt x="130" y="19"/>
                      </a:lnTo>
                      <a:lnTo>
                        <a:pt x="132" y="19"/>
                      </a:lnTo>
                      <a:lnTo>
                        <a:pt x="132" y="21"/>
                      </a:lnTo>
                      <a:lnTo>
                        <a:pt x="130" y="24"/>
                      </a:lnTo>
                      <a:lnTo>
                        <a:pt x="136" y="24"/>
                      </a:lnTo>
                      <a:lnTo>
                        <a:pt x="141" y="21"/>
                      </a:lnTo>
                      <a:lnTo>
                        <a:pt x="147" y="28"/>
                      </a:lnTo>
                      <a:lnTo>
                        <a:pt x="156" y="28"/>
                      </a:lnTo>
                      <a:lnTo>
                        <a:pt x="156" y="34"/>
                      </a:lnTo>
                      <a:lnTo>
                        <a:pt x="147" y="34"/>
                      </a:lnTo>
                      <a:lnTo>
                        <a:pt x="143" y="37"/>
                      </a:lnTo>
                      <a:lnTo>
                        <a:pt x="141" y="37"/>
                      </a:lnTo>
                      <a:lnTo>
                        <a:pt x="136" y="37"/>
                      </a:lnTo>
                      <a:lnTo>
                        <a:pt x="145" y="47"/>
                      </a:lnTo>
                      <a:lnTo>
                        <a:pt x="132" y="50"/>
                      </a:lnTo>
                      <a:lnTo>
                        <a:pt x="130" y="47"/>
                      </a:lnTo>
                      <a:lnTo>
                        <a:pt x="128" y="50"/>
                      </a:lnTo>
                      <a:lnTo>
                        <a:pt x="130" y="54"/>
                      </a:lnTo>
                      <a:lnTo>
                        <a:pt x="102" y="52"/>
                      </a:lnTo>
                      <a:lnTo>
                        <a:pt x="95" y="71"/>
                      </a:lnTo>
                      <a:lnTo>
                        <a:pt x="87" y="73"/>
                      </a:lnTo>
                      <a:lnTo>
                        <a:pt x="84" y="93"/>
                      </a:lnTo>
                      <a:lnTo>
                        <a:pt x="67" y="101"/>
                      </a:lnTo>
                      <a:lnTo>
                        <a:pt x="52" y="108"/>
                      </a:lnTo>
                      <a:lnTo>
                        <a:pt x="31" y="103"/>
                      </a:lnTo>
                      <a:lnTo>
                        <a:pt x="22" y="103"/>
                      </a:lnTo>
                      <a:lnTo>
                        <a:pt x="5" y="97"/>
                      </a:lnTo>
                      <a:lnTo>
                        <a:pt x="0" y="88"/>
                      </a:lnTo>
                      <a:lnTo>
                        <a:pt x="9" y="88"/>
                      </a:lnTo>
                      <a:lnTo>
                        <a:pt x="15" y="93"/>
                      </a:lnTo>
                      <a:lnTo>
                        <a:pt x="20" y="93"/>
                      </a:lnTo>
                      <a:lnTo>
                        <a:pt x="22" y="84"/>
                      </a:lnTo>
                      <a:lnTo>
                        <a:pt x="24" y="73"/>
                      </a:lnTo>
                      <a:lnTo>
                        <a:pt x="35" y="71"/>
                      </a:lnTo>
                      <a:lnTo>
                        <a:pt x="52" y="65"/>
                      </a:lnTo>
                      <a:lnTo>
                        <a:pt x="72" y="43"/>
                      </a:lnTo>
                      <a:lnTo>
                        <a:pt x="76" y="3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85" name="Freeform 149">
                  <a:extLst>
                    <a:ext uri="{FF2B5EF4-FFF2-40B4-BE49-F238E27FC236}">
                      <a16:creationId xmlns:a16="http://schemas.microsoft.com/office/drawing/2014/main" id="{42C7E0CD-FE1B-41F8-9077-61912B18B793}"/>
                    </a:ext>
                  </a:extLst>
                </p:cNvPr>
                <p:cNvSpPr>
                  <a:spLocks noChangeAspect="1"/>
                </p:cNvSpPr>
                <p:nvPr/>
              </p:nvSpPr>
              <p:spPr bwMode="auto">
                <a:xfrm>
                  <a:off x="4713" y="2573"/>
                  <a:ext cx="11" cy="11"/>
                </a:xfrm>
                <a:custGeom>
                  <a:avLst/>
                  <a:gdLst>
                    <a:gd name="T0" fmla="*/ 11 w 11"/>
                    <a:gd name="T1" fmla="*/ 0 h 11"/>
                    <a:gd name="T2" fmla="*/ 6 w 11"/>
                    <a:gd name="T3" fmla="*/ 7 h 11"/>
                    <a:gd name="T4" fmla="*/ 4 w 11"/>
                    <a:gd name="T5" fmla="*/ 11 h 11"/>
                    <a:gd name="T6" fmla="*/ 0 w 11"/>
                    <a:gd name="T7" fmla="*/ 7 h 11"/>
                    <a:gd name="T8" fmla="*/ 0 w 11"/>
                    <a:gd name="T9" fmla="*/ 5 h 11"/>
                    <a:gd name="T10" fmla="*/ 11 w 11"/>
                    <a:gd name="T11" fmla="*/ 0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11" y="0"/>
                      </a:moveTo>
                      <a:lnTo>
                        <a:pt x="6" y="7"/>
                      </a:lnTo>
                      <a:lnTo>
                        <a:pt x="4" y="11"/>
                      </a:lnTo>
                      <a:lnTo>
                        <a:pt x="0" y="7"/>
                      </a:lnTo>
                      <a:lnTo>
                        <a:pt x="0" y="5"/>
                      </a:lnTo>
                      <a:lnTo>
                        <a:pt x="11"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86" name="Freeform 150">
                  <a:extLst>
                    <a:ext uri="{FF2B5EF4-FFF2-40B4-BE49-F238E27FC236}">
                      <a16:creationId xmlns:a16="http://schemas.microsoft.com/office/drawing/2014/main" id="{737D7192-3DC6-4FAD-9666-8AEDF8B93E24}"/>
                    </a:ext>
                  </a:extLst>
                </p:cNvPr>
                <p:cNvSpPr>
                  <a:spLocks noChangeAspect="1"/>
                </p:cNvSpPr>
                <p:nvPr/>
              </p:nvSpPr>
              <p:spPr bwMode="auto">
                <a:xfrm>
                  <a:off x="3632" y="2304"/>
                  <a:ext cx="77" cy="79"/>
                </a:xfrm>
                <a:custGeom>
                  <a:avLst/>
                  <a:gdLst>
                    <a:gd name="T0" fmla="*/ 10 w 71"/>
                    <a:gd name="T1" fmla="*/ 79 h 79"/>
                    <a:gd name="T2" fmla="*/ 8 w 71"/>
                    <a:gd name="T3" fmla="*/ 69 h 79"/>
                    <a:gd name="T4" fmla="*/ 6 w 71"/>
                    <a:gd name="T5" fmla="*/ 54 h 79"/>
                    <a:gd name="T6" fmla="*/ 0 w 71"/>
                    <a:gd name="T7" fmla="*/ 36 h 79"/>
                    <a:gd name="T8" fmla="*/ 0 w 71"/>
                    <a:gd name="T9" fmla="*/ 28 h 79"/>
                    <a:gd name="T10" fmla="*/ 0 w 71"/>
                    <a:gd name="T11" fmla="*/ 21 h 79"/>
                    <a:gd name="T12" fmla="*/ 8 w 71"/>
                    <a:gd name="T13" fmla="*/ 15 h 79"/>
                    <a:gd name="T14" fmla="*/ 8 w 71"/>
                    <a:gd name="T15" fmla="*/ 4 h 79"/>
                    <a:gd name="T16" fmla="*/ 10 w 71"/>
                    <a:gd name="T17" fmla="*/ 4 h 79"/>
                    <a:gd name="T18" fmla="*/ 17 w 71"/>
                    <a:gd name="T19" fmla="*/ 4 h 79"/>
                    <a:gd name="T20" fmla="*/ 30 w 71"/>
                    <a:gd name="T21" fmla="*/ 0 h 79"/>
                    <a:gd name="T22" fmla="*/ 60 w 71"/>
                    <a:gd name="T23" fmla="*/ 15 h 79"/>
                    <a:gd name="T24" fmla="*/ 60 w 71"/>
                    <a:gd name="T25" fmla="*/ 28 h 79"/>
                    <a:gd name="T26" fmla="*/ 71 w 71"/>
                    <a:gd name="T27" fmla="*/ 25 h 79"/>
                    <a:gd name="T28" fmla="*/ 64 w 71"/>
                    <a:gd name="T29" fmla="*/ 38 h 79"/>
                    <a:gd name="T30" fmla="*/ 56 w 71"/>
                    <a:gd name="T31" fmla="*/ 49 h 79"/>
                    <a:gd name="T32" fmla="*/ 56 w 71"/>
                    <a:gd name="T33" fmla="*/ 58 h 79"/>
                    <a:gd name="T34" fmla="*/ 67 w 71"/>
                    <a:gd name="T35" fmla="*/ 54 h 79"/>
                    <a:gd name="T36" fmla="*/ 67 w 71"/>
                    <a:gd name="T37" fmla="*/ 54 h 79"/>
                    <a:gd name="T38" fmla="*/ 58 w 71"/>
                    <a:gd name="T39" fmla="*/ 60 h 79"/>
                    <a:gd name="T40" fmla="*/ 45 w 71"/>
                    <a:gd name="T41" fmla="*/ 64 h 79"/>
                    <a:gd name="T42" fmla="*/ 10 w 71"/>
                    <a:gd name="T43" fmla="*/ 79 h 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79"/>
                    <a:gd name="T68" fmla="*/ 71 w 71"/>
                    <a:gd name="T69" fmla="*/ 79 h 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79">
                      <a:moveTo>
                        <a:pt x="10" y="79"/>
                      </a:moveTo>
                      <a:lnTo>
                        <a:pt x="8" y="69"/>
                      </a:lnTo>
                      <a:lnTo>
                        <a:pt x="6" y="54"/>
                      </a:lnTo>
                      <a:lnTo>
                        <a:pt x="0" y="36"/>
                      </a:lnTo>
                      <a:lnTo>
                        <a:pt x="0" y="28"/>
                      </a:lnTo>
                      <a:lnTo>
                        <a:pt x="0" y="21"/>
                      </a:lnTo>
                      <a:lnTo>
                        <a:pt x="8" y="15"/>
                      </a:lnTo>
                      <a:lnTo>
                        <a:pt x="8" y="4"/>
                      </a:lnTo>
                      <a:lnTo>
                        <a:pt x="10" y="4"/>
                      </a:lnTo>
                      <a:lnTo>
                        <a:pt x="17" y="4"/>
                      </a:lnTo>
                      <a:lnTo>
                        <a:pt x="30" y="0"/>
                      </a:lnTo>
                      <a:lnTo>
                        <a:pt x="60" y="15"/>
                      </a:lnTo>
                      <a:lnTo>
                        <a:pt x="60" y="28"/>
                      </a:lnTo>
                      <a:lnTo>
                        <a:pt x="71" y="25"/>
                      </a:lnTo>
                      <a:lnTo>
                        <a:pt x="64" y="38"/>
                      </a:lnTo>
                      <a:lnTo>
                        <a:pt x="56" y="49"/>
                      </a:lnTo>
                      <a:lnTo>
                        <a:pt x="56" y="58"/>
                      </a:lnTo>
                      <a:lnTo>
                        <a:pt x="67" y="54"/>
                      </a:lnTo>
                      <a:lnTo>
                        <a:pt x="58" y="60"/>
                      </a:lnTo>
                      <a:lnTo>
                        <a:pt x="45" y="64"/>
                      </a:lnTo>
                      <a:lnTo>
                        <a:pt x="10" y="7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87" name="Freeform 151">
                  <a:extLst>
                    <a:ext uri="{FF2B5EF4-FFF2-40B4-BE49-F238E27FC236}">
                      <a16:creationId xmlns:a16="http://schemas.microsoft.com/office/drawing/2014/main" id="{B0239C9B-29E6-4E22-8BB6-DF9EDC10D2A8}"/>
                    </a:ext>
                  </a:extLst>
                </p:cNvPr>
                <p:cNvSpPr>
                  <a:spLocks noChangeAspect="1"/>
                </p:cNvSpPr>
                <p:nvPr/>
              </p:nvSpPr>
              <p:spPr bwMode="auto">
                <a:xfrm>
                  <a:off x="3643" y="2278"/>
                  <a:ext cx="174" cy="110"/>
                </a:xfrm>
                <a:custGeom>
                  <a:avLst/>
                  <a:gdLst>
                    <a:gd name="T0" fmla="*/ 141 w 160"/>
                    <a:gd name="T1" fmla="*/ 0 h 110"/>
                    <a:gd name="T2" fmla="*/ 160 w 160"/>
                    <a:gd name="T3" fmla="*/ 41 h 110"/>
                    <a:gd name="T4" fmla="*/ 145 w 160"/>
                    <a:gd name="T5" fmla="*/ 45 h 110"/>
                    <a:gd name="T6" fmla="*/ 145 w 160"/>
                    <a:gd name="T7" fmla="*/ 56 h 110"/>
                    <a:gd name="T8" fmla="*/ 145 w 160"/>
                    <a:gd name="T9" fmla="*/ 60 h 110"/>
                    <a:gd name="T10" fmla="*/ 104 w 160"/>
                    <a:gd name="T11" fmla="*/ 75 h 110"/>
                    <a:gd name="T12" fmla="*/ 95 w 160"/>
                    <a:gd name="T13" fmla="*/ 77 h 110"/>
                    <a:gd name="T14" fmla="*/ 87 w 160"/>
                    <a:gd name="T15" fmla="*/ 86 h 110"/>
                    <a:gd name="T16" fmla="*/ 80 w 160"/>
                    <a:gd name="T17" fmla="*/ 86 h 110"/>
                    <a:gd name="T18" fmla="*/ 76 w 160"/>
                    <a:gd name="T19" fmla="*/ 86 h 110"/>
                    <a:gd name="T20" fmla="*/ 59 w 160"/>
                    <a:gd name="T21" fmla="*/ 95 h 110"/>
                    <a:gd name="T22" fmla="*/ 39 w 160"/>
                    <a:gd name="T23" fmla="*/ 99 h 110"/>
                    <a:gd name="T24" fmla="*/ 28 w 160"/>
                    <a:gd name="T25" fmla="*/ 101 h 110"/>
                    <a:gd name="T26" fmla="*/ 28 w 160"/>
                    <a:gd name="T27" fmla="*/ 110 h 110"/>
                    <a:gd name="T28" fmla="*/ 20 w 160"/>
                    <a:gd name="T29" fmla="*/ 110 h 110"/>
                    <a:gd name="T30" fmla="*/ 7 w 160"/>
                    <a:gd name="T31" fmla="*/ 110 h 110"/>
                    <a:gd name="T32" fmla="*/ 0 w 160"/>
                    <a:gd name="T33" fmla="*/ 105 h 110"/>
                    <a:gd name="T34" fmla="*/ 35 w 160"/>
                    <a:gd name="T35" fmla="*/ 90 h 110"/>
                    <a:gd name="T36" fmla="*/ 46 w 160"/>
                    <a:gd name="T37" fmla="*/ 86 h 110"/>
                    <a:gd name="T38" fmla="*/ 57 w 160"/>
                    <a:gd name="T39" fmla="*/ 80 h 110"/>
                    <a:gd name="T40" fmla="*/ 57 w 160"/>
                    <a:gd name="T41" fmla="*/ 77 h 110"/>
                    <a:gd name="T42" fmla="*/ 44 w 160"/>
                    <a:gd name="T43" fmla="*/ 84 h 110"/>
                    <a:gd name="T44" fmla="*/ 44 w 160"/>
                    <a:gd name="T45" fmla="*/ 75 h 110"/>
                    <a:gd name="T46" fmla="*/ 54 w 160"/>
                    <a:gd name="T47" fmla="*/ 64 h 110"/>
                    <a:gd name="T48" fmla="*/ 59 w 160"/>
                    <a:gd name="T49" fmla="*/ 49 h 110"/>
                    <a:gd name="T50" fmla="*/ 87 w 160"/>
                    <a:gd name="T51" fmla="*/ 13 h 110"/>
                    <a:gd name="T52" fmla="*/ 141 w 160"/>
                    <a:gd name="T53" fmla="*/ 0 h 1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0"/>
                    <a:gd name="T82" fmla="*/ 0 h 110"/>
                    <a:gd name="T83" fmla="*/ 160 w 160"/>
                    <a:gd name="T84" fmla="*/ 110 h 1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0" h="110">
                      <a:moveTo>
                        <a:pt x="141" y="0"/>
                      </a:moveTo>
                      <a:lnTo>
                        <a:pt x="160" y="41"/>
                      </a:lnTo>
                      <a:lnTo>
                        <a:pt x="145" y="45"/>
                      </a:lnTo>
                      <a:lnTo>
                        <a:pt x="145" y="56"/>
                      </a:lnTo>
                      <a:lnTo>
                        <a:pt x="145" y="60"/>
                      </a:lnTo>
                      <a:lnTo>
                        <a:pt x="104" y="75"/>
                      </a:lnTo>
                      <a:lnTo>
                        <a:pt x="95" y="77"/>
                      </a:lnTo>
                      <a:lnTo>
                        <a:pt x="87" y="86"/>
                      </a:lnTo>
                      <a:lnTo>
                        <a:pt x="80" y="86"/>
                      </a:lnTo>
                      <a:lnTo>
                        <a:pt x="76" y="86"/>
                      </a:lnTo>
                      <a:lnTo>
                        <a:pt x="59" y="95"/>
                      </a:lnTo>
                      <a:lnTo>
                        <a:pt x="39" y="99"/>
                      </a:lnTo>
                      <a:lnTo>
                        <a:pt x="28" y="101"/>
                      </a:lnTo>
                      <a:lnTo>
                        <a:pt x="28" y="110"/>
                      </a:lnTo>
                      <a:lnTo>
                        <a:pt x="20" y="110"/>
                      </a:lnTo>
                      <a:lnTo>
                        <a:pt x="7" y="110"/>
                      </a:lnTo>
                      <a:lnTo>
                        <a:pt x="0" y="105"/>
                      </a:lnTo>
                      <a:lnTo>
                        <a:pt x="35" y="90"/>
                      </a:lnTo>
                      <a:lnTo>
                        <a:pt x="46" y="86"/>
                      </a:lnTo>
                      <a:lnTo>
                        <a:pt x="57" y="80"/>
                      </a:lnTo>
                      <a:lnTo>
                        <a:pt x="57" y="77"/>
                      </a:lnTo>
                      <a:lnTo>
                        <a:pt x="44" y="84"/>
                      </a:lnTo>
                      <a:lnTo>
                        <a:pt x="44" y="75"/>
                      </a:lnTo>
                      <a:lnTo>
                        <a:pt x="54" y="64"/>
                      </a:lnTo>
                      <a:lnTo>
                        <a:pt x="59" y="49"/>
                      </a:lnTo>
                      <a:lnTo>
                        <a:pt x="87" y="13"/>
                      </a:lnTo>
                      <a:lnTo>
                        <a:pt x="141"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88" name="Freeform 152">
                  <a:extLst>
                    <a:ext uri="{FF2B5EF4-FFF2-40B4-BE49-F238E27FC236}">
                      <a16:creationId xmlns:a16="http://schemas.microsoft.com/office/drawing/2014/main" id="{963B74C5-3482-41D7-B291-940D38AFCA63}"/>
                    </a:ext>
                  </a:extLst>
                </p:cNvPr>
                <p:cNvSpPr>
                  <a:spLocks noChangeAspect="1"/>
                </p:cNvSpPr>
                <p:nvPr/>
              </p:nvSpPr>
              <p:spPr bwMode="auto">
                <a:xfrm>
                  <a:off x="4789" y="2258"/>
                  <a:ext cx="41" cy="35"/>
                </a:xfrm>
                <a:custGeom>
                  <a:avLst/>
                  <a:gdLst>
                    <a:gd name="T0" fmla="*/ 13 w 37"/>
                    <a:gd name="T1" fmla="*/ 2 h 35"/>
                    <a:gd name="T2" fmla="*/ 9 w 37"/>
                    <a:gd name="T3" fmla="*/ 2 h 35"/>
                    <a:gd name="T4" fmla="*/ 9 w 37"/>
                    <a:gd name="T5" fmla="*/ 9 h 35"/>
                    <a:gd name="T6" fmla="*/ 0 w 37"/>
                    <a:gd name="T7" fmla="*/ 15 h 35"/>
                    <a:gd name="T8" fmla="*/ 0 w 37"/>
                    <a:gd name="T9" fmla="*/ 26 h 35"/>
                    <a:gd name="T10" fmla="*/ 15 w 37"/>
                    <a:gd name="T11" fmla="*/ 35 h 35"/>
                    <a:gd name="T12" fmla="*/ 19 w 37"/>
                    <a:gd name="T13" fmla="*/ 26 h 35"/>
                    <a:gd name="T14" fmla="*/ 30 w 37"/>
                    <a:gd name="T15" fmla="*/ 24 h 35"/>
                    <a:gd name="T16" fmla="*/ 30 w 37"/>
                    <a:gd name="T17" fmla="*/ 15 h 35"/>
                    <a:gd name="T18" fmla="*/ 37 w 37"/>
                    <a:gd name="T19" fmla="*/ 9 h 35"/>
                    <a:gd name="T20" fmla="*/ 37 w 37"/>
                    <a:gd name="T21" fmla="*/ 2 h 35"/>
                    <a:gd name="T22" fmla="*/ 32 w 37"/>
                    <a:gd name="T23" fmla="*/ 0 h 35"/>
                    <a:gd name="T24" fmla="*/ 30 w 37"/>
                    <a:gd name="T25" fmla="*/ 2 h 35"/>
                    <a:gd name="T26" fmla="*/ 15 w 37"/>
                    <a:gd name="T27" fmla="*/ 2 h 35"/>
                    <a:gd name="T28" fmla="*/ 13 w 37"/>
                    <a:gd name="T29" fmla="*/ 2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35"/>
                    <a:gd name="T47" fmla="*/ 37 w 37"/>
                    <a:gd name="T48" fmla="*/ 35 h 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35">
                      <a:moveTo>
                        <a:pt x="13" y="2"/>
                      </a:moveTo>
                      <a:lnTo>
                        <a:pt x="9" y="2"/>
                      </a:lnTo>
                      <a:lnTo>
                        <a:pt x="9" y="9"/>
                      </a:lnTo>
                      <a:lnTo>
                        <a:pt x="0" y="15"/>
                      </a:lnTo>
                      <a:lnTo>
                        <a:pt x="0" y="26"/>
                      </a:lnTo>
                      <a:lnTo>
                        <a:pt x="15" y="35"/>
                      </a:lnTo>
                      <a:lnTo>
                        <a:pt x="19" y="26"/>
                      </a:lnTo>
                      <a:lnTo>
                        <a:pt x="30" y="24"/>
                      </a:lnTo>
                      <a:lnTo>
                        <a:pt x="30" y="15"/>
                      </a:lnTo>
                      <a:lnTo>
                        <a:pt x="37" y="9"/>
                      </a:lnTo>
                      <a:lnTo>
                        <a:pt x="37" y="2"/>
                      </a:lnTo>
                      <a:lnTo>
                        <a:pt x="32" y="0"/>
                      </a:lnTo>
                      <a:lnTo>
                        <a:pt x="30" y="2"/>
                      </a:lnTo>
                      <a:lnTo>
                        <a:pt x="15" y="2"/>
                      </a:lnTo>
                      <a:lnTo>
                        <a:pt x="13" y="2"/>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89" name="Freeform 153">
                  <a:extLst>
                    <a:ext uri="{FF2B5EF4-FFF2-40B4-BE49-F238E27FC236}">
                      <a16:creationId xmlns:a16="http://schemas.microsoft.com/office/drawing/2014/main" id="{A52E5412-60A5-4EC6-9AC8-FD27BB5BD3C1}"/>
                    </a:ext>
                  </a:extLst>
                </p:cNvPr>
                <p:cNvSpPr>
                  <a:spLocks noChangeAspect="1"/>
                </p:cNvSpPr>
                <p:nvPr/>
              </p:nvSpPr>
              <p:spPr bwMode="auto">
                <a:xfrm>
                  <a:off x="4200" y="2522"/>
                  <a:ext cx="8" cy="6"/>
                </a:xfrm>
                <a:custGeom>
                  <a:avLst/>
                  <a:gdLst>
                    <a:gd name="T0" fmla="*/ 4 w 7"/>
                    <a:gd name="T1" fmla="*/ 2 h 6"/>
                    <a:gd name="T2" fmla="*/ 7 w 7"/>
                    <a:gd name="T3" fmla="*/ 6 h 6"/>
                    <a:gd name="T4" fmla="*/ 4 w 7"/>
                    <a:gd name="T5" fmla="*/ 6 h 6"/>
                    <a:gd name="T6" fmla="*/ 0 w 7"/>
                    <a:gd name="T7" fmla="*/ 6 h 6"/>
                    <a:gd name="T8" fmla="*/ 0 w 7"/>
                    <a:gd name="T9" fmla="*/ 0 h 6"/>
                    <a:gd name="T10" fmla="*/ 4 w 7"/>
                    <a:gd name="T11" fmla="*/ 0 h 6"/>
                    <a:gd name="T12" fmla="*/ 4 w 7"/>
                    <a:gd name="T13" fmla="*/ 2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4" y="2"/>
                      </a:moveTo>
                      <a:lnTo>
                        <a:pt x="7" y="6"/>
                      </a:lnTo>
                      <a:lnTo>
                        <a:pt x="4" y="6"/>
                      </a:lnTo>
                      <a:lnTo>
                        <a:pt x="0" y="6"/>
                      </a:lnTo>
                      <a:lnTo>
                        <a:pt x="0" y="0"/>
                      </a:lnTo>
                      <a:lnTo>
                        <a:pt x="4" y="0"/>
                      </a:lnTo>
                      <a:lnTo>
                        <a:pt x="4" y="2"/>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90" name="Freeform 154">
                  <a:extLst>
                    <a:ext uri="{FF2B5EF4-FFF2-40B4-BE49-F238E27FC236}">
                      <a16:creationId xmlns:a16="http://schemas.microsoft.com/office/drawing/2014/main" id="{C547FF8C-9FB3-476D-AE64-BB5AD8785266}"/>
                    </a:ext>
                  </a:extLst>
                </p:cNvPr>
                <p:cNvSpPr>
                  <a:spLocks noChangeAspect="1"/>
                </p:cNvSpPr>
                <p:nvPr/>
              </p:nvSpPr>
              <p:spPr bwMode="auto">
                <a:xfrm>
                  <a:off x="3639" y="1561"/>
                  <a:ext cx="664" cy="313"/>
                </a:xfrm>
                <a:custGeom>
                  <a:avLst/>
                  <a:gdLst>
                    <a:gd name="T0" fmla="*/ 611 w 613"/>
                    <a:gd name="T1" fmla="*/ 125 h 313"/>
                    <a:gd name="T2" fmla="*/ 594 w 613"/>
                    <a:gd name="T3" fmla="*/ 132 h 313"/>
                    <a:gd name="T4" fmla="*/ 594 w 613"/>
                    <a:gd name="T5" fmla="*/ 162 h 313"/>
                    <a:gd name="T6" fmla="*/ 557 w 613"/>
                    <a:gd name="T7" fmla="*/ 194 h 313"/>
                    <a:gd name="T8" fmla="*/ 557 w 613"/>
                    <a:gd name="T9" fmla="*/ 205 h 313"/>
                    <a:gd name="T10" fmla="*/ 525 w 613"/>
                    <a:gd name="T11" fmla="*/ 214 h 313"/>
                    <a:gd name="T12" fmla="*/ 546 w 613"/>
                    <a:gd name="T13" fmla="*/ 248 h 313"/>
                    <a:gd name="T14" fmla="*/ 531 w 613"/>
                    <a:gd name="T15" fmla="*/ 274 h 313"/>
                    <a:gd name="T16" fmla="*/ 462 w 613"/>
                    <a:gd name="T17" fmla="*/ 259 h 313"/>
                    <a:gd name="T18" fmla="*/ 443 w 613"/>
                    <a:gd name="T19" fmla="*/ 253 h 313"/>
                    <a:gd name="T20" fmla="*/ 378 w 613"/>
                    <a:gd name="T21" fmla="*/ 291 h 313"/>
                    <a:gd name="T22" fmla="*/ 363 w 613"/>
                    <a:gd name="T23" fmla="*/ 300 h 313"/>
                    <a:gd name="T24" fmla="*/ 343 w 613"/>
                    <a:gd name="T25" fmla="*/ 302 h 313"/>
                    <a:gd name="T26" fmla="*/ 320 w 613"/>
                    <a:gd name="T27" fmla="*/ 294 h 313"/>
                    <a:gd name="T28" fmla="*/ 309 w 613"/>
                    <a:gd name="T29" fmla="*/ 274 h 313"/>
                    <a:gd name="T30" fmla="*/ 294 w 613"/>
                    <a:gd name="T31" fmla="*/ 263 h 313"/>
                    <a:gd name="T32" fmla="*/ 250 w 613"/>
                    <a:gd name="T33" fmla="*/ 259 h 313"/>
                    <a:gd name="T34" fmla="*/ 218 w 613"/>
                    <a:gd name="T35" fmla="*/ 244 h 313"/>
                    <a:gd name="T36" fmla="*/ 225 w 613"/>
                    <a:gd name="T37" fmla="*/ 224 h 313"/>
                    <a:gd name="T38" fmla="*/ 229 w 613"/>
                    <a:gd name="T39" fmla="*/ 194 h 313"/>
                    <a:gd name="T40" fmla="*/ 220 w 613"/>
                    <a:gd name="T41" fmla="*/ 194 h 313"/>
                    <a:gd name="T42" fmla="*/ 168 w 613"/>
                    <a:gd name="T43" fmla="*/ 209 h 313"/>
                    <a:gd name="T44" fmla="*/ 160 w 613"/>
                    <a:gd name="T45" fmla="*/ 253 h 313"/>
                    <a:gd name="T46" fmla="*/ 160 w 613"/>
                    <a:gd name="T47" fmla="*/ 300 h 313"/>
                    <a:gd name="T48" fmla="*/ 132 w 613"/>
                    <a:gd name="T49" fmla="*/ 287 h 313"/>
                    <a:gd name="T50" fmla="*/ 108 w 613"/>
                    <a:gd name="T51" fmla="*/ 298 h 313"/>
                    <a:gd name="T52" fmla="*/ 108 w 613"/>
                    <a:gd name="T53" fmla="*/ 298 h 313"/>
                    <a:gd name="T54" fmla="*/ 108 w 613"/>
                    <a:gd name="T55" fmla="*/ 274 h 313"/>
                    <a:gd name="T56" fmla="*/ 89 w 613"/>
                    <a:gd name="T57" fmla="*/ 274 h 313"/>
                    <a:gd name="T58" fmla="*/ 69 w 613"/>
                    <a:gd name="T59" fmla="*/ 242 h 313"/>
                    <a:gd name="T60" fmla="*/ 86 w 613"/>
                    <a:gd name="T61" fmla="*/ 242 h 313"/>
                    <a:gd name="T62" fmla="*/ 84 w 613"/>
                    <a:gd name="T63" fmla="*/ 227 h 313"/>
                    <a:gd name="T64" fmla="*/ 104 w 613"/>
                    <a:gd name="T65" fmla="*/ 218 h 313"/>
                    <a:gd name="T66" fmla="*/ 89 w 613"/>
                    <a:gd name="T67" fmla="*/ 194 h 313"/>
                    <a:gd name="T68" fmla="*/ 69 w 613"/>
                    <a:gd name="T69" fmla="*/ 190 h 313"/>
                    <a:gd name="T70" fmla="*/ 50 w 613"/>
                    <a:gd name="T71" fmla="*/ 203 h 313"/>
                    <a:gd name="T72" fmla="*/ 15 w 613"/>
                    <a:gd name="T73" fmla="*/ 149 h 313"/>
                    <a:gd name="T74" fmla="*/ 20 w 613"/>
                    <a:gd name="T75" fmla="*/ 95 h 313"/>
                    <a:gd name="T76" fmla="*/ 89 w 613"/>
                    <a:gd name="T77" fmla="*/ 99 h 313"/>
                    <a:gd name="T78" fmla="*/ 179 w 613"/>
                    <a:gd name="T79" fmla="*/ 82 h 313"/>
                    <a:gd name="T80" fmla="*/ 257 w 613"/>
                    <a:gd name="T81" fmla="*/ 9 h 313"/>
                    <a:gd name="T82" fmla="*/ 348 w 613"/>
                    <a:gd name="T83" fmla="*/ 0 h 313"/>
                    <a:gd name="T84" fmla="*/ 427 w 613"/>
                    <a:gd name="T85" fmla="*/ 22 h 313"/>
                    <a:gd name="T86" fmla="*/ 514 w 613"/>
                    <a:gd name="T87" fmla="*/ 88 h 313"/>
                    <a:gd name="T88" fmla="*/ 585 w 613"/>
                    <a:gd name="T89" fmla="*/ 108 h 3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13"/>
                    <a:gd name="T136" fmla="*/ 0 h 313"/>
                    <a:gd name="T137" fmla="*/ 613 w 613"/>
                    <a:gd name="T138" fmla="*/ 313 h 3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13" h="313">
                      <a:moveTo>
                        <a:pt x="613" y="114"/>
                      </a:moveTo>
                      <a:lnTo>
                        <a:pt x="611" y="125"/>
                      </a:lnTo>
                      <a:lnTo>
                        <a:pt x="602" y="130"/>
                      </a:lnTo>
                      <a:lnTo>
                        <a:pt x="594" y="132"/>
                      </a:lnTo>
                      <a:lnTo>
                        <a:pt x="602" y="155"/>
                      </a:lnTo>
                      <a:lnTo>
                        <a:pt x="594" y="162"/>
                      </a:lnTo>
                      <a:lnTo>
                        <a:pt x="561" y="162"/>
                      </a:lnTo>
                      <a:lnTo>
                        <a:pt x="557" y="194"/>
                      </a:lnTo>
                      <a:lnTo>
                        <a:pt x="563" y="199"/>
                      </a:lnTo>
                      <a:lnTo>
                        <a:pt x="557" y="205"/>
                      </a:lnTo>
                      <a:lnTo>
                        <a:pt x="548" y="203"/>
                      </a:lnTo>
                      <a:lnTo>
                        <a:pt x="525" y="214"/>
                      </a:lnTo>
                      <a:lnTo>
                        <a:pt x="531" y="214"/>
                      </a:lnTo>
                      <a:lnTo>
                        <a:pt x="546" y="248"/>
                      </a:lnTo>
                      <a:lnTo>
                        <a:pt x="542" y="274"/>
                      </a:lnTo>
                      <a:lnTo>
                        <a:pt x="531" y="274"/>
                      </a:lnTo>
                      <a:lnTo>
                        <a:pt x="531" y="268"/>
                      </a:lnTo>
                      <a:lnTo>
                        <a:pt x="462" y="259"/>
                      </a:lnTo>
                      <a:lnTo>
                        <a:pt x="462" y="255"/>
                      </a:lnTo>
                      <a:lnTo>
                        <a:pt x="443" y="253"/>
                      </a:lnTo>
                      <a:lnTo>
                        <a:pt x="399" y="274"/>
                      </a:lnTo>
                      <a:lnTo>
                        <a:pt x="378" y="291"/>
                      </a:lnTo>
                      <a:lnTo>
                        <a:pt x="365" y="291"/>
                      </a:lnTo>
                      <a:lnTo>
                        <a:pt x="363" y="300"/>
                      </a:lnTo>
                      <a:lnTo>
                        <a:pt x="354" y="313"/>
                      </a:lnTo>
                      <a:lnTo>
                        <a:pt x="343" y="302"/>
                      </a:lnTo>
                      <a:lnTo>
                        <a:pt x="354" y="300"/>
                      </a:lnTo>
                      <a:lnTo>
                        <a:pt x="320" y="294"/>
                      </a:lnTo>
                      <a:lnTo>
                        <a:pt x="304" y="287"/>
                      </a:lnTo>
                      <a:lnTo>
                        <a:pt x="309" y="274"/>
                      </a:lnTo>
                      <a:lnTo>
                        <a:pt x="294" y="274"/>
                      </a:lnTo>
                      <a:lnTo>
                        <a:pt x="294" y="263"/>
                      </a:lnTo>
                      <a:lnTo>
                        <a:pt x="285" y="259"/>
                      </a:lnTo>
                      <a:lnTo>
                        <a:pt x="250" y="259"/>
                      </a:lnTo>
                      <a:lnTo>
                        <a:pt x="229" y="248"/>
                      </a:lnTo>
                      <a:lnTo>
                        <a:pt x="218" y="244"/>
                      </a:lnTo>
                      <a:lnTo>
                        <a:pt x="218" y="235"/>
                      </a:lnTo>
                      <a:lnTo>
                        <a:pt x="225" y="224"/>
                      </a:lnTo>
                      <a:lnTo>
                        <a:pt x="225" y="212"/>
                      </a:lnTo>
                      <a:lnTo>
                        <a:pt x="229" y="194"/>
                      </a:lnTo>
                      <a:lnTo>
                        <a:pt x="225" y="190"/>
                      </a:lnTo>
                      <a:lnTo>
                        <a:pt x="220" y="194"/>
                      </a:lnTo>
                      <a:lnTo>
                        <a:pt x="190" y="205"/>
                      </a:lnTo>
                      <a:lnTo>
                        <a:pt x="168" y="209"/>
                      </a:lnTo>
                      <a:lnTo>
                        <a:pt x="160" y="224"/>
                      </a:lnTo>
                      <a:lnTo>
                        <a:pt x="160" y="253"/>
                      </a:lnTo>
                      <a:lnTo>
                        <a:pt x="160" y="274"/>
                      </a:lnTo>
                      <a:lnTo>
                        <a:pt x="160" y="300"/>
                      </a:lnTo>
                      <a:lnTo>
                        <a:pt x="140" y="294"/>
                      </a:lnTo>
                      <a:lnTo>
                        <a:pt x="132" y="287"/>
                      </a:lnTo>
                      <a:lnTo>
                        <a:pt x="117" y="285"/>
                      </a:lnTo>
                      <a:lnTo>
                        <a:pt x="108" y="298"/>
                      </a:lnTo>
                      <a:lnTo>
                        <a:pt x="117" y="309"/>
                      </a:lnTo>
                      <a:lnTo>
                        <a:pt x="108" y="298"/>
                      </a:lnTo>
                      <a:lnTo>
                        <a:pt x="108" y="283"/>
                      </a:lnTo>
                      <a:lnTo>
                        <a:pt x="108" y="274"/>
                      </a:lnTo>
                      <a:lnTo>
                        <a:pt x="99" y="274"/>
                      </a:lnTo>
                      <a:lnTo>
                        <a:pt x="89" y="274"/>
                      </a:lnTo>
                      <a:lnTo>
                        <a:pt x="76" y="248"/>
                      </a:lnTo>
                      <a:lnTo>
                        <a:pt x="69" y="242"/>
                      </a:lnTo>
                      <a:lnTo>
                        <a:pt x="76" y="242"/>
                      </a:lnTo>
                      <a:lnTo>
                        <a:pt x="86" y="242"/>
                      </a:lnTo>
                      <a:lnTo>
                        <a:pt x="76" y="233"/>
                      </a:lnTo>
                      <a:lnTo>
                        <a:pt x="84" y="227"/>
                      </a:lnTo>
                      <a:lnTo>
                        <a:pt x="115" y="224"/>
                      </a:lnTo>
                      <a:lnTo>
                        <a:pt x="104" y="218"/>
                      </a:lnTo>
                      <a:lnTo>
                        <a:pt x="104" y="190"/>
                      </a:lnTo>
                      <a:lnTo>
                        <a:pt x="89" y="194"/>
                      </a:lnTo>
                      <a:lnTo>
                        <a:pt x="84" y="188"/>
                      </a:lnTo>
                      <a:lnTo>
                        <a:pt x="69" y="190"/>
                      </a:lnTo>
                      <a:lnTo>
                        <a:pt x="61" y="194"/>
                      </a:lnTo>
                      <a:lnTo>
                        <a:pt x="50" y="203"/>
                      </a:lnTo>
                      <a:lnTo>
                        <a:pt x="35" y="203"/>
                      </a:lnTo>
                      <a:lnTo>
                        <a:pt x="15" y="149"/>
                      </a:lnTo>
                      <a:lnTo>
                        <a:pt x="0" y="149"/>
                      </a:lnTo>
                      <a:lnTo>
                        <a:pt x="20" y="95"/>
                      </a:lnTo>
                      <a:lnTo>
                        <a:pt x="52" y="88"/>
                      </a:lnTo>
                      <a:lnTo>
                        <a:pt x="89" y="99"/>
                      </a:lnTo>
                      <a:lnTo>
                        <a:pt x="190" y="110"/>
                      </a:lnTo>
                      <a:lnTo>
                        <a:pt x="179" y="82"/>
                      </a:lnTo>
                      <a:lnTo>
                        <a:pt x="190" y="22"/>
                      </a:lnTo>
                      <a:lnTo>
                        <a:pt x="257" y="9"/>
                      </a:lnTo>
                      <a:lnTo>
                        <a:pt x="304" y="11"/>
                      </a:lnTo>
                      <a:lnTo>
                        <a:pt x="348" y="0"/>
                      </a:lnTo>
                      <a:lnTo>
                        <a:pt x="380" y="28"/>
                      </a:lnTo>
                      <a:lnTo>
                        <a:pt x="427" y="22"/>
                      </a:lnTo>
                      <a:lnTo>
                        <a:pt x="481" y="54"/>
                      </a:lnTo>
                      <a:lnTo>
                        <a:pt x="514" y="88"/>
                      </a:lnTo>
                      <a:lnTo>
                        <a:pt x="557" y="95"/>
                      </a:lnTo>
                      <a:lnTo>
                        <a:pt x="585" y="108"/>
                      </a:lnTo>
                      <a:lnTo>
                        <a:pt x="613" y="114"/>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91" name="Freeform 155">
                  <a:extLst>
                    <a:ext uri="{FF2B5EF4-FFF2-40B4-BE49-F238E27FC236}">
                      <a16:creationId xmlns:a16="http://schemas.microsoft.com/office/drawing/2014/main" id="{B7437874-826A-4487-8E36-9939950F8FF5}"/>
                    </a:ext>
                  </a:extLst>
                </p:cNvPr>
                <p:cNvSpPr>
                  <a:spLocks noChangeAspect="1"/>
                </p:cNvSpPr>
                <p:nvPr/>
              </p:nvSpPr>
              <p:spPr bwMode="auto">
                <a:xfrm>
                  <a:off x="4060" y="1814"/>
                  <a:ext cx="168" cy="82"/>
                </a:xfrm>
                <a:custGeom>
                  <a:avLst/>
                  <a:gdLst>
                    <a:gd name="T0" fmla="*/ 155 w 155"/>
                    <a:gd name="T1" fmla="*/ 21 h 82"/>
                    <a:gd name="T2" fmla="*/ 129 w 155"/>
                    <a:gd name="T3" fmla="*/ 36 h 82"/>
                    <a:gd name="T4" fmla="*/ 125 w 155"/>
                    <a:gd name="T5" fmla="*/ 45 h 82"/>
                    <a:gd name="T6" fmla="*/ 105 w 155"/>
                    <a:gd name="T7" fmla="*/ 47 h 82"/>
                    <a:gd name="T8" fmla="*/ 103 w 155"/>
                    <a:gd name="T9" fmla="*/ 56 h 82"/>
                    <a:gd name="T10" fmla="*/ 90 w 155"/>
                    <a:gd name="T11" fmla="*/ 60 h 82"/>
                    <a:gd name="T12" fmla="*/ 86 w 155"/>
                    <a:gd name="T13" fmla="*/ 56 h 82"/>
                    <a:gd name="T14" fmla="*/ 77 w 155"/>
                    <a:gd name="T15" fmla="*/ 60 h 82"/>
                    <a:gd name="T16" fmla="*/ 62 w 155"/>
                    <a:gd name="T17" fmla="*/ 71 h 82"/>
                    <a:gd name="T18" fmla="*/ 64 w 155"/>
                    <a:gd name="T19" fmla="*/ 82 h 82"/>
                    <a:gd name="T20" fmla="*/ 58 w 155"/>
                    <a:gd name="T21" fmla="*/ 82 h 82"/>
                    <a:gd name="T22" fmla="*/ 8 w 155"/>
                    <a:gd name="T23" fmla="*/ 66 h 82"/>
                    <a:gd name="T24" fmla="*/ 23 w 155"/>
                    <a:gd name="T25" fmla="*/ 66 h 82"/>
                    <a:gd name="T26" fmla="*/ 28 w 155"/>
                    <a:gd name="T27" fmla="*/ 60 h 82"/>
                    <a:gd name="T28" fmla="*/ 43 w 155"/>
                    <a:gd name="T29" fmla="*/ 47 h 82"/>
                    <a:gd name="T30" fmla="*/ 34 w 155"/>
                    <a:gd name="T31" fmla="*/ 47 h 82"/>
                    <a:gd name="T32" fmla="*/ 15 w 155"/>
                    <a:gd name="T33" fmla="*/ 38 h 82"/>
                    <a:gd name="T34" fmla="*/ 0 w 155"/>
                    <a:gd name="T35" fmla="*/ 38 h 82"/>
                    <a:gd name="T36" fmla="*/ 8 w 155"/>
                    <a:gd name="T37" fmla="*/ 21 h 82"/>
                    <a:gd name="T38" fmla="*/ 54 w 155"/>
                    <a:gd name="T39" fmla="*/ 0 h 82"/>
                    <a:gd name="T40" fmla="*/ 75 w 155"/>
                    <a:gd name="T41" fmla="*/ 2 h 82"/>
                    <a:gd name="T42" fmla="*/ 75 w 155"/>
                    <a:gd name="T43" fmla="*/ 6 h 82"/>
                    <a:gd name="T44" fmla="*/ 144 w 155"/>
                    <a:gd name="T45" fmla="*/ 15 h 82"/>
                    <a:gd name="T46" fmla="*/ 144 w 155"/>
                    <a:gd name="T47" fmla="*/ 21 h 82"/>
                    <a:gd name="T48" fmla="*/ 155 w 155"/>
                    <a:gd name="T49" fmla="*/ 21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5"/>
                    <a:gd name="T76" fmla="*/ 0 h 82"/>
                    <a:gd name="T77" fmla="*/ 155 w 155"/>
                    <a:gd name="T78" fmla="*/ 82 h 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5" h="82">
                      <a:moveTo>
                        <a:pt x="155" y="21"/>
                      </a:moveTo>
                      <a:lnTo>
                        <a:pt x="129" y="36"/>
                      </a:lnTo>
                      <a:lnTo>
                        <a:pt x="125" y="45"/>
                      </a:lnTo>
                      <a:lnTo>
                        <a:pt x="105" y="47"/>
                      </a:lnTo>
                      <a:lnTo>
                        <a:pt x="103" y="56"/>
                      </a:lnTo>
                      <a:lnTo>
                        <a:pt x="90" y="60"/>
                      </a:lnTo>
                      <a:lnTo>
                        <a:pt x="86" y="56"/>
                      </a:lnTo>
                      <a:lnTo>
                        <a:pt x="77" y="60"/>
                      </a:lnTo>
                      <a:lnTo>
                        <a:pt x="62" y="71"/>
                      </a:lnTo>
                      <a:lnTo>
                        <a:pt x="64" y="82"/>
                      </a:lnTo>
                      <a:lnTo>
                        <a:pt x="58" y="82"/>
                      </a:lnTo>
                      <a:lnTo>
                        <a:pt x="8" y="66"/>
                      </a:lnTo>
                      <a:lnTo>
                        <a:pt x="23" y="66"/>
                      </a:lnTo>
                      <a:lnTo>
                        <a:pt x="28" y="60"/>
                      </a:lnTo>
                      <a:lnTo>
                        <a:pt x="43" y="47"/>
                      </a:lnTo>
                      <a:lnTo>
                        <a:pt x="34" y="47"/>
                      </a:lnTo>
                      <a:lnTo>
                        <a:pt x="15" y="38"/>
                      </a:lnTo>
                      <a:lnTo>
                        <a:pt x="0" y="38"/>
                      </a:lnTo>
                      <a:lnTo>
                        <a:pt x="8" y="21"/>
                      </a:lnTo>
                      <a:lnTo>
                        <a:pt x="54" y="0"/>
                      </a:lnTo>
                      <a:lnTo>
                        <a:pt x="75" y="2"/>
                      </a:lnTo>
                      <a:lnTo>
                        <a:pt x="75" y="6"/>
                      </a:lnTo>
                      <a:lnTo>
                        <a:pt x="144" y="15"/>
                      </a:lnTo>
                      <a:lnTo>
                        <a:pt x="144" y="21"/>
                      </a:lnTo>
                      <a:lnTo>
                        <a:pt x="155" y="21"/>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92" name="Freeform 156">
                  <a:extLst>
                    <a:ext uri="{FF2B5EF4-FFF2-40B4-BE49-F238E27FC236}">
                      <a16:creationId xmlns:a16="http://schemas.microsoft.com/office/drawing/2014/main" id="{47D6D12D-6BB6-4A0D-B374-8481EB19BC28}"/>
                    </a:ext>
                  </a:extLst>
                </p:cNvPr>
                <p:cNvSpPr>
                  <a:spLocks noChangeAspect="1"/>
                </p:cNvSpPr>
                <p:nvPr/>
              </p:nvSpPr>
              <p:spPr bwMode="auto">
                <a:xfrm>
                  <a:off x="3812" y="1766"/>
                  <a:ext cx="297" cy="179"/>
                </a:xfrm>
                <a:custGeom>
                  <a:avLst/>
                  <a:gdLst>
                    <a:gd name="T0" fmla="*/ 170 w 274"/>
                    <a:gd name="T1" fmla="*/ 175 h 179"/>
                    <a:gd name="T2" fmla="*/ 170 w 274"/>
                    <a:gd name="T3" fmla="*/ 160 h 179"/>
                    <a:gd name="T4" fmla="*/ 116 w 274"/>
                    <a:gd name="T5" fmla="*/ 127 h 179"/>
                    <a:gd name="T6" fmla="*/ 103 w 274"/>
                    <a:gd name="T7" fmla="*/ 119 h 179"/>
                    <a:gd name="T8" fmla="*/ 84 w 274"/>
                    <a:gd name="T9" fmla="*/ 104 h 179"/>
                    <a:gd name="T10" fmla="*/ 73 w 274"/>
                    <a:gd name="T11" fmla="*/ 86 h 179"/>
                    <a:gd name="T12" fmla="*/ 52 w 274"/>
                    <a:gd name="T13" fmla="*/ 78 h 179"/>
                    <a:gd name="T14" fmla="*/ 37 w 274"/>
                    <a:gd name="T15" fmla="*/ 63 h 179"/>
                    <a:gd name="T16" fmla="*/ 34 w 274"/>
                    <a:gd name="T17" fmla="*/ 43 h 179"/>
                    <a:gd name="T18" fmla="*/ 21 w 274"/>
                    <a:gd name="T19" fmla="*/ 63 h 179"/>
                    <a:gd name="T20" fmla="*/ 8 w 274"/>
                    <a:gd name="T21" fmla="*/ 93 h 179"/>
                    <a:gd name="T22" fmla="*/ 0 w 274"/>
                    <a:gd name="T23" fmla="*/ 71 h 179"/>
                    <a:gd name="T24" fmla="*/ 0 w 274"/>
                    <a:gd name="T25" fmla="*/ 19 h 179"/>
                    <a:gd name="T26" fmla="*/ 30 w 274"/>
                    <a:gd name="T27" fmla="*/ 0 h 179"/>
                    <a:gd name="T28" fmla="*/ 34 w 274"/>
                    <a:gd name="T29" fmla="*/ 39 h 179"/>
                    <a:gd name="T30" fmla="*/ 49 w 274"/>
                    <a:gd name="T31" fmla="*/ 43 h 179"/>
                    <a:gd name="T32" fmla="*/ 71 w 274"/>
                    <a:gd name="T33" fmla="*/ 43 h 179"/>
                    <a:gd name="T34" fmla="*/ 125 w 274"/>
                    <a:gd name="T35" fmla="*/ 54 h 179"/>
                    <a:gd name="T36" fmla="*/ 136 w 274"/>
                    <a:gd name="T37" fmla="*/ 71 h 179"/>
                    <a:gd name="T38" fmla="*/ 144 w 274"/>
                    <a:gd name="T39" fmla="*/ 84 h 179"/>
                    <a:gd name="T40" fmla="*/ 194 w 274"/>
                    <a:gd name="T41" fmla="*/ 95 h 179"/>
                    <a:gd name="T42" fmla="*/ 196 w 274"/>
                    <a:gd name="T43" fmla="*/ 108 h 179"/>
                    <a:gd name="T44" fmla="*/ 205 w 274"/>
                    <a:gd name="T45" fmla="*/ 86 h 179"/>
                    <a:gd name="T46" fmla="*/ 239 w 274"/>
                    <a:gd name="T47" fmla="*/ 71 h 179"/>
                    <a:gd name="T48" fmla="*/ 246 w 274"/>
                    <a:gd name="T49" fmla="*/ 86 h 179"/>
                    <a:gd name="T50" fmla="*/ 274 w 274"/>
                    <a:gd name="T51" fmla="*/ 95 h 179"/>
                    <a:gd name="T52" fmla="*/ 252 w 274"/>
                    <a:gd name="T53" fmla="*/ 114 h 179"/>
                    <a:gd name="T54" fmla="*/ 239 w 274"/>
                    <a:gd name="T55" fmla="*/ 104 h 179"/>
                    <a:gd name="T56" fmla="*/ 235 w 274"/>
                    <a:gd name="T57" fmla="*/ 93 h 179"/>
                    <a:gd name="T58" fmla="*/ 218 w 274"/>
                    <a:gd name="T59" fmla="*/ 123 h 179"/>
                    <a:gd name="T60" fmla="*/ 190 w 274"/>
                    <a:gd name="T61" fmla="*/ 130 h 179"/>
                    <a:gd name="T62" fmla="*/ 196 w 274"/>
                    <a:gd name="T63" fmla="*/ 138 h 179"/>
                    <a:gd name="T64" fmla="*/ 194 w 274"/>
                    <a:gd name="T65" fmla="*/ 160 h 1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4"/>
                    <a:gd name="T100" fmla="*/ 0 h 179"/>
                    <a:gd name="T101" fmla="*/ 274 w 274"/>
                    <a:gd name="T102" fmla="*/ 179 h 1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4" h="179">
                      <a:moveTo>
                        <a:pt x="183" y="179"/>
                      </a:moveTo>
                      <a:lnTo>
                        <a:pt x="170" y="175"/>
                      </a:lnTo>
                      <a:lnTo>
                        <a:pt x="175" y="168"/>
                      </a:lnTo>
                      <a:lnTo>
                        <a:pt x="170" y="160"/>
                      </a:lnTo>
                      <a:lnTo>
                        <a:pt x="160" y="160"/>
                      </a:lnTo>
                      <a:lnTo>
                        <a:pt x="116" y="127"/>
                      </a:lnTo>
                      <a:lnTo>
                        <a:pt x="110" y="130"/>
                      </a:lnTo>
                      <a:lnTo>
                        <a:pt x="103" y="119"/>
                      </a:lnTo>
                      <a:lnTo>
                        <a:pt x="90" y="104"/>
                      </a:lnTo>
                      <a:lnTo>
                        <a:pt x="84" y="104"/>
                      </a:lnTo>
                      <a:lnTo>
                        <a:pt x="75" y="104"/>
                      </a:lnTo>
                      <a:lnTo>
                        <a:pt x="73" y="86"/>
                      </a:lnTo>
                      <a:lnTo>
                        <a:pt x="69" y="84"/>
                      </a:lnTo>
                      <a:lnTo>
                        <a:pt x="52" y="78"/>
                      </a:lnTo>
                      <a:lnTo>
                        <a:pt x="49" y="63"/>
                      </a:lnTo>
                      <a:lnTo>
                        <a:pt x="37" y="63"/>
                      </a:lnTo>
                      <a:lnTo>
                        <a:pt x="34" y="54"/>
                      </a:lnTo>
                      <a:lnTo>
                        <a:pt x="34" y="43"/>
                      </a:lnTo>
                      <a:lnTo>
                        <a:pt x="24" y="54"/>
                      </a:lnTo>
                      <a:lnTo>
                        <a:pt x="21" y="63"/>
                      </a:lnTo>
                      <a:lnTo>
                        <a:pt x="28" y="89"/>
                      </a:lnTo>
                      <a:lnTo>
                        <a:pt x="8" y="93"/>
                      </a:lnTo>
                      <a:lnTo>
                        <a:pt x="0" y="95"/>
                      </a:lnTo>
                      <a:lnTo>
                        <a:pt x="0" y="71"/>
                      </a:lnTo>
                      <a:lnTo>
                        <a:pt x="0" y="48"/>
                      </a:lnTo>
                      <a:lnTo>
                        <a:pt x="0" y="19"/>
                      </a:lnTo>
                      <a:lnTo>
                        <a:pt x="8" y="4"/>
                      </a:lnTo>
                      <a:lnTo>
                        <a:pt x="30" y="0"/>
                      </a:lnTo>
                      <a:lnTo>
                        <a:pt x="24" y="39"/>
                      </a:lnTo>
                      <a:lnTo>
                        <a:pt x="34" y="39"/>
                      </a:lnTo>
                      <a:lnTo>
                        <a:pt x="39" y="43"/>
                      </a:lnTo>
                      <a:lnTo>
                        <a:pt x="49" y="43"/>
                      </a:lnTo>
                      <a:lnTo>
                        <a:pt x="58" y="39"/>
                      </a:lnTo>
                      <a:lnTo>
                        <a:pt x="71" y="43"/>
                      </a:lnTo>
                      <a:lnTo>
                        <a:pt x="90" y="54"/>
                      </a:lnTo>
                      <a:lnTo>
                        <a:pt x="125" y="54"/>
                      </a:lnTo>
                      <a:lnTo>
                        <a:pt x="136" y="58"/>
                      </a:lnTo>
                      <a:lnTo>
                        <a:pt x="136" y="71"/>
                      </a:lnTo>
                      <a:lnTo>
                        <a:pt x="151" y="71"/>
                      </a:lnTo>
                      <a:lnTo>
                        <a:pt x="144" y="84"/>
                      </a:lnTo>
                      <a:lnTo>
                        <a:pt x="160" y="89"/>
                      </a:lnTo>
                      <a:lnTo>
                        <a:pt x="194" y="95"/>
                      </a:lnTo>
                      <a:lnTo>
                        <a:pt x="183" y="99"/>
                      </a:lnTo>
                      <a:lnTo>
                        <a:pt x="196" y="108"/>
                      </a:lnTo>
                      <a:lnTo>
                        <a:pt x="203" y="95"/>
                      </a:lnTo>
                      <a:lnTo>
                        <a:pt x="205" y="86"/>
                      </a:lnTo>
                      <a:lnTo>
                        <a:pt x="218" y="86"/>
                      </a:lnTo>
                      <a:lnTo>
                        <a:pt x="239" y="71"/>
                      </a:lnTo>
                      <a:lnTo>
                        <a:pt x="231" y="86"/>
                      </a:lnTo>
                      <a:lnTo>
                        <a:pt x="246" y="86"/>
                      </a:lnTo>
                      <a:lnTo>
                        <a:pt x="263" y="95"/>
                      </a:lnTo>
                      <a:lnTo>
                        <a:pt x="274" y="95"/>
                      </a:lnTo>
                      <a:lnTo>
                        <a:pt x="259" y="108"/>
                      </a:lnTo>
                      <a:lnTo>
                        <a:pt x="252" y="114"/>
                      </a:lnTo>
                      <a:lnTo>
                        <a:pt x="239" y="114"/>
                      </a:lnTo>
                      <a:lnTo>
                        <a:pt x="239" y="104"/>
                      </a:lnTo>
                      <a:lnTo>
                        <a:pt x="246" y="99"/>
                      </a:lnTo>
                      <a:lnTo>
                        <a:pt x="235" y="93"/>
                      </a:lnTo>
                      <a:lnTo>
                        <a:pt x="224" y="95"/>
                      </a:lnTo>
                      <a:lnTo>
                        <a:pt x="218" y="123"/>
                      </a:lnTo>
                      <a:lnTo>
                        <a:pt x="205" y="123"/>
                      </a:lnTo>
                      <a:lnTo>
                        <a:pt x="190" y="130"/>
                      </a:lnTo>
                      <a:lnTo>
                        <a:pt x="190" y="136"/>
                      </a:lnTo>
                      <a:lnTo>
                        <a:pt x="196" y="138"/>
                      </a:lnTo>
                      <a:lnTo>
                        <a:pt x="205" y="138"/>
                      </a:lnTo>
                      <a:lnTo>
                        <a:pt x="194" y="160"/>
                      </a:lnTo>
                      <a:lnTo>
                        <a:pt x="183" y="17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93" name="Freeform 157">
                  <a:extLst>
                    <a:ext uri="{FF2B5EF4-FFF2-40B4-BE49-F238E27FC236}">
                      <a16:creationId xmlns:a16="http://schemas.microsoft.com/office/drawing/2014/main" id="{FC30F1F7-DD41-450D-BA6A-95FE3ADD2C26}"/>
                    </a:ext>
                  </a:extLst>
                </p:cNvPr>
                <p:cNvSpPr>
                  <a:spLocks noChangeAspect="1"/>
                </p:cNvSpPr>
                <p:nvPr/>
              </p:nvSpPr>
              <p:spPr bwMode="auto">
                <a:xfrm>
                  <a:off x="4011" y="1859"/>
                  <a:ext cx="147" cy="95"/>
                </a:xfrm>
                <a:custGeom>
                  <a:avLst/>
                  <a:gdLst>
                    <a:gd name="T0" fmla="*/ 106 w 136"/>
                    <a:gd name="T1" fmla="*/ 37 h 95"/>
                    <a:gd name="T2" fmla="*/ 110 w 136"/>
                    <a:gd name="T3" fmla="*/ 52 h 95"/>
                    <a:gd name="T4" fmla="*/ 117 w 136"/>
                    <a:gd name="T5" fmla="*/ 52 h 95"/>
                    <a:gd name="T6" fmla="*/ 125 w 136"/>
                    <a:gd name="T7" fmla="*/ 56 h 95"/>
                    <a:gd name="T8" fmla="*/ 136 w 136"/>
                    <a:gd name="T9" fmla="*/ 75 h 95"/>
                    <a:gd name="T10" fmla="*/ 130 w 136"/>
                    <a:gd name="T11" fmla="*/ 82 h 95"/>
                    <a:gd name="T12" fmla="*/ 125 w 136"/>
                    <a:gd name="T13" fmla="*/ 80 h 95"/>
                    <a:gd name="T14" fmla="*/ 121 w 136"/>
                    <a:gd name="T15" fmla="*/ 80 h 95"/>
                    <a:gd name="T16" fmla="*/ 110 w 136"/>
                    <a:gd name="T17" fmla="*/ 75 h 95"/>
                    <a:gd name="T18" fmla="*/ 100 w 136"/>
                    <a:gd name="T19" fmla="*/ 82 h 95"/>
                    <a:gd name="T20" fmla="*/ 91 w 136"/>
                    <a:gd name="T21" fmla="*/ 88 h 95"/>
                    <a:gd name="T22" fmla="*/ 80 w 136"/>
                    <a:gd name="T23" fmla="*/ 95 h 95"/>
                    <a:gd name="T24" fmla="*/ 76 w 136"/>
                    <a:gd name="T25" fmla="*/ 67 h 95"/>
                    <a:gd name="T26" fmla="*/ 71 w 136"/>
                    <a:gd name="T27" fmla="*/ 65 h 95"/>
                    <a:gd name="T28" fmla="*/ 61 w 136"/>
                    <a:gd name="T29" fmla="*/ 56 h 95"/>
                    <a:gd name="T30" fmla="*/ 56 w 136"/>
                    <a:gd name="T31" fmla="*/ 69 h 95"/>
                    <a:gd name="T32" fmla="*/ 59 w 136"/>
                    <a:gd name="T33" fmla="*/ 73 h 95"/>
                    <a:gd name="T34" fmla="*/ 43 w 136"/>
                    <a:gd name="T35" fmla="*/ 80 h 95"/>
                    <a:gd name="T36" fmla="*/ 41 w 136"/>
                    <a:gd name="T37" fmla="*/ 84 h 95"/>
                    <a:gd name="T38" fmla="*/ 37 w 136"/>
                    <a:gd name="T39" fmla="*/ 82 h 95"/>
                    <a:gd name="T40" fmla="*/ 22 w 136"/>
                    <a:gd name="T41" fmla="*/ 91 h 95"/>
                    <a:gd name="T42" fmla="*/ 0 w 136"/>
                    <a:gd name="T43" fmla="*/ 84 h 95"/>
                    <a:gd name="T44" fmla="*/ 11 w 136"/>
                    <a:gd name="T45" fmla="*/ 67 h 95"/>
                    <a:gd name="T46" fmla="*/ 22 w 136"/>
                    <a:gd name="T47" fmla="*/ 45 h 95"/>
                    <a:gd name="T48" fmla="*/ 11 w 136"/>
                    <a:gd name="T49" fmla="*/ 45 h 95"/>
                    <a:gd name="T50" fmla="*/ 7 w 136"/>
                    <a:gd name="T51" fmla="*/ 41 h 95"/>
                    <a:gd name="T52" fmla="*/ 7 w 136"/>
                    <a:gd name="T53" fmla="*/ 37 h 95"/>
                    <a:gd name="T54" fmla="*/ 22 w 136"/>
                    <a:gd name="T55" fmla="*/ 30 h 95"/>
                    <a:gd name="T56" fmla="*/ 35 w 136"/>
                    <a:gd name="T57" fmla="*/ 30 h 95"/>
                    <a:gd name="T58" fmla="*/ 41 w 136"/>
                    <a:gd name="T59" fmla="*/ 2 h 95"/>
                    <a:gd name="T60" fmla="*/ 52 w 136"/>
                    <a:gd name="T61" fmla="*/ 0 h 95"/>
                    <a:gd name="T62" fmla="*/ 61 w 136"/>
                    <a:gd name="T63" fmla="*/ 6 h 95"/>
                    <a:gd name="T64" fmla="*/ 56 w 136"/>
                    <a:gd name="T65" fmla="*/ 11 h 95"/>
                    <a:gd name="T66" fmla="*/ 56 w 136"/>
                    <a:gd name="T67" fmla="*/ 21 h 95"/>
                    <a:gd name="T68" fmla="*/ 106 w 136"/>
                    <a:gd name="T69" fmla="*/ 37 h 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6"/>
                    <a:gd name="T106" fmla="*/ 0 h 95"/>
                    <a:gd name="T107" fmla="*/ 136 w 136"/>
                    <a:gd name="T108" fmla="*/ 95 h 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6" h="95">
                      <a:moveTo>
                        <a:pt x="106" y="37"/>
                      </a:moveTo>
                      <a:lnTo>
                        <a:pt x="110" y="52"/>
                      </a:lnTo>
                      <a:lnTo>
                        <a:pt x="117" y="52"/>
                      </a:lnTo>
                      <a:lnTo>
                        <a:pt x="125" y="56"/>
                      </a:lnTo>
                      <a:lnTo>
                        <a:pt x="136" y="75"/>
                      </a:lnTo>
                      <a:lnTo>
                        <a:pt x="130" y="82"/>
                      </a:lnTo>
                      <a:lnTo>
                        <a:pt x="125" y="80"/>
                      </a:lnTo>
                      <a:lnTo>
                        <a:pt x="121" y="80"/>
                      </a:lnTo>
                      <a:lnTo>
                        <a:pt x="110" y="75"/>
                      </a:lnTo>
                      <a:lnTo>
                        <a:pt x="100" y="82"/>
                      </a:lnTo>
                      <a:lnTo>
                        <a:pt x="91" y="88"/>
                      </a:lnTo>
                      <a:lnTo>
                        <a:pt x="80" y="95"/>
                      </a:lnTo>
                      <a:lnTo>
                        <a:pt x="76" y="67"/>
                      </a:lnTo>
                      <a:lnTo>
                        <a:pt x="71" y="65"/>
                      </a:lnTo>
                      <a:lnTo>
                        <a:pt x="61" y="56"/>
                      </a:lnTo>
                      <a:lnTo>
                        <a:pt x="56" y="69"/>
                      </a:lnTo>
                      <a:lnTo>
                        <a:pt x="59" y="73"/>
                      </a:lnTo>
                      <a:lnTo>
                        <a:pt x="43" y="80"/>
                      </a:lnTo>
                      <a:lnTo>
                        <a:pt x="41" y="84"/>
                      </a:lnTo>
                      <a:lnTo>
                        <a:pt x="37" y="82"/>
                      </a:lnTo>
                      <a:lnTo>
                        <a:pt x="22" y="91"/>
                      </a:lnTo>
                      <a:lnTo>
                        <a:pt x="0" y="84"/>
                      </a:lnTo>
                      <a:lnTo>
                        <a:pt x="11" y="67"/>
                      </a:lnTo>
                      <a:lnTo>
                        <a:pt x="22" y="45"/>
                      </a:lnTo>
                      <a:lnTo>
                        <a:pt x="11" y="45"/>
                      </a:lnTo>
                      <a:lnTo>
                        <a:pt x="7" y="41"/>
                      </a:lnTo>
                      <a:lnTo>
                        <a:pt x="7" y="37"/>
                      </a:lnTo>
                      <a:lnTo>
                        <a:pt x="22" y="30"/>
                      </a:lnTo>
                      <a:lnTo>
                        <a:pt x="35" y="30"/>
                      </a:lnTo>
                      <a:lnTo>
                        <a:pt x="41" y="2"/>
                      </a:lnTo>
                      <a:lnTo>
                        <a:pt x="52" y="0"/>
                      </a:lnTo>
                      <a:lnTo>
                        <a:pt x="61" y="6"/>
                      </a:lnTo>
                      <a:lnTo>
                        <a:pt x="56" y="11"/>
                      </a:lnTo>
                      <a:lnTo>
                        <a:pt x="56" y="21"/>
                      </a:lnTo>
                      <a:lnTo>
                        <a:pt x="106" y="3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94" name="Freeform 158">
                  <a:extLst>
                    <a:ext uri="{FF2B5EF4-FFF2-40B4-BE49-F238E27FC236}">
                      <a16:creationId xmlns:a16="http://schemas.microsoft.com/office/drawing/2014/main" id="{DAEF311C-F1F5-4850-A1D8-EBD414CA104D}"/>
                    </a:ext>
                  </a:extLst>
                </p:cNvPr>
                <p:cNvSpPr>
                  <a:spLocks noChangeAspect="1"/>
                </p:cNvSpPr>
                <p:nvPr/>
              </p:nvSpPr>
              <p:spPr bwMode="auto">
                <a:xfrm>
                  <a:off x="3756" y="1809"/>
                  <a:ext cx="246" cy="179"/>
                </a:xfrm>
                <a:custGeom>
                  <a:avLst/>
                  <a:gdLst>
                    <a:gd name="T0" fmla="*/ 71 w 227"/>
                    <a:gd name="T1" fmla="*/ 20 h 179"/>
                    <a:gd name="T2" fmla="*/ 76 w 227"/>
                    <a:gd name="T3" fmla="*/ 11 h 179"/>
                    <a:gd name="T4" fmla="*/ 86 w 227"/>
                    <a:gd name="T5" fmla="*/ 0 h 179"/>
                    <a:gd name="T6" fmla="*/ 86 w 227"/>
                    <a:gd name="T7" fmla="*/ 11 h 179"/>
                    <a:gd name="T8" fmla="*/ 89 w 227"/>
                    <a:gd name="T9" fmla="*/ 20 h 179"/>
                    <a:gd name="T10" fmla="*/ 101 w 227"/>
                    <a:gd name="T11" fmla="*/ 20 h 179"/>
                    <a:gd name="T12" fmla="*/ 104 w 227"/>
                    <a:gd name="T13" fmla="*/ 35 h 179"/>
                    <a:gd name="T14" fmla="*/ 125 w 227"/>
                    <a:gd name="T15" fmla="*/ 43 h 179"/>
                    <a:gd name="T16" fmla="*/ 127 w 227"/>
                    <a:gd name="T17" fmla="*/ 61 h 179"/>
                    <a:gd name="T18" fmla="*/ 136 w 227"/>
                    <a:gd name="T19" fmla="*/ 61 h 179"/>
                    <a:gd name="T20" fmla="*/ 142 w 227"/>
                    <a:gd name="T21" fmla="*/ 59 h 179"/>
                    <a:gd name="T22" fmla="*/ 155 w 227"/>
                    <a:gd name="T23" fmla="*/ 74 h 179"/>
                    <a:gd name="T24" fmla="*/ 162 w 227"/>
                    <a:gd name="T25" fmla="*/ 84 h 179"/>
                    <a:gd name="T26" fmla="*/ 166 w 227"/>
                    <a:gd name="T27" fmla="*/ 84 h 179"/>
                    <a:gd name="T28" fmla="*/ 201 w 227"/>
                    <a:gd name="T29" fmla="*/ 106 h 179"/>
                    <a:gd name="T30" fmla="*/ 212 w 227"/>
                    <a:gd name="T31" fmla="*/ 117 h 179"/>
                    <a:gd name="T32" fmla="*/ 222 w 227"/>
                    <a:gd name="T33" fmla="*/ 117 h 179"/>
                    <a:gd name="T34" fmla="*/ 227 w 227"/>
                    <a:gd name="T35" fmla="*/ 123 h 179"/>
                    <a:gd name="T36" fmla="*/ 222 w 227"/>
                    <a:gd name="T37" fmla="*/ 132 h 179"/>
                    <a:gd name="T38" fmla="*/ 212 w 227"/>
                    <a:gd name="T39" fmla="*/ 136 h 179"/>
                    <a:gd name="T40" fmla="*/ 212 w 227"/>
                    <a:gd name="T41" fmla="*/ 151 h 179"/>
                    <a:gd name="T42" fmla="*/ 186 w 227"/>
                    <a:gd name="T43" fmla="*/ 164 h 179"/>
                    <a:gd name="T44" fmla="*/ 190 w 227"/>
                    <a:gd name="T45" fmla="*/ 166 h 179"/>
                    <a:gd name="T46" fmla="*/ 175 w 227"/>
                    <a:gd name="T47" fmla="*/ 179 h 179"/>
                    <a:gd name="T48" fmla="*/ 175 w 227"/>
                    <a:gd name="T49" fmla="*/ 171 h 179"/>
                    <a:gd name="T50" fmla="*/ 155 w 227"/>
                    <a:gd name="T51" fmla="*/ 166 h 179"/>
                    <a:gd name="T52" fmla="*/ 153 w 227"/>
                    <a:gd name="T53" fmla="*/ 147 h 179"/>
                    <a:gd name="T54" fmla="*/ 112 w 227"/>
                    <a:gd name="T55" fmla="*/ 130 h 179"/>
                    <a:gd name="T56" fmla="*/ 91 w 227"/>
                    <a:gd name="T57" fmla="*/ 123 h 179"/>
                    <a:gd name="T58" fmla="*/ 89 w 227"/>
                    <a:gd name="T59" fmla="*/ 117 h 179"/>
                    <a:gd name="T60" fmla="*/ 71 w 227"/>
                    <a:gd name="T61" fmla="*/ 119 h 179"/>
                    <a:gd name="T62" fmla="*/ 60 w 227"/>
                    <a:gd name="T63" fmla="*/ 119 h 179"/>
                    <a:gd name="T64" fmla="*/ 52 w 227"/>
                    <a:gd name="T65" fmla="*/ 136 h 179"/>
                    <a:gd name="T66" fmla="*/ 37 w 227"/>
                    <a:gd name="T67" fmla="*/ 138 h 179"/>
                    <a:gd name="T68" fmla="*/ 32 w 227"/>
                    <a:gd name="T69" fmla="*/ 106 h 179"/>
                    <a:gd name="T70" fmla="*/ 17 w 227"/>
                    <a:gd name="T71" fmla="*/ 100 h 179"/>
                    <a:gd name="T72" fmla="*/ 17 w 227"/>
                    <a:gd name="T73" fmla="*/ 91 h 179"/>
                    <a:gd name="T74" fmla="*/ 26 w 227"/>
                    <a:gd name="T75" fmla="*/ 91 h 179"/>
                    <a:gd name="T76" fmla="*/ 22 w 227"/>
                    <a:gd name="T77" fmla="*/ 87 h 179"/>
                    <a:gd name="T78" fmla="*/ 11 w 227"/>
                    <a:gd name="T79" fmla="*/ 89 h 179"/>
                    <a:gd name="T80" fmla="*/ 9 w 227"/>
                    <a:gd name="T81" fmla="*/ 67 h 179"/>
                    <a:gd name="T82" fmla="*/ 11 w 227"/>
                    <a:gd name="T83" fmla="*/ 67 h 179"/>
                    <a:gd name="T84" fmla="*/ 22 w 227"/>
                    <a:gd name="T85" fmla="*/ 67 h 179"/>
                    <a:gd name="T86" fmla="*/ 32 w 227"/>
                    <a:gd name="T87" fmla="*/ 71 h 179"/>
                    <a:gd name="T88" fmla="*/ 37 w 227"/>
                    <a:gd name="T89" fmla="*/ 67 h 179"/>
                    <a:gd name="T90" fmla="*/ 37 w 227"/>
                    <a:gd name="T91" fmla="*/ 61 h 179"/>
                    <a:gd name="T92" fmla="*/ 26 w 227"/>
                    <a:gd name="T93" fmla="*/ 56 h 179"/>
                    <a:gd name="T94" fmla="*/ 22 w 227"/>
                    <a:gd name="T95" fmla="*/ 43 h 179"/>
                    <a:gd name="T96" fmla="*/ 11 w 227"/>
                    <a:gd name="T97" fmla="*/ 41 h 179"/>
                    <a:gd name="T98" fmla="*/ 7 w 227"/>
                    <a:gd name="T99" fmla="*/ 50 h 179"/>
                    <a:gd name="T100" fmla="*/ 9 w 227"/>
                    <a:gd name="T101" fmla="*/ 61 h 179"/>
                    <a:gd name="T102" fmla="*/ 0 w 227"/>
                    <a:gd name="T103" fmla="*/ 50 h 179"/>
                    <a:gd name="T104" fmla="*/ 9 w 227"/>
                    <a:gd name="T105" fmla="*/ 37 h 179"/>
                    <a:gd name="T106" fmla="*/ 24 w 227"/>
                    <a:gd name="T107" fmla="*/ 41 h 179"/>
                    <a:gd name="T108" fmla="*/ 32 w 227"/>
                    <a:gd name="T109" fmla="*/ 46 h 179"/>
                    <a:gd name="T110" fmla="*/ 52 w 227"/>
                    <a:gd name="T111" fmla="*/ 52 h 179"/>
                    <a:gd name="T112" fmla="*/ 60 w 227"/>
                    <a:gd name="T113" fmla="*/ 50 h 179"/>
                    <a:gd name="T114" fmla="*/ 80 w 227"/>
                    <a:gd name="T115" fmla="*/ 46 h 179"/>
                    <a:gd name="T116" fmla="*/ 71 w 227"/>
                    <a:gd name="T117" fmla="*/ 20 h 1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7"/>
                    <a:gd name="T178" fmla="*/ 0 h 179"/>
                    <a:gd name="T179" fmla="*/ 227 w 227"/>
                    <a:gd name="T180" fmla="*/ 179 h 1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7" h="179">
                      <a:moveTo>
                        <a:pt x="71" y="20"/>
                      </a:moveTo>
                      <a:lnTo>
                        <a:pt x="76" y="11"/>
                      </a:lnTo>
                      <a:lnTo>
                        <a:pt x="86" y="0"/>
                      </a:lnTo>
                      <a:lnTo>
                        <a:pt x="86" y="11"/>
                      </a:lnTo>
                      <a:lnTo>
                        <a:pt x="89" y="20"/>
                      </a:lnTo>
                      <a:lnTo>
                        <a:pt x="101" y="20"/>
                      </a:lnTo>
                      <a:lnTo>
                        <a:pt x="104" y="35"/>
                      </a:lnTo>
                      <a:lnTo>
                        <a:pt x="125" y="43"/>
                      </a:lnTo>
                      <a:lnTo>
                        <a:pt x="127" y="61"/>
                      </a:lnTo>
                      <a:lnTo>
                        <a:pt x="136" y="61"/>
                      </a:lnTo>
                      <a:lnTo>
                        <a:pt x="142" y="59"/>
                      </a:lnTo>
                      <a:lnTo>
                        <a:pt x="155" y="74"/>
                      </a:lnTo>
                      <a:lnTo>
                        <a:pt x="162" y="84"/>
                      </a:lnTo>
                      <a:lnTo>
                        <a:pt x="166" y="84"/>
                      </a:lnTo>
                      <a:lnTo>
                        <a:pt x="201" y="106"/>
                      </a:lnTo>
                      <a:lnTo>
                        <a:pt x="212" y="117"/>
                      </a:lnTo>
                      <a:lnTo>
                        <a:pt x="222" y="117"/>
                      </a:lnTo>
                      <a:lnTo>
                        <a:pt x="227" y="123"/>
                      </a:lnTo>
                      <a:lnTo>
                        <a:pt x="222" y="132"/>
                      </a:lnTo>
                      <a:lnTo>
                        <a:pt x="212" y="136"/>
                      </a:lnTo>
                      <a:lnTo>
                        <a:pt x="212" y="151"/>
                      </a:lnTo>
                      <a:lnTo>
                        <a:pt x="186" y="164"/>
                      </a:lnTo>
                      <a:lnTo>
                        <a:pt x="190" y="166"/>
                      </a:lnTo>
                      <a:lnTo>
                        <a:pt x="175" y="179"/>
                      </a:lnTo>
                      <a:lnTo>
                        <a:pt x="175" y="171"/>
                      </a:lnTo>
                      <a:lnTo>
                        <a:pt x="155" y="166"/>
                      </a:lnTo>
                      <a:lnTo>
                        <a:pt x="153" y="147"/>
                      </a:lnTo>
                      <a:lnTo>
                        <a:pt x="112" y="130"/>
                      </a:lnTo>
                      <a:lnTo>
                        <a:pt x="91" y="123"/>
                      </a:lnTo>
                      <a:lnTo>
                        <a:pt x="89" y="117"/>
                      </a:lnTo>
                      <a:lnTo>
                        <a:pt x="71" y="119"/>
                      </a:lnTo>
                      <a:lnTo>
                        <a:pt x="60" y="119"/>
                      </a:lnTo>
                      <a:lnTo>
                        <a:pt x="52" y="136"/>
                      </a:lnTo>
                      <a:lnTo>
                        <a:pt x="37" y="138"/>
                      </a:lnTo>
                      <a:lnTo>
                        <a:pt x="32" y="106"/>
                      </a:lnTo>
                      <a:lnTo>
                        <a:pt x="17" y="100"/>
                      </a:lnTo>
                      <a:lnTo>
                        <a:pt x="17" y="91"/>
                      </a:lnTo>
                      <a:lnTo>
                        <a:pt x="26" y="91"/>
                      </a:lnTo>
                      <a:lnTo>
                        <a:pt x="22" y="87"/>
                      </a:lnTo>
                      <a:lnTo>
                        <a:pt x="11" y="89"/>
                      </a:lnTo>
                      <a:lnTo>
                        <a:pt x="9" y="67"/>
                      </a:lnTo>
                      <a:lnTo>
                        <a:pt x="11" y="67"/>
                      </a:lnTo>
                      <a:lnTo>
                        <a:pt x="22" y="67"/>
                      </a:lnTo>
                      <a:lnTo>
                        <a:pt x="32" y="71"/>
                      </a:lnTo>
                      <a:lnTo>
                        <a:pt x="37" y="67"/>
                      </a:lnTo>
                      <a:lnTo>
                        <a:pt x="37" y="61"/>
                      </a:lnTo>
                      <a:lnTo>
                        <a:pt x="26" y="56"/>
                      </a:lnTo>
                      <a:lnTo>
                        <a:pt x="22" y="43"/>
                      </a:lnTo>
                      <a:lnTo>
                        <a:pt x="11" y="41"/>
                      </a:lnTo>
                      <a:lnTo>
                        <a:pt x="7" y="50"/>
                      </a:lnTo>
                      <a:lnTo>
                        <a:pt x="9" y="61"/>
                      </a:lnTo>
                      <a:lnTo>
                        <a:pt x="0" y="50"/>
                      </a:lnTo>
                      <a:lnTo>
                        <a:pt x="9" y="37"/>
                      </a:lnTo>
                      <a:lnTo>
                        <a:pt x="24" y="41"/>
                      </a:lnTo>
                      <a:lnTo>
                        <a:pt x="32" y="46"/>
                      </a:lnTo>
                      <a:lnTo>
                        <a:pt x="52" y="52"/>
                      </a:lnTo>
                      <a:lnTo>
                        <a:pt x="60" y="50"/>
                      </a:lnTo>
                      <a:lnTo>
                        <a:pt x="80" y="46"/>
                      </a:lnTo>
                      <a:lnTo>
                        <a:pt x="71" y="2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95" name="Freeform 159">
                  <a:extLst>
                    <a:ext uri="{FF2B5EF4-FFF2-40B4-BE49-F238E27FC236}">
                      <a16:creationId xmlns:a16="http://schemas.microsoft.com/office/drawing/2014/main" id="{C2F38680-61AE-4E2E-B41F-E813F83B2C80}"/>
                    </a:ext>
                  </a:extLst>
                </p:cNvPr>
                <p:cNvSpPr>
                  <a:spLocks noChangeAspect="1"/>
                </p:cNvSpPr>
                <p:nvPr/>
              </p:nvSpPr>
              <p:spPr bwMode="auto">
                <a:xfrm>
                  <a:off x="3310" y="2055"/>
                  <a:ext cx="212" cy="175"/>
                </a:xfrm>
                <a:custGeom>
                  <a:avLst/>
                  <a:gdLst>
                    <a:gd name="T0" fmla="*/ 4 w 196"/>
                    <a:gd name="T1" fmla="*/ 7 h 175"/>
                    <a:gd name="T2" fmla="*/ 11 w 196"/>
                    <a:gd name="T3" fmla="*/ 7 h 175"/>
                    <a:gd name="T4" fmla="*/ 26 w 196"/>
                    <a:gd name="T5" fmla="*/ 7 h 175"/>
                    <a:gd name="T6" fmla="*/ 65 w 196"/>
                    <a:gd name="T7" fmla="*/ 15 h 175"/>
                    <a:gd name="T8" fmla="*/ 86 w 196"/>
                    <a:gd name="T9" fmla="*/ 13 h 175"/>
                    <a:gd name="T10" fmla="*/ 86 w 196"/>
                    <a:gd name="T11" fmla="*/ 7 h 175"/>
                    <a:gd name="T12" fmla="*/ 90 w 196"/>
                    <a:gd name="T13" fmla="*/ 9 h 175"/>
                    <a:gd name="T14" fmla="*/ 95 w 196"/>
                    <a:gd name="T15" fmla="*/ 7 h 175"/>
                    <a:gd name="T16" fmla="*/ 108 w 196"/>
                    <a:gd name="T17" fmla="*/ 9 h 175"/>
                    <a:gd name="T18" fmla="*/ 114 w 196"/>
                    <a:gd name="T19" fmla="*/ 15 h 175"/>
                    <a:gd name="T20" fmla="*/ 114 w 196"/>
                    <a:gd name="T21" fmla="*/ 9 h 175"/>
                    <a:gd name="T22" fmla="*/ 116 w 196"/>
                    <a:gd name="T23" fmla="*/ 9 h 175"/>
                    <a:gd name="T24" fmla="*/ 121 w 196"/>
                    <a:gd name="T25" fmla="*/ 13 h 175"/>
                    <a:gd name="T26" fmla="*/ 131 w 196"/>
                    <a:gd name="T27" fmla="*/ 13 h 175"/>
                    <a:gd name="T28" fmla="*/ 149 w 196"/>
                    <a:gd name="T29" fmla="*/ 9 h 175"/>
                    <a:gd name="T30" fmla="*/ 151 w 196"/>
                    <a:gd name="T31" fmla="*/ 0 h 175"/>
                    <a:gd name="T32" fmla="*/ 153 w 196"/>
                    <a:gd name="T33" fmla="*/ 7 h 175"/>
                    <a:gd name="T34" fmla="*/ 151 w 196"/>
                    <a:gd name="T35" fmla="*/ 13 h 175"/>
                    <a:gd name="T36" fmla="*/ 155 w 196"/>
                    <a:gd name="T37" fmla="*/ 22 h 175"/>
                    <a:gd name="T38" fmla="*/ 160 w 196"/>
                    <a:gd name="T39" fmla="*/ 31 h 175"/>
                    <a:gd name="T40" fmla="*/ 160 w 196"/>
                    <a:gd name="T41" fmla="*/ 43 h 175"/>
                    <a:gd name="T42" fmla="*/ 155 w 196"/>
                    <a:gd name="T43" fmla="*/ 43 h 175"/>
                    <a:gd name="T44" fmla="*/ 155 w 196"/>
                    <a:gd name="T45" fmla="*/ 50 h 175"/>
                    <a:gd name="T46" fmla="*/ 153 w 196"/>
                    <a:gd name="T47" fmla="*/ 65 h 175"/>
                    <a:gd name="T48" fmla="*/ 151 w 196"/>
                    <a:gd name="T49" fmla="*/ 72 h 175"/>
                    <a:gd name="T50" fmla="*/ 136 w 196"/>
                    <a:gd name="T51" fmla="*/ 59 h 175"/>
                    <a:gd name="T52" fmla="*/ 131 w 196"/>
                    <a:gd name="T53" fmla="*/ 50 h 175"/>
                    <a:gd name="T54" fmla="*/ 129 w 196"/>
                    <a:gd name="T55" fmla="*/ 46 h 175"/>
                    <a:gd name="T56" fmla="*/ 123 w 196"/>
                    <a:gd name="T57" fmla="*/ 39 h 175"/>
                    <a:gd name="T58" fmla="*/ 121 w 196"/>
                    <a:gd name="T59" fmla="*/ 39 h 175"/>
                    <a:gd name="T60" fmla="*/ 121 w 196"/>
                    <a:gd name="T61" fmla="*/ 41 h 175"/>
                    <a:gd name="T62" fmla="*/ 123 w 196"/>
                    <a:gd name="T63" fmla="*/ 46 h 175"/>
                    <a:gd name="T64" fmla="*/ 138 w 196"/>
                    <a:gd name="T65" fmla="*/ 69 h 175"/>
                    <a:gd name="T66" fmla="*/ 138 w 196"/>
                    <a:gd name="T67" fmla="*/ 74 h 175"/>
                    <a:gd name="T68" fmla="*/ 149 w 196"/>
                    <a:gd name="T69" fmla="*/ 89 h 175"/>
                    <a:gd name="T70" fmla="*/ 155 w 196"/>
                    <a:gd name="T71" fmla="*/ 104 h 175"/>
                    <a:gd name="T72" fmla="*/ 175 w 196"/>
                    <a:gd name="T73" fmla="*/ 138 h 175"/>
                    <a:gd name="T74" fmla="*/ 179 w 196"/>
                    <a:gd name="T75" fmla="*/ 143 h 175"/>
                    <a:gd name="T76" fmla="*/ 175 w 196"/>
                    <a:gd name="T77" fmla="*/ 143 h 175"/>
                    <a:gd name="T78" fmla="*/ 181 w 196"/>
                    <a:gd name="T79" fmla="*/ 160 h 175"/>
                    <a:gd name="T80" fmla="*/ 188 w 196"/>
                    <a:gd name="T81" fmla="*/ 164 h 175"/>
                    <a:gd name="T82" fmla="*/ 190 w 196"/>
                    <a:gd name="T83" fmla="*/ 169 h 175"/>
                    <a:gd name="T84" fmla="*/ 196 w 196"/>
                    <a:gd name="T85" fmla="*/ 175 h 175"/>
                    <a:gd name="T86" fmla="*/ 8 w 196"/>
                    <a:gd name="T87" fmla="*/ 173 h 175"/>
                    <a:gd name="T88" fmla="*/ 4 w 196"/>
                    <a:gd name="T89" fmla="*/ 46 h 175"/>
                    <a:gd name="T90" fmla="*/ 0 w 196"/>
                    <a:gd name="T91" fmla="*/ 31 h 175"/>
                    <a:gd name="T92" fmla="*/ 4 w 196"/>
                    <a:gd name="T93" fmla="*/ 22 h 175"/>
                    <a:gd name="T94" fmla="*/ 0 w 196"/>
                    <a:gd name="T95" fmla="*/ 9 h 175"/>
                    <a:gd name="T96" fmla="*/ 4 w 196"/>
                    <a:gd name="T97" fmla="*/ 7 h 1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175"/>
                    <a:gd name="T149" fmla="*/ 196 w 196"/>
                    <a:gd name="T150" fmla="*/ 175 h 1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175">
                      <a:moveTo>
                        <a:pt x="4" y="7"/>
                      </a:moveTo>
                      <a:lnTo>
                        <a:pt x="11" y="7"/>
                      </a:lnTo>
                      <a:lnTo>
                        <a:pt x="26" y="7"/>
                      </a:lnTo>
                      <a:lnTo>
                        <a:pt x="65" y="15"/>
                      </a:lnTo>
                      <a:lnTo>
                        <a:pt x="86" y="13"/>
                      </a:lnTo>
                      <a:lnTo>
                        <a:pt x="86" y="7"/>
                      </a:lnTo>
                      <a:lnTo>
                        <a:pt x="90" y="9"/>
                      </a:lnTo>
                      <a:lnTo>
                        <a:pt x="95" y="7"/>
                      </a:lnTo>
                      <a:lnTo>
                        <a:pt x="108" y="9"/>
                      </a:lnTo>
                      <a:lnTo>
                        <a:pt x="114" y="15"/>
                      </a:lnTo>
                      <a:lnTo>
                        <a:pt x="114" y="9"/>
                      </a:lnTo>
                      <a:lnTo>
                        <a:pt x="116" y="9"/>
                      </a:lnTo>
                      <a:lnTo>
                        <a:pt x="121" y="13"/>
                      </a:lnTo>
                      <a:lnTo>
                        <a:pt x="131" y="13"/>
                      </a:lnTo>
                      <a:lnTo>
                        <a:pt x="149" y="9"/>
                      </a:lnTo>
                      <a:lnTo>
                        <a:pt x="151" y="0"/>
                      </a:lnTo>
                      <a:lnTo>
                        <a:pt x="153" y="7"/>
                      </a:lnTo>
                      <a:lnTo>
                        <a:pt x="151" y="13"/>
                      </a:lnTo>
                      <a:lnTo>
                        <a:pt x="155" y="22"/>
                      </a:lnTo>
                      <a:lnTo>
                        <a:pt x="160" y="31"/>
                      </a:lnTo>
                      <a:lnTo>
                        <a:pt x="160" y="43"/>
                      </a:lnTo>
                      <a:lnTo>
                        <a:pt x="155" y="43"/>
                      </a:lnTo>
                      <a:lnTo>
                        <a:pt x="155" y="50"/>
                      </a:lnTo>
                      <a:lnTo>
                        <a:pt x="153" y="65"/>
                      </a:lnTo>
                      <a:lnTo>
                        <a:pt x="151" y="72"/>
                      </a:lnTo>
                      <a:lnTo>
                        <a:pt x="136" y="59"/>
                      </a:lnTo>
                      <a:lnTo>
                        <a:pt x="131" y="50"/>
                      </a:lnTo>
                      <a:lnTo>
                        <a:pt x="129" y="46"/>
                      </a:lnTo>
                      <a:lnTo>
                        <a:pt x="123" y="39"/>
                      </a:lnTo>
                      <a:lnTo>
                        <a:pt x="121" y="39"/>
                      </a:lnTo>
                      <a:lnTo>
                        <a:pt x="121" y="41"/>
                      </a:lnTo>
                      <a:lnTo>
                        <a:pt x="123" y="46"/>
                      </a:lnTo>
                      <a:lnTo>
                        <a:pt x="138" y="69"/>
                      </a:lnTo>
                      <a:lnTo>
                        <a:pt x="138" y="74"/>
                      </a:lnTo>
                      <a:lnTo>
                        <a:pt x="149" y="89"/>
                      </a:lnTo>
                      <a:lnTo>
                        <a:pt x="155" y="104"/>
                      </a:lnTo>
                      <a:lnTo>
                        <a:pt x="175" y="138"/>
                      </a:lnTo>
                      <a:lnTo>
                        <a:pt x="179" y="143"/>
                      </a:lnTo>
                      <a:lnTo>
                        <a:pt x="175" y="143"/>
                      </a:lnTo>
                      <a:lnTo>
                        <a:pt x="181" y="160"/>
                      </a:lnTo>
                      <a:lnTo>
                        <a:pt x="188" y="164"/>
                      </a:lnTo>
                      <a:lnTo>
                        <a:pt x="190" y="169"/>
                      </a:lnTo>
                      <a:lnTo>
                        <a:pt x="196" y="175"/>
                      </a:lnTo>
                      <a:lnTo>
                        <a:pt x="8" y="173"/>
                      </a:lnTo>
                      <a:lnTo>
                        <a:pt x="4" y="46"/>
                      </a:lnTo>
                      <a:lnTo>
                        <a:pt x="0" y="31"/>
                      </a:lnTo>
                      <a:lnTo>
                        <a:pt x="4" y="22"/>
                      </a:lnTo>
                      <a:lnTo>
                        <a:pt x="0" y="9"/>
                      </a:lnTo>
                      <a:lnTo>
                        <a:pt x="4" y="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96" name="Freeform 160">
                  <a:extLst>
                    <a:ext uri="{FF2B5EF4-FFF2-40B4-BE49-F238E27FC236}">
                      <a16:creationId xmlns:a16="http://schemas.microsoft.com/office/drawing/2014/main" id="{8C55B22D-225E-41BA-B6E2-A457C13A81B0}"/>
                    </a:ext>
                  </a:extLst>
                </p:cNvPr>
                <p:cNvSpPr>
                  <a:spLocks noChangeAspect="1"/>
                </p:cNvSpPr>
                <p:nvPr/>
              </p:nvSpPr>
              <p:spPr bwMode="auto">
                <a:xfrm>
                  <a:off x="2732" y="1958"/>
                  <a:ext cx="362" cy="322"/>
                </a:xfrm>
                <a:custGeom>
                  <a:avLst/>
                  <a:gdLst>
                    <a:gd name="T0" fmla="*/ 110 w 334"/>
                    <a:gd name="T1" fmla="*/ 37 h 322"/>
                    <a:gd name="T2" fmla="*/ 125 w 334"/>
                    <a:gd name="T3" fmla="*/ 28 h 322"/>
                    <a:gd name="T4" fmla="*/ 136 w 334"/>
                    <a:gd name="T5" fmla="*/ 22 h 322"/>
                    <a:gd name="T6" fmla="*/ 164 w 334"/>
                    <a:gd name="T7" fmla="*/ 9 h 322"/>
                    <a:gd name="T8" fmla="*/ 190 w 334"/>
                    <a:gd name="T9" fmla="*/ 7 h 322"/>
                    <a:gd name="T10" fmla="*/ 209 w 334"/>
                    <a:gd name="T11" fmla="*/ 4 h 322"/>
                    <a:gd name="T12" fmla="*/ 224 w 334"/>
                    <a:gd name="T13" fmla="*/ 9 h 322"/>
                    <a:gd name="T14" fmla="*/ 239 w 334"/>
                    <a:gd name="T15" fmla="*/ 0 h 322"/>
                    <a:gd name="T16" fmla="*/ 248 w 334"/>
                    <a:gd name="T17" fmla="*/ 4 h 322"/>
                    <a:gd name="T18" fmla="*/ 263 w 334"/>
                    <a:gd name="T19" fmla="*/ 7 h 322"/>
                    <a:gd name="T20" fmla="*/ 274 w 334"/>
                    <a:gd name="T21" fmla="*/ 7 h 322"/>
                    <a:gd name="T22" fmla="*/ 270 w 334"/>
                    <a:gd name="T23" fmla="*/ 13 h 322"/>
                    <a:gd name="T24" fmla="*/ 270 w 334"/>
                    <a:gd name="T25" fmla="*/ 41 h 322"/>
                    <a:gd name="T26" fmla="*/ 263 w 334"/>
                    <a:gd name="T27" fmla="*/ 69 h 322"/>
                    <a:gd name="T28" fmla="*/ 274 w 334"/>
                    <a:gd name="T29" fmla="*/ 84 h 322"/>
                    <a:gd name="T30" fmla="*/ 291 w 334"/>
                    <a:gd name="T31" fmla="*/ 125 h 322"/>
                    <a:gd name="T32" fmla="*/ 298 w 334"/>
                    <a:gd name="T33" fmla="*/ 166 h 322"/>
                    <a:gd name="T34" fmla="*/ 298 w 334"/>
                    <a:gd name="T35" fmla="*/ 190 h 322"/>
                    <a:gd name="T36" fmla="*/ 300 w 334"/>
                    <a:gd name="T37" fmla="*/ 214 h 322"/>
                    <a:gd name="T38" fmla="*/ 306 w 334"/>
                    <a:gd name="T39" fmla="*/ 229 h 322"/>
                    <a:gd name="T40" fmla="*/ 323 w 334"/>
                    <a:gd name="T41" fmla="*/ 231 h 322"/>
                    <a:gd name="T42" fmla="*/ 319 w 334"/>
                    <a:gd name="T43" fmla="*/ 255 h 322"/>
                    <a:gd name="T44" fmla="*/ 235 w 334"/>
                    <a:gd name="T45" fmla="*/ 311 h 322"/>
                    <a:gd name="T46" fmla="*/ 194 w 334"/>
                    <a:gd name="T47" fmla="*/ 322 h 322"/>
                    <a:gd name="T48" fmla="*/ 194 w 334"/>
                    <a:gd name="T49" fmla="*/ 311 h 322"/>
                    <a:gd name="T50" fmla="*/ 183 w 334"/>
                    <a:gd name="T51" fmla="*/ 302 h 322"/>
                    <a:gd name="T52" fmla="*/ 168 w 334"/>
                    <a:gd name="T53" fmla="*/ 296 h 322"/>
                    <a:gd name="T54" fmla="*/ 159 w 334"/>
                    <a:gd name="T55" fmla="*/ 287 h 322"/>
                    <a:gd name="T56" fmla="*/ 0 w 334"/>
                    <a:gd name="T57" fmla="*/ 175 h 322"/>
                    <a:gd name="T58" fmla="*/ 6 w 334"/>
                    <a:gd name="T59" fmla="*/ 145 h 322"/>
                    <a:gd name="T60" fmla="*/ 30 w 334"/>
                    <a:gd name="T61" fmla="*/ 136 h 322"/>
                    <a:gd name="T62" fmla="*/ 41 w 334"/>
                    <a:gd name="T63" fmla="*/ 136 h 322"/>
                    <a:gd name="T64" fmla="*/ 73 w 334"/>
                    <a:gd name="T65" fmla="*/ 117 h 322"/>
                    <a:gd name="T66" fmla="*/ 80 w 334"/>
                    <a:gd name="T67" fmla="*/ 106 h 322"/>
                    <a:gd name="T68" fmla="*/ 90 w 334"/>
                    <a:gd name="T69" fmla="*/ 99 h 322"/>
                    <a:gd name="T70" fmla="*/ 118 w 334"/>
                    <a:gd name="T71" fmla="*/ 91 h 322"/>
                    <a:gd name="T72" fmla="*/ 118 w 334"/>
                    <a:gd name="T73" fmla="*/ 80 h 322"/>
                    <a:gd name="T74" fmla="*/ 114 w 334"/>
                    <a:gd name="T75" fmla="*/ 61 h 322"/>
                    <a:gd name="T76" fmla="*/ 110 w 334"/>
                    <a:gd name="T77" fmla="*/ 43 h 3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4"/>
                    <a:gd name="T118" fmla="*/ 0 h 322"/>
                    <a:gd name="T119" fmla="*/ 334 w 334"/>
                    <a:gd name="T120" fmla="*/ 322 h 3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4" h="322">
                      <a:moveTo>
                        <a:pt x="103" y="37"/>
                      </a:moveTo>
                      <a:lnTo>
                        <a:pt x="110" y="37"/>
                      </a:lnTo>
                      <a:lnTo>
                        <a:pt x="116" y="30"/>
                      </a:lnTo>
                      <a:lnTo>
                        <a:pt x="125" y="28"/>
                      </a:lnTo>
                      <a:lnTo>
                        <a:pt x="131" y="24"/>
                      </a:lnTo>
                      <a:lnTo>
                        <a:pt x="136" y="22"/>
                      </a:lnTo>
                      <a:lnTo>
                        <a:pt x="146" y="15"/>
                      </a:lnTo>
                      <a:lnTo>
                        <a:pt x="164" y="9"/>
                      </a:lnTo>
                      <a:lnTo>
                        <a:pt x="181" y="9"/>
                      </a:lnTo>
                      <a:lnTo>
                        <a:pt x="190" y="7"/>
                      </a:lnTo>
                      <a:lnTo>
                        <a:pt x="196" y="4"/>
                      </a:lnTo>
                      <a:lnTo>
                        <a:pt x="209" y="4"/>
                      </a:lnTo>
                      <a:lnTo>
                        <a:pt x="218" y="9"/>
                      </a:lnTo>
                      <a:lnTo>
                        <a:pt x="224" y="9"/>
                      </a:lnTo>
                      <a:lnTo>
                        <a:pt x="231" y="7"/>
                      </a:lnTo>
                      <a:lnTo>
                        <a:pt x="239" y="0"/>
                      </a:lnTo>
                      <a:lnTo>
                        <a:pt x="241" y="0"/>
                      </a:lnTo>
                      <a:lnTo>
                        <a:pt x="248" y="4"/>
                      </a:lnTo>
                      <a:lnTo>
                        <a:pt x="250" y="0"/>
                      </a:lnTo>
                      <a:lnTo>
                        <a:pt x="263" y="7"/>
                      </a:lnTo>
                      <a:lnTo>
                        <a:pt x="274" y="4"/>
                      </a:lnTo>
                      <a:lnTo>
                        <a:pt x="274" y="7"/>
                      </a:lnTo>
                      <a:lnTo>
                        <a:pt x="270" y="9"/>
                      </a:lnTo>
                      <a:lnTo>
                        <a:pt x="270" y="13"/>
                      </a:lnTo>
                      <a:lnTo>
                        <a:pt x="270" y="24"/>
                      </a:lnTo>
                      <a:lnTo>
                        <a:pt x="270" y="41"/>
                      </a:lnTo>
                      <a:lnTo>
                        <a:pt x="259" y="56"/>
                      </a:lnTo>
                      <a:lnTo>
                        <a:pt x="263" y="69"/>
                      </a:lnTo>
                      <a:lnTo>
                        <a:pt x="270" y="71"/>
                      </a:lnTo>
                      <a:lnTo>
                        <a:pt x="274" y="84"/>
                      </a:lnTo>
                      <a:lnTo>
                        <a:pt x="285" y="91"/>
                      </a:lnTo>
                      <a:lnTo>
                        <a:pt x="291" y="125"/>
                      </a:lnTo>
                      <a:lnTo>
                        <a:pt x="293" y="145"/>
                      </a:lnTo>
                      <a:lnTo>
                        <a:pt x="298" y="166"/>
                      </a:lnTo>
                      <a:lnTo>
                        <a:pt x="293" y="175"/>
                      </a:lnTo>
                      <a:lnTo>
                        <a:pt x="298" y="190"/>
                      </a:lnTo>
                      <a:lnTo>
                        <a:pt x="291" y="199"/>
                      </a:lnTo>
                      <a:lnTo>
                        <a:pt x="300" y="214"/>
                      </a:lnTo>
                      <a:lnTo>
                        <a:pt x="300" y="220"/>
                      </a:lnTo>
                      <a:lnTo>
                        <a:pt x="306" y="229"/>
                      </a:lnTo>
                      <a:lnTo>
                        <a:pt x="313" y="227"/>
                      </a:lnTo>
                      <a:lnTo>
                        <a:pt x="323" y="231"/>
                      </a:lnTo>
                      <a:lnTo>
                        <a:pt x="334" y="244"/>
                      </a:lnTo>
                      <a:lnTo>
                        <a:pt x="319" y="255"/>
                      </a:lnTo>
                      <a:lnTo>
                        <a:pt x="259" y="287"/>
                      </a:lnTo>
                      <a:lnTo>
                        <a:pt x="235" y="311"/>
                      </a:lnTo>
                      <a:lnTo>
                        <a:pt x="209" y="320"/>
                      </a:lnTo>
                      <a:lnTo>
                        <a:pt x="194" y="322"/>
                      </a:lnTo>
                      <a:lnTo>
                        <a:pt x="190" y="320"/>
                      </a:lnTo>
                      <a:lnTo>
                        <a:pt x="194" y="311"/>
                      </a:lnTo>
                      <a:lnTo>
                        <a:pt x="190" y="307"/>
                      </a:lnTo>
                      <a:lnTo>
                        <a:pt x="183" y="302"/>
                      </a:lnTo>
                      <a:lnTo>
                        <a:pt x="177" y="300"/>
                      </a:lnTo>
                      <a:lnTo>
                        <a:pt x="168" y="296"/>
                      </a:lnTo>
                      <a:lnTo>
                        <a:pt x="159" y="292"/>
                      </a:lnTo>
                      <a:lnTo>
                        <a:pt x="159" y="287"/>
                      </a:lnTo>
                      <a:lnTo>
                        <a:pt x="60" y="216"/>
                      </a:lnTo>
                      <a:lnTo>
                        <a:pt x="0" y="175"/>
                      </a:lnTo>
                      <a:lnTo>
                        <a:pt x="0" y="149"/>
                      </a:lnTo>
                      <a:lnTo>
                        <a:pt x="6" y="145"/>
                      </a:lnTo>
                      <a:lnTo>
                        <a:pt x="21" y="136"/>
                      </a:lnTo>
                      <a:lnTo>
                        <a:pt x="30" y="136"/>
                      </a:lnTo>
                      <a:lnTo>
                        <a:pt x="36" y="134"/>
                      </a:lnTo>
                      <a:lnTo>
                        <a:pt x="41" y="136"/>
                      </a:lnTo>
                      <a:lnTo>
                        <a:pt x="54" y="134"/>
                      </a:lnTo>
                      <a:lnTo>
                        <a:pt x="73" y="117"/>
                      </a:lnTo>
                      <a:lnTo>
                        <a:pt x="80" y="110"/>
                      </a:lnTo>
                      <a:lnTo>
                        <a:pt x="80" y="106"/>
                      </a:lnTo>
                      <a:lnTo>
                        <a:pt x="80" y="102"/>
                      </a:lnTo>
                      <a:lnTo>
                        <a:pt x="90" y="99"/>
                      </a:lnTo>
                      <a:lnTo>
                        <a:pt x="90" y="93"/>
                      </a:lnTo>
                      <a:lnTo>
                        <a:pt x="118" y="91"/>
                      </a:lnTo>
                      <a:lnTo>
                        <a:pt x="118" y="87"/>
                      </a:lnTo>
                      <a:lnTo>
                        <a:pt x="118" y="80"/>
                      </a:lnTo>
                      <a:lnTo>
                        <a:pt x="116" y="76"/>
                      </a:lnTo>
                      <a:lnTo>
                        <a:pt x="114" y="61"/>
                      </a:lnTo>
                      <a:lnTo>
                        <a:pt x="114" y="54"/>
                      </a:lnTo>
                      <a:lnTo>
                        <a:pt x="110" y="43"/>
                      </a:lnTo>
                      <a:lnTo>
                        <a:pt x="103" y="3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97" name="Freeform 161">
                  <a:extLst>
                    <a:ext uri="{FF2B5EF4-FFF2-40B4-BE49-F238E27FC236}">
                      <a16:creationId xmlns:a16="http://schemas.microsoft.com/office/drawing/2014/main" id="{BD187BAE-523D-44EB-8F19-1A0500C9132C}"/>
                    </a:ext>
                  </a:extLst>
                </p:cNvPr>
                <p:cNvSpPr>
                  <a:spLocks noChangeAspect="1"/>
                </p:cNvSpPr>
                <p:nvPr/>
              </p:nvSpPr>
              <p:spPr bwMode="auto">
                <a:xfrm>
                  <a:off x="3082" y="2690"/>
                  <a:ext cx="220" cy="203"/>
                </a:xfrm>
                <a:custGeom>
                  <a:avLst/>
                  <a:gdLst>
                    <a:gd name="T0" fmla="*/ 31 w 203"/>
                    <a:gd name="T1" fmla="*/ 0 h 203"/>
                    <a:gd name="T2" fmla="*/ 44 w 203"/>
                    <a:gd name="T3" fmla="*/ 0 h 203"/>
                    <a:gd name="T4" fmla="*/ 85 w 203"/>
                    <a:gd name="T5" fmla="*/ 0 h 203"/>
                    <a:gd name="T6" fmla="*/ 85 w 203"/>
                    <a:gd name="T7" fmla="*/ 11 h 203"/>
                    <a:gd name="T8" fmla="*/ 89 w 203"/>
                    <a:gd name="T9" fmla="*/ 22 h 203"/>
                    <a:gd name="T10" fmla="*/ 115 w 203"/>
                    <a:gd name="T11" fmla="*/ 37 h 203"/>
                    <a:gd name="T12" fmla="*/ 130 w 203"/>
                    <a:gd name="T13" fmla="*/ 32 h 203"/>
                    <a:gd name="T14" fmla="*/ 132 w 203"/>
                    <a:gd name="T15" fmla="*/ 26 h 203"/>
                    <a:gd name="T16" fmla="*/ 141 w 203"/>
                    <a:gd name="T17" fmla="*/ 17 h 203"/>
                    <a:gd name="T18" fmla="*/ 149 w 203"/>
                    <a:gd name="T19" fmla="*/ 26 h 203"/>
                    <a:gd name="T20" fmla="*/ 169 w 203"/>
                    <a:gd name="T21" fmla="*/ 37 h 203"/>
                    <a:gd name="T22" fmla="*/ 164 w 203"/>
                    <a:gd name="T23" fmla="*/ 58 h 203"/>
                    <a:gd name="T24" fmla="*/ 175 w 203"/>
                    <a:gd name="T25" fmla="*/ 67 h 203"/>
                    <a:gd name="T26" fmla="*/ 175 w 203"/>
                    <a:gd name="T27" fmla="*/ 86 h 203"/>
                    <a:gd name="T28" fmla="*/ 180 w 203"/>
                    <a:gd name="T29" fmla="*/ 86 h 203"/>
                    <a:gd name="T30" fmla="*/ 197 w 203"/>
                    <a:gd name="T31" fmla="*/ 82 h 203"/>
                    <a:gd name="T32" fmla="*/ 203 w 203"/>
                    <a:gd name="T33" fmla="*/ 82 h 203"/>
                    <a:gd name="T34" fmla="*/ 203 w 203"/>
                    <a:gd name="T35" fmla="*/ 112 h 203"/>
                    <a:gd name="T36" fmla="*/ 203 w 203"/>
                    <a:gd name="T37" fmla="*/ 121 h 203"/>
                    <a:gd name="T38" fmla="*/ 169 w 203"/>
                    <a:gd name="T39" fmla="*/ 173 h 203"/>
                    <a:gd name="T40" fmla="*/ 190 w 203"/>
                    <a:gd name="T41" fmla="*/ 196 h 203"/>
                    <a:gd name="T42" fmla="*/ 154 w 203"/>
                    <a:gd name="T43" fmla="*/ 203 h 203"/>
                    <a:gd name="T44" fmla="*/ 139 w 203"/>
                    <a:gd name="T45" fmla="*/ 203 h 203"/>
                    <a:gd name="T46" fmla="*/ 111 w 203"/>
                    <a:gd name="T47" fmla="*/ 196 h 203"/>
                    <a:gd name="T48" fmla="*/ 44 w 203"/>
                    <a:gd name="T49" fmla="*/ 192 h 203"/>
                    <a:gd name="T50" fmla="*/ 31 w 203"/>
                    <a:gd name="T51" fmla="*/ 188 h 203"/>
                    <a:gd name="T52" fmla="*/ 16 w 203"/>
                    <a:gd name="T53" fmla="*/ 192 h 203"/>
                    <a:gd name="T54" fmla="*/ 7 w 203"/>
                    <a:gd name="T55" fmla="*/ 192 h 203"/>
                    <a:gd name="T56" fmla="*/ 5 w 203"/>
                    <a:gd name="T57" fmla="*/ 177 h 203"/>
                    <a:gd name="T58" fmla="*/ 7 w 203"/>
                    <a:gd name="T59" fmla="*/ 166 h 203"/>
                    <a:gd name="T60" fmla="*/ 13 w 203"/>
                    <a:gd name="T61" fmla="*/ 136 h 203"/>
                    <a:gd name="T62" fmla="*/ 22 w 203"/>
                    <a:gd name="T63" fmla="*/ 117 h 203"/>
                    <a:gd name="T64" fmla="*/ 35 w 203"/>
                    <a:gd name="T65" fmla="*/ 108 h 203"/>
                    <a:gd name="T66" fmla="*/ 35 w 203"/>
                    <a:gd name="T67" fmla="*/ 80 h 203"/>
                    <a:gd name="T68" fmla="*/ 26 w 203"/>
                    <a:gd name="T69" fmla="*/ 52 h 203"/>
                    <a:gd name="T70" fmla="*/ 22 w 203"/>
                    <a:gd name="T71" fmla="*/ 17 h 203"/>
                    <a:gd name="T72" fmla="*/ 22 w 203"/>
                    <a:gd name="T73" fmla="*/ 2 h 2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203"/>
                    <a:gd name="T113" fmla="*/ 203 w 203"/>
                    <a:gd name="T114" fmla="*/ 203 h 2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203">
                      <a:moveTo>
                        <a:pt x="26" y="0"/>
                      </a:moveTo>
                      <a:lnTo>
                        <a:pt x="31" y="0"/>
                      </a:lnTo>
                      <a:lnTo>
                        <a:pt x="37" y="2"/>
                      </a:lnTo>
                      <a:lnTo>
                        <a:pt x="44" y="0"/>
                      </a:lnTo>
                      <a:lnTo>
                        <a:pt x="74" y="0"/>
                      </a:lnTo>
                      <a:lnTo>
                        <a:pt x="85" y="0"/>
                      </a:lnTo>
                      <a:lnTo>
                        <a:pt x="85" y="9"/>
                      </a:lnTo>
                      <a:lnTo>
                        <a:pt x="85" y="11"/>
                      </a:lnTo>
                      <a:lnTo>
                        <a:pt x="89" y="17"/>
                      </a:lnTo>
                      <a:lnTo>
                        <a:pt x="89" y="22"/>
                      </a:lnTo>
                      <a:lnTo>
                        <a:pt x="100" y="37"/>
                      </a:lnTo>
                      <a:lnTo>
                        <a:pt x="115" y="37"/>
                      </a:lnTo>
                      <a:lnTo>
                        <a:pt x="115" y="32"/>
                      </a:lnTo>
                      <a:lnTo>
                        <a:pt x="130" y="32"/>
                      </a:lnTo>
                      <a:lnTo>
                        <a:pt x="130" y="26"/>
                      </a:lnTo>
                      <a:lnTo>
                        <a:pt x="132" y="26"/>
                      </a:lnTo>
                      <a:lnTo>
                        <a:pt x="132" y="22"/>
                      </a:lnTo>
                      <a:lnTo>
                        <a:pt x="141" y="17"/>
                      </a:lnTo>
                      <a:lnTo>
                        <a:pt x="149" y="15"/>
                      </a:lnTo>
                      <a:lnTo>
                        <a:pt x="149" y="26"/>
                      </a:lnTo>
                      <a:lnTo>
                        <a:pt x="164" y="26"/>
                      </a:lnTo>
                      <a:lnTo>
                        <a:pt x="169" y="37"/>
                      </a:lnTo>
                      <a:lnTo>
                        <a:pt x="173" y="45"/>
                      </a:lnTo>
                      <a:lnTo>
                        <a:pt x="164" y="58"/>
                      </a:lnTo>
                      <a:lnTo>
                        <a:pt x="173" y="65"/>
                      </a:lnTo>
                      <a:lnTo>
                        <a:pt x="175" y="67"/>
                      </a:lnTo>
                      <a:lnTo>
                        <a:pt x="175" y="80"/>
                      </a:lnTo>
                      <a:lnTo>
                        <a:pt x="175" y="86"/>
                      </a:lnTo>
                      <a:lnTo>
                        <a:pt x="177" y="91"/>
                      </a:lnTo>
                      <a:lnTo>
                        <a:pt x="180" y="86"/>
                      </a:lnTo>
                      <a:lnTo>
                        <a:pt x="188" y="86"/>
                      </a:lnTo>
                      <a:lnTo>
                        <a:pt x="197" y="82"/>
                      </a:lnTo>
                      <a:lnTo>
                        <a:pt x="203" y="86"/>
                      </a:lnTo>
                      <a:lnTo>
                        <a:pt x="203" y="82"/>
                      </a:lnTo>
                      <a:lnTo>
                        <a:pt x="203" y="101"/>
                      </a:lnTo>
                      <a:lnTo>
                        <a:pt x="203" y="112"/>
                      </a:lnTo>
                      <a:lnTo>
                        <a:pt x="203" y="117"/>
                      </a:lnTo>
                      <a:lnTo>
                        <a:pt x="203" y="121"/>
                      </a:lnTo>
                      <a:lnTo>
                        <a:pt x="173" y="121"/>
                      </a:lnTo>
                      <a:lnTo>
                        <a:pt x="169" y="173"/>
                      </a:lnTo>
                      <a:lnTo>
                        <a:pt x="184" y="186"/>
                      </a:lnTo>
                      <a:lnTo>
                        <a:pt x="190" y="196"/>
                      </a:lnTo>
                      <a:lnTo>
                        <a:pt x="160" y="203"/>
                      </a:lnTo>
                      <a:lnTo>
                        <a:pt x="154" y="203"/>
                      </a:lnTo>
                      <a:lnTo>
                        <a:pt x="147" y="203"/>
                      </a:lnTo>
                      <a:lnTo>
                        <a:pt x="139" y="203"/>
                      </a:lnTo>
                      <a:lnTo>
                        <a:pt x="115" y="201"/>
                      </a:lnTo>
                      <a:lnTo>
                        <a:pt x="111" y="196"/>
                      </a:lnTo>
                      <a:lnTo>
                        <a:pt x="108" y="192"/>
                      </a:lnTo>
                      <a:lnTo>
                        <a:pt x="44" y="192"/>
                      </a:lnTo>
                      <a:lnTo>
                        <a:pt x="39" y="192"/>
                      </a:lnTo>
                      <a:lnTo>
                        <a:pt x="31" y="188"/>
                      </a:lnTo>
                      <a:lnTo>
                        <a:pt x="26" y="186"/>
                      </a:lnTo>
                      <a:lnTo>
                        <a:pt x="16" y="192"/>
                      </a:lnTo>
                      <a:lnTo>
                        <a:pt x="13" y="192"/>
                      </a:lnTo>
                      <a:lnTo>
                        <a:pt x="7" y="192"/>
                      </a:lnTo>
                      <a:lnTo>
                        <a:pt x="5" y="192"/>
                      </a:lnTo>
                      <a:lnTo>
                        <a:pt x="5" y="177"/>
                      </a:lnTo>
                      <a:lnTo>
                        <a:pt x="0" y="170"/>
                      </a:lnTo>
                      <a:lnTo>
                        <a:pt x="7" y="166"/>
                      </a:lnTo>
                      <a:lnTo>
                        <a:pt x="13" y="151"/>
                      </a:lnTo>
                      <a:lnTo>
                        <a:pt x="13" y="136"/>
                      </a:lnTo>
                      <a:lnTo>
                        <a:pt x="20" y="123"/>
                      </a:lnTo>
                      <a:lnTo>
                        <a:pt x="22" y="117"/>
                      </a:lnTo>
                      <a:lnTo>
                        <a:pt x="29" y="110"/>
                      </a:lnTo>
                      <a:lnTo>
                        <a:pt x="35" y="108"/>
                      </a:lnTo>
                      <a:lnTo>
                        <a:pt x="37" y="93"/>
                      </a:lnTo>
                      <a:lnTo>
                        <a:pt x="35" y="80"/>
                      </a:lnTo>
                      <a:lnTo>
                        <a:pt x="29" y="67"/>
                      </a:lnTo>
                      <a:lnTo>
                        <a:pt x="26" y="52"/>
                      </a:lnTo>
                      <a:lnTo>
                        <a:pt x="31" y="45"/>
                      </a:lnTo>
                      <a:lnTo>
                        <a:pt x="22" y="17"/>
                      </a:lnTo>
                      <a:lnTo>
                        <a:pt x="13" y="2"/>
                      </a:lnTo>
                      <a:lnTo>
                        <a:pt x="22" y="2"/>
                      </a:lnTo>
                      <a:lnTo>
                        <a:pt x="26"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98" name="Freeform 162">
                  <a:extLst>
                    <a:ext uri="{FF2B5EF4-FFF2-40B4-BE49-F238E27FC236}">
                      <a16:creationId xmlns:a16="http://schemas.microsoft.com/office/drawing/2014/main" id="{106F191A-E52F-4392-B166-337BD09CC68A}"/>
                    </a:ext>
                  </a:extLst>
                </p:cNvPr>
                <p:cNvSpPr>
                  <a:spLocks noChangeAspect="1"/>
                </p:cNvSpPr>
                <p:nvPr/>
              </p:nvSpPr>
              <p:spPr bwMode="auto">
                <a:xfrm>
                  <a:off x="3092" y="2666"/>
                  <a:ext cx="18" cy="22"/>
                </a:xfrm>
                <a:custGeom>
                  <a:avLst/>
                  <a:gdLst>
                    <a:gd name="T0" fmla="*/ 0 w 17"/>
                    <a:gd name="T1" fmla="*/ 11 h 22"/>
                    <a:gd name="T2" fmla="*/ 7 w 17"/>
                    <a:gd name="T3" fmla="*/ 7 h 22"/>
                    <a:gd name="T4" fmla="*/ 7 w 17"/>
                    <a:gd name="T5" fmla="*/ 2 h 22"/>
                    <a:gd name="T6" fmla="*/ 13 w 17"/>
                    <a:gd name="T7" fmla="*/ 0 h 22"/>
                    <a:gd name="T8" fmla="*/ 17 w 17"/>
                    <a:gd name="T9" fmla="*/ 2 h 22"/>
                    <a:gd name="T10" fmla="*/ 17 w 17"/>
                    <a:gd name="T11" fmla="*/ 7 h 22"/>
                    <a:gd name="T12" fmla="*/ 11 w 17"/>
                    <a:gd name="T13" fmla="*/ 11 h 22"/>
                    <a:gd name="T14" fmla="*/ 11 w 17"/>
                    <a:gd name="T15" fmla="*/ 22 h 22"/>
                    <a:gd name="T16" fmla="*/ 4 w 17"/>
                    <a:gd name="T17" fmla="*/ 22 h 22"/>
                    <a:gd name="T18" fmla="*/ 4 w 17"/>
                    <a:gd name="T19" fmla="*/ 17 h 22"/>
                    <a:gd name="T20" fmla="*/ 0 w 17"/>
                    <a:gd name="T21" fmla="*/ 11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22"/>
                    <a:gd name="T35" fmla="*/ 17 w 17"/>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22">
                      <a:moveTo>
                        <a:pt x="0" y="11"/>
                      </a:moveTo>
                      <a:lnTo>
                        <a:pt x="7" y="7"/>
                      </a:lnTo>
                      <a:lnTo>
                        <a:pt x="7" y="2"/>
                      </a:lnTo>
                      <a:lnTo>
                        <a:pt x="13" y="0"/>
                      </a:lnTo>
                      <a:lnTo>
                        <a:pt x="17" y="2"/>
                      </a:lnTo>
                      <a:lnTo>
                        <a:pt x="17" y="7"/>
                      </a:lnTo>
                      <a:lnTo>
                        <a:pt x="11" y="11"/>
                      </a:lnTo>
                      <a:lnTo>
                        <a:pt x="11" y="22"/>
                      </a:lnTo>
                      <a:lnTo>
                        <a:pt x="4" y="22"/>
                      </a:lnTo>
                      <a:lnTo>
                        <a:pt x="4" y="17"/>
                      </a:lnTo>
                      <a:lnTo>
                        <a:pt x="0" y="11"/>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299" name="Freeform 163">
                  <a:extLst>
                    <a:ext uri="{FF2B5EF4-FFF2-40B4-BE49-F238E27FC236}">
                      <a16:creationId xmlns:a16="http://schemas.microsoft.com/office/drawing/2014/main" id="{393A9625-0527-4755-88C1-2D60A6504B43}"/>
                    </a:ext>
                  </a:extLst>
                </p:cNvPr>
                <p:cNvSpPr>
                  <a:spLocks noChangeAspect="1"/>
                </p:cNvSpPr>
                <p:nvPr/>
              </p:nvSpPr>
              <p:spPr bwMode="auto">
                <a:xfrm>
                  <a:off x="3466" y="2297"/>
                  <a:ext cx="264" cy="242"/>
                </a:xfrm>
                <a:custGeom>
                  <a:avLst/>
                  <a:gdLst>
                    <a:gd name="T0" fmla="*/ 91 w 244"/>
                    <a:gd name="T1" fmla="*/ 19 h 242"/>
                    <a:gd name="T2" fmla="*/ 104 w 244"/>
                    <a:gd name="T3" fmla="*/ 50 h 242"/>
                    <a:gd name="T4" fmla="*/ 106 w 244"/>
                    <a:gd name="T5" fmla="*/ 41 h 242"/>
                    <a:gd name="T6" fmla="*/ 117 w 244"/>
                    <a:gd name="T7" fmla="*/ 52 h 242"/>
                    <a:gd name="T8" fmla="*/ 139 w 244"/>
                    <a:gd name="T9" fmla="*/ 67 h 242"/>
                    <a:gd name="T10" fmla="*/ 156 w 244"/>
                    <a:gd name="T11" fmla="*/ 86 h 242"/>
                    <a:gd name="T12" fmla="*/ 164 w 244"/>
                    <a:gd name="T13" fmla="*/ 89 h 242"/>
                    <a:gd name="T14" fmla="*/ 151 w 244"/>
                    <a:gd name="T15" fmla="*/ 95 h 242"/>
                    <a:gd name="T16" fmla="*/ 141 w 244"/>
                    <a:gd name="T17" fmla="*/ 106 h 242"/>
                    <a:gd name="T18" fmla="*/ 156 w 244"/>
                    <a:gd name="T19" fmla="*/ 117 h 242"/>
                    <a:gd name="T20" fmla="*/ 156 w 244"/>
                    <a:gd name="T21" fmla="*/ 125 h 242"/>
                    <a:gd name="T22" fmla="*/ 180 w 244"/>
                    <a:gd name="T23" fmla="*/ 147 h 242"/>
                    <a:gd name="T24" fmla="*/ 244 w 244"/>
                    <a:gd name="T25" fmla="*/ 164 h 242"/>
                    <a:gd name="T26" fmla="*/ 190 w 244"/>
                    <a:gd name="T27" fmla="*/ 214 h 242"/>
                    <a:gd name="T28" fmla="*/ 164 w 244"/>
                    <a:gd name="T29" fmla="*/ 231 h 242"/>
                    <a:gd name="T30" fmla="*/ 147 w 244"/>
                    <a:gd name="T31" fmla="*/ 233 h 242"/>
                    <a:gd name="T32" fmla="*/ 130 w 244"/>
                    <a:gd name="T33" fmla="*/ 231 h 242"/>
                    <a:gd name="T34" fmla="*/ 115 w 244"/>
                    <a:gd name="T35" fmla="*/ 231 h 242"/>
                    <a:gd name="T36" fmla="*/ 91 w 244"/>
                    <a:gd name="T37" fmla="*/ 240 h 242"/>
                    <a:gd name="T38" fmla="*/ 57 w 244"/>
                    <a:gd name="T39" fmla="*/ 225 h 242"/>
                    <a:gd name="T40" fmla="*/ 46 w 244"/>
                    <a:gd name="T41" fmla="*/ 209 h 242"/>
                    <a:gd name="T42" fmla="*/ 37 w 244"/>
                    <a:gd name="T43" fmla="*/ 201 h 242"/>
                    <a:gd name="T44" fmla="*/ 22 w 244"/>
                    <a:gd name="T45" fmla="*/ 184 h 242"/>
                    <a:gd name="T46" fmla="*/ 0 w 244"/>
                    <a:gd name="T47" fmla="*/ 168 h 242"/>
                    <a:gd name="T48" fmla="*/ 11 w 244"/>
                    <a:gd name="T49" fmla="*/ 160 h 242"/>
                    <a:gd name="T50" fmla="*/ 20 w 244"/>
                    <a:gd name="T51" fmla="*/ 138 h 242"/>
                    <a:gd name="T52" fmla="*/ 22 w 244"/>
                    <a:gd name="T53" fmla="*/ 125 h 242"/>
                    <a:gd name="T54" fmla="*/ 31 w 244"/>
                    <a:gd name="T55" fmla="*/ 121 h 242"/>
                    <a:gd name="T56" fmla="*/ 37 w 244"/>
                    <a:gd name="T57" fmla="*/ 102 h 242"/>
                    <a:gd name="T58" fmla="*/ 50 w 244"/>
                    <a:gd name="T59" fmla="*/ 86 h 242"/>
                    <a:gd name="T60" fmla="*/ 57 w 244"/>
                    <a:gd name="T61" fmla="*/ 56 h 242"/>
                    <a:gd name="T62" fmla="*/ 61 w 244"/>
                    <a:gd name="T63" fmla="*/ 26 h 242"/>
                    <a:gd name="T64" fmla="*/ 72 w 244"/>
                    <a:gd name="T65" fmla="*/ 15 h 242"/>
                    <a:gd name="T66" fmla="*/ 76 w 244"/>
                    <a:gd name="T67" fmla="*/ 7 h 242"/>
                    <a:gd name="T68" fmla="*/ 87 w 244"/>
                    <a:gd name="T69" fmla="*/ 0 h 2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4"/>
                    <a:gd name="T106" fmla="*/ 0 h 242"/>
                    <a:gd name="T107" fmla="*/ 244 w 244"/>
                    <a:gd name="T108" fmla="*/ 242 h 2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4" h="242">
                      <a:moveTo>
                        <a:pt x="87" y="0"/>
                      </a:moveTo>
                      <a:lnTo>
                        <a:pt x="91" y="19"/>
                      </a:lnTo>
                      <a:lnTo>
                        <a:pt x="100" y="37"/>
                      </a:lnTo>
                      <a:lnTo>
                        <a:pt x="104" y="50"/>
                      </a:lnTo>
                      <a:lnTo>
                        <a:pt x="106" y="50"/>
                      </a:lnTo>
                      <a:lnTo>
                        <a:pt x="106" y="41"/>
                      </a:lnTo>
                      <a:lnTo>
                        <a:pt x="115" y="52"/>
                      </a:lnTo>
                      <a:lnTo>
                        <a:pt x="117" y="52"/>
                      </a:lnTo>
                      <a:lnTo>
                        <a:pt x="126" y="56"/>
                      </a:lnTo>
                      <a:lnTo>
                        <a:pt x="139" y="67"/>
                      </a:lnTo>
                      <a:lnTo>
                        <a:pt x="147" y="80"/>
                      </a:lnTo>
                      <a:lnTo>
                        <a:pt x="156" y="86"/>
                      </a:lnTo>
                      <a:lnTo>
                        <a:pt x="160" y="86"/>
                      </a:lnTo>
                      <a:lnTo>
                        <a:pt x="164" y="89"/>
                      </a:lnTo>
                      <a:lnTo>
                        <a:pt x="156" y="91"/>
                      </a:lnTo>
                      <a:lnTo>
                        <a:pt x="151" y="95"/>
                      </a:lnTo>
                      <a:lnTo>
                        <a:pt x="147" y="102"/>
                      </a:lnTo>
                      <a:lnTo>
                        <a:pt x="141" y="106"/>
                      </a:lnTo>
                      <a:lnTo>
                        <a:pt x="145" y="117"/>
                      </a:lnTo>
                      <a:lnTo>
                        <a:pt x="156" y="117"/>
                      </a:lnTo>
                      <a:lnTo>
                        <a:pt x="160" y="121"/>
                      </a:lnTo>
                      <a:lnTo>
                        <a:pt x="156" y="125"/>
                      </a:lnTo>
                      <a:lnTo>
                        <a:pt x="169" y="140"/>
                      </a:lnTo>
                      <a:lnTo>
                        <a:pt x="180" y="147"/>
                      </a:lnTo>
                      <a:lnTo>
                        <a:pt x="229" y="164"/>
                      </a:lnTo>
                      <a:lnTo>
                        <a:pt x="244" y="164"/>
                      </a:lnTo>
                      <a:lnTo>
                        <a:pt x="197" y="214"/>
                      </a:lnTo>
                      <a:lnTo>
                        <a:pt x="190" y="214"/>
                      </a:lnTo>
                      <a:lnTo>
                        <a:pt x="169" y="220"/>
                      </a:lnTo>
                      <a:lnTo>
                        <a:pt x="164" y="231"/>
                      </a:lnTo>
                      <a:lnTo>
                        <a:pt x="154" y="231"/>
                      </a:lnTo>
                      <a:lnTo>
                        <a:pt x="147" y="233"/>
                      </a:lnTo>
                      <a:lnTo>
                        <a:pt x="136" y="233"/>
                      </a:lnTo>
                      <a:lnTo>
                        <a:pt x="130" y="231"/>
                      </a:lnTo>
                      <a:lnTo>
                        <a:pt x="119" y="231"/>
                      </a:lnTo>
                      <a:lnTo>
                        <a:pt x="115" y="231"/>
                      </a:lnTo>
                      <a:lnTo>
                        <a:pt x="106" y="242"/>
                      </a:lnTo>
                      <a:lnTo>
                        <a:pt x="91" y="240"/>
                      </a:lnTo>
                      <a:lnTo>
                        <a:pt x="74" y="231"/>
                      </a:lnTo>
                      <a:lnTo>
                        <a:pt x="57" y="225"/>
                      </a:lnTo>
                      <a:lnTo>
                        <a:pt x="46" y="220"/>
                      </a:lnTo>
                      <a:lnTo>
                        <a:pt x="46" y="209"/>
                      </a:lnTo>
                      <a:lnTo>
                        <a:pt x="41" y="209"/>
                      </a:lnTo>
                      <a:lnTo>
                        <a:pt x="37" y="201"/>
                      </a:lnTo>
                      <a:lnTo>
                        <a:pt x="35" y="194"/>
                      </a:lnTo>
                      <a:lnTo>
                        <a:pt x="22" y="184"/>
                      </a:lnTo>
                      <a:lnTo>
                        <a:pt x="11" y="175"/>
                      </a:lnTo>
                      <a:lnTo>
                        <a:pt x="0" y="168"/>
                      </a:lnTo>
                      <a:lnTo>
                        <a:pt x="0" y="160"/>
                      </a:lnTo>
                      <a:lnTo>
                        <a:pt x="11" y="160"/>
                      </a:lnTo>
                      <a:lnTo>
                        <a:pt x="20" y="155"/>
                      </a:lnTo>
                      <a:lnTo>
                        <a:pt x="20" y="138"/>
                      </a:lnTo>
                      <a:lnTo>
                        <a:pt x="22" y="132"/>
                      </a:lnTo>
                      <a:lnTo>
                        <a:pt x="22" y="125"/>
                      </a:lnTo>
                      <a:lnTo>
                        <a:pt x="26" y="121"/>
                      </a:lnTo>
                      <a:lnTo>
                        <a:pt x="31" y="121"/>
                      </a:lnTo>
                      <a:lnTo>
                        <a:pt x="35" y="117"/>
                      </a:lnTo>
                      <a:lnTo>
                        <a:pt x="37" y="102"/>
                      </a:lnTo>
                      <a:lnTo>
                        <a:pt x="44" y="89"/>
                      </a:lnTo>
                      <a:lnTo>
                        <a:pt x="50" y="86"/>
                      </a:lnTo>
                      <a:lnTo>
                        <a:pt x="52" y="76"/>
                      </a:lnTo>
                      <a:lnTo>
                        <a:pt x="57" y="56"/>
                      </a:lnTo>
                      <a:lnTo>
                        <a:pt x="61" y="35"/>
                      </a:lnTo>
                      <a:lnTo>
                        <a:pt x="61" y="26"/>
                      </a:lnTo>
                      <a:lnTo>
                        <a:pt x="65" y="15"/>
                      </a:lnTo>
                      <a:lnTo>
                        <a:pt x="72" y="15"/>
                      </a:lnTo>
                      <a:lnTo>
                        <a:pt x="72" y="11"/>
                      </a:lnTo>
                      <a:lnTo>
                        <a:pt x="76" y="7"/>
                      </a:lnTo>
                      <a:lnTo>
                        <a:pt x="85" y="11"/>
                      </a:lnTo>
                      <a:lnTo>
                        <a:pt x="87"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00" name="Freeform 164">
                  <a:extLst>
                    <a:ext uri="{FF2B5EF4-FFF2-40B4-BE49-F238E27FC236}">
                      <a16:creationId xmlns:a16="http://schemas.microsoft.com/office/drawing/2014/main" id="{1F9E4936-3948-4C1B-A3D3-F74B810D60C0}"/>
                    </a:ext>
                  </a:extLst>
                </p:cNvPr>
                <p:cNvSpPr>
                  <a:spLocks noChangeAspect="1"/>
                </p:cNvSpPr>
                <p:nvPr/>
              </p:nvSpPr>
              <p:spPr bwMode="auto">
                <a:xfrm>
                  <a:off x="2894" y="2388"/>
                  <a:ext cx="53" cy="103"/>
                </a:xfrm>
                <a:custGeom>
                  <a:avLst/>
                  <a:gdLst>
                    <a:gd name="T0" fmla="*/ 26 w 49"/>
                    <a:gd name="T1" fmla="*/ 8 h 103"/>
                    <a:gd name="T2" fmla="*/ 30 w 49"/>
                    <a:gd name="T3" fmla="*/ 0 h 103"/>
                    <a:gd name="T4" fmla="*/ 34 w 49"/>
                    <a:gd name="T5" fmla="*/ 0 h 103"/>
                    <a:gd name="T6" fmla="*/ 39 w 49"/>
                    <a:gd name="T7" fmla="*/ 8 h 103"/>
                    <a:gd name="T8" fmla="*/ 45 w 49"/>
                    <a:gd name="T9" fmla="*/ 13 h 103"/>
                    <a:gd name="T10" fmla="*/ 45 w 49"/>
                    <a:gd name="T11" fmla="*/ 15 h 103"/>
                    <a:gd name="T12" fmla="*/ 49 w 49"/>
                    <a:gd name="T13" fmla="*/ 28 h 103"/>
                    <a:gd name="T14" fmla="*/ 45 w 49"/>
                    <a:gd name="T15" fmla="*/ 34 h 103"/>
                    <a:gd name="T16" fmla="*/ 45 w 49"/>
                    <a:gd name="T17" fmla="*/ 41 h 103"/>
                    <a:gd name="T18" fmla="*/ 43 w 49"/>
                    <a:gd name="T19" fmla="*/ 43 h 103"/>
                    <a:gd name="T20" fmla="*/ 39 w 49"/>
                    <a:gd name="T21" fmla="*/ 54 h 103"/>
                    <a:gd name="T22" fmla="*/ 34 w 49"/>
                    <a:gd name="T23" fmla="*/ 56 h 103"/>
                    <a:gd name="T24" fmla="*/ 34 w 49"/>
                    <a:gd name="T25" fmla="*/ 64 h 103"/>
                    <a:gd name="T26" fmla="*/ 34 w 49"/>
                    <a:gd name="T27" fmla="*/ 84 h 103"/>
                    <a:gd name="T28" fmla="*/ 36 w 49"/>
                    <a:gd name="T29" fmla="*/ 99 h 103"/>
                    <a:gd name="T30" fmla="*/ 26 w 49"/>
                    <a:gd name="T31" fmla="*/ 99 h 103"/>
                    <a:gd name="T32" fmla="*/ 15 w 49"/>
                    <a:gd name="T33" fmla="*/ 103 h 103"/>
                    <a:gd name="T34" fmla="*/ 15 w 49"/>
                    <a:gd name="T35" fmla="*/ 95 h 103"/>
                    <a:gd name="T36" fmla="*/ 15 w 49"/>
                    <a:gd name="T37" fmla="*/ 93 h 103"/>
                    <a:gd name="T38" fmla="*/ 15 w 49"/>
                    <a:gd name="T39" fmla="*/ 54 h 103"/>
                    <a:gd name="T40" fmla="*/ 10 w 49"/>
                    <a:gd name="T41" fmla="*/ 47 h 103"/>
                    <a:gd name="T42" fmla="*/ 8 w 49"/>
                    <a:gd name="T43" fmla="*/ 41 h 103"/>
                    <a:gd name="T44" fmla="*/ 4 w 49"/>
                    <a:gd name="T45" fmla="*/ 34 h 103"/>
                    <a:gd name="T46" fmla="*/ 0 w 49"/>
                    <a:gd name="T47" fmla="*/ 26 h 103"/>
                    <a:gd name="T48" fmla="*/ 6 w 49"/>
                    <a:gd name="T49" fmla="*/ 23 h 103"/>
                    <a:gd name="T50" fmla="*/ 10 w 49"/>
                    <a:gd name="T51" fmla="*/ 19 h 103"/>
                    <a:gd name="T52" fmla="*/ 21 w 49"/>
                    <a:gd name="T53" fmla="*/ 15 h 103"/>
                    <a:gd name="T54" fmla="*/ 26 w 49"/>
                    <a:gd name="T55" fmla="*/ 8 h 1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
                    <a:gd name="T85" fmla="*/ 0 h 103"/>
                    <a:gd name="T86" fmla="*/ 49 w 49"/>
                    <a:gd name="T87" fmla="*/ 103 h 1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 h="103">
                      <a:moveTo>
                        <a:pt x="26" y="8"/>
                      </a:moveTo>
                      <a:lnTo>
                        <a:pt x="30" y="0"/>
                      </a:lnTo>
                      <a:lnTo>
                        <a:pt x="34" y="0"/>
                      </a:lnTo>
                      <a:lnTo>
                        <a:pt x="39" y="8"/>
                      </a:lnTo>
                      <a:lnTo>
                        <a:pt x="45" y="13"/>
                      </a:lnTo>
                      <a:lnTo>
                        <a:pt x="45" y="15"/>
                      </a:lnTo>
                      <a:lnTo>
                        <a:pt x="49" y="28"/>
                      </a:lnTo>
                      <a:lnTo>
                        <a:pt x="45" y="34"/>
                      </a:lnTo>
                      <a:lnTo>
                        <a:pt x="45" y="41"/>
                      </a:lnTo>
                      <a:lnTo>
                        <a:pt x="43" y="43"/>
                      </a:lnTo>
                      <a:lnTo>
                        <a:pt x="39" y="54"/>
                      </a:lnTo>
                      <a:lnTo>
                        <a:pt x="34" y="56"/>
                      </a:lnTo>
                      <a:lnTo>
                        <a:pt x="34" y="64"/>
                      </a:lnTo>
                      <a:lnTo>
                        <a:pt x="34" y="84"/>
                      </a:lnTo>
                      <a:lnTo>
                        <a:pt x="36" y="99"/>
                      </a:lnTo>
                      <a:lnTo>
                        <a:pt x="26" y="99"/>
                      </a:lnTo>
                      <a:lnTo>
                        <a:pt x="15" y="103"/>
                      </a:lnTo>
                      <a:lnTo>
                        <a:pt x="15" y="95"/>
                      </a:lnTo>
                      <a:lnTo>
                        <a:pt x="15" y="93"/>
                      </a:lnTo>
                      <a:lnTo>
                        <a:pt x="15" y="54"/>
                      </a:lnTo>
                      <a:lnTo>
                        <a:pt x="10" y="47"/>
                      </a:lnTo>
                      <a:lnTo>
                        <a:pt x="8" y="41"/>
                      </a:lnTo>
                      <a:lnTo>
                        <a:pt x="4" y="34"/>
                      </a:lnTo>
                      <a:lnTo>
                        <a:pt x="0" y="26"/>
                      </a:lnTo>
                      <a:lnTo>
                        <a:pt x="6" y="23"/>
                      </a:lnTo>
                      <a:lnTo>
                        <a:pt x="10" y="19"/>
                      </a:lnTo>
                      <a:lnTo>
                        <a:pt x="21" y="15"/>
                      </a:lnTo>
                      <a:lnTo>
                        <a:pt x="26" y="8"/>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01" name="Freeform 165">
                  <a:extLst>
                    <a:ext uri="{FF2B5EF4-FFF2-40B4-BE49-F238E27FC236}">
                      <a16:creationId xmlns:a16="http://schemas.microsoft.com/office/drawing/2014/main" id="{702FFE44-7FB2-407A-9A8C-CECFDC131B77}"/>
                    </a:ext>
                  </a:extLst>
                </p:cNvPr>
                <p:cNvSpPr>
                  <a:spLocks noChangeAspect="1"/>
                </p:cNvSpPr>
                <p:nvPr/>
              </p:nvSpPr>
              <p:spPr bwMode="auto">
                <a:xfrm>
                  <a:off x="3227" y="2891"/>
                  <a:ext cx="160" cy="155"/>
                </a:xfrm>
                <a:custGeom>
                  <a:avLst/>
                  <a:gdLst>
                    <a:gd name="T0" fmla="*/ 87 w 147"/>
                    <a:gd name="T1" fmla="*/ 0 h 155"/>
                    <a:gd name="T2" fmla="*/ 91 w 147"/>
                    <a:gd name="T3" fmla="*/ 8 h 155"/>
                    <a:gd name="T4" fmla="*/ 102 w 147"/>
                    <a:gd name="T5" fmla="*/ 21 h 155"/>
                    <a:gd name="T6" fmla="*/ 102 w 147"/>
                    <a:gd name="T7" fmla="*/ 26 h 155"/>
                    <a:gd name="T8" fmla="*/ 110 w 147"/>
                    <a:gd name="T9" fmla="*/ 32 h 155"/>
                    <a:gd name="T10" fmla="*/ 119 w 147"/>
                    <a:gd name="T11" fmla="*/ 36 h 155"/>
                    <a:gd name="T12" fmla="*/ 121 w 147"/>
                    <a:gd name="T13" fmla="*/ 45 h 155"/>
                    <a:gd name="T14" fmla="*/ 125 w 147"/>
                    <a:gd name="T15" fmla="*/ 45 h 155"/>
                    <a:gd name="T16" fmla="*/ 128 w 147"/>
                    <a:gd name="T17" fmla="*/ 56 h 155"/>
                    <a:gd name="T18" fmla="*/ 132 w 147"/>
                    <a:gd name="T19" fmla="*/ 64 h 155"/>
                    <a:gd name="T20" fmla="*/ 136 w 147"/>
                    <a:gd name="T21" fmla="*/ 64 h 155"/>
                    <a:gd name="T22" fmla="*/ 147 w 147"/>
                    <a:gd name="T23" fmla="*/ 67 h 155"/>
                    <a:gd name="T24" fmla="*/ 147 w 147"/>
                    <a:gd name="T25" fmla="*/ 75 h 155"/>
                    <a:gd name="T26" fmla="*/ 141 w 147"/>
                    <a:gd name="T27" fmla="*/ 82 h 155"/>
                    <a:gd name="T28" fmla="*/ 136 w 147"/>
                    <a:gd name="T29" fmla="*/ 82 h 155"/>
                    <a:gd name="T30" fmla="*/ 125 w 147"/>
                    <a:gd name="T31" fmla="*/ 90 h 155"/>
                    <a:gd name="T32" fmla="*/ 121 w 147"/>
                    <a:gd name="T33" fmla="*/ 90 h 155"/>
                    <a:gd name="T34" fmla="*/ 119 w 147"/>
                    <a:gd name="T35" fmla="*/ 95 h 155"/>
                    <a:gd name="T36" fmla="*/ 117 w 147"/>
                    <a:gd name="T37" fmla="*/ 97 h 155"/>
                    <a:gd name="T38" fmla="*/ 110 w 147"/>
                    <a:gd name="T39" fmla="*/ 103 h 155"/>
                    <a:gd name="T40" fmla="*/ 110 w 147"/>
                    <a:gd name="T41" fmla="*/ 112 h 155"/>
                    <a:gd name="T42" fmla="*/ 104 w 147"/>
                    <a:gd name="T43" fmla="*/ 116 h 155"/>
                    <a:gd name="T44" fmla="*/ 95 w 147"/>
                    <a:gd name="T45" fmla="*/ 118 h 155"/>
                    <a:gd name="T46" fmla="*/ 87 w 147"/>
                    <a:gd name="T47" fmla="*/ 134 h 155"/>
                    <a:gd name="T48" fmla="*/ 80 w 147"/>
                    <a:gd name="T49" fmla="*/ 134 h 155"/>
                    <a:gd name="T50" fmla="*/ 71 w 147"/>
                    <a:gd name="T51" fmla="*/ 134 h 155"/>
                    <a:gd name="T52" fmla="*/ 61 w 147"/>
                    <a:gd name="T53" fmla="*/ 134 h 155"/>
                    <a:gd name="T54" fmla="*/ 52 w 147"/>
                    <a:gd name="T55" fmla="*/ 127 h 155"/>
                    <a:gd name="T56" fmla="*/ 43 w 147"/>
                    <a:gd name="T57" fmla="*/ 127 h 155"/>
                    <a:gd name="T58" fmla="*/ 43 w 147"/>
                    <a:gd name="T59" fmla="*/ 140 h 155"/>
                    <a:gd name="T60" fmla="*/ 33 w 147"/>
                    <a:gd name="T61" fmla="*/ 149 h 155"/>
                    <a:gd name="T62" fmla="*/ 26 w 147"/>
                    <a:gd name="T63" fmla="*/ 149 h 155"/>
                    <a:gd name="T64" fmla="*/ 26 w 147"/>
                    <a:gd name="T65" fmla="*/ 151 h 155"/>
                    <a:gd name="T66" fmla="*/ 18 w 147"/>
                    <a:gd name="T67" fmla="*/ 151 h 155"/>
                    <a:gd name="T68" fmla="*/ 9 w 147"/>
                    <a:gd name="T69" fmla="*/ 155 h 155"/>
                    <a:gd name="T70" fmla="*/ 9 w 147"/>
                    <a:gd name="T71" fmla="*/ 144 h 155"/>
                    <a:gd name="T72" fmla="*/ 11 w 147"/>
                    <a:gd name="T73" fmla="*/ 140 h 155"/>
                    <a:gd name="T74" fmla="*/ 9 w 147"/>
                    <a:gd name="T75" fmla="*/ 134 h 155"/>
                    <a:gd name="T76" fmla="*/ 7 w 147"/>
                    <a:gd name="T77" fmla="*/ 125 h 155"/>
                    <a:gd name="T78" fmla="*/ 0 w 147"/>
                    <a:gd name="T79" fmla="*/ 118 h 155"/>
                    <a:gd name="T80" fmla="*/ 2 w 147"/>
                    <a:gd name="T81" fmla="*/ 69 h 155"/>
                    <a:gd name="T82" fmla="*/ 18 w 147"/>
                    <a:gd name="T83" fmla="*/ 69 h 155"/>
                    <a:gd name="T84" fmla="*/ 22 w 147"/>
                    <a:gd name="T85" fmla="*/ 8 h 155"/>
                    <a:gd name="T86" fmla="*/ 43 w 147"/>
                    <a:gd name="T87" fmla="*/ 6 h 155"/>
                    <a:gd name="T88" fmla="*/ 54 w 147"/>
                    <a:gd name="T89" fmla="*/ 2 h 155"/>
                    <a:gd name="T90" fmla="*/ 61 w 147"/>
                    <a:gd name="T91" fmla="*/ 8 h 155"/>
                    <a:gd name="T92" fmla="*/ 71 w 147"/>
                    <a:gd name="T93" fmla="*/ 2 h 155"/>
                    <a:gd name="T94" fmla="*/ 76 w 147"/>
                    <a:gd name="T95" fmla="*/ 2 h 155"/>
                    <a:gd name="T96" fmla="*/ 82 w 147"/>
                    <a:gd name="T97" fmla="*/ 0 h 155"/>
                    <a:gd name="T98" fmla="*/ 87 w 147"/>
                    <a:gd name="T99" fmla="*/ 0 h 1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
                    <a:gd name="T151" fmla="*/ 0 h 155"/>
                    <a:gd name="T152" fmla="*/ 147 w 147"/>
                    <a:gd name="T153" fmla="*/ 155 h 1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 h="155">
                      <a:moveTo>
                        <a:pt x="87" y="0"/>
                      </a:moveTo>
                      <a:lnTo>
                        <a:pt x="91" y="8"/>
                      </a:lnTo>
                      <a:lnTo>
                        <a:pt x="102" y="21"/>
                      </a:lnTo>
                      <a:lnTo>
                        <a:pt x="102" y="26"/>
                      </a:lnTo>
                      <a:lnTo>
                        <a:pt x="110" y="32"/>
                      </a:lnTo>
                      <a:lnTo>
                        <a:pt x="119" y="36"/>
                      </a:lnTo>
                      <a:lnTo>
                        <a:pt x="121" y="45"/>
                      </a:lnTo>
                      <a:lnTo>
                        <a:pt x="125" y="45"/>
                      </a:lnTo>
                      <a:lnTo>
                        <a:pt x="128" y="56"/>
                      </a:lnTo>
                      <a:lnTo>
                        <a:pt x="132" y="64"/>
                      </a:lnTo>
                      <a:lnTo>
                        <a:pt x="136" y="64"/>
                      </a:lnTo>
                      <a:lnTo>
                        <a:pt x="147" y="67"/>
                      </a:lnTo>
                      <a:lnTo>
                        <a:pt x="147" y="75"/>
                      </a:lnTo>
                      <a:lnTo>
                        <a:pt x="141" y="82"/>
                      </a:lnTo>
                      <a:lnTo>
                        <a:pt x="136" y="82"/>
                      </a:lnTo>
                      <a:lnTo>
                        <a:pt x="125" y="90"/>
                      </a:lnTo>
                      <a:lnTo>
                        <a:pt x="121" y="90"/>
                      </a:lnTo>
                      <a:lnTo>
                        <a:pt x="119" y="95"/>
                      </a:lnTo>
                      <a:lnTo>
                        <a:pt x="117" y="97"/>
                      </a:lnTo>
                      <a:lnTo>
                        <a:pt x="110" y="103"/>
                      </a:lnTo>
                      <a:lnTo>
                        <a:pt x="110" y="112"/>
                      </a:lnTo>
                      <a:lnTo>
                        <a:pt x="104" y="116"/>
                      </a:lnTo>
                      <a:lnTo>
                        <a:pt x="95" y="118"/>
                      </a:lnTo>
                      <a:lnTo>
                        <a:pt x="87" y="134"/>
                      </a:lnTo>
                      <a:lnTo>
                        <a:pt x="80" y="134"/>
                      </a:lnTo>
                      <a:lnTo>
                        <a:pt x="71" y="134"/>
                      </a:lnTo>
                      <a:lnTo>
                        <a:pt x="61" y="134"/>
                      </a:lnTo>
                      <a:lnTo>
                        <a:pt x="52" y="127"/>
                      </a:lnTo>
                      <a:lnTo>
                        <a:pt x="43" y="127"/>
                      </a:lnTo>
                      <a:lnTo>
                        <a:pt x="43" y="140"/>
                      </a:lnTo>
                      <a:lnTo>
                        <a:pt x="33" y="149"/>
                      </a:lnTo>
                      <a:lnTo>
                        <a:pt x="26" y="149"/>
                      </a:lnTo>
                      <a:lnTo>
                        <a:pt x="26" y="151"/>
                      </a:lnTo>
                      <a:lnTo>
                        <a:pt x="18" y="151"/>
                      </a:lnTo>
                      <a:lnTo>
                        <a:pt x="9" y="155"/>
                      </a:lnTo>
                      <a:lnTo>
                        <a:pt x="9" y="144"/>
                      </a:lnTo>
                      <a:lnTo>
                        <a:pt x="11" y="140"/>
                      </a:lnTo>
                      <a:lnTo>
                        <a:pt x="9" y="134"/>
                      </a:lnTo>
                      <a:lnTo>
                        <a:pt x="7" y="125"/>
                      </a:lnTo>
                      <a:lnTo>
                        <a:pt x="0" y="118"/>
                      </a:lnTo>
                      <a:lnTo>
                        <a:pt x="2" y="69"/>
                      </a:lnTo>
                      <a:lnTo>
                        <a:pt x="18" y="69"/>
                      </a:lnTo>
                      <a:lnTo>
                        <a:pt x="22" y="8"/>
                      </a:lnTo>
                      <a:lnTo>
                        <a:pt x="43" y="6"/>
                      </a:lnTo>
                      <a:lnTo>
                        <a:pt x="54" y="2"/>
                      </a:lnTo>
                      <a:lnTo>
                        <a:pt x="61" y="8"/>
                      </a:lnTo>
                      <a:lnTo>
                        <a:pt x="71" y="2"/>
                      </a:lnTo>
                      <a:lnTo>
                        <a:pt x="76" y="2"/>
                      </a:lnTo>
                      <a:lnTo>
                        <a:pt x="82" y="0"/>
                      </a:lnTo>
                      <a:lnTo>
                        <a:pt x="87"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02" name="Freeform 166">
                  <a:extLst>
                    <a:ext uri="{FF2B5EF4-FFF2-40B4-BE49-F238E27FC236}">
                      <a16:creationId xmlns:a16="http://schemas.microsoft.com/office/drawing/2014/main" id="{7CC53522-E933-418A-82F0-D0F55F5D6C1B}"/>
                    </a:ext>
                  </a:extLst>
                </p:cNvPr>
                <p:cNvSpPr>
                  <a:spLocks noChangeAspect="1"/>
                </p:cNvSpPr>
                <p:nvPr/>
              </p:nvSpPr>
              <p:spPr bwMode="auto">
                <a:xfrm>
                  <a:off x="2785" y="2345"/>
                  <a:ext cx="139" cy="95"/>
                </a:xfrm>
                <a:custGeom>
                  <a:avLst/>
                  <a:gdLst>
                    <a:gd name="T0" fmla="*/ 91 w 128"/>
                    <a:gd name="T1" fmla="*/ 4 h 95"/>
                    <a:gd name="T2" fmla="*/ 91 w 128"/>
                    <a:gd name="T3" fmla="*/ 8 h 95"/>
                    <a:gd name="T4" fmla="*/ 95 w 128"/>
                    <a:gd name="T5" fmla="*/ 15 h 95"/>
                    <a:gd name="T6" fmla="*/ 97 w 128"/>
                    <a:gd name="T7" fmla="*/ 21 h 95"/>
                    <a:gd name="T8" fmla="*/ 104 w 128"/>
                    <a:gd name="T9" fmla="*/ 28 h 95"/>
                    <a:gd name="T10" fmla="*/ 110 w 128"/>
                    <a:gd name="T11" fmla="*/ 28 h 95"/>
                    <a:gd name="T12" fmla="*/ 110 w 128"/>
                    <a:gd name="T13" fmla="*/ 30 h 95"/>
                    <a:gd name="T14" fmla="*/ 104 w 128"/>
                    <a:gd name="T15" fmla="*/ 30 h 95"/>
                    <a:gd name="T16" fmla="*/ 104 w 128"/>
                    <a:gd name="T17" fmla="*/ 34 h 95"/>
                    <a:gd name="T18" fmla="*/ 117 w 128"/>
                    <a:gd name="T19" fmla="*/ 38 h 95"/>
                    <a:gd name="T20" fmla="*/ 121 w 128"/>
                    <a:gd name="T21" fmla="*/ 38 h 95"/>
                    <a:gd name="T22" fmla="*/ 126 w 128"/>
                    <a:gd name="T23" fmla="*/ 43 h 95"/>
                    <a:gd name="T24" fmla="*/ 121 w 128"/>
                    <a:gd name="T25" fmla="*/ 45 h 95"/>
                    <a:gd name="T26" fmla="*/ 128 w 128"/>
                    <a:gd name="T27" fmla="*/ 54 h 95"/>
                    <a:gd name="T28" fmla="*/ 121 w 128"/>
                    <a:gd name="T29" fmla="*/ 60 h 95"/>
                    <a:gd name="T30" fmla="*/ 113 w 128"/>
                    <a:gd name="T31" fmla="*/ 64 h 95"/>
                    <a:gd name="T32" fmla="*/ 106 w 128"/>
                    <a:gd name="T33" fmla="*/ 66 h 95"/>
                    <a:gd name="T34" fmla="*/ 100 w 128"/>
                    <a:gd name="T35" fmla="*/ 69 h 95"/>
                    <a:gd name="T36" fmla="*/ 95 w 128"/>
                    <a:gd name="T37" fmla="*/ 69 h 95"/>
                    <a:gd name="T38" fmla="*/ 91 w 128"/>
                    <a:gd name="T39" fmla="*/ 69 h 95"/>
                    <a:gd name="T40" fmla="*/ 87 w 128"/>
                    <a:gd name="T41" fmla="*/ 66 h 95"/>
                    <a:gd name="T42" fmla="*/ 82 w 128"/>
                    <a:gd name="T43" fmla="*/ 66 h 95"/>
                    <a:gd name="T44" fmla="*/ 80 w 128"/>
                    <a:gd name="T45" fmla="*/ 69 h 95"/>
                    <a:gd name="T46" fmla="*/ 41 w 128"/>
                    <a:gd name="T47" fmla="*/ 66 h 95"/>
                    <a:gd name="T48" fmla="*/ 39 w 128"/>
                    <a:gd name="T49" fmla="*/ 73 h 95"/>
                    <a:gd name="T50" fmla="*/ 41 w 128"/>
                    <a:gd name="T51" fmla="*/ 84 h 95"/>
                    <a:gd name="T52" fmla="*/ 41 w 128"/>
                    <a:gd name="T53" fmla="*/ 95 h 95"/>
                    <a:gd name="T54" fmla="*/ 31 w 128"/>
                    <a:gd name="T55" fmla="*/ 84 h 95"/>
                    <a:gd name="T56" fmla="*/ 22 w 128"/>
                    <a:gd name="T57" fmla="*/ 84 h 95"/>
                    <a:gd name="T58" fmla="*/ 18 w 128"/>
                    <a:gd name="T59" fmla="*/ 92 h 95"/>
                    <a:gd name="T60" fmla="*/ 11 w 128"/>
                    <a:gd name="T61" fmla="*/ 92 h 95"/>
                    <a:gd name="T62" fmla="*/ 7 w 128"/>
                    <a:gd name="T63" fmla="*/ 84 h 95"/>
                    <a:gd name="T64" fmla="*/ 0 w 128"/>
                    <a:gd name="T65" fmla="*/ 79 h 95"/>
                    <a:gd name="T66" fmla="*/ 0 w 128"/>
                    <a:gd name="T67" fmla="*/ 75 h 95"/>
                    <a:gd name="T68" fmla="*/ 0 w 128"/>
                    <a:gd name="T69" fmla="*/ 69 h 95"/>
                    <a:gd name="T70" fmla="*/ 3 w 128"/>
                    <a:gd name="T71" fmla="*/ 64 h 95"/>
                    <a:gd name="T72" fmla="*/ 0 w 128"/>
                    <a:gd name="T73" fmla="*/ 54 h 95"/>
                    <a:gd name="T74" fmla="*/ 9 w 128"/>
                    <a:gd name="T75" fmla="*/ 54 h 95"/>
                    <a:gd name="T76" fmla="*/ 11 w 128"/>
                    <a:gd name="T77" fmla="*/ 54 h 95"/>
                    <a:gd name="T78" fmla="*/ 18 w 128"/>
                    <a:gd name="T79" fmla="*/ 45 h 95"/>
                    <a:gd name="T80" fmla="*/ 18 w 128"/>
                    <a:gd name="T81" fmla="*/ 38 h 95"/>
                    <a:gd name="T82" fmla="*/ 22 w 128"/>
                    <a:gd name="T83" fmla="*/ 38 h 95"/>
                    <a:gd name="T84" fmla="*/ 18 w 128"/>
                    <a:gd name="T85" fmla="*/ 30 h 95"/>
                    <a:gd name="T86" fmla="*/ 24 w 128"/>
                    <a:gd name="T87" fmla="*/ 28 h 95"/>
                    <a:gd name="T88" fmla="*/ 31 w 128"/>
                    <a:gd name="T89" fmla="*/ 34 h 95"/>
                    <a:gd name="T90" fmla="*/ 37 w 128"/>
                    <a:gd name="T91" fmla="*/ 30 h 95"/>
                    <a:gd name="T92" fmla="*/ 33 w 128"/>
                    <a:gd name="T93" fmla="*/ 23 h 95"/>
                    <a:gd name="T94" fmla="*/ 39 w 128"/>
                    <a:gd name="T95" fmla="*/ 23 h 95"/>
                    <a:gd name="T96" fmla="*/ 41 w 128"/>
                    <a:gd name="T97" fmla="*/ 21 h 95"/>
                    <a:gd name="T98" fmla="*/ 56 w 128"/>
                    <a:gd name="T99" fmla="*/ 15 h 95"/>
                    <a:gd name="T100" fmla="*/ 56 w 128"/>
                    <a:gd name="T101" fmla="*/ 6 h 95"/>
                    <a:gd name="T102" fmla="*/ 72 w 128"/>
                    <a:gd name="T103" fmla="*/ 6 h 95"/>
                    <a:gd name="T104" fmla="*/ 76 w 128"/>
                    <a:gd name="T105" fmla="*/ 0 h 95"/>
                    <a:gd name="T106" fmla="*/ 91 w 128"/>
                    <a:gd name="T107" fmla="*/ 4 h 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8"/>
                    <a:gd name="T163" fmla="*/ 0 h 95"/>
                    <a:gd name="T164" fmla="*/ 128 w 128"/>
                    <a:gd name="T165" fmla="*/ 95 h 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8" h="95">
                      <a:moveTo>
                        <a:pt x="91" y="4"/>
                      </a:moveTo>
                      <a:lnTo>
                        <a:pt x="91" y="8"/>
                      </a:lnTo>
                      <a:lnTo>
                        <a:pt x="95" y="15"/>
                      </a:lnTo>
                      <a:lnTo>
                        <a:pt x="97" y="21"/>
                      </a:lnTo>
                      <a:lnTo>
                        <a:pt x="104" y="28"/>
                      </a:lnTo>
                      <a:lnTo>
                        <a:pt x="110" y="28"/>
                      </a:lnTo>
                      <a:lnTo>
                        <a:pt x="110" y="30"/>
                      </a:lnTo>
                      <a:lnTo>
                        <a:pt x="104" y="30"/>
                      </a:lnTo>
                      <a:lnTo>
                        <a:pt x="104" y="34"/>
                      </a:lnTo>
                      <a:lnTo>
                        <a:pt x="117" y="38"/>
                      </a:lnTo>
                      <a:lnTo>
                        <a:pt x="121" y="38"/>
                      </a:lnTo>
                      <a:lnTo>
                        <a:pt x="126" y="43"/>
                      </a:lnTo>
                      <a:lnTo>
                        <a:pt x="121" y="45"/>
                      </a:lnTo>
                      <a:lnTo>
                        <a:pt x="128" y="54"/>
                      </a:lnTo>
                      <a:lnTo>
                        <a:pt x="121" y="60"/>
                      </a:lnTo>
                      <a:lnTo>
                        <a:pt x="113" y="64"/>
                      </a:lnTo>
                      <a:lnTo>
                        <a:pt x="106" y="66"/>
                      </a:lnTo>
                      <a:lnTo>
                        <a:pt x="100" y="69"/>
                      </a:lnTo>
                      <a:lnTo>
                        <a:pt x="95" y="69"/>
                      </a:lnTo>
                      <a:lnTo>
                        <a:pt x="91" y="69"/>
                      </a:lnTo>
                      <a:lnTo>
                        <a:pt x="87" y="66"/>
                      </a:lnTo>
                      <a:lnTo>
                        <a:pt x="82" y="66"/>
                      </a:lnTo>
                      <a:lnTo>
                        <a:pt x="80" y="69"/>
                      </a:lnTo>
                      <a:lnTo>
                        <a:pt x="41" y="66"/>
                      </a:lnTo>
                      <a:lnTo>
                        <a:pt x="39" y="73"/>
                      </a:lnTo>
                      <a:lnTo>
                        <a:pt x="41" y="84"/>
                      </a:lnTo>
                      <a:lnTo>
                        <a:pt x="41" y="95"/>
                      </a:lnTo>
                      <a:lnTo>
                        <a:pt x="31" y="84"/>
                      </a:lnTo>
                      <a:lnTo>
                        <a:pt x="22" y="84"/>
                      </a:lnTo>
                      <a:lnTo>
                        <a:pt x="18" y="92"/>
                      </a:lnTo>
                      <a:lnTo>
                        <a:pt x="11" y="92"/>
                      </a:lnTo>
                      <a:lnTo>
                        <a:pt x="7" y="84"/>
                      </a:lnTo>
                      <a:lnTo>
                        <a:pt x="0" y="79"/>
                      </a:lnTo>
                      <a:lnTo>
                        <a:pt x="0" y="75"/>
                      </a:lnTo>
                      <a:lnTo>
                        <a:pt x="0" y="69"/>
                      </a:lnTo>
                      <a:lnTo>
                        <a:pt x="3" y="64"/>
                      </a:lnTo>
                      <a:lnTo>
                        <a:pt x="0" y="54"/>
                      </a:lnTo>
                      <a:lnTo>
                        <a:pt x="9" y="54"/>
                      </a:lnTo>
                      <a:lnTo>
                        <a:pt x="11" y="54"/>
                      </a:lnTo>
                      <a:lnTo>
                        <a:pt x="18" y="45"/>
                      </a:lnTo>
                      <a:lnTo>
                        <a:pt x="18" y="38"/>
                      </a:lnTo>
                      <a:lnTo>
                        <a:pt x="22" y="38"/>
                      </a:lnTo>
                      <a:lnTo>
                        <a:pt x="18" y="30"/>
                      </a:lnTo>
                      <a:lnTo>
                        <a:pt x="24" y="28"/>
                      </a:lnTo>
                      <a:lnTo>
                        <a:pt x="31" y="34"/>
                      </a:lnTo>
                      <a:lnTo>
                        <a:pt x="37" y="30"/>
                      </a:lnTo>
                      <a:lnTo>
                        <a:pt x="33" y="23"/>
                      </a:lnTo>
                      <a:lnTo>
                        <a:pt x="39" y="23"/>
                      </a:lnTo>
                      <a:lnTo>
                        <a:pt x="41" y="21"/>
                      </a:lnTo>
                      <a:lnTo>
                        <a:pt x="56" y="15"/>
                      </a:lnTo>
                      <a:lnTo>
                        <a:pt x="56" y="6"/>
                      </a:lnTo>
                      <a:lnTo>
                        <a:pt x="72" y="6"/>
                      </a:lnTo>
                      <a:lnTo>
                        <a:pt x="76" y="0"/>
                      </a:lnTo>
                      <a:lnTo>
                        <a:pt x="91" y="4"/>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03" name="Freeform 167">
                  <a:extLst>
                    <a:ext uri="{FF2B5EF4-FFF2-40B4-BE49-F238E27FC236}">
                      <a16:creationId xmlns:a16="http://schemas.microsoft.com/office/drawing/2014/main" id="{EDFB8614-5B2D-49FE-892D-327F0F87744A}"/>
                    </a:ext>
                  </a:extLst>
                </p:cNvPr>
                <p:cNvSpPr>
                  <a:spLocks noChangeAspect="1"/>
                </p:cNvSpPr>
                <p:nvPr/>
              </p:nvSpPr>
              <p:spPr bwMode="auto">
                <a:xfrm>
                  <a:off x="3391" y="2632"/>
                  <a:ext cx="38" cy="36"/>
                </a:xfrm>
                <a:custGeom>
                  <a:avLst/>
                  <a:gdLst>
                    <a:gd name="T0" fmla="*/ 0 w 35"/>
                    <a:gd name="T1" fmla="*/ 6 h 36"/>
                    <a:gd name="T2" fmla="*/ 9 w 35"/>
                    <a:gd name="T3" fmla="*/ 4 h 36"/>
                    <a:gd name="T4" fmla="*/ 9 w 35"/>
                    <a:gd name="T5" fmla="*/ 10 h 36"/>
                    <a:gd name="T6" fmla="*/ 15 w 35"/>
                    <a:gd name="T7" fmla="*/ 6 h 36"/>
                    <a:gd name="T8" fmla="*/ 20 w 35"/>
                    <a:gd name="T9" fmla="*/ 4 h 36"/>
                    <a:gd name="T10" fmla="*/ 24 w 35"/>
                    <a:gd name="T11" fmla="*/ 0 h 36"/>
                    <a:gd name="T12" fmla="*/ 28 w 35"/>
                    <a:gd name="T13" fmla="*/ 6 h 36"/>
                    <a:gd name="T14" fmla="*/ 28 w 35"/>
                    <a:gd name="T15" fmla="*/ 10 h 36"/>
                    <a:gd name="T16" fmla="*/ 35 w 35"/>
                    <a:gd name="T17" fmla="*/ 10 h 36"/>
                    <a:gd name="T18" fmla="*/ 35 w 35"/>
                    <a:gd name="T19" fmla="*/ 19 h 36"/>
                    <a:gd name="T20" fmla="*/ 28 w 35"/>
                    <a:gd name="T21" fmla="*/ 26 h 36"/>
                    <a:gd name="T22" fmla="*/ 20 w 35"/>
                    <a:gd name="T23" fmla="*/ 34 h 36"/>
                    <a:gd name="T24" fmla="*/ 9 w 35"/>
                    <a:gd name="T25" fmla="*/ 36 h 36"/>
                    <a:gd name="T26" fmla="*/ 9 w 35"/>
                    <a:gd name="T27" fmla="*/ 34 h 36"/>
                    <a:gd name="T28" fmla="*/ 9 w 35"/>
                    <a:gd name="T29" fmla="*/ 26 h 36"/>
                    <a:gd name="T30" fmla="*/ 9 w 35"/>
                    <a:gd name="T31" fmla="*/ 19 h 36"/>
                    <a:gd name="T32" fmla="*/ 9 w 35"/>
                    <a:gd name="T33" fmla="*/ 15 h 36"/>
                    <a:gd name="T34" fmla="*/ 5 w 35"/>
                    <a:gd name="T35" fmla="*/ 10 h 36"/>
                    <a:gd name="T36" fmla="*/ 0 w 35"/>
                    <a:gd name="T37" fmla="*/ 6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36"/>
                    <a:gd name="T59" fmla="*/ 35 w 35"/>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36">
                      <a:moveTo>
                        <a:pt x="0" y="6"/>
                      </a:moveTo>
                      <a:lnTo>
                        <a:pt x="9" y="4"/>
                      </a:lnTo>
                      <a:lnTo>
                        <a:pt x="9" y="10"/>
                      </a:lnTo>
                      <a:lnTo>
                        <a:pt x="15" y="6"/>
                      </a:lnTo>
                      <a:lnTo>
                        <a:pt x="20" y="4"/>
                      </a:lnTo>
                      <a:lnTo>
                        <a:pt x="24" y="0"/>
                      </a:lnTo>
                      <a:lnTo>
                        <a:pt x="28" y="6"/>
                      </a:lnTo>
                      <a:lnTo>
                        <a:pt x="28" y="10"/>
                      </a:lnTo>
                      <a:lnTo>
                        <a:pt x="35" y="10"/>
                      </a:lnTo>
                      <a:lnTo>
                        <a:pt x="35" y="19"/>
                      </a:lnTo>
                      <a:lnTo>
                        <a:pt x="28" y="26"/>
                      </a:lnTo>
                      <a:lnTo>
                        <a:pt x="20" y="34"/>
                      </a:lnTo>
                      <a:lnTo>
                        <a:pt x="9" y="36"/>
                      </a:lnTo>
                      <a:lnTo>
                        <a:pt x="9" y="34"/>
                      </a:lnTo>
                      <a:lnTo>
                        <a:pt x="9" y="26"/>
                      </a:lnTo>
                      <a:lnTo>
                        <a:pt x="9" y="19"/>
                      </a:lnTo>
                      <a:lnTo>
                        <a:pt x="9" y="15"/>
                      </a:lnTo>
                      <a:lnTo>
                        <a:pt x="5" y="10"/>
                      </a:lnTo>
                      <a:lnTo>
                        <a:pt x="0" y="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04" name="Freeform 168">
                  <a:extLst>
                    <a:ext uri="{FF2B5EF4-FFF2-40B4-BE49-F238E27FC236}">
                      <a16:creationId xmlns:a16="http://schemas.microsoft.com/office/drawing/2014/main" id="{D742FCF2-6869-4A81-8721-5FE2D9E67E04}"/>
                    </a:ext>
                  </a:extLst>
                </p:cNvPr>
                <p:cNvSpPr>
                  <a:spLocks noChangeAspect="1"/>
                </p:cNvSpPr>
                <p:nvPr/>
              </p:nvSpPr>
              <p:spPr bwMode="auto">
                <a:xfrm>
                  <a:off x="3618" y="2388"/>
                  <a:ext cx="29" cy="30"/>
                </a:xfrm>
                <a:custGeom>
                  <a:avLst/>
                  <a:gdLst>
                    <a:gd name="T0" fmla="*/ 23 w 26"/>
                    <a:gd name="T1" fmla="*/ 0 h 30"/>
                    <a:gd name="T2" fmla="*/ 26 w 26"/>
                    <a:gd name="T3" fmla="*/ 11 h 30"/>
                    <a:gd name="T4" fmla="*/ 15 w 26"/>
                    <a:gd name="T5" fmla="*/ 17 h 30"/>
                    <a:gd name="T6" fmla="*/ 15 w 26"/>
                    <a:gd name="T7" fmla="*/ 19 h 30"/>
                    <a:gd name="T8" fmla="*/ 23 w 26"/>
                    <a:gd name="T9" fmla="*/ 17 h 30"/>
                    <a:gd name="T10" fmla="*/ 26 w 26"/>
                    <a:gd name="T11" fmla="*/ 19 h 30"/>
                    <a:gd name="T12" fmla="*/ 23 w 26"/>
                    <a:gd name="T13" fmla="*/ 23 h 30"/>
                    <a:gd name="T14" fmla="*/ 19 w 26"/>
                    <a:gd name="T15" fmla="*/ 30 h 30"/>
                    <a:gd name="T16" fmla="*/ 15 w 26"/>
                    <a:gd name="T17" fmla="*/ 26 h 30"/>
                    <a:gd name="T18" fmla="*/ 4 w 26"/>
                    <a:gd name="T19" fmla="*/ 26 h 30"/>
                    <a:gd name="T20" fmla="*/ 0 w 26"/>
                    <a:gd name="T21" fmla="*/ 17 h 30"/>
                    <a:gd name="T22" fmla="*/ 6 w 26"/>
                    <a:gd name="T23" fmla="*/ 11 h 30"/>
                    <a:gd name="T24" fmla="*/ 10 w 26"/>
                    <a:gd name="T25" fmla="*/ 4 h 30"/>
                    <a:gd name="T26" fmla="*/ 15 w 26"/>
                    <a:gd name="T27" fmla="*/ 2 h 30"/>
                    <a:gd name="T28" fmla="*/ 23 w 26"/>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0"/>
                    <a:gd name="T47" fmla="*/ 26 w 26"/>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0">
                      <a:moveTo>
                        <a:pt x="23" y="0"/>
                      </a:moveTo>
                      <a:lnTo>
                        <a:pt x="26" y="11"/>
                      </a:lnTo>
                      <a:lnTo>
                        <a:pt x="15" y="17"/>
                      </a:lnTo>
                      <a:lnTo>
                        <a:pt x="15" y="19"/>
                      </a:lnTo>
                      <a:lnTo>
                        <a:pt x="23" y="17"/>
                      </a:lnTo>
                      <a:lnTo>
                        <a:pt x="26" y="19"/>
                      </a:lnTo>
                      <a:lnTo>
                        <a:pt x="23" y="23"/>
                      </a:lnTo>
                      <a:lnTo>
                        <a:pt x="19" y="30"/>
                      </a:lnTo>
                      <a:lnTo>
                        <a:pt x="15" y="26"/>
                      </a:lnTo>
                      <a:lnTo>
                        <a:pt x="4" y="26"/>
                      </a:lnTo>
                      <a:lnTo>
                        <a:pt x="0" y="17"/>
                      </a:lnTo>
                      <a:lnTo>
                        <a:pt x="6" y="11"/>
                      </a:lnTo>
                      <a:lnTo>
                        <a:pt x="10" y="4"/>
                      </a:lnTo>
                      <a:lnTo>
                        <a:pt x="15" y="2"/>
                      </a:lnTo>
                      <a:lnTo>
                        <a:pt x="23"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05" name="Freeform 169">
                  <a:extLst>
                    <a:ext uri="{FF2B5EF4-FFF2-40B4-BE49-F238E27FC236}">
                      <a16:creationId xmlns:a16="http://schemas.microsoft.com/office/drawing/2014/main" id="{B4FED97D-A3D7-45A4-8F02-FD8A3C3AAB50}"/>
                    </a:ext>
                  </a:extLst>
                </p:cNvPr>
                <p:cNvSpPr>
                  <a:spLocks noChangeAspect="1"/>
                </p:cNvSpPr>
                <p:nvPr/>
              </p:nvSpPr>
              <p:spPr bwMode="auto">
                <a:xfrm>
                  <a:off x="2732" y="2418"/>
                  <a:ext cx="103" cy="104"/>
                </a:xfrm>
                <a:custGeom>
                  <a:avLst/>
                  <a:gdLst>
                    <a:gd name="T0" fmla="*/ 8 w 95"/>
                    <a:gd name="T1" fmla="*/ 9 h 104"/>
                    <a:gd name="T2" fmla="*/ 15 w 95"/>
                    <a:gd name="T3" fmla="*/ 2 h 104"/>
                    <a:gd name="T4" fmla="*/ 17 w 95"/>
                    <a:gd name="T5" fmla="*/ 6 h 104"/>
                    <a:gd name="T6" fmla="*/ 23 w 95"/>
                    <a:gd name="T7" fmla="*/ 9 h 104"/>
                    <a:gd name="T8" fmla="*/ 23 w 95"/>
                    <a:gd name="T9" fmla="*/ 6 h 104"/>
                    <a:gd name="T10" fmla="*/ 26 w 95"/>
                    <a:gd name="T11" fmla="*/ 2 h 104"/>
                    <a:gd name="T12" fmla="*/ 30 w 95"/>
                    <a:gd name="T13" fmla="*/ 0 h 104"/>
                    <a:gd name="T14" fmla="*/ 34 w 95"/>
                    <a:gd name="T15" fmla="*/ 0 h 104"/>
                    <a:gd name="T16" fmla="*/ 36 w 95"/>
                    <a:gd name="T17" fmla="*/ 6 h 104"/>
                    <a:gd name="T18" fmla="*/ 41 w 95"/>
                    <a:gd name="T19" fmla="*/ 6 h 104"/>
                    <a:gd name="T20" fmla="*/ 49 w 95"/>
                    <a:gd name="T21" fmla="*/ 2 h 104"/>
                    <a:gd name="T22" fmla="*/ 49 w 95"/>
                    <a:gd name="T23" fmla="*/ 6 h 104"/>
                    <a:gd name="T24" fmla="*/ 54 w 95"/>
                    <a:gd name="T25" fmla="*/ 9 h 104"/>
                    <a:gd name="T26" fmla="*/ 60 w 95"/>
                    <a:gd name="T27" fmla="*/ 19 h 104"/>
                    <a:gd name="T28" fmla="*/ 67 w 95"/>
                    <a:gd name="T29" fmla="*/ 19 h 104"/>
                    <a:gd name="T30" fmla="*/ 69 w 95"/>
                    <a:gd name="T31" fmla="*/ 11 h 104"/>
                    <a:gd name="T32" fmla="*/ 80 w 95"/>
                    <a:gd name="T33" fmla="*/ 11 h 104"/>
                    <a:gd name="T34" fmla="*/ 90 w 95"/>
                    <a:gd name="T35" fmla="*/ 22 h 104"/>
                    <a:gd name="T36" fmla="*/ 90 w 95"/>
                    <a:gd name="T37" fmla="*/ 24 h 104"/>
                    <a:gd name="T38" fmla="*/ 95 w 95"/>
                    <a:gd name="T39" fmla="*/ 37 h 104"/>
                    <a:gd name="T40" fmla="*/ 95 w 95"/>
                    <a:gd name="T41" fmla="*/ 41 h 104"/>
                    <a:gd name="T42" fmla="*/ 88 w 95"/>
                    <a:gd name="T43" fmla="*/ 45 h 104"/>
                    <a:gd name="T44" fmla="*/ 88 w 95"/>
                    <a:gd name="T45" fmla="*/ 54 h 104"/>
                    <a:gd name="T46" fmla="*/ 82 w 95"/>
                    <a:gd name="T47" fmla="*/ 65 h 104"/>
                    <a:gd name="T48" fmla="*/ 88 w 95"/>
                    <a:gd name="T49" fmla="*/ 80 h 104"/>
                    <a:gd name="T50" fmla="*/ 90 w 95"/>
                    <a:gd name="T51" fmla="*/ 88 h 104"/>
                    <a:gd name="T52" fmla="*/ 90 w 95"/>
                    <a:gd name="T53" fmla="*/ 93 h 104"/>
                    <a:gd name="T54" fmla="*/ 84 w 95"/>
                    <a:gd name="T55" fmla="*/ 91 h 104"/>
                    <a:gd name="T56" fmla="*/ 84 w 95"/>
                    <a:gd name="T57" fmla="*/ 84 h 104"/>
                    <a:gd name="T58" fmla="*/ 82 w 95"/>
                    <a:gd name="T59" fmla="*/ 91 h 104"/>
                    <a:gd name="T60" fmla="*/ 73 w 95"/>
                    <a:gd name="T61" fmla="*/ 88 h 104"/>
                    <a:gd name="T62" fmla="*/ 67 w 95"/>
                    <a:gd name="T63" fmla="*/ 91 h 104"/>
                    <a:gd name="T64" fmla="*/ 49 w 95"/>
                    <a:gd name="T65" fmla="*/ 91 h 104"/>
                    <a:gd name="T66" fmla="*/ 34 w 95"/>
                    <a:gd name="T67" fmla="*/ 93 h 104"/>
                    <a:gd name="T68" fmla="*/ 15 w 95"/>
                    <a:gd name="T69" fmla="*/ 104 h 104"/>
                    <a:gd name="T70" fmla="*/ 11 w 95"/>
                    <a:gd name="T71" fmla="*/ 91 h 104"/>
                    <a:gd name="T72" fmla="*/ 15 w 95"/>
                    <a:gd name="T73" fmla="*/ 80 h 104"/>
                    <a:gd name="T74" fmla="*/ 11 w 95"/>
                    <a:gd name="T75" fmla="*/ 76 h 104"/>
                    <a:gd name="T76" fmla="*/ 8 w 95"/>
                    <a:gd name="T77" fmla="*/ 73 h 104"/>
                    <a:gd name="T78" fmla="*/ 2 w 95"/>
                    <a:gd name="T79" fmla="*/ 73 h 104"/>
                    <a:gd name="T80" fmla="*/ 0 w 95"/>
                    <a:gd name="T81" fmla="*/ 65 h 104"/>
                    <a:gd name="T82" fmla="*/ 0 w 95"/>
                    <a:gd name="T83" fmla="*/ 65 h 104"/>
                    <a:gd name="T84" fmla="*/ 0 w 95"/>
                    <a:gd name="T85" fmla="*/ 58 h 104"/>
                    <a:gd name="T86" fmla="*/ 0 w 95"/>
                    <a:gd name="T87" fmla="*/ 50 h 104"/>
                    <a:gd name="T88" fmla="*/ 2 w 95"/>
                    <a:gd name="T89" fmla="*/ 50 h 104"/>
                    <a:gd name="T90" fmla="*/ 6 w 95"/>
                    <a:gd name="T91" fmla="*/ 41 h 104"/>
                    <a:gd name="T92" fmla="*/ 2 w 95"/>
                    <a:gd name="T93" fmla="*/ 39 h 104"/>
                    <a:gd name="T94" fmla="*/ 6 w 95"/>
                    <a:gd name="T95" fmla="*/ 37 h 104"/>
                    <a:gd name="T96" fmla="*/ 11 w 95"/>
                    <a:gd name="T97" fmla="*/ 37 h 104"/>
                    <a:gd name="T98" fmla="*/ 8 w 95"/>
                    <a:gd name="T99" fmla="*/ 30 h 104"/>
                    <a:gd name="T100" fmla="*/ 8 w 95"/>
                    <a:gd name="T101" fmla="*/ 26 h 104"/>
                    <a:gd name="T102" fmla="*/ 8 w 95"/>
                    <a:gd name="T103" fmla="*/ 22 h 104"/>
                    <a:gd name="T104" fmla="*/ 6 w 95"/>
                    <a:gd name="T105" fmla="*/ 19 h 104"/>
                    <a:gd name="T106" fmla="*/ 6 w 95"/>
                    <a:gd name="T107" fmla="*/ 11 h 104"/>
                    <a:gd name="T108" fmla="*/ 8 w 95"/>
                    <a:gd name="T109" fmla="*/ 9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5"/>
                    <a:gd name="T166" fmla="*/ 0 h 104"/>
                    <a:gd name="T167" fmla="*/ 95 w 95"/>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5" h="104">
                      <a:moveTo>
                        <a:pt x="8" y="9"/>
                      </a:moveTo>
                      <a:lnTo>
                        <a:pt x="15" y="2"/>
                      </a:lnTo>
                      <a:lnTo>
                        <a:pt x="17" y="6"/>
                      </a:lnTo>
                      <a:lnTo>
                        <a:pt x="23" y="9"/>
                      </a:lnTo>
                      <a:lnTo>
                        <a:pt x="23" y="6"/>
                      </a:lnTo>
                      <a:lnTo>
                        <a:pt x="26" y="2"/>
                      </a:lnTo>
                      <a:lnTo>
                        <a:pt x="30" y="0"/>
                      </a:lnTo>
                      <a:lnTo>
                        <a:pt x="34" y="0"/>
                      </a:lnTo>
                      <a:lnTo>
                        <a:pt x="36" y="6"/>
                      </a:lnTo>
                      <a:lnTo>
                        <a:pt x="41" y="6"/>
                      </a:lnTo>
                      <a:lnTo>
                        <a:pt x="49" y="2"/>
                      </a:lnTo>
                      <a:lnTo>
                        <a:pt x="49" y="6"/>
                      </a:lnTo>
                      <a:lnTo>
                        <a:pt x="54" y="9"/>
                      </a:lnTo>
                      <a:lnTo>
                        <a:pt x="60" y="19"/>
                      </a:lnTo>
                      <a:lnTo>
                        <a:pt x="67" y="19"/>
                      </a:lnTo>
                      <a:lnTo>
                        <a:pt x="69" y="11"/>
                      </a:lnTo>
                      <a:lnTo>
                        <a:pt x="80" y="11"/>
                      </a:lnTo>
                      <a:lnTo>
                        <a:pt x="90" y="22"/>
                      </a:lnTo>
                      <a:lnTo>
                        <a:pt x="90" y="24"/>
                      </a:lnTo>
                      <a:lnTo>
                        <a:pt x="95" y="37"/>
                      </a:lnTo>
                      <a:lnTo>
                        <a:pt x="95" y="41"/>
                      </a:lnTo>
                      <a:lnTo>
                        <a:pt x="88" y="45"/>
                      </a:lnTo>
                      <a:lnTo>
                        <a:pt x="88" y="54"/>
                      </a:lnTo>
                      <a:lnTo>
                        <a:pt x="82" y="65"/>
                      </a:lnTo>
                      <a:lnTo>
                        <a:pt x="88" y="80"/>
                      </a:lnTo>
                      <a:lnTo>
                        <a:pt x="90" y="88"/>
                      </a:lnTo>
                      <a:lnTo>
                        <a:pt x="90" y="93"/>
                      </a:lnTo>
                      <a:lnTo>
                        <a:pt x="84" y="91"/>
                      </a:lnTo>
                      <a:lnTo>
                        <a:pt x="84" y="84"/>
                      </a:lnTo>
                      <a:lnTo>
                        <a:pt x="82" y="91"/>
                      </a:lnTo>
                      <a:lnTo>
                        <a:pt x="73" y="88"/>
                      </a:lnTo>
                      <a:lnTo>
                        <a:pt x="67" y="91"/>
                      </a:lnTo>
                      <a:lnTo>
                        <a:pt x="49" y="91"/>
                      </a:lnTo>
                      <a:lnTo>
                        <a:pt x="34" y="93"/>
                      </a:lnTo>
                      <a:lnTo>
                        <a:pt x="15" y="104"/>
                      </a:lnTo>
                      <a:lnTo>
                        <a:pt x="11" y="91"/>
                      </a:lnTo>
                      <a:lnTo>
                        <a:pt x="15" y="80"/>
                      </a:lnTo>
                      <a:lnTo>
                        <a:pt x="11" y="76"/>
                      </a:lnTo>
                      <a:lnTo>
                        <a:pt x="8" y="73"/>
                      </a:lnTo>
                      <a:lnTo>
                        <a:pt x="2" y="73"/>
                      </a:lnTo>
                      <a:lnTo>
                        <a:pt x="0" y="65"/>
                      </a:lnTo>
                      <a:lnTo>
                        <a:pt x="0" y="58"/>
                      </a:lnTo>
                      <a:lnTo>
                        <a:pt x="0" y="50"/>
                      </a:lnTo>
                      <a:lnTo>
                        <a:pt x="2" y="50"/>
                      </a:lnTo>
                      <a:lnTo>
                        <a:pt x="6" y="41"/>
                      </a:lnTo>
                      <a:lnTo>
                        <a:pt x="2" y="39"/>
                      </a:lnTo>
                      <a:lnTo>
                        <a:pt x="6" y="37"/>
                      </a:lnTo>
                      <a:lnTo>
                        <a:pt x="11" y="37"/>
                      </a:lnTo>
                      <a:lnTo>
                        <a:pt x="8" y="30"/>
                      </a:lnTo>
                      <a:lnTo>
                        <a:pt x="8" y="26"/>
                      </a:lnTo>
                      <a:lnTo>
                        <a:pt x="8" y="22"/>
                      </a:lnTo>
                      <a:lnTo>
                        <a:pt x="6" y="19"/>
                      </a:lnTo>
                      <a:lnTo>
                        <a:pt x="6" y="11"/>
                      </a:lnTo>
                      <a:lnTo>
                        <a:pt x="8" y="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06" name="Freeform 170">
                  <a:extLst>
                    <a:ext uri="{FF2B5EF4-FFF2-40B4-BE49-F238E27FC236}">
                      <a16:creationId xmlns:a16="http://schemas.microsoft.com/office/drawing/2014/main" id="{4CEA7989-84D1-421E-9428-FA4C494EE5FE}"/>
                    </a:ext>
                  </a:extLst>
                </p:cNvPr>
                <p:cNvSpPr>
                  <a:spLocks noChangeAspect="1"/>
                </p:cNvSpPr>
                <p:nvPr/>
              </p:nvSpPr>
              <p:spPr bwMode="auto">
                <a:xfrm>
                  <a:off x="3036" y="2556"/>
                  <a:ext cx="105" cy="102"/>
                </a:xfrm>
                <a:custGeom>
                  <a:avLst/>
                  <a:gdLst>
                    <a:gd name="T0" fmla="*/ 43 w 97"/>
                    <a:gd name="T1" fmla="*/ 2 h 102"/>
                    <a:gd name="T2" fmla="*/ 43 w 97"/>
                    <a:gd name="T3" fmla="*/ 0 h 102"/>
                    <a:gd name="T4" fmla="*/ 56 w 97"/>
                    <a:gd name="T5" fmla="*/ 0 h 102"/>
                    <a:gd name="T6" fmla="*/ 69 w 97"/>
                    <a:gd name="T7" fmla="*/ 0 h 102"/>
                    <a:gd name="T8" fmla="*/ 74 w 97"/>
                    <a:gd name="T9" fmla="*/ 0 h 102"/>
                    <a:gd name="T10" fmla="*/ 78 w 97"/>
                    <a:gd name="T11" fmla="*/ 0 h 102"/>
                    <a:gd name="T12" fmla="*/ 74 w 97"/>
                    <a:gd name="T13" fmla="*/ 7 h 102"/>
                    <a:gd name="T14" fmla="*/ 74 w 97"/>
                    <a:gd name="T15" fmla="*/ 17 h 102"/>
                    <a:gd name="T16" fmla="*/ 80 w 97"/>
                    <a:gd name="T17" fmla="*/ 15 h 102"/>
                    <a:gd name="T18" fmla="*/ 87 w 97"/>
                    <a:gd name="T19" fmla="*/ 15 h 102"/>
                    <a:gd name="T20" fmla="*/ 89 w 97"/>
                    <a:gd name="T21" fmla="*/ 17 h 102"/>
                    <a:gd name="T22" fmla="*/ 93 w 97"/>
                    <a:gd name="T23" fmla="*/ 22 h 102"/>
                    <a:gd name="T24" fmla="*/ 89 w 97"/>
                    <a:gd name="T25" fmla="*/ 26 h 102"/>
                    <a:gd name="T26" fmla="*/ 87 w 97"/>
                    <a:gd name="T27" fmla="*/ 30 h 102"/>
                    <a:gd name="T28" fmla="*/ 87 w 97"/>
                    <a:gd name="T29" fmla="*/ 39 h 102"/>
                    <a:gd name="T30" fmla="*/ 97 w 97"/>
                    <a:gd name="T31" fmla="*/ 45 h 102"/>
                    <a:gd name="T32" fmla="*/ 97 w 97"/>
                    <a:gd name="T33" fmla="*/ 61 h 102"/>
                    <a:gd name="T34" fmla="*/ 93 w 97"/>
                    <a:gd name="T35" fmla="*/ 67 h 102"/>
                    <a:gd name="T36" fmla="*/ 89 w 97"/>
                    <a:gd name="T37" fmla="*/ 71 h 102"/>
                    <a:gd name="T38" fmla="*/ 89 w 97"/>
                    <a:gd name="T39" fmla="*/ 80 h 102"/>
                    <a:gd name="T40" fmla="*/ 87 w 97"/>
                    <a:gd name="T41" fmla="*/ 80 h 102"/>
                    <a:gd name="T42" fmla="*/ 84 w 97"/>
                    <a:gd name="T43" fmla="*/ 71 h 102"/>
                    <a:gd name="T44" fmla="*/ 74 w 97"/>
                    <a:gd name="T45" fmla="*/ 76 h 102"/>
                    <a:gd name="T46" fmla="*/ 63 w 97"/>
                    <a:gd name="T47" fmla="*/ 67 h 102"/>
                    <a:gd name="T48" fmla="*/ 59 w 97"/>
                    <a:gd name="T49" fmla="*/ 76 h 102"/>
                    <a:gd name="T50" fmla="*/ 54 w 97"/>
                    <a:gd name="T51" fmla="*/ 76 h 102"/>
                    <a:gd name="T52" fmla="*/ 50 w 97"/>
                    <a:gd name="T53" fmla="*/ 71 h 102"/>
                    <a:gd name="T54" fmla="*/ 48 w 97"/>
                    <a:gd name="T55" fmla="*/ 82 h 102"/>
                    <a:gd name="T56" fmla="*/ 54 w 97"/>
                    <a:gd name="T57" fmla="*/ 86 h 102"/>
                    <a:gd name="T58" fmla="*/ 54 w 97"/>
                    <a:gd name="T59" fmla="*/ 97 h 102"/>
                    <a:gd name="T60" fmla="*/ 50 w 97"/>
                    <a:gd name="T61" fmla="*/ 97 h 102"/>
                    <a:gd name="T62" fmla="*/ 48 w 97"/>
                    <a:gd name="T63" fmla="*/ 95 h 102"/>
                    <a:gd name="T64" fmla="*/ 43 w 97"/>
                    <a:gd name="T65" fmla="*/ 97 h 102"/>
                    <a:gd name="T66" fmla="*/ 39 w 97"/>
                    <a:gd name="T67" fmla="*/ 102 h 102"/>
                    <a:gd name="T68" fmla="*/ 24 w 97"/>
                    <a:gd name="T69" fmla="*/ 86 h 102"/>
                    <a:gd name="T70" fmla="*/ 18 w 97"/>
                    <a:gd name="T71" fmla="*/ 80 h 102"/>
                    <a:gd name="T72" fmla="*/ 24 w 97"/>
                    <a:gd name="T73" fmla="*/ 82 h 102"/>
                    <a:gd name="T74" fmla="*/ 24 w 97"/>
                    <a:gd name="T75" fmla="*/ 80 h 102"/>
                    <a:gd name="T76" fmla="*/ 13 w 97"/>
                    <a:gd name="T77" fmla="*/ 76 h 102"/>
                    <a:gd name="T78" fmla="*/ 9 w 97"/>
                    <a:gd name="T79" fmla="*/ 69 h 102"/>
                    <a:gd name="T80" fmla="*/ 13 w 97"/>
                    <a:gd name="T81" fmla="*/ 69 h 102"/>
                    <a:gd name="T82" fmla="*/ 9 w 97"/>
                    <a:gd name="T83" fmla="*/ 67 h 102"/>
                    <a:gd name="T84" fmla="*/ 13 w 97"/>
                    <a:gd name="T85" fmla="*/ 63 h 102"/>
                    <a:gd name="T86" fmla="*/ 9 w 97"/>
                    <a:gd name="T87" fmla="*/ 61 h 102"/>
                    <a:gd name="T88" fmla="*/ 9 w 97"/>
                    <a:gd name="T89" fmla="*/ 63 h 102"/>
                    <a:gd name="T90" fmla="*/ 5 w 97"/>
                    <a:gd name="T91" fmla="*/ 54 h 102"/>
                    <a:gd name="T92" fmla="*/ 0 w 97"/>
                    <a:gd name="T93" fmla="*/ 48 h 102"/>
                    <a:gd name="T94" fmla="*/ 9 w 97"/>
                    <a:gd name="T95" fmla="*/ 48 h 102"/>
                    <a:gd name="T96" fmla="*/ 9 w 97"/>
                    <a:gd name="T97" fmla="*/ 37 h 102"/>
                    <a:gd name="T98" fmla="*/ 13 w 97"/>
                    <a:gd name="T99" fmla="*/ 39 h 102"/>
                    <a:gd name="T100" fmla="*/ 20 w 97"/>
                    <a:gd name="T101" fmla="*/ 37 h 102"/>
                    <a:gd name="T102" fmla="*/ 9 w 97"/>
                    <a:gd name="T103" fmla="*/ 32 h 102"/>
                    <a:gd name="T104" fmla="*/ 9 w 97"/>
                    <a:gd name="T105" fmla="*/ 26 h 102"/>
                    <a:gd name="T106" fmla="*/ 13 w 97"/>
                    <a:gd name="T107" fmla="*/ 26 h 102"/>
                    <a:gd name="T108" fmla="*/ 13 w 97"/>
                    <a:gd name="T109" fmla="*/ 22 h 102"/>
                    <a:gd name="T110" fmla="*/ 26 w 97"/>
                    <a:gd name="T111" fmla="*/ 22 h 102"/>
                    <a:gd name="T112" fmla="*/ 35 w 97"/>
                    <a:gd name="T113" fmla="*/ 22 h 102"/>
                    <a:gd name="T114" fmla="*/ 43 w 97"/>
                    <a:gd name="T115" fmla="*/ 22 h 102"/>
                    <a:gd name="T116" fmla="*/ 43 w 97"/>
                    <a:gd name="T117" fmla="*/ 2 h 1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
                    <a:gd name="T178" fmla="*/ 0 h 102"/>
                    <a:gd name="T179" fmla="*/ 97 w 97"/>
                    <a:gd name="T180" fmla="*/ 102 h 1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 h="102">
                      <a:moveTo>
                        <a:pt x="43" y="2"/>
                      </a:moveTo>
                      <a:lnTo>
                        <a:pt x="43" y="0"/>
                      </a:lnTo>
                      <a:lnTo>
                        <a:pt x="56" y="0"/>
                      </a:lnTo>
                      <a:lnTo>
                        <a:pt x="69" y="0"/>
                      </a:lnTo>
                      <a:lnTo>
                        <a:pt x="74" y="0"/>
                      </a:lnTo>
                      <a:lnTo>
                        <a:pt x="78" y="0"/>
                      </a:lnTo>
                      <a:lnTo>
                        <a:pt x="74" y="7"/>
                      </a:lnTo>
                      <a:lnTo>
                        <a:pt x="74" y="17"/>
                      </a:lnTo>
                      <a:lnTo>
                        <a:pt x="80" y="15"/>
                      </a:lnTo>
                      <a:lnTo>
                        <a:pt x="87" y="15"/>
                      </a:lnTo>
                      <a:lnTo>
                        <a:pt x="89" y="17"/>
                      </a:lnTo>
                      <a:lnTo>
                        <a:pt x="93" y="22"/>
                      </a:lnTo>
                      <a:lnTo>
                        <a:pt x="89" y="26"/>
                      </a:lnTo>
                      <a:lnTo>
                        <a:pt x="87" y="30"/>
                      </a:lnTo>
                      <a:lnTo>
                        <a:pt x="87" y="39"/>
                      </a:lnTo>
                      <a:lnTo>
                        <a:pt x="97" y="45"/>
                      </a:lnTo>
                      <a:lnTo>
                        <a:pt x="97" y="61"/>
                      </a:lnTo>
                      <a:lnTo>
                        <a:pt x="93" y="67"/>
                      </a:lnTo>
                      <a:lnTo>
                        <a:pt x="89" y="71"/>
                      </a:lnTo>
                      <a:lnTo>
                        <a:pt x="89" y="80"/>
                      </a:lnTo>
                      <a:lnTo>
                        <a:pt x="87" y="80"/>
                      </a:lnTo>
                      <a:lnTo>
                        <a:pt x="84" y="71"/>
                      </a:lnTo>
                      <a:lnTo>
                        <a:pt x="74" y="76"/>
                      </a:lnTo>
                      <a:lnTo>
                        <a:pt x="63" y="67"/>
                      </a:lnTo>
                      <a:lnTo>
                        <a:pt x="59" y="76"/>
                      </a:lnTo>
                      <a:lnTo>
                        <a:pt x="54" y="76"/>
                      </a:lnTo>
                      <a:lnTo>
                        <a:pt x="50" y="71"/>
                      </a:lnTo>
                      <a:lnTo>
                        <a:pt x="48" y="82"/>
                      </a:lnTo>
                      <a:lnTo>
                        <a:pt x="54" y="86"/>
                      </a:lnTo>
                      <a:lnTo>
                        <a:pt x="54" y="97"/>
                      </a:lnTo>
                      <a:lnTo>
                        <a:pt x="50" y="97"/>
                      </a:lnTo>
                      <a:lnTo>
                        <a:pt x="48" y="95"/>
                      </a:lnTo>
                      <a:lnTo>
                        <a:pt x="43" y="97"/>
                      </a:lnTo>
                      <a:lnTo>
                        <a:pt x="39" y="102"/>
                      </a:lnTo>
                      <a:lnTo>
                        <a:pt x="24" y="86"/>
                      </a:lnTo>
                      <a:lnTo>
                        <a:pt x="18" y="80"/>
                      </a:lnTo>
                      <a:lnTo>
                        <a:pt x="24" y="82"/>
                      </a:lnTo>
                      <a:lnTo>
                        <a:pt x="24" y="80"/>
                      </a:lnTo>
                      <a:lnTo>
                        <a:pt x="13" y="76"/>
                      </a:lnTo>
                      <a:lnTo>
                        <a:pt x="9" y="69"/>
                      </a:lnTo>
                      <a:lnTo>
                        <a:pt x="13" y="69"/>
                      </a:lnTo>
                      <a:lnTo>
                        <a:pt x="9" y="67"/>
                      </a:lnTo>
                      <a:lnTo>
                        <a:pt x="13" y="63"/>
                      </a:lnTo>
                      <a:lnTo>
                        <a:pt x="9" y="61"/>
                      </a:lnTo>
                      <a:lnTo>
                        <a:pt x="9" y="63"/>
                      </a:lnTo>
                      <a:lnTo>
                        <a:pt x="5" y="54"/>
                      </a:lnTo>
                      <a:lnTo>
                        <a:pt x="0" y="48"/>
                      </a:lnTo>
                      <a:lnTo>
                        <a:pt x="9" y="48"/>
                      </a:lnTo>
                      <a:lnTo>
                        <a:pt x="9" y="37"/>
                      </a:lnTo>
                      <a:lnTo>
                        <a:pt x="13" y="39"/>
                      </a:lnTo>
                      <a:lnTo>
                        <a:pt x="20" y="37"/>
                      </a:lnTo>
                      <a:lnTo>
                        <a:pt x="9" y="32"/>
                      </a:lnTo>
                      <a:lnTo>
                        <a:pt x="9" y="26"/>
                      </a:lnTo>
                      <a:lnTo>
                        <a:pt x="13" y="26"/>
                      </a:lnTo>
                      <a:lnTo>
                        <a:pt x="13" y="22"/>
                      </a:lnTo>
                      <a:lnTo>
                        <a:pt x="26" y="22"/>
                      </a:lnTo>
                      <a:lnTo>
                        <a:pt x="35" y="22"/>
                      </a:lnTo>
                      <a:lnTo>
                        <a:pt x="43" y="22"/>
                      </a:lnTo>
                      <a:lnTo>
                        <a:pt x="43" y="2"/>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07" name="Freeform 171">
                  <a:extLst>
                    <a:ext uri="{FF2B5EF4-FFF2-40B4-BE49-F238E27FC236}">
                      <a16:creationId xmlns:a16="http://schemas.microsoft.com/office/drawing/2014/main" id="{AE46D479-FB02-4ACC-9398-D28A91B87150}"/>
                    </a:ext>
                  </a:extLst>
                </p:cNvPr>
                <p:cNvSpPr>
                  <a:spLocks noChangeAspect="1"/>
                </p:cNvSpPr>
                <p:nvPr/>
              </p:nvSpPr>
              <p:spPr bwMode="auto">
                <a:xfrm>
                  <a:off x="2579" y="2364"/>
                  <a:ext cx="59" cy="13"/>
                </a:xfrm>
                <a:custGeom>
                  <a:avLst/>
                  <a:gdLst>
                    <a:gd name="T0" fmla="*/ 5 w 54"/>
                    <a:gd name="T1" fmla="*/ 4 h 13"/>
                    <a:gd name="T2" fmla="*/ 22 w 54"/>
                    <a:gd name="T3" fmla="*/ 0 h 13"/>
                    <a:gd name="T4" fmla="*/ 35 w 54"/>
                    <a:gd name="T5" fmla="*/ 0 h 13"/>
                    <a:gd name="T6" fmla="*/ 44 w 54"/>
                    <a:gd name="T7" fmla="*/ 4 h 13"/>
                    <a:gd name="T8" fmla="*/ 54 w 54"/>
                    <a:gd name="T9" fmla="*/ 4 h 13"/>
                    <a:gd name="T10" fmla="*/ 46 w 54"/>
                    <a:gd name="T11" fmla="*/ 9 h 13"/>
                    <a:gd name="T12" fmla="*/ 31 w 54"/>
                    <a:gd name="T13" fmla="*/ 4 h 13"/>
                    <a:gd name="T14" fmla="*/ 24 w 54"/>
                    <a:gd name="T15" fmla="*/ 6 h 13"/>
                    <a:gd name="T16" fmla="*/ 20 w 54"/>
                    <a:gd name="T17" fmla="*/ 6 h 13"/>
                    <a:gd name="T18" fmla="*/ 20 w 54"/>
                    <a:gd name="T19" fmla="*/ 9 h 13"/>
                    <a:gd name="T20" fmla="*/ 0 w 54"/>
                    <a:gd name="T21" fmla="*/ 13 h 13"/>
                    <a:gd name="T22" fmla="*/ 0 w 54"/>
                    <a:gd name="T23" fmla="*/ 9 h 13"/>
                    <a:gd name="T24" fmla="*/ 5 w 54"/>
                    <a:gd name="T25" fmla="*/ 6 h 13"/>
                    <a:gd name="T26" fmla="*/ 5 w 54"/>
                    <a:gd name="T27" fmla="*/ 4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13"/>
                    <a:gd name="T44" fmla="*/ 54 w 54"/>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13">
                      <a:moveTo>
                        <a:pt x="5" y="4"/>
                      </a:moveTo>
                      <a:lnTo>
                        <a:pt x="22" y="0"/>
                      </a:lnTo>
                      <a:lnTo>
                        <a:pt x="35" y="0"/>
                      </a:lnTo>
                      <a:lnTo>
                        <a:pt x="44" y="4"/>
                      </a:lnTo>
                      <a:lnTo>
                        <a:pt x="54" y="4"/>
                      </a:lnTo>
                      <a:lnTo>
                        <a:pt x="46" y="9"/>
                      </a:lnTo>
                      <a:lnTo>
                        <a:pt x="31" y="4"/>
                      </a:lnTo>
                      <a:lnTo>
                        <a:pt x="24" y="6"/>
                      </a:lnTo>
                      <a:lnTo>
                        <a:pt x="20" y="6"/>
                      </a:lnTo>
                      <a:lnTo>
                        <a:pt x="20" y="9"/>
                      </a:lnTo>
                      <a:lnTo>
                        <a:pt x="0" y="13"/>
                      </a:lnTo>
                      <a:lnTo>
                        <a:pt x="0" y="9"/>
                      </a:lnTo>
                      <a:lnTo>
                        <a:pt x="5" y="6"/>
                      </a:lnTo>
                      <a:lnTo>
                        <a:pt x="5" y="4"/>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08" name="Freeform 172">
                  <a:extLst>
                    <a:ext uri="{FF2B5EF4-FFF2-40B4-BE49-F238E27FC236}">
                      <a16:creationId xmlns:a16="http://schemas.microsoft.com/office/drawing/2014/main" id="{642730ED-3ED3-4FCA-A258-7FB969FAAC75}"/>
                    </a:ext>
                  </a:extLst>
                </p:cNvPr>
                <p:cNvSpPr>
                  <a:spLocks noChangeAspect="1"/>
                </p:cNvSpPr>
                <p:nvPr/>
              </p:nvSpPr>
              <p:spPr bwMode="auto">
                <a:xfrm>
                  <a:off x="2819" y="2411"/>
                  <a:ext cx="81" cy="102"/>
                </a:xfrm>
                <a:custGeom>
                  <a:avLst/>
                  <a:gdLst>
                    <a:gd name="T0" fmla="*/ 10 w 75"/>
                    <a:gd name="T1" fmla="*/ 26 h 102"/>
                    <a:gd name="T2" fmla="*/ 10 w 75"/>
                    <a:gd name="T3" fmla="*/ 18 h 102"/>
                    <a:gd name="T4" fmla="*/ 8 w 75"/>
                    <a:gd name="T5" fmla="*/ 7 h 102"/>
                    <a:gd name="T6" fmla="*/ 10 w 75"/>
                    <a:gd name="T7" fmla="*/ 0 h 102"/>
                    <a:gd name="T8" fmla="*/ 47 w 75"/>
                    <a:gd name="T9" fmla="*/ 3 h 102"/>
                    <a:gd name="T10" fmla="*/ 49 w 75"/>
                    <a:gd name="T11" fmla="*/ 0 h 102"/>
                    <a:gd name="T12" fmla="*/ 56 w 75"/>
                    <a:gd name="T13" fmla="*/ 0 h 102"/>
                    <a:gd name="T14" fmla="*/ 60 w 75"/>
                    <a:gd name="T15" fmla="*/ 3 h 102"/>
                    <a:gd name="T16" fmla="*/ 56 w 75"/>
                    <a:gd name="T17" fmla="*/ 7 h 102"/>
                    <a:gd name="T18" fmla="*/ 64 w 75"/>
                    <a:gd name="T19" fmla="*/ 11 h 102"/>
                    <a:gd name="T20" fmla="*/ 64 w 75"/>
                    <a:gd name="T21" fmla="*/ 18 h 102"/>
                    <a:gd name="T22" fmla="*/ 60 w 75"/>
                    <a:gd name="T23" fmla="*/ 24 h 102"/>
                    <a:gd name="T24" fmla="*/ 64 w 75"/>
                    <a:gd name="T25" fmla="*/ 26 h 102"/>
                    <a:gd name="T26" fmla="*/ 64 w 75"/>
                    <a:gd name="T27" fmla="*/ 33 h 102"/>
                    <a:gd name="T28" fmla="*/ 64 w 75"/>
                    <a:gd name="T29" fmla="*/ 37 h 102"/>
                    <a:gd name="T30" fmla="*/ 69 w 75"/>
                    <a:gd name="T31" fmla="*/ 41 h 102"/>
                    <a:gd name="T32" fmla="*/ 64 w 75"/>
                    <a:gd name="T33" fmla="*/ 48 h 102"/>
                    <a:gd name="T34" fmla="*/ 64 w 75"/>
                    <a:gd name="T35" fmla="*/ 54 h 102"/>
                    <a:gd name="T36" fmla="*/ 64 w 75"/>
                    <a:gd name="T37" fmla="*/ 65 h 102"/>
                    <a:gd name="T38" fmla="*/ 69 w 75"/>
                    <a:gd name="T39" fmla="*/ 76 h 102"/>
                    <a:gd name="T40" fmla="*/ 75 w 75"/>
                    <a:gd name="T41" fmla="*/ 83 h 102"/>
                    <a:gd name="T42" fmla="*/ 73 w 75"/>
                    <a:gd name="T43" fmla="*/ 87 h 102"/>
                    <a:gd name="T44" fmla="*/ 60 w 75"/>
                    <a:gd name="T45" fmla="*/ 89 h 102"/>
                    <a:gd name="T46" fmla="*/ 49 w 75"/>
                    <a:gd name="T47" fmla="*/ 91 h 102"/>
                    <a:gd name="T48" fmla="*/ 32 w 75"/>
                    <a:gd name="T49" fmla="*/ 98 h 102"/>
                    <a:gd name="T50" fmla="*/ 23 w 75"/>
                    <a:gd name="T51" fmla="*/ 102 h 102"/>
                    <a:gd name="T52" fmla="*/ 10 w 75"/>
                    <a:gd name="T53" fmla="*/ 102 h 102"/>
                    <a:gd name="T54" fmla="*/ 10 w 75"/>
                    <a:gd name="T55" fmla="*/ 95 h 102"/>
                    <a:gd name="T56" fmla="*/ 8 w 75"/>
                    <a:gd name="T57" fmla="*/ 87 h 102"/>
                    <a:gd name="T58" fmla="*/ 0 w 75"/>
                    <a:gd name="T59" fmla="*/ 72 h 102"/>
                    <a:gd name="T60" fmla="*/ 8 w 75"/>
                    <a:gd name="T61" fmla="*/ 61 h 102"/>
                    <a:gd name="T62" fmla="*/ 8 w 75"/>
                    <a:gd name="T63" fmla="*/ 52 h 102"/>
                    <a:gd name="T64" fmla="*/ 13 w 75"/>
                    <a:gd name="T65" fmla="*/ 48 h 102"/>
                    <a:gd name="T66" fmla="*/ 13 w 75"/>
                    <a:gd name="T67" fmla="*/ 41 h 102"/>
                    <a:gd name="T68" fmla="*/ 10 w 75"/>
                    <a:gd name="T69" fmla="*/ 31 h 102"/>
                    <a:gd name="T70" fmla="*/ 10 w 75"/>
                    <a:gd name="T71" fmla="*/ 26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
                    <a:gd name="T109" fmla="*/ 0 h 102"/>
                    <a:gd name="T110" fmla="*/ 75 w 75"/>
                    <a:gd name="T111" fmla="*/ 102 h 1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 h="102">
                      <a:moveTo>
                        <a:pt x="10" y="26"/>
                      </a:moveTo>
                      <a:lnTo>
                        <a:pt x="10" y="18"/>
                      </a:lnTo>
                      <a:lnTo>
                        <a:pt x="8" y="7"/>
                      </a:lnTo>
                      <a:lnTo>
                        <a:pt x="10" y="0"/>
                      </a:lnTo>
                      <a:lnTo>
                        <a:pt x="47" y="3"/>
                      </a:lnTo>
                      <a:lnTo>
                        <a:pt x="49" y="0"/>
                      </a:lnTo>
                      <a:lnTo>
                        <a:pt x="56" y="0"/>
                      </a:lnTo>
                      <a:lnTo>
                        <a:pt x="60" y="3"/>
                      </a:lnTo>
                      <a:lnTo>
                        <a:pt x="56" y="7"/>
                      </a:lnTo>
                      <a:lnTo>
                        <a:pt x="64" y="11"/>
                      </a:lnTo>
                      <a:lnTo>
                        <a:pt x="64" y="18"/>
                      </a:lnTo>
                      <a:lnTo>
                        <a:pt x="60" y="24"/>
                      </a:lnTo>
                      <a:lnTo>
                        <a:pt x="64" y="26"/>
                      </a:lnTo>
                      <a:lnTo>
                        <a:pt x="64" y="33"/>
                      </a:lnTo>
                      <a:lnTo>
                        <a:pt x="64" y="37"/>
                      </a:lnTo>
                      <a:lnTo>
                        <a:pt x="69" y="41"/>
                      </a:lnTo>
                      <a:lnTo>
                        <a:pt x="64" y="48"/>
                      </a:lnTo>
                      <a:lnTo>
                        <a:pt x="64" y="54"/>
                      </a:lnTo>
                      <a:lnTo>
                        <a:pt x="64" y="65"/>
                      </a:lnTo>
                      <a:lnTo>
                        <a:pt x="69" y="76"/>
                      </a:lnTo>
                      <a:lnTo>
                        <a:pt x="75" y="83"/>
                      </a:lnTo>
                      <a:lnTo>
                        <a:pt x="73" y="87"/>
                      </a:lnTo>
                      <a:lnTo>
                        <a:pt x="60" y="89"/>
                      </a:lnTo>
                      <a:lnTo>
                        <a:pt x="49" y="91"/>
                      </a:lnTo>
                      <a:lnTo>
                        <a:pt x="32" y="98"/>
                      </a:lnTo>
                      <a:lnTo>
                        <a:pt x="23" y="102"/>
                      </a:lnTo>
                      <a:lnTo>
                        <a:pt x="10" y="102"/>
                      </a:lnTo>
                      <a:lnTo>
                        <a:pt x="10" y="95"/>
                      </a:lnTo>
                      <a:lnTo>
                        <a:pt x="8" y="87"/>
                      </a:lnTo>
                      <a:lnTo>
                        <a:pt x="0" y="72"/>
                      </a:lnTo>
                      <a:lnTo>
                        <a:pt x="8" y="61"/>
                      </a:lnTo>
                      <a:lnTo>
                        <a:pt x="8" y="52"/>
                      </a:lnTo>
                      <a:lnTo>
                        <a:pt x="13" y="48"/>
                      </a:lnTo>
                      <a:lnTo>
                        <a:pt x="13" y="41"/>
                      </a:lnTo>
                      <a:lnTo>
                        <a:pt x="10" y="31"/>
                      </a:lnTo>
                      <a:lnTo>
                        <a:pt x="10" y="2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09" name="Freeform 173">
                  <a:extLst>
                    <a:ext uri="{FF2B5EF4-FFF2-40B4-BE49-F238E27FC236}">
                      <a16:creationId xmlns:a16="http://schemas.microsoft.com/office/drawing/2014/main" id="{12FB5F1B-D210-4D5F-BFF6-A10666378F68}"/>
                    </a:ext>
                  </a:extLst>
                </p:cNvPr>
                <p:cNvSpPr>
                  <a:spLocks noChangeAspect="1"/>
                </p:cNvSpPr>
                <p:nvPr/>
              </p:nvSpPr>
              <p:spPr bwMode="auto">
                <a:xfrm>
                  <a:off x="2613" y="2383"/>
                  <a:ext cx="131" cy="89"/>
                </a:xfrm>
                <a:custGeom>
                  <a:avLst/>
                  <a:gdLst>
                    <a:gd name="T0" fmla="*/ 23 w 121"/>
                    <a:gd name="T1" fmla="*/ 0 h 89"/>
                    <a:gd name="T2" fmla="*/ 34 w 121"/>
                    <a:gd name="T3" fmla="*/ 0 h 89"/>
                    <a:gd name="T4" fmla="*/ 34 w 121"/>
                    <a:gd name="T5" fmla="*/ 5 h 89"/>
                    <a:gd name="T6" fmla="*/ 43 w 121"/>
                    <a:gd name="T7" fmla="*/ 7 h 89"/>
                    <a:gd name="T8" fmla="*/ 49 w 121"/>
                    <a:gd name="T9" fmla="*/ 5 h 89"/>
                    <a:gd name="T10" fmla="*/ 54 w 121"/>
                    <a:gd name="T11" fmla="*/ 5 h 89"/>
                    <a:gd name="T12" fmla="*/ 62 w 121"/>
                    <a:gd name="T13" fmla="*/ 5 h 89"/>
                    <a:gd name="T14" fmla="*/ 62 w 121"/>
                    <a:gd name="T15" fmla="*/ 7 h 89"/>
                    <a:gd name="T16" fmla="*/ 64 w 121"/>
                    <a:gd name="T17" fmla="*/ 9 h 89"/>
                    <a:gd name="T18" fmla="*/ 69 w 121"/>
                    <a:gd name="T19" fmla="*/ 9 h 89"/>
                    <a:gd name="T20" fmla="*/ 73 w 121"/>
                    <a:gd name="T21" fmla="*/ 16 h 89"/>
                    <a:gd name="T22" fmla="*/ 84 w 121"/>
                    <a:gd name="T23" fmla="*/ 9 h 89"/>
                    <a:gd name="T24" fmla="*/ 88 w 121"/>
                    <a:gd name="T25" fmla="*/ 9 h 89"/>
                    <a:gd name="T26" fmla="*/ 92 w 121"/>
                    <a:gd name="T27" fmla="*/ 7 h 89"/>
                    <a:gd name="T28" fmla="*/ 95 w 121"/>
                    <a:gd name="T29" fmla="*/ 5 h 89"/>
                    <a:gd name="T30" fmla="*/ 103 w 121"/>
                    <a:gd name="T31" fmla="*/ 16 h 89"/>
                    <a:gd name="T32" fmla="*/ 103 w 121"/>
                    <a:gd name="T33" fmla="*/ 20 h 89"/>
                    <a:gd name="T34" fmla="*/ 110 w 121"/>
                    <a:gd name="T35" fmla="*/ 22 h 89"/>
                    <a:gd name="T36" fmla="*/ 110 w 121"/>
                    <a:gd name="T37" fmla="*/ 28 h 89"/>
                    <a:gd name="T38" fmla="*/ 110 w 121"/>
                    <a:gd name="T39" fmla="*/ 31 h 89"/>
                    <a:gd name="T40" fmla="*/ 110 w 121"/>
                    <a:gd name="T41" fmla="*/ 35 h 89"/>
                    <a:gd name="T42" fmla="*/ 118 w 121"/>
                    <a:gd name="T43" fmla="*/ 44 h 89"/>
                    <a:gd name="T44" fmla="*/ 114 w 121"/>
                    <a:gd name="T45" fmla="*/ 46 h 89"/>
                    <a:gd name="T46" fmla="*/ 114 w 121"/>
                    <a:gd name="T47" fmla="*/ 52 h 89"/>
                    <a:gd name="T48" fmla="*/ 118 w 121"/>
                    <a:gd name="T49" fmla="*/ 54 h 89"/>
                    <a:gd name="T50" fmla="*/ 118 w 121"/>
                    <a:gd name="T51" fmla="*/ 61 h 89"/>
                    <a:gd name="T52" fmla="*/ 118 w 121"/>
                    <a:gd name="T53" fmla="*/ 65 h 89"/>
                    <a:gd name="T54" fmla="*/ 121 w 121"/>
                    <a:gd name="T55" fmla="*/ 69 h 89"/>
                    <a:gd name="T56" fmla="*/ 114 w 121"/>
                    <a:gd name="T57" fmla="*/ 69 h 89"/>
                    <a:gd name="T58" fmla="*/ 110 w 121"/>
                    <a:gd name="T59" fmla="*/ 74 h 89"/>
                    <a:gd name="T60" fmla="*/ 114 w 121"/>
                    <a:gd name="T61" fmla="*/ 76 h 89"/>
                    <a:gd name="T62" fmla="*/ 110 w 121"/>
                    <a:gd name="T63" fmla="*/ 85 h 89"/>
                    <a:gd name="T64" fmla="*/ 110 w 121"/>
                    <a:gd name="T65" fmla="*/ 85 h 89"/>
                    <a:gd name="T66" fmla="*/ 103 w 121"/>
                    <a:gd name="T67" fmla="*/ 82 h 89"/>
                    <a:gd name="T68" fmla="*/ 103 w 121"/>
                    <a:gd name="T69" fmla="*/ 89 h 89"/>
                    <a:gd name="T70" fmla="*/ 95 w 121"/>
                    <a:gd name="T71" fmla="*/ 89 h 89"/>
                    <a:gd name="T72" fmla="*/ 88 w 121"/>
                    <a:gd name="T73" fmla="*/ 89 h 89"/>
                    <a:gd name="T74" fmla="*/ 88 w 121"/>
                    <a:gd name="T75" fmla="*/ 78 h 89"/>
                    <a:gd name="T76" fmla="*/ 86 w 121"/>
                    <a:gd name="T77" fmla="*/ 69 h 89"/>
                    <a:gd name="T78" fmla="*/ 77 w 121"/>
                    <a:gd name="T79" fmla="*/ 69 h 89"/>
                    <a:gd name="T80" fmla="*/ 71 w 121"/>
                    <a:gd name="T81" fmla="*/ 69 h 89"/>
                    <a:gd name="T82" fmla="*/ 71 w 121"/>
                    <a:gd name="T83" fmla="*/ 61 h 89"/>
                    <a:gd name="T84" fmla="*/ 69 w 121"/>
                    <a:gd name="T85" fmla="*/ 59 h 89"/>
                    <a:gd name="T86" fmla="*/ 69 w 121"/>
                    <a:gd name="T87" fmla="*/ 52 h 89"/>
                    <a:gd name="T88" fmla="*/ 62 w 121"/>
                    <a:gd name="T89" fmla="*/ 44 h 89"/>
                    <a:gd name="T90" fmla="*/ 45 w 121"/>
                    <a:gd name="T91" fmla="*/ 46 h 89"/>
                    <a:gd name="T92" fmla="*/ 43 w 121"/>
                    <a:gd name="T93" fmla="*/ 46 h 89"/>
                    <a:gd name="T94" fmla="*/ 39 w 121"/>
                    <a:gd name="T95" fmla="*/ 54 h 89"/>
                    <a:gd name="T96" fmla="*/ 34 w 121"/>
                    <a:gd name="T97" fmla="*/ 54 h 89"/>
                    <a:gd name="T98" fmla="*/ 28 w 121"/>
                    <a:gd name="T99" fmla="*/ 61 h 89"/>
                    <a:gd name="T100" fmla="*/ 23 w 121"/>
                    <a:gd name="T101" fmla="*/ 54 h 89"/>
                    <a:gd name="T102" fmla="*/ 23 w 121"/>
                    <a:gd name="T103" fmla="*/ 50 h 89"/>
                    <a:gd name="T104" fmla="*/ 8 w 121"/>
                    <a:gd name="T105" fmla="*/ 39 h 89"/>
                    <a:gd name="T106" fmla="*/ 6 w 121"/>
                    <a:gd name="T107" fmla="*/ 35 h 89"/>
                    <a:gd name="T108" fmla="*/ 0 w 121"/>
                    <a:gd name="T109" fmla="*/ 31 h 89"/>
                    <a:gd name="T110" fmla="*/ 6 w 121"/>
                    <a:gd name="T111" fmla="*/ 22 h 89"/>
                    <a:gd name="T112" fmla="*/ 19 w 121"/>
                    <a:gd name="T113" fmla="*/ 16 h 89"/>
                    <a:gd name="T114" fmla="*/ 23 w 121"/>
                    <a:gd name="T115" fmla="*/ 9 h 89"/>
                    <a:gd name="T116" fmla="*/ 19 w 121"/>
                    <a:gd name="T117" fmla="*/ 7 h 89"/>
                    <a:gd name="T118" fmla="*/ 23 w 121"/>
                    <a:gd name="T119" fmla="*/ 5 h 89"/>
                    <a:gd name="T120" fmla="*/ 23 w 121"/>
                    <a:gd name="T121" fmla="*/ 0 h 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1"/>
                    <a:gd name="T184" fmla="*/ 0 h 89"/>
                    <a:gd name="T185" fmla="*/ 121 w 121"/>
                    <a:gd name="T186" fmla="*/ 89 h 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1" h="89">
                      <a:moveTo>
                        <a:pt x="23" y="0"/>
                      </a:moveTo>
                      <a:lnTo>
                        <a:pt x="34" y="0"/>
                      </a:lnTo>
                      <a:lnTo>
                        <a:pt x="34" y="5"/>
                      </a:lnTo>
                      <a:lnTo>
                        <a:pt x="43" y="7"/>
                      </a:lnTo>
                      <a:lnTo>
                        <a:pt x="49" y="5"/>
                      </a:lnTo>
                      <a:lnTo>
                        <a:pt x="54" y="5"/>
                      </a:lnTo>
                      <a:lnTo>
                        <a:pt x="62" y="5"/>
                      </a:lnTo>
                      <a:lnTo>
                        <a:pt x="62" y="7"/>
                      </a:lnTo>
                      <a:lnTo>
                        <a:pt x="64" y="9"/>
                      </a:lnTo>
                      <a:lnTo>
                        <a:pt x="69" y="9"/>
                      </a:lnTo>
                      <a:lnTo>
                        <a:pt x="73" y="16"/>
                      </a:lnTo>
                      <a:lnTo>
                        <a:pt x="84" y="9"/>
                      </a:lnTo>
                      <a:lnTo>
                        <a:pt x="88" y="9"/>
                      </a:lnTo>
                      <a:lnTo>
                        <a:pt x="92" y="7"/>
                      </a:lnTo>
                      <a:lnTo>
                        <a:pt x="95" y="5"/>
                      </a:lnTo>
                      <a:lnTo>
                        <a:pt x="103" y="16"/>
                      </a:lnTo>
                      <a:lnTo>
                        <a:pt x="103" y="20"/>
                      </a:lnTo>
                      <a:lnTo>
                        <a:pt x="110" y="22"/>
                      </a:lnTo>
                      <a:lnTo>
                        <a:pt x="110" y="28"/>
                      </a:lnTo>
                      <a:lnTo>
                        <a:pt x="110" y="31"/>
                      </a:lnTo>
                      <a:lnTo>
                        <a:pt x="110" y="35"/>
                      </a:lnTo>
                      <a:lnTo>
                        <a:pt x="118" y="44"/>
                      </a:lnTo>
                      <a:lnTo>
                        <a:pt x="114" y="46"/>
                      </a:lnTo>
                      <a:lnTo>
                        <a:pt x="114" y="52"/>
                      </a:lnTo>
                      <a:lnTo>
                        <a:pt x="118" y="54"/>
                      </a:lnTo>
                      <a:lnTo>
                        <a:pt x="118" y="61"/>
                      </a:lnTo>
                      <a:lnTo>
                        <a:pt x="118" y="65"/>
                      </a:lnTo>
                      <a:lnTo>
                        <a:pt x="121" y="69"/>
                      </a:lnTo>
                      <a:lnTo>
                        <a:pt x="114" y="69"/>
                      </a:lnTo>
                      <a:lnTo>
                        <a:pt x="110" y="74"/>
                      </a:lnTo>
                      <a:lnTo>
                        <a:pt x="114" y="76"/>
                      </a:lnTo>
                      <a:lnTo>
                        <a:pt x="110" y="85"/>
                      </a:lnTo>
                      <a:lnTo>
                        <a:pt x="103" y="82"/>
                      </a:lnTo>
                      <a:lnTo>
                        <a:pt x="103" y="89"/>
                      </a:lnTo>
                      <a:lnTo>
                        <a:pt x="95" y="89"/>
                      </a:lnTo>
                      <a:lnTo>
                        <a:pt x="88" y="89"/>
                      </a:lnTo>
                      <a:lnTo>
                        <a:pt x="88" y="78"/>
                      </a:lnTo>
                      <a:lnTo>
                        <a:pt x="86" y="69"/>
                      </a:lnTo>
                      <a:lnTo>
                        <a:pt x="77" y="69"/>
                      </a:lnTo>
                      <a:lnTo>
                        <a:pt x="71" y="69"/>
                      </a:lnTo>
                      <a:lnTo>
                        <a:pt x="71" y="61"/>
                      </a:lnTo>
                      <a:lnTo>
                        <a:pt x="69" y="59"/>
                      </a:lnTo>
                      <a:lnTo>
                        <a:pt x="69" y="52"/>
                      </a:lnTo>
                      <a:lnTo>
                        <a:pt x="62" y="44"/>
                      </a:lnTo>
                      <a:lnTo>
                        <a:pt x="45" y="46"/>
                      </a:lnTo>
                      <a:lnTo>
                        <a:pt x="43" y="46"/>
                      </a:lnTo>
                      <a:lnTo>
                        <a:pt x="39" y="54"/>
                      </a:lnTo>
                      <a:lnTo>
                        <a:pt x="34" y="54"/>
                      </a:lnTo>
                      <a:lnTo>
                        <a:pt x="28" y="61"/>
                      </a:lnTo>
                      <a:lnTo>
                        <a:pt x="23" y="54"/>
                      </a:lnTo>
                      <a:lnTo>
                        <a:pt x="23" y="50"/>
                      </a:lnTo>
                      <a:lnTo>
                        <a:pt x="8" y="39"/>
                      </a:lnTo>
                      <a:lnTo>
                        <a:pt x="6" y="35"/>
                      </a:lnTo>
                      <a:lnTo>
                        <a:pt x="0" y="31"/>
                      </a:lnTo>
                      <a:lnTo>
                        <a:pt x="6" y="22"/>
                      </a:lnTo>
                      <a:lnTo>
                        <a:pt x="19" y="16"/>
                      </a:lnTo>
                      <a:lnTo>
                        <a:pt x="23" y="9"/>
                      </a:lnTo>
                      <a:lnTo>
                        <a:pt x="19" y="7"/>
                      </a:lnTo>
                      <a:lnTo>
                        <a:pt x="23" y="5"/>
                      </a:lnTo>
                      <a:lnTo>
                        <a:pt x="23"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10" name="Freeform 174">
                  <a:extLst>
                    <a:ext uri="{FF2B5EF4-FFF2-40B4-BE49-F238E27FC236}">
                      <a16:creationId xmlns:a16="http://schemas.microsoft.com/office/drawing/2014/main" id="{5A4A172E-1859-432B-B816-41E4A72FFBBA}"/>
                    </a:ext>
                  </a:extLst>
                </p:cNvPr>
                <p:cNvSpPr>
                  <a:spLocks noChangeAspect="1"/>
                </p:cNvSpPr>
                <p:nvPr/>
              </p:nvSpPr>
              <p:spPr bwMode="auto">
                <a:xfrm>
                  <a:off x="2585" y="2383"/>
                  <a:ext cx="53" cy="31"/>
                </a:xfrm>
                <a:custGeom>
                  <a:avLst/>
                  <a:gdLst>
                    <a:gd name="T0" fmla="*/ 0 w 49"/>
                    <a:gd name="T1" fmla="*/ 7 h 31"/>
                    <a:gd name="T2" fmla="*/ 11 w 49"/>
                    <a:gd name="T3" fmla="*/ 5 h 31"/>
                    <a:gd name="T4" fmla="*/ 17 w 49"/>
                    <a:gd name="T5" fmla="*/ 5 h 31"/>
                    <a:gd name="T6" fmla="*/ 24 w 49"/>
                    <a:gd name="T7" fmla="*/ 0 h 31"/>
                    <a:gd name="T8" fmla="*/ 49 w 49"/>
                    <a:gd name="T9" fmla="*/ 0 h 31"/>
                    <a:gd name="T10" fmla="*/ 49 w 49"/>
                    <a:gd name="T11" fmla="*/ 5 h 31"/>
                    <a:gd name="T12" fmla="*/ 45 w 49"/>
                    <a:gd name="T13" fmla="*/ 7 h 31"/>
                    <a:gd name="T14" fmla="*/ 49 w 49"/>
                    <a:gd name="T15" fmla="*/ 9 h 31"/>
                    <a:gd name="T16" fmla="*/ 45 w 49"/>
                    <a:gd name="T17" fmla="*/ 16 h 31"/>
                    <a:gd name="T18" fmla="*/ 32 w 49"/>
                    <a:gd name="T19" fmla="*/ 20 h 31"/>
                    <a:gd name="T20" fmla="*/ 26 w 49"/>
                    <a:gd name="T21" fmla="*/ 31 h 31"/>
                    <a:gd name="T22" fmla="*/ 24 w 49"/>
                    <a:gd name="T23" fmla="*/ 24 h 31"/>
                    <a:gd name="T24" fmla="*/ 21 w 49"/>
                    <a:gd name="T25" fmla="*/ 28 h 31"/>
                    <a:gd name="T26" fmla="*/ 21 w 49"/>
                    <a:gd name="T27" fmla="*/ 16 h 31"/>
                    <a:gd name="T28" fmla="*/ 11 w 49"/>
                    <a:gd name="T29" fmla="*/ 16 h 31"/>
                    <a:gd name="T30" fmla="*/ 11 w 49"/>
                    <a:gd name="T31" fmla="*/ 13 h 31"/>
                    <a:gd name="T32" fmla="*/ 6 w 49"/>
                    <a:gd name="T33" fmla="*/ 9 h 31"/>
                    <a:gd name="T34" fmla="*/ 0 w 49"/>
                    <a:gd name="T35" fmla="*/ 7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31"/>
                    <a:gd name="T56" fmla="*/ 49 w 49"/>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31">
                      <a:moveTo>
                        <a:pt x="0" y="7"/>
                      </a:moveTo>
                      <a:lnTo>
                        <a:pt x="11" y="5"/>
                      </a:lnTo>
                      <a:lnTo>
                        <a:pt x="17" y="5"/>
                      </a:lnTo>
                      <a:lnTo>
                        <a:pt x="24" y="0"/>
                      </a:lnTo>
                      <a:lnTo>
                        <a:pt x="49" y="0"/>
                      </a:lnTo>
                      <a:lnTo>
                        <a:pt x="49" y="5"/>
                      </a:lnTo>
                      <a:lnTo>
                        <a:pt x="45" y="7"/>
                      </a:lnTo>
                      <a:lnTo>
                        <a:pt x="49" y="9"/>
                      </a:lnTo>
                      <a:lnTo>
                        <a:pt x="45" y="16"/>
                      </a:lnTo>
                      <a:lnTo>
                        <a:pt x="32" y="20"/>
                      </a:lnTo>
                      <a:lnTo>
                        <a:pt x="26" y="31"/>
                      </a:lnTo>
                      <a:lnTo>
                        <a:pt x="24" y="24"/>
                      </a:lnTo>
                      <a:lnTo>
                        <a:pt x="21" y="28"/>
                      </a:lnTo>
                      <a:lnTo>
                        <a:pt x="21" y="16"/>
                      </a:lnTo>
                      <a:lnTo>
                        <a:pt x="11" y="16"/>
                      </a:lnTo>
                      <a:lnTo>
                        <a:pt x="11" y="13"/>
                      </a:lnTo>
                      <a:lnTo>
                        <a:pt x="6" y="9"/>
                      </a:lnTo>
                      <a:lnTo>
                        <a:pt x="0" y="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11" name="Freeform 175">
                  <a:extLst>
                    <a:ext uri="{FF2B5EF4-FFF2-40B4-BE49-F238E27FC236}">
                      <a16:creationId xmlns:a16="http://schemas.microsoft.com/office/drawing/2014/main" id="{42CD687B-09B3-4EA4-A5D7-F0C56FE29DC5}"/>
                    </a:ext>
                  </a:extLst>
                </p:cNvPr>
                <p:cNvSpPr>
                  <a:spLocks noChangeAspect="1"/>
                </p:cNvSpPr>
                <p:nvPr/>
              </p:nvSpPr>
              <p:spPr bwMode="auto">
                <a:xfrm>
                  <a:off x="3029" y="2377"/>
                  <a:ext cx="135" cy="181"/>
                </a:xfrm>
                <a:custGeom>
                  <a:avLst/>
                  <a:gdLst>
                    <a:gd name="T0" fmla="*/ 99 w 125"/>
                    <a:gd name="T1" fmla="*/ 0 h 181"/>
                    <a:gd name="T2" fmla="*/ 103 w 125"/>
                    <a:gd name="T3" fmla="*/ 11 h 181"/>
                    <a:gd name="T4" fmla="*/ 108 w 125"/>
                    <a:gd name="T5" fmla="*/ 26 h 181"/>
                    <a:gd name="T6" fmla="*/ 110 w 125"/>
                    <a:gd name="T7" fmla="*/ 45 h 181"/>
                    <a:gd name="T8" fmla="*/ 101 w 125"/>
                    <a:gd name="T9" fmla="*/ 52 h 181"/>
                    <a:gd name="T10" fmla="*/ 93 w 125"/>
                    <a:gd name="T11" fmla="*/ 58 h 181"/>
                    <a:gd name="T12" fmla="*/ 110 w 125"/>
                    <a:gd name="T13" fmla="*/ 73 h 181"/>
                    <a:gd name="T14" fmla="*/ 116 w 125"/>
                    <a:gd name="T15" fmla="*/ 88 h 181"/>
                    <a:gd name="T16" fmla="*/ 110 w 125"/>
                    <a:gd name="T17" fmla="*/ 99 h 181"/>
                    <a:gd name="T18" fmla="*/ 101 w 125"/>
                    <a:gd name="T19" fmla="*/ 117 h 181"/>
                    <a:gd name="T20" fmla="*/ 103 w 125"/>
                    <a:gd name="T21" fmla="*/ 132 h 181"/>
                    <a:gd name="T22" fmla="*/ 110 w 125"/>
                    <a:gd name="T23" fmla="*/ 145 h 181"/>
                    <a:gd name="T24" fmla="*/ 123 w 125"/>
                    <a:gd name="T25" fmla="*/ 166 h 181"/>
                    <a:gd name="T26" fmla="*/ 123 w 125"/>
                    <a:gd name="T27" fmla="*/ 175 h 181"/>
                    <a:gd name="T28" fmla="*/ 103 w 125"/>
                    <a:gd name="T29" fmla="*/ 175 h 181"/>
                    <a:gd name="T30" fmla="*/ 73 w 125"/>
                    <a:gd name="T31" fmla="*/ 179 h 181"/>
                    <a:gd name="T32" fmla="*/ 49 w 125"/>
                    <a:gd name="T33" fmla="*/ 179 h 181"/>
                    <a:gd name="T34" fmla="*/ 28 w 125"/>
                    <a:gd name="T35" fmla="*/ 179 h 181"/>
                    <a:gd name="T36" fmla="*/ 21 w 125"/>
                    <a:gd name="T37" fmla="*/ 162 h 181"/>
                    <a:gd name="T38" fmla="*/ 15 w 125"/>
                    <a:gd name="T39" fmla="*/ 151 h 181"/>
                    <a:gd name="T40" fmla="*/ 11 w 125"/>
                    <a:gd name="T41" fmla="*/ 145 h 181"/>
                    <a:gd name="T42" fmla="*/ 0 w 125"/>
                    <a:gd name="T43" fmla="*/ 140 h 181"/>
                    <a:gd name="T44" fmla="*/ 11 w 125"/>
                    <a:gd name="T45" fmla="*/ 117 h 181"/>
                    <a:gd name="T46" fmla="*/ 28 w 125"/>
                    <a:gd name="T47" fmla="*/ 101 h 181"/>
                    <a:gd name="T48" fmla="*/ 39 w 125"/>
                    <a:gd name="T49" fmla="*/ 99 h 181"/>
                    <a:gd name="T50" fmla="*/ 43 w 125"/>
                    <a:gd name="T51" fmla="*/ 106 h 181"/>
                    <a:gd name="T52" fmla="*/ 54 w 125"/>
                    <a:gd name="T53" fmla="*/ 101 h 181"/>
                    <a:gd name="T54" fmla="*/ 54 w 125"/>
                    <a:gd name="T55" fmla="*/ 95 h 181"/>
                    <a:gd name="T56" fmla="*/ 69 w 125"/>
                    <a:gd name="T57" fmla="*/ 71 h 181"/>
                    <a:gd name="T58" fmla="*/ 80 w 125"/>
                    <a:gd name="T59" fmla="*/ 58 h 181"/>
                    <a:gd name="T60" fmla="*/ 84 w 125"/>
                    <a:gd name="T61" fmla="*/ 45 h 181"/>
                    <a:gd name="T62" fmla="*/ 88 w 125"/>
                    <a:gd name="T63" fmla="*/ 30 h 181"/>
                    <a:gd name="T64" fmla="*/ 101 w 125"/>
                    <a:gd name="T65" fmla="*/ 26 h 181"/>
                    <a:gd name="T66" fmla="*/ 93 w 125"/>
                    <a:gd name="T67" fmla="*/ 11 h 1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181"/>
                    <a:gd name="T104" fmla="*/ 125 w 125"/>
                    <a:gd name="T105" fmla="*/ 181 h 1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181">
                      <a:moveTo>
                        <a:pt x="93" y="0"/>
                      </a:moveTo>
                      <a:lnTo>
                        <a:pt x="99" y="0"/>
                      </a:lnTo>
                      <a:lnTo>
                        <a:pt x="99" y="6"/>
                      </a:lnTo>
                      <a:lnTo>
                        <a:pt x="103" y="11"/>
                      </a:lnTo>
                      <a:lnTo>
                        <a:pt x="108" y="19"/>
                      </a:lnTo>
                      <a:lnTo>
                        <a:pt x="108" y="26"/>
                      </a:lnTo>
                      <a:lnTo>
                        <a:pt x="108" y="37"/>
                      </a:lnTo>
                      <a:lnTo>
                        <a:pt x="110" y="45"/>
                      </a:lnTo>
                      <a:lnTo>
                        <a:pt x="116" y="52"/>
                      </a:lnTo>
                      <a:lnTo>
                        <a:pt x="101" y="52"/>
                      </a:lnTo>
                      <a:lnTo>
                        <a:pt x="95" y="52"/>
                      </a:lnTo>
                      <a:lnTo>
                        <a:pt x="93" y="58"/>
                      </a:lnTo>
                      <a:lnTo>
                        <a:pt x="103" y="71"/>
                      </a:lnTo>
                      <a:lnTo>
                        <a:pt x="110" y="73"/>
                      </a:lnTo>
                      <a:lnTo>
                        <a:pt x="114" y="86"/>
                      </a:lnTo>
                      <a:lnTo>
                        <a:pt x="116" y="88"/>
                      </a:lnTo>
                      <a:lnTo>
                        <a:pt x="116" y="95"/>
                      </a:lnTo>
                      <a:lnTo>
                        <a:pt x="110" y="99"/>
                      </a:lnTo>
                      <a:lnTo>
                        <a:pt x="103" y="114"/>
                      </a:lnTo>
                      <a:lnTo>
                        <a:pt x="101" y="117"/>
                      </a:lnTo>
                      <a:lnTo>
                        <a:pt x="101" y="129"/>
                      </a:lnTo>
                      <a:lnTo>
                        <a:pt x="103" y="132"/>
                      </a:lnTo>
                      <a:lnTo>
                        <a:pt x="103" y="140"/>
                      </a:lnTo>
                      <a:lnTo>
                        <a:pt x="110" y="145"/>
                      </a:lnTo>
                      <a:lnTo>
                        <a:pt x="110" y="153"/>
                      </a:lnTo>
                      <a:lnTo>
                        <a:pt x="123" y="166"/>
                      </a:lnTo>
                      <a:lnTo>
                        <a:pt x="125" y="166"/>
                      </a:lnTo>
                      <a:lnTo>
                        <a:pt x="123" y="175"/>
                      </a:lnTo>
                      <a:lnTo>
                        <a:pt x="125" y="179"/>
                      </a:lnTo>
                      <a:lnTo>
                        <a:pt x="103" y="175"/>
                      </a:lnTo>
                      <a:lnTo>
                        <a:pt x="80" y="179"/>
                      </a:lnTo>
                      <a:lnTo>
                        <a:pt x="73" y="179"/>
                      </a:lnTo>
                      <a:lnTo>
                        <a:pt x="62" y="179"/>
                      </a:lnTo>
                      <a:lnTo>
                        <a:pt x="49" y="179"/>
                      </a:lnTo>
                      <a:lnTo>
                        <a:pt x="49" y="181"/>
                      </a:lnTo>
                      <a:lnTo>
                        <a:pt x="28" y="179"/>
                      </a:lnTo>
                      <a:lnTo>
                        <a:pt x="21" y="175"/>
                      </a:lnTo>
                      <a:lnTo>
                        <a:pt x="21" y="162"/>
                      </a:lnTo>
                      <a:lnTo>
                        <a:pt x="21" y="153"/>
                      </a:lnTo>
                      <a:lnTo>
                        <a:pt x="15" y="151"/>
                      </a:lnTo>
                      <a:lnTo>
                        <a:pt x="13" y="151"/>
                      </a:lnTo>
                      <a:lnTo>
                        <a:pt x="11" y="145"/>
                      </a:lnTo>
                      <a:lnTo>
                        <a:pt x="4" y="140"/>
                      </a:lnTo>
                      <a:lnTo>
                        <a:pt x="0" y="140"/>
                      </a:lnTo>
                      <a:lnTo>
                        <a:pt x="6" y="129"/>
                      </a:lnTo>
                      <a:lnTo>
                        <a:pt x="11" y="117"/>
                      </a:lnTo>
                      <a:lnTo>
                        <a:pt x="19" y="106"/>
                      </a:lnTo>
                      <a:lnTo>
                        <a:pt x="28" y="101"/>
                      </a:lnTo>
                      <a:lnTo>
                        <a:pt x="34" y="101"/>
                      </a:lnTo>
                      <a:lnTo>
                        <a:pt x="39" y="99"/>
                      </a:lnTo>
                      <a:lnTo>
                        <a:pt x="43" y="106"/>
                      </a:lnTo>
                      <a:lnTo>
                        <a:pt x="49" y="106"/>
                      </a:lnTo>
                      <a:lnTo>
                        <a:pt x="54" y="101"/>
                      </a:lnTo>
                      <a:lnTo>
                        <a:pt x="58" y="101"/>
                      </a:lnTo>
                      <a:lnTo>
                        <a:pt x="54" y="95"/>
                      </a:lnTo>
                      <a:lnTo>
                        <a:pt x="65" y="75"/>
                      </a:lnTo>
                      <a:lnTo>
                        <a:pt x="69" y="71"/>
                      </a:lnTo>
                      <a:lnTo>
                        <a:pt x="69" y="60"/>
                      </a:lnTo>
                      <a:lnTo>
                        <a:pt x="80" y="58"/>
                      </a:lnTo>
                      <a:lnTo>
                        <a:pt x="78" y="52"/>
                      </a:lnTo>
                      <a:lnTo>
                        <a:pt x="84" y="45"/>
                      </a:lnTo>
                      <a:lnTo>
                        <a:pt x="84" y="41"/>
                      </a:lnTo>
                      <a:lnTo>
                        <a:pt x="88" y="30"/>
                      </a:lnTo>
                      <a:lnTo>
                        <a:pt x="95" y="34"/>
                      </a:lnTo>
                      <a:lnTo>
                        <a:pt x="101" y="26"/>
                      </a:lnTo>
                      <a:lnTo>
                        <a:pt x="99" y="15"/>
                      </a:lnTo>
                      <a:lnTo>
                        <a:pt x="93" y="11"/>
                      </a:lnTo>
                      <a:lnTo>
                        <a:pt x="93"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12" name="Freeform 176">
                  <a:extLst>
                    <a:ext uri="{FF2B5EF4-FFF2-40B4-BE49-F238E27FC236}">
                      <a16:creationId xmlns:a16="http://schemas.microsoft.com/office/drawing/2014/main" id="{9670B72D-E18A-4595-88F2-486D4A3B34BA}"/>
                    </a:ext>
                  </a:extLst>
                </p:cNvPr>
                <p:cNvSpPr>
                  <a:spLocks noChangeAspect="1"/>
                </p:cNvSpPr>
                <p:nvPr/>
              </p:nvSpPr>
              <p:spPr bwMode="auto">
                <a:xfrm>
                  <a:off x="3483" y="2513"/>
                  <a:ext cx="142" cy="162"/>
                </a:xfrm>
                <a:custGeom>
                  <a:avLst/>
                  <a:gdLst>
                    <a:gd name="T0" fmla="*/ 4 w 131"/>
                    <a:gd name="T1" fmla="*/ 15 h 162"/>
                    <a:gd name="T2" fmla="*/ 6 w 131"/>
                    <a:gd name="T3" fmla="*/ 9 h 162"/>
                    <a:gd name="T4" fmla="*/ 15 w 131"/>
                    <a:gd name="T5" fmla="*/ 6 h 162"/>
                    <a:gd name="T6" fmla="*/ 25 w 131"/>
                    <a:gd name="T7" fmla="*/ 0 h 162"/>
                    <a:gd name="T8" fmla="*/ 28 w 131"/>
                    <a:gd name="T9" fmla="*/ 6 h 162"/>
                    <a:gd name="T10" fmla="*/ 30 w 131"/>
                    <a:gd name="T11" fmla="*/ 6 h 162"/>
                    <a:gd name="T12" fmla="*/ 41 w 131"/>
                    <a:gd name="T13" fmla="*/ 9 h 162"/>
                    <a:gd name="T14" fmla="*/ 58 w 131"/>
                    <a:gd name="T15" fmla="*/ 15 h 162"/>
                    <a:gd name="T16" fmla="*/ 73 w 131"/>
                    <a:gd name="T17" fmla="*/ 24 h 162"/>
                    <a:gd name="T18" fmla="*/ 90 w 131"/>
                    <a:gd name="T19" fmla="*/ 26 h 162"/>
                    <a:gd name="T20" fmla="*/ 99 w 131"/>
                    <a:gd name="T21" fmla="*/ 15 h 162"/>
                    <a:gd name="T22" fmla="*/ 103 w 131"/>
                    <a:gd name="T23" fmla="*/ 15 h 162"/>
                    <a:gd name="T24" fmla="*/ 114 w 131"/>
                    <a:gd name="T25" fmla="*/ 15 h 162"/>
                    <a:gd name="T26" fmla="*/ 120 w 131"/>
                    <a:gd name="T27" fmla="*/ 19 h 162"/>
                    <a:gd name="T28" fmla="*/ 131 w 131"/>
                    <a:gd name="T29" fmla="*/ 19 h 162"/>
                    <a:gd name="T30" fmla="*/ 116 w 131"/>
                    <a:gd name="T31" fmla="*/ 34 h 162"/>
                    <a:gd name="T32" fmla="*/ 116 w 131"/>
                    <a:gd name="T33" fmla="*/ 95 h 162"/>
                    <a:gd name="T34" fmla="*/ 125 w 131"/>
                    <a:gd name="T35" fmla="*/ 106 h 162"/>
                    <a:gd name="T36" fmla="*/ 123 w 131"/>
                    <a:gd name="T37" fmla="*/ 112 h 162"/>
                    <a:gd name="T38" fmla="*/ 114 w 131"/>
                    <a:gd name="T39" fmla="*/ 119 h 162"/>
                    <a:gd name="T40" fmla="*/ 114 w 131"/>
                    <a:gd name="T41" fmla="*/ 123 h 162"/>
                    <a:gd name="T42" fmla="*/ 107 w 131"/>
                    <a:gd name="T43" fmla="*/ 123 h 162"/>
                    <a:gd name="T44" fmla="*/ 101 w 131"/>
                    <a:gd name="T45" fmla="*/ 127 h 162"/>
                    <a:gd name="T46" fmla="*/ 99 w 131"/>
                    <a:gd name="T47" fmla="*/ 138 h 162"/>
                    <a:gd name="T48" fmla="*/ 90 w 131"/>
                    <a:gd name="T49" fmla="*/ 151 h 162"/>
                    <a:gd name="T50" fmla="*/ 86 w 131"/>
                    <a:gd name="T51" fmla="*/ 162 h 162"/>
                    <a:gd name="T52" fmla="*/ 64 w 131"/>
                    <a:gd name="T53" fmla="*/ 142 h 162"/>
                    <a:gd name="T54" fmla="*/ 64 w 131"/>
                    <a:gd name="T55" fmla="*/ 134 h 162"/>
                    <a:gd name="T56" fmla="*/ 6 w 131"/>
                    <a:gd name="T57" fmla="*/ 97 h 162"/>
                    <a:gd name="T58" fmla="*/ 0 w 131"/>
                    <a:gd name="T59" fmla="*/ 97 h 162"/>
                    <a:gd name="T60" fmla="*/ 0 w 131"/>
                    <a:gd name="T61" fmla="*/ 78 h 162"/>
                    <a:gd name="T62" fmla="*/ 10 w 131"/>
                    <a:gd name="T63" fmla="*/ 60 h 162"/>
                    <a:gd name="T64" fmla="*/ 19 w 131"/>
                    <a:gd name="T65" fmla="*/ 50 h 162"/>
                    <a:gd name="T66" fmla="*/ 10 w 131"/>
                    <a:gd name="T67" fmla="*/ 34 h 162"/>
                    <a:gd name="T68" fmla="*/ 10 w 131"/>
                    <a:gd name="T69" fmla="*/ 26 h 162"/>
                    <a:gd name="T70" fmla="*/ 10 w 131"/>
                    <a:gd name="T71" fmla="*/ 22 h 162"/>
                    <a:gd name="T72" fmla="*/ 4 w 131"/>
                    <a:gd name="T73" fmla="*/ 19 h 162"/>
                    <a:gd name="T74" fmla="*/ 4 w 131"/>
                    <a:gd name="T75" fmla="*/ 15 h 1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1"/>
                    <a:gd name="T115" fmla="*/ 0 h 162"/>
                    <a:gd name="T116" fmla="*/ 131 w 131"/>
                    <a:gd name="T117" fmla="*/ 162 h 1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1" h="162">
                      <a:moveTo>
                        <a:pt x="4" y="15"/>
                      </a:moveTo>
                      <a:lnTo>
                        <a:pt x="6" y="9"/>
                      </a:lnTo>
                      <a:lnTo>
                        <a:pt x="15" y="6"/>
                      </a:lnTo>
                      <a:lnTo>
                        <a:pt x="25" y="0"/>
                      </a:lnTo>
                      <a:lnTo>
                        <a:pt x="28" y="6"/>
                      </a:lnTo>
                      <a:lnTo>
                        <a:pt x="30" y="6"/>
                      </a:lnTo>
                      <a:lnTo>
                        <a:pt x="41" y="9"/>
                      </a:lnTo>
                      <a:lnTo>
                        <a:pt x="58" y="15"/>
                      </a:lnTo>
                      <a:lnTo>
                        <a:pt x="73" y="24"/>
                      </a:lnTo>
                      <a:lnTo>
                        <a:pt x="90" y="26"/>
                      </a:lnTo>
                      <a:lnTo>
                        <a:pt x="99" y="15"/>
                      </a:lnTo>
                      <a:lnTo>
                        <a:pt x="103" y="15"/>
                      </a:lnTo>
                      <a:lnTo>
                        <a:pt x="114" y="15"/>
                      </a:lnTo>
                      <a:lnTo>
                        <a:pt x="120" y="19"/>
                      </a:lnTo>
                      <a:lnTo>
                        <a:pt x="131" y="19"/>
                      </a:lnTo>
                      <a:lnTo>
                        <a:pt x="116" y="34"/>
                      </a:lnTo>
                      <a:lnTo>
                        <a:pt x="116" y="95"/>
                      </a:lnTo>
                      <a:lnTo>
                        <a:pt x="125" y="106"/>
                      </a:lnTo>
                      <a:lnTo>
                        <a:pt x="123" y="112"/>
                      </a:lnTo>
                      <a:lnTo>
                        <a:pt x="114" y="119"/>
                      </a:lnTo>
                      <a:lnTo>
                        <a:pt x="114" y="123"/>
                      </a:lnTo>
                      <a:lnTo>
                        <a:pt x="107" y="123"/>
                      </a:lnTo>
                      <a:lnTo>
                        <a:pt x="101" y="127"/>
                      </a:lnTo>
                      <a:lnTo>
                        <a:pt x="99" y="138"/>
                      </a:lnTo>
                      <a:lnTo>
                        <a:pt x="90" y="151"/>
                      </a:lnTo>
                      <a:lnTo>
                        <a:pt x="86" y="162"/>
                      </a:lnTo>
                      <a:lnTo>
                        <a:pt x="64" y="142"/>
                      </a:lnTo>
                      <a:lnTo>
                        <a:pt x="64" y="134"/>
                      </a:lnTo>
                      <a:lnTo>
                        <a:pt x="6" y="97"/>
                      </a:lnTo>
                      <a:lnTo>
                        <a:pt x="0" y="97"/>
                      </a:lnTo>
                      <a:lnTo>
                        <a:pt x="0" y="78"/>
                      </a:lnTo>
                      <a:lnTo>
                        <a:pt x="10" y="60"/>
                      </a:lnTo>
                      <a:lnTo>
                        <a:pt x="19" y="50"/>
                      </a:lnTo>
                      <a:lnTo>
                        <a:pt x="10" y="34"/>
                      </a:lnTo>
                      <a:lnTo>
                        <a:pt x="10" y="26"/>
                      </a:lnTo>
                      <a:lnTo>
                        <a:pt x="10" y="22"/>
                      </a:lnTo>
                      <a:lnTo>
                        <a:pt x="4" y="19"/>
                      </a:lnTo>
                      <a:lnTo>
                        <a:pt x="4" y="1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13" name="Freeform 177">
                  <a:extLst>
                    <a:ext uri="{FF2B5EF4-FFF2-40B4-BE49-F238E27FC236}">
                      <a16:creationId xmlns:a16="http://schemas.microsoft.com/office/drawing/2014/main" id="{A2C0A585-97CD-4970-98A3-BE5E13EC5E7D}"/>
                    </a:ext>
                  </a:extLst>
                </p:cNvPr>
                <p:cNvSpPr>
                  <a:spLocks noChangeAspect="1"/>
                </p:cNvSpPr>
                <p:nvPr/>
              </p:nvSpPr>
              <p:spPr bwMode="auto">
                <a:xfrm>
                  <a:off x="3643" y="2785"/>
                  <a:ext cx="4" cy="11"/>
                </a:xfrm>
                <a:custGeom>
                  <a:avLst/>
                  <a:gdLst>
                    <a:gd name="T0" fmla="*/ 3 w 3"/>
                    <a:gd name="T1" fmla="*/ 11 h 11"/>
                    <a:gd name="T2" fmla="*/ 0 w 3"/>
                    <a:gd name="T3" fmla="*/ 6 h 11"/>
                    <a:gd name="T4" fmla="*/ 0 w 3"/>
                    <a:gd name="T5" fmla="*/ 2 h 11"/>
                    <a:gd name="T6" fmla="*/ 0 w 3"/>
                    <a:gd name="T7" fmla="*/ 0 h 11"/>
                    <a:gd name="T8" fmla="*/ 3 w 3"/>
                    <a:gd name="T9" fmla="*/ 0 h 11"/>
                    <a:gd name="T10" fmla="*/ 3 w 3"/>
                    <a:gd name="T11" fmla="*/ 11 h 11"/>
                    <a:gd name="T12" fmla="*/ 0 60000 65536"/>
                    <a:gd name="T13" fmla="*/ 0 60000 65536"/>
                    <a:gd name="T14" fmla="*/ 0 60000 65536"/>
                    <a:gd name="T15" fmla="*/ 0 60000 65536"/>
                    <a:gd name="T16" fmla="*/ 0 60000 65536"/>
                    <a:gd name="T17" fmla="*/ 0 60000 65536"/>
                    <a:gd name="T18" fmla="*/ 0 w 3"/>
                    <a:gd name="T19" fmla="*/ 0 h 11"/>
                    <a:gd name="T20" fmla="*/ 3 w 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3" h="11">
                      <a:moveTo>
                        <a:pt x="3" y="11"/>
                      </a:moveTo>
                      <a:lnTo>
                        <a:pt x="0" y="6"/>
                      </a:lnTo>
                      <a:lnTo>
                        <a:pt x="0" y="2"/>
                      </a:lnTo>
                      <a:lnTo>
                        <a:pt x="0" y="0"/>
                      </a:lnTo>
                      <a:lnTo>
                        <a:pt x="3" y="0"/>
                      </a:lnTo>
                      <a:lnTo>
                        <a:pt x="3" y="11"/>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14" name="Freeform 178">
                  <a:extLst>
                    <a:ext uri="{FF2B5EF4-FFF2-40B4-BE49-F238E27FC236}">
                      <a16:creationId xmlns:a16="http://schemas.microsoft.com/office/drawing/2014/main" id="{4E6883BE-B8D7-4653-8AB5-CEF546040B1B}"/>
                    </a:ext>
                  </a:extLst>
                </p:cNvPr>
                <p:cNvSpPr>
                  <a:spLocks noChangeAspect="1"/>
                </p:cNvSpPr>
                <p:nvPr/>
              </p:nvSpPr>
              <p:spPr bwMode="auto">
                <a:xfrm>
                  <a:off x="3076" y="2535"/>
                  <a:ext cx="133" cy="144"/>
                </a:xfrm>
                <a:custGeom>
                  <a:avLst/>
                  <a:gdLst>
                    <a:gd name="T0" fmla="*/ 91 w 123"/>
                    <a:gd name="T1" fmla="*/ 12 h 144"/>
                    <a:gd name="T2" fmla="*/ 106 w 123"/>
                    <a:gd name="T3" fmla="*/ 0 h 144"/>
                    <a:gd name="T4" fmla="*/ 123 w 123"/>
                    <a:gd name="T5" fmla="*/ 0 h 144"/>
                    <a:gd name="T6" fmla="*/ 121 w 123"/>
                    <a:gd name="T7" fmla="*/ 15 h 144"/>
                    <a:gd name="T8" fmla="*/ 114 w 123"/>
                    <a:gd name="T9" fmla="*/ 38 h 144"/>
                    <a:gd name="T10" fmla="*/ 112 w 123"/>
                    <a:gd name="T11" fmla="*/ 56 h 144"/>
                    <a:gd name="T12" fmla="*/ 112 w 123"/>
                    <a:gd name="T13" fmla="*/ 69 h 144"/>
                    <a:gd name="T14" fmla="*/ 95 w 123"/>
                    <a:gd name="T15" fmla="*/ 77 h 144"/>
                    <a:gd name="T16" fmla="*/ 91 w 123"/>
                    <a:gd name="T17" fmla="*/ 88 h 144"/>
                    <a:gd name="T18" fmla="*/ 82 w 123"/>
                    <a:gd name="T19" fmla="*/ 103 h 144"/>
                    <a:gd name="T20" fmla="*/ 80 w 123"/>
                    <a:gd name="T21" fmla="*/ 123 h 144"/>
                    <a:gd name="T22" fmla="*/ 67 w 123"/>
                    <a:gd name="T23" fmla="*/ 133 h 144"/>
                    <a:gd name="T24" fmla="*/ 58 w 123"/>
                    <a:gd name="T25" fmla="*/ 142 h 144"/>
                    <a:gd name="T26" fmla="*/ 52 w 123"/>
                    <a:gd name="T27" fmla="*/ 133 h 144"/>
                    <a:gd name="T28" fmla="*/ 43 w 123"/>
                    <a:gd name="T29" fmla="*/ 138 h 144"/>
                    <a:gd name="T30" fmla="*/ 35 w 123"/>
                    <a:gd name="T31" fmla="*/ 133 h 144"/>
                    <a:gd name="T32" fmla="*/ 26 w 123"/>
                    <a:gd name="T33" fmla="*/ 133 h 144"/>
                    <a:gd name="T34" fmla="*/ 22 w 123"/>
                    <a:gd name="T35" fmla="*/ 138 h 144"/>
                    <a:gd name="T36" fmla="*/ 11 w 123"/>
                    <a:gd name="T37" fmla="*/ 138 h 144"/>
                    <a:gd name="T38" fmla="*/ 6 w 123"/>
                    <a:gd name="T39" fmla="*/ 118 h 144"/>
                    <a:gd name="T40" fmla="*/ 11 w 123"/>
                    <a:gd name="T41" fmla="*/ 118 h 144"/>
                    <a:gd name="T42" fmla="*/ 15 w 123"/>
                    <a:gd name="T43" fmla="*/ 107 h 144"/>
                    <a:gd name="T44" fmla="*/ 11 w 123"/>
                    <a:gd name="T45" fmla="*/ 94 h 144"/>
                    <a:gd name="T46" fmla="*/ 22 w 123"/>
                    <a:gd name="T47" fmla="*/ 99 h 144"/>
                    <a:gd name="T48" fmla="*/ 37 w 123"/>
                    <a:gd name="T49" fmla="*/ 99 h 144"/>
                    <a:gd name="T50" fmla="*/ 50 w 123"/>
                    <a:gd name="T51" fmla="*/ 101 h 144"/>
                    <a:gd name="T52" fmla="*/ 52 w 123"/>
                    <a:gd name="T53" fmla="*/ 94 h 144"/>
                    <a:gd name="T54" fmla="*/ 58 w 123"/>
                    <a:gd name="T55" fmla="*/ 84 h 144"/>
                    <a:gd name="T56" fmla="*/ 50 w 123"/>
                    <a:gd name="T57" fmla="*/ 62 h 144"/>
                    <a:gd name="T58" fmla="*/ 52 w 123"/>
                    <a:gd name="T59" fmla="*/ 49 h 144"/>
                    <a:gd name="T60" fmla="*/ 52 w 123"/>
                    <a:gd name="T61" fmla="*/ 38 h 144"/>
                    <a:gd name="T62" fmla="*/ 43 w 123"/>
                    <a:gd name="T63" fmla="*/ 38 h 144"/>
                    <a:gd name="T64" fmla="*/ 37 w 123"/>
                    <a:gd name="T65" fmla="*/ 28 h 144"/>
                    <a:gd name="T66" fmla="*/ 37 w 123"/>
                    <a:gd name="T67" fmla="*/ 23 h 144"/>
                    <a:gd name="T68" fmla="*/ 82 w 123"/>
                    <a:gd name="T69" fmla="*/ 23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44"/>
                    <a:gd name="T107" fmla="*/ 123 w 123"/>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44">
                      <a:moveTo>
                        <a:pt x="82" y="23"/>
                      </a:moveTo>
                      <a:lnTo>
                        <a:pt x="91" y="12"/>
                      </a:lnTo>
                      <a:lnTo>
                        <a:pt x="93" y="0"/>
                      </a:lnTo>
                      <a:lnTo>
                        <a:pt x="106" y="0"/>
                      </a:lnTo>
                      <a:lnTo>
                        <a:pt x="114" y="0"/>
                      </a:lnTo>
                      <a:lnTo>
                        <a:pt x="123" y="0"/>
                      </a:lnTo>
                      <a:lnTo>
                        <a:pt x="123" y="8"/>
                      </a:lnTo>
                      <a:lnTo>
                        <a:pt x="121" y="15"/>
                      </a:lnTo>
                      <a:lnTo>
                        <a:pt x="114" y="28"/>
                      </a:lnTo>
                      <a:lnTo>
                        <a:pt x="114" y="38"/>
                      </a:lnTo>
                      <a:lnTo>
                        <a:pt x="112" y="45"/>
                      </a:lnTo>
                      <a:lnTo>
                        <a:pt x="112" y="56"/>
                      </a:lnTo>
                      <a:lnTo>
                        <a:pt x="112" y="62"/>
                      </a:lnTo>
                      <a:lnTo>
                        <a:pt x="112" y="69"/>
                      </a:lnTo>
                      <a:lnTo>
                        <a:pt x="101" y="77"/>
                      </a:lnTo>
                      <a:lnTo>
                        <a:pt x="95" y="77"/>
                      </a:lnTo>
                      <a:lnTo>
                        <a:pt x="93" y="86"/>
                      </a:lnTo>
                      <a:lnTo>
                        <a:pt x="91" y="88"/>
                      </a:lnTo>
                      <a:lnTo>
                        <a:pt x="82" y="94"/>
                      </a:lnTo>
                      <a:lnTo>
                        <a:pt x="82" y="103"/>
                      </a:lnTo>
                      <a:lnTo>
                        <a:pt x="82" y="114"/>
                      </a:lnTo>
                      <a:lnTo>
                        <a:pt x="80" y="123"/>
                      </a:lnTo>
                      <a:lnTo>
                        <a:pt x="76" y="129"/>
                      </a:lnTo>
                      <a:lnTo>
                        <a:pt x="67" y="133"/>
                      </a:lnTo>
                      <a:lnTo>
                        <a:pt x="65" y="133"/>
                      </a:lnTo>
                      <a:lnTo>
                        <a:pt x="58" y="142"/>
                      </a:lnTo>
                      <a:lnTo>
                        <a:pt x="56" y="133"/>
                      </a:lnTo>
                      <a:lnTo>
                        <a:pt x="52" y="133"/>
                      </a:lnTo>
                      <a:lnTo>
                        <a:pt x="45" y="133"/>
                      </a:lnTo>
                      <a:lnTo>
                        <a:pt x="43" y="138"/>
                      </a:lnTo>
                      <a:lnTo>
                        <a:pt x="37" y="138"/>
                      </a:lnTo>
                      <a:lnTo>
                        <a:pt x="35" y="133"/>
                      </a:lnTo>
                      <a:lnTo>
                        <a:pt x="30" y="133"/>
                      </a:lnTo>
                      <a:lnTo>
                        <a:pt x="26" y="133"/>
                      </a:lnTo>
                      <a:lnTo>
                        <a:pt x="22" y="133"/>
                      </a:lnTo>
                      <a:lnTo>
                        <a:pt x="22" y="138"/>
                      </a:lnTo>
                      <a:lnTo>
                        <a:pt x="15" y="144"/>
                      </a:lnTo>
                      <a:lnTo>
                        <a:pt x="11" y="138"/>
                      </a:lnTo>
                      <a:lnTo>
                        <a:pt x="0" y="123"/>
                      </a:lnTo>
                      <a:lnTo>
                        <a:pt x="6" y="118"/>
                      </a:lnTo>
                      <a:lnTo>
                        <a:pt x="9" y="116"/>
                      </a:lnTo>
                      <a:lnTo>
                        <a:pt x="11" y="118"/>
                      </a:lnTo>
                      <a:lnTo>
                        <a:pt x="15" y="118"/>
                      </a:lnTo>
                      <a:lnTo>
                        <a:pt x="15" y="107"/>
                      </a:lnTo>
                      <a:lnTo>
                        <a:pt x="9" y="103"/>
                      </a:lnTo>
                      <a:lnTo>
                        <a:pt x="11" y="94"/>
                      </a:lnTo>
                      <a:lnTo>
                        <a:pt x="15" y="99"/>
                      </a:lnTo>
                      <a:lnTo>
                        <a:pt x="22" y="99"/>
                      </a:lnTo>
                      <a:lnTo>
                        <a:pt x="26" y="88"/>
                      </a:lnTo>
                      <a:lnTo>
                        <a:pt x="37" y="99"/>
                      </a:lnTo>
                      <a:lnTo>
                        <a:pt x="45" y="94"/>
                      </a:lnTo>
                      <a:lnTo>
                        <a:pt x="50" y="101"/>
                      </a:lnTo>
                      <a:lnTo>
                        <a:pt x="52" y="101"/>
                      </a:lnTo>
                      <a:lnTo>
                        <a:pt x="52" y="94"/>
                      </a:lnTo>
                      <a:lnTo>
                        <a:pt x="56" y="88"/>
                      </a:lnTo>
                      <a:lnTo>
                        <a:pt x="58" y="84"/>
                      </a:lnTo>
                      <a:lnTo>
                        <a:pt x="58" y="69"/>
                      </a:lnTo>
                      <a:lnTo>
                        <a:pt x="50" y="62"/>
                      </a:lnTo>
                      <a:lnTo>
                        <a:pt x="50" y="53"/>
                      </a:lnTo>
                      <a:lnTo>
                        <a:pt x="52" y="49"/>
                      </a:lnTo>
                      <a:lnTo>
                        <a:pt x="56" y="45"/>
                      </a:lnTo>
                      <a:lnTo>
                        <a:pt x="52" y="38"/>
                      </a:lnTo>
                      <a:lnTo>
                        <a:pt x="50" y="38"/>
                      </a:lnTo>
                      <a:lnTo>
                        <a:pt x="43" y="38"/>
                      </a:lnTo>
                      <a:lnTo>
                        <a:pt x="37" y="38"/>
                      </a:lnTo>
                      <a:lnTo>
                        <a:pt x="37" y="28"/>
                      </a:lnTo>
                      <a:lnTo>
                        <a:pt x="41" y="23"/>
                      </a:lnTo>
                      <a:lnTo>
                        <a:pt x="37" y="23"/>
                      </a:lnTo>
                      <a:lnTo>
                        <a:pt x="60" y="19"/>
                      </a:lnTo>
                      <a:lnTo>
                        <a:pt x="82" y="23"/>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15" name="Freeform 179">
                  <a:extLst>
                    <a:ext uri="{FF2B5EF4-FFF2-40B4-BE49-F238E27FC236}">
                      <a16:creationId xmlns:a16="http://schemas.microsoft.com/office/drawing/2014/main" id="{A7182C1A-2472-4C4A-967D-B042FD421CA7}"/>
                    </a:ext>
                  </a:extLst>
                </p:cNvPr>
                <p:cNvSpPr>
                  <a:spLocks noChangeAspect="1"/>
                </p:cNvSpPr>
                <p:nvPr/>
              </p:nvSpPr>
              <p:spPr bwMode="auto">
                <a:xfrm>
                  <a:off x="2680" y="2452"/>
                  <a:ext cx="68" cy="70"/>
                </a:xfrm>
                <a:custGeom>
                  <a:avLst/>
                  <a:gdLst>
                    <a:gd name="T0" fmla="*/ 15 w 63"/>
                    <a:gd name="T1" fmla="*/ 0 h 70"/>
                    <a:gd name="T2" fmla="*/ 24 w 63"/>
                    <a:gd name="T3" fmla="*/ 0 h 70"/>
                    <a:gd name="T4" fmla="*/ 28 w 63"/>
                    <a:gd name="T5" fmla="*/ 9 h 70"/>
                    <a:gd name="T6" fmla="*/ 28 w 63"/>
                    <a:gd name="T7" fmla="*/ 20 h 70"/>
                    <a:gd name="T8" fmla="*/ 33 w 63"/>
                    <a:gd name="T9" fmla="*/ 20 h 70"/>
                    <a:gd name="T10" fmla="*/ 41 w 63"/>
                    <a:gd name="T11" fmla="*/ 20 h 70"/>
                    <a:gd name="T12" fmla="*/ 41 w 63"/>
                    <a:gd name="T13" fmla="*/ 13 h 70"/>
                    <a:gd name="T14" fmla="*/ 48 w 63"/>
                    <a:gd name="T15" fmla="*/ 16 h 70"/>
                    <a:gd name="T16" fmla="*/ 48 w 63"/>
                    <a:gd name="T17" fmla="*/ 24 h 70"/>
                    <a:gd name="T18" fmla="*/ 48 w 63"/>
                    <a:gd name="T19" fmla="*/ 29 h 70"/>
                    <a:gd name="T20" fmla="*/ 48 w 63"/>
                    <a:gd name="T21" fmla="*/ 31 h 70"/>
                    <a:gd name="T22" fmla="*/ 48 w 63"/>
                    <a:gd name="T23" fmla="*/ 39 h 70"/>
                    <a:gd name="T24" fmla="*/ 56 w 63"/>
                    <a:gd name="T25" fmla="*/ 39 h 70"/>
                    <a:gd name="T26" fmla="*/ 59 w 63"/>
                    <a:gd name="T27" fmla="*/ 39 h 70"/>
                    <a:gd name="T28" fmla="*/ 63 w 63"/>
                    <a:gd name="T29" fmla="*/ 44 h 70"/>
                    <a:gd name="T30" fmla="*/ 59 w 63"/>
                    <a:gd name="T31" fmla="*/ 57 h 70"/>
                    <a:gd name="T32" fmla="*/ 63 w 63"/>
                    <a:gd name="T33" fmla="*/ 70 h 70"/>
                    <a:gd name="T34" fmla="*/ 48 w 63"/>
                    <a:gd name="T35" fmla="*/ 65 h 70"/>
                    <a:gd name="T36" fmla="*/ 18 w 63"/>
                    <a:gd name="T37" fmla="*/ 44 h 70"/>
                    <a:gd name="T38" fmla="*/ 0 w 63"/>
                    <a:gd name="T39" fmla="*/ 29 h 70"/>
                    <a:gd name="T40" fmla="*/ 7 w 63"/>
                    <a:gd name="T41" fmla="*/ 20 h 70"/>
                    <a:gd name="T42" fmla="*/ 11 w 63"/>
                    <a:gd name="T43" fmla="*/ 13 h 70"/>
                    <a:gd name="T44" fmla="*/ 11 w 63"/>
                    <a:gd name="T45" fmla="*/ 7 h 70"/>
                    <a:gd name="T46" fmla="*/ 15 w 63"/>
                    <a:gd name="T47" fmla="*/ 7 h 70"/>
                    <a:gd name="T48" fmla="*/ 15 w 63"/>
                    <a:gd name="T49" fmla="*/ 0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70"/>
                    <a:gd name="T77" fmla="*/ 63 w 63"/>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70">
                      <a:moveTo>
                        <a:pt x="15" y="0"/>
                      </a:moveTo>
                      <a:lnTo>
                        <a:pt x="24" y="0"/>
                      </a:lnTo>
                      <a:lnTo>
                        <a:pt x="28" y="9"/>
                      </a:lnTo>
                      <a:lnTo>
                        <a:pt x="28" y="20"/>
                      </a:lnTo>
                      <a:lnTo>
                        <a:pt x="33" y="20"/>
                      </a:lnTo>
                      <a:lnTo>
                        <a:pt x="41" y="20"/>
                      </a:lnTo>
                      <a:lnTo>
                        <a:pt x="41" y="13"/>
                      </a:lnTo>
                      <a:lnTo>
                        <a:pt x="48" y="16"/>
                      </a:lnTo>
                      <a:lnTo>
                        <a:pt x="48" y="24"/>
                      </a:lnTo>
                      <a:lnTo>
                        <a:pt x="48" y="29"/>
                      </a:lnTo>
                      <a:lnTo>
                        <a:pt x="48" y="31"/>
                      </a:lnTo>
                      <a:lnTo>
                        <a:pt x="48" y="39"/>
                      </a:lnTo>
                      <a:lnTo>
                        <a:pt x="56" y="39"/>
                      </a:lnTo>
                      <a:lnTo>
                        <a:pt x="59" y="39"/>
                      </a:lnTo>
                      <a:lnTo>
                        <a:pt x="63" y="44"/>
                      </a:lnTo>
                      <a:lnTo>
                        <a:pt x="59" y="57"/>
                      </a:lnTo>
                      <a:lnTo>
                        <a:pt x="63" y="70"/>
                      </a:lnTo>
                      <a:lnTo>
                        <a:pt x="48" y="65"/>
                      </a:lnTo>
                      <a:lnTo>
                        <a:pt x="18" y="44"/>
                      </a:lnTo>
                      <a:lnTo>
                        <a:pt x="0" y="29"/>
                      </a:lnTo>
                      <a:lnTo>
                        <a:pt x="7" y="20"/>
                      </a:lnTo>
                      <a:lnTo>
                        <a:pt x="11" y="13"/>
                      </a:lnTo>
                      <a:lnTo>
                        <a:pt x="11" y="7"/>
                      </a:lnTo>
                      <a:lnTo>
                        <a:pt x="15" y="7"/>
                      </a:lnTo>
                      <a:lnTo>
                        <a:pt x="15"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16" name="Freeform 180">
                  <a:extLst>
                    <a:ext uri="{FF2B5EF4-FFF2-40B4-BE49-F238E27FC236}">
                      <a16:creationId xmlns:a16="http://schemas.microsoft.com/office/drawing/2014/main" id="{A59964DB-ADF9-40B0-BE81-49FEEE80A766}"/>
                    </a:ext>
                  </a:extLst>
                </p:cNvPr>
                <p:cNvSpPr>
                  <a:spLocks noChangeAspect="1"/>
                </p:cNvSpPr>
                <p:nvPr/>
              </p:nvSpPr>
              <p:spPr bwMode="auto">
                <a:xfrm>
                  <a:off x="3045" y="2034"/>
                  <a:ext cx="273" cy="235"/>
                </a:xfrm>
                <a:custGeom>
                  <a:avLst/>
                  <a:gdLst>
                    <a:gd name="T0" fmla="*/ 0 w 252"/>
                    <a:gd name="T1" fmla="*/ 49 h 235"/>
                    <a:gd name="T2" fmla="*/ 4 w 252"/>
                    <a:gd name="T3" fmla="*/ 49 h 235"/>
                    <a:gd name="T4" fmla="*/ 13 w 252"/>
                    <a:gd name="T5" fmla="*/ 39 h 235"/>
                    <a:gd name="T6" fmla="*/ 11 w 252"/>
                    <a:gd name="T7" fmla="*/ 26 h 235"/>
                    <a:gd name="T8" fmla="*/ 24 w 252"/>
                    <a:gd name="T9" fmla="*/ 15 h 235"/>
                    <a:gd name="T10" fmla="*/ 34 w 252"/>
                    <a:gd name="T11" fmla="*/ 11 h 235"/>
                    <a:gd name="T12" fmla="*/ 30 w 252"/>
                    <a:gd name="T13" fmla="*/ 6 h 235"/>
                    <a:gd name="T14" fmla="*/ 30 w 252"/>
                    <a:gd name="T15" fmla="*/ 0 h 235"/>
                    <a:gd name="T16" fmla="*/ 47 w 252"/>
                    <a:gd name="T17" fmla="*/ 2 h 235"/>
                    <a:gd name="T18" fmla="*/ 65 w 252"/>
                    <a:gd name="T19" fmla="*/ 6 h 235"/>
                    <a:gd name="T20" fmla="*/ 73 w 252"/>
                    <a:gd name="T21" fmla="*/ 8 h 235"/>
                    <a:gd name="T22" fmla="*/ 88 w 252"/>
                    <a:gd name="T23" fmla="*/ 11 h 235"/>
                    <a:gd name="T24" fmla="*/ 95 w 252"/>
                    <a:gd name="T25" fmla="*/ 26 h 235"/>
                    <a:gd name="T26" fmla="*/ 119 w 252"/>
                    <a:gd name="T27" fmla="*/ 34 h 235"/>
                    <a:gd name="T28" fmla="*/ 153 w 252"/>
                    <a:gd name="T29" fmla="*/ 52 h 235"/>
                    <a:gd name="T30" fmla="*/ 164 w 252"/>
                    <a:gd name="T31" fmla="*/ 41 h 235"/>
                    <a:gd name="T32" fmla="*/ 166 w 252"/>
                    <a:gd name="T33" fmla="*/ 34 h 235"/>
                    <a:gd name="T34" fmla="*/ 164 w 252"/>
                    <a:gd name="T35" fmla="*/ 19 h 235"/>
                    <a:gd name="T36" fmla="*/ 168 w 252"/>
                    <a:gd name="T37" fmla="*/ 8 h 235"/>
                    <a:gd name="T38" fmla="*/ 181 w 252"/>
                    <a:gd name="T39" fmla="*/ 6 h 235"/>
                    <a:gd name="T40" fmla="*/ 183 w 252"/>
                    <a:gd name="T41" fmla="*/ 6 h 235"/>
                    <a:gd name="T42" fmla="*/ 188 w 252"/>
                    <a:gd name="T43" fmla="*/ 2 h 235"/>
                    <a:gd name="T44" fmla="*/ 198 w 252"/>
                    <a:gd name="T45" fmla="*/ 2 h 235"/>
                    <a:gd name="T46" fmla="*/ 209 w 252"/>
                    <a:gd name="T47" fmla="*/ 6 h 235"/>
                    <a:gd name="T48" fmla="*/ 214 w 252"/>
                    <a:gd name="T49" fmla="*/ 11 h 235"/>
                    <a:gd name="T50" fmla="*/ 227 w 252"/>
                    <a:gd name="T51" fmla="*/ 19 h 235"/>
                    <a:gd name="T52" fmla="*/ 246 w 252"/>
                    <a:gd name="T53" fmla="*/ 26 h 235"/>
                    <a:gd name="T54" fmla="*/ 242 w 252"/>
                    <a:gd name="T55" fmla="*/ 30 h 235"/>
                    <a:gd name="T56" fmla="*/ 246 w 252"/>
                    <a:gd name="T57" fmla="*/ 41 h 235"/>
                    <a:gd name="T58" fmla="*/ 242 w 252"/>
                    <a:gd name="T59" fmla="*/ 52 h 235"/>
                    <a:gd name="T60" fmla="*/ 246 w 252"/>
                    <a:gd name="T61" fmla="*/ 67 h 235"/>
                    <a:gd name="T62" fmla="*/ 252 w 252"/>
                    <a:gd name="T63" fmla="*/ 194 h 235"/>
                    <a:gd name="T64" fmla="*/ 252 w 252"/>
                    <a:gd name="T65" fmla="*/ 229 h 235"/>
                    <a:gd name="T66" fmla="*/ 237 w 252"/>
                    <a:gd name="T67" fmla="*/ 229 h 235"/>
                    <a:gd name="T68" fmla="*/ 237 w 252"/>
                    <a:gd name="T69" fmla="*/ 235 h 235"/>
                    <a:gd name="T70" fmla="*/ 108 w 252"/>
                    <a:gd name="T71" fmla="*/ 170 h 235"/>
                    <a:gd name="T72" fmla="*/ 88 w 252"/>
                    <a:gd name="T73" fmla="*/ 177 h 235"/>
                    <a:gd name="T74" fmla="*/ 78 w 252"/>
                    <a:gd name="T75" fmla="*/ 183 h 235"/>
                    <a:gd name="T76" fmla="*/ 65 w 252"/>
                    <a:gd name="T77" fmla="*/ 175 h 235"/>
                    <a:gd name="T78" fmla="*/ 43 w 252"/>
                    <a:gd name="T79" fmla="*/ 168 h 235"/>
                    <a:gd name="T80" fmla="*/ 34 w 252"/>
                    <a:gd name="T81" fmla="*/ 155 h 235"/>
                    <a:gd name="T82" fmla="*/ 24 w 252"/>
                    <a:gd name="T83" fmla="*/ 149 h 235"/>
                    <a:gd name="T84" fmla="*/ 15 w 252"/>
                    <a:gd name="T85" fmla="*/ 153 h 235"/>
                    <a:gd name="T86" fmla="*/ 11 w 252"/>
                    <a:gd name="T87" fmla="*/ 144 h 235"/>
                    <a:gd name="T88" fmla="*/ 11 w 252"/>
                    <a:gd name="T89" fmla="*/ 138 h 235"/>
                    <a:gd name="T90" fmla="*/ 0 w 252"/>
                    <a:gd name="T91" fmla="*/ 123 h 235"/>
                    <a:gd name="T92" fmla="*/ 9 w 252"/>
                    <a:gd name="T93" fmla="*/ 114 h 235"/>
                    <a:gd name="T94" fmla="*/ 4 w 252"/>
                    <a:gd name="T95" fmla="*/ 99 h 235"/>
                    <a:gd name="T96" fmla="*/ 9 w 252"/>
                    <a:gd name="T97" fmla="*/ 90 h 235"/>
                    <a:gd name="T98" fmla="*/ 4 w 252"/>
                    <a:gd name="T99" fmla="*/ 71 h 235"/>
                    <a:gd name="T100" fmla="*/ 0 w 252"/>
                    <a:gd name="T101" fmla="*/ 49 h 2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2"/>
                    <a:gd name="T154" fmla="*/ 0 h 235"/>
                    <a:gd name="T155" fmla="*/ 252 w 252"/>
                    <a:gd name="T156" fmla="*/ 235 h 2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2" h="235">
                      <a:moveTo>
                        <a:pt x="0" y="49"/>
                      </a:moveTo>
                      <a:lnTo>
                        <a:pt x="4" y="49"/>
                      </a:lnTo>
                      <a:lnTo>
                        <a:pt x="13" y="39"/>
                      </a:lnTo>
                      <a:lnTo>
                        <a:pt x="11" y="26"/>
                      </a:lnTo>
                      <a:lnTo>
                        <a:pt x="24" y="15"/>
                      </a:lnTo>
                      <a:lnTo>
                        <a:pt x="34" y="11"/>
                      </a:lnTo>
                      <a:lnTo>
                        <a:pt x="30" y="6"/>
                      </a:lnTo>
                      <a:lnTo>
                        <a:pt x="30" y="0"/>
                      </a:lnTo>
                      <a:lnTo>
                        <a:pt x="47" y="2"/>
                      </a:lnTo>
                      <a:lnTo>
                        <a:pt x="65" y="6"/>
                      </a:lnTo>
                      <a:lnTo>
                        <a:pt x="73" y="8"/>
                      </a:lnTo>
                      <a:lnTo>
                        <a:pt x="88" y="11"/>
                      </a:lnTo>
                      <a:lnTo>
                        <a:pt x="95" y="26"/>
                      </a:lnTo>
                      <a:lnTo>
                        <a:pt x="119" y="34"/>
                      </a:lnTo>
                      <a:lnTo>
                        <a:pt x="153" y="52"/>
                      </a:lnTo>
                      <a:lnTo>
                        <a:pt x="164" y="41"/>
                      </a:lnTo>
                      <a:lnTo>
                        <a:pt x="166" y="34"/>
                      </a:lnTo>
                      <a:lnTo>
                        <a:pt x="164" y="19"/>
                      </a:lnTo>
                      <a:lnTo>
                        <a:pt x="168" y="8"/>
                      </a:lnTo>
                      <a:lnTo>
                        <a:pt x="181" y="6"/>
                      </a:lnTo>
                      <a:lnTo>
                        <a:pt x="183" y="6"/>
                      </a:lnTo>
                      <a:lnTo>
                        <a:pt x="188" y="2"/>
                      </a:lnTo>
                      <a:lnTo>
                        <a:pt x="198" y="2"/>
                      </a:lnTo>
                      <a:lnTo>
                        <a:pt x="209" y="6"/>
                      </a:lnTo>
                      <a:lnTo>
                        <a:pt x="214" y="11"/>
                      </a:lnTo>
                      <a:lnTo>
                        <a:pt x="227" y="19"/>
                      </a:lnTo>
                      <a:lnTo>
                        <a:pt x="246" y="26"/>
                      </a:lnTo>
                      <a:lnTo>
                        <a:pt x="242" y="30"/>
                      </a:lnTo>
                      <a:lnTo>
                        <a:pt x="246" y="41"/>
                      </a:lnTo>
                      <a:lnTo>
                        <a:pt x="242" y="52"/>
                      </a:lnTo>
                      <a:lnTo>
                        <a:pt x="246" y="67"/>
                      </a:lnTo>
                      <a:lnTo>
                        <a:pt x="252" y="194"/>
                      </a:lnTo>
                      <a:lnTo>
                        <a:pt x="252" y="229"/>
                      </a:lnTo>
                      <a:lnTo>
                        <a:pt x="237" y="229"/>
                      </a:lnTo>
                      <a:lnTo>
                        <a:pt x="237" y="235"/>
                      </a:lnTo>
                      <a:lnTo>
                        <a:pt x="108" y="170"/>
                      </a:lnTo>
                      <a:lnTo>
                        <a:pt x="88" y="177"/>
                      </a:lnTo>
                      <a:lnTo>
                        <a:pt x="78" y="183"/>
                      </a:lnTo>
                      <a:lnTo>
                        <a:pt x="65" y="175"/>
                      </a:lnTo>
                      <a:lnTo>
                        <a:pt x="43" y="168"/>
                      </a:lnTo>
                      <a:lnTo>
                        <a:pt x="34" y="155"/>
                      </a:lnTo>
                      <a:lnTo>
                        <a:pt x="24" y="149"/>
                      </a:lnTo>
                      <a:lnTo>
                        <a:pt x="15" y="153"/>
                      </a:lnTo>
                      <a:lnTo>
                        <a:pt x="11" y="144"/>
                      </a:lnTo>
                      <a:lnTo>
                        <a:pt x="11" y="138"/>
                      </a:lnTo>
                      <a:lnTo>
                        <a:pt x="0" y="123"/>
                      </a:lnTo>
                      <a:lnTo>
                        <a:pt x="9" y="114"/>
                      </a:lnTo>
                      <a:lnTo>
                        <a:pt x="4" y="99"/>
                      </a:lnTo>
                      <a:lnTo>
                        <a:pt x="9" y="90"/>
                      </a:lnTo>
                      <a:lnTo>
                        <a:pt x="4" y="71"/>
                      </a:lnTo>
                      <a:lnTo>
                        <a:pt x="0" y="4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17" name="Freeform 181">
                  <a:extLst>
                    <a:ext uri="{FF2B5EF4-FFF2-40B4-BE49-F238E27FC236}">
                      <a16:creationId xmlns:a16="http://schemas.microsoft.com/office/drawing/2014/main" id="{9F9432B7-9987-4B12-8076-C8D638A3D142}"/>
                    </a:ext>
                  </a:extLst>
                </p:cNvPr>
                <p:cNvSpPr>
                  <a:spLocks noChangeAspect="1"/>
                </p:cNvSpPr>
                <p:nvPr/>
              </p:nvSpPr>
              <p:spPr bwMode="auto">
                <a:xfrm>
                  <a:off x="3632" y="2796"/>
                  <a:ext cx="136" cy="235"/>
                </a:xfrm>
                <a:custGeom>
                  <a:avLst/>
                  <a:gdLst>
                    <a:gd name="T0" fmla="*/ 23 w 125"/>
                    <a:gd name="T1" fmla="*/ 229 h 235"/>
                    <a:gd name="T2" fmla="*/ 4 w 125"/>
                    <a:gd name="T3" fmla="*/ 213 h 235"/>
                    <a:gd name="T4" fmla="*/ 2 w 125"/>
                    <a:gd name="T5" fmla="*/ 190 h 235"/>
                    <a:gd name="T6" fmla="*/ 4 w 125"/>
                    <a:gd name="T7" fmla="*/ 162 h 235"/>
                    <a:gd name="T8" fmla="*/ 23 w 125"/>
                    <a:gd name="T9" fmla="*/ 136 h 235"/>
                    <a:gd name="T10" fmla="*/ 23 w 125"/>
                    <a:gd name="T11" fmla="*/ 127 h 235"/>
                    <a:gd name="T12" fmla="*/ 17 w 125"/>
                    <a:gd name="T13" fmla="*/ 114 h 235"/>
                    <a:gd name="T14" fmla="*/ 23 w 125"/>
                    <a:gd name="T15" fmla="*/ 80 h 235"/>
                    <a:gd name="T16" fmla="*/ 34 w 125"/>
                    <a:gd name="T17" fmla="*/ 69 h 235"/>
                    <a:gd name="T18" fmla="*/ 45 w 125"/>
                    <a:gd name="T19" fmla="*/ 69 h 235"/>
                    <a:gd name="T20" fmla="*/ 51 w 125"/>
                    <a:gd name="T21" fmla="*/ 64 h 235"/>
                    <a:gd name="T22" fmla="*/ 54 w 125"/>
                    <a:gd name="T23" fmla="*/ 60 h 235"/>
                    <a:gd name="T24" fmla="*/ 67 w 125"/>
                    <a:gd name="T25" fmla="*/ 60 h 235"/>
                    <a:gd name="T26" fmla="*/ 69 w 125"/>
                    <a:gd name="T27" fmla="*/ 54 h 235"/>
                    <a:gd name="T28" fmla="*/ 75 w 125"/>
                    <a:gd name="T29" fmla="*/ 52 h 235"/>
                    <a:gd name="T30" fmla="*/ 86 w 125"/>
                    <a:gd name="T31" fmla="*/ 45 h 235"/>
                    <a:gd name="T32" fmla="*/ 82 w 125"/>
                    <a:gd name="T33" fmla="*/ 36 h 235"/>
                    <a:gd name="T34" fmla="*/ 86 w 125"/>
                    <a:gd name="T35" fmla="*/ 36 h 235"/>
                    <a:gd name="T36" fmla="*/ 88 w 125"/>
                    <a:gd name="T37" fmla="*/ 26 h 235"/>
                    <a:gd name="T38" fmla="*/ 95 w 125"/>
                    <a:gd name="T39" fmla="*/ 23 h 235"/>
                    <a:gd name="T40" fmla="*/ 99 w 125"/>
                    <a:gd name="T41" fmla="*/ 17 h 235"/>
                    <a:gd name="T42" fmla="*/ 103 w 125"/>
                    <a:gd name="T43" fmla="*/ 6 h 235"/>
                    <a:gd name="T44" fmla="*/ 105 w 125"/>
                    <a:gd name="T45" fmla="*/ 6 h 235"/>
                    <a:gd name="T46" fmla="*/ 110 w 125"/>
                    <a:gd name="T47" fmla="*/ 11 h 235"/>
                    <a:gd name="T48" fmla="*/ 121 w 125"/>
                    <a:gd name="T49" fmla="*/ 39 h 235"/>
                    <a:gd name="T50" fmla="*/ 118 w 125"/>
                    <a:gd name="T51" fmla="*/ 67 h 235"/>
                    <a:gd name="T52" fmla="*/ 110 w 125"/>
                    <a:gd name="T53" fmla="*/ 60 h 235"/>
                    <a:gd name="T54" fmla="*/ 114 w 125"/>
                    <a:gd name="T55" fmla="*/ 75 h 235"/>
                    <a:gd name="T56" fmla="*/ 105 w 125"/>
                    <a:gd name="T57" fmla="*/ 95 h 235"/>
                    <a:gd name="T58" fmla="*/ 75 w 125"/>
                    <a:gd name="T59" fmla="*/ 175 h 235"/>
                    <a:gd name="T60" fmla="*/ 49 w 125"/>
                    <a:gd name="T61" fmla="*/ 229 h 235"/>
                    <a:gd name="T62" fmla="*/ 30 w 125"/>
                    <a:gd name="T63" fmla="*/ 235 h 2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5"/>
                    <a:gd name="T97" fmla="*/ 0 h 235"/>
                    <a:gd name="T98" fmla="*/ 125 w 125"/>
                    <a:gd name="T99" fmla="*/ 235 h 2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5" h="235">
                      <a:moveTo>
                        <a:pt x="30" y="235"/>
                      </a:moveTo>
                      <a:lnTo>
                        <a:pt x="23" y="229"/>
                      </a:lnTo>
                      <a:lnTo>
                        <a:pt x="10" y="224"/>
                      </a:lnTo>
                      <a:lnTo>
                        <a:pt x="4" y="213"/>
                      </a:lnTo>
                      <a:lnTo>
                        <a:pt x="4" y="194"/>
                      </a:lnTo>
                      <a:lnTo>
                        <a:pt x="2" y="190"/>
                      </a:lnTo>
                      <a:lnTo>
                        <a:pt x="0" y="170"/>
                      </a:lnTo>
                      <a:lnTo>
                        <a:pt x="4" y="162"/>
                      </a:lnTo>
                      <a:lnTo>
                        <a:pt x="8" y="159"/>
                      </a:lnTo>
                      <a:lnTo>
                        <a:pt x="23" y="136"/>
                      </a:lnTo>
                      <a:lnTo>
                        <a:pt x="23" y="134"/>
                      </a:lnTo>
                      <a:lnTo>
                        <a:pt x="23" y="127"/>
                      </a:lnTo>
                      <a:lnTo>
                        <a:pt x="21" y="121"/>
                      </a:lnTo>
                      <a:lnTo>
                        <a:pt x="17" y="114"/>
                      </a:lnTo>
                      <a:lnTo>
                        <a:pt x="17" y="101"/>
                      </a:lnTo>
                      <a:lnTo>
                        <a:pt x="23" y="80"/>
                      </a:lnTo>
                      <a:lnTo>
                        <a:pt x="26" y="71"/>
                      </a:lnTo>
                      <a:lnTo>
                        <a:pt x="34" y="69"/>
                      </a:lnTo>
                      <a:lnTo>
                        <a:pt x="38" y="67"/>
                      </a:lnTo>
                      <a:lnTo>
                        <a:pt x="45" y="69"/>
                      </a:lnTo>
                      <a:lnTo>
                        <a:pt x="45" y="67"/>
                      </a:lnTo>
                      <a:lnTo>
                        <a:pt x="51" y="64"/>
                      </a:lnTo>
                      <a:lnTo>
                        <a:pt x="56" y="67"/>
                      </a:lnTo>
                      <a:lnTo>
                        <a:pt x="54" y="60"/>
                      </a:lnTo>
                      <a:lnTo>
                        <a:pt x="67" y="54"/>
                      </a:lnTo>
                      <a:lnTo>
                        <a:pt x="67" y="60"/>
                      </a:lnTo>
                      <a:lnTo>
                        <a:pt x="73" y="56"/>
                      </a:lnTo>
                      <a:lnTo>
                        <a:pt x="69" y="54"/>
                      </a:lnTo>
                      <a:lnTo>
                        <a:pt x="75" y="45"/>
                      </a:lnTo>
                      <a:lnTo>
                        <a:pt x="75" y="52"/>
                      </a:lnTo>
                      <a:lnTo>
                        <a:pt x="82" y="45"/>
                      </a:lnTo>
                      <a:lnTo>
                        <a:pt x="86" y="45"/>
                      </a:lnTo>
                      <a:lnTo>
                        <a:pt x="79" y="41"/>
                      </a:lnTo>
                      <a:lnTo>
                        <a:pt x="82" y="36"/>
                      </a:lnTo>
                      <a:lnTo>
                        <a:pt x="86" y="39"/>
                      </a:lnTo>
                      <a:lnTo>
                        <a:pt x="86" y="36"/>
                      </a:lnTo>
                      <a:lnTo>
                        <a:pt x="82" y="26"/>
                      </a:lnTo>
                      <a:lnTo>
                        <a:pt x="88" y="26"/>
                      </a:lnTo>
                      <a:lnTo>
                        <a:pt x="88" y="30"/>
                      </a:lnTo>
                      <a:lnTo>
                        <a:pt x="95" y="23"/>
                      </a:lnTo>
                      <a:lnTo>
                        <a:pt x="97" y="26"/>
                      </a:lnTo>
                      <a:lnTo>
                        <a:pt x="99" y="17"/>
                      </a:lnTo>
                      <a:lnTo>
                        <a:pt x="97" y="6"/>
                      </a:lnTo>
                      <a:lnTo>
                        <a:pt x="103" y="6"/>
                      </a:lnTo>
                      <a:lnTo>
                        <a:pt x="105" y="0"/>
                      </a:lnTo>
                      <a:lnTo>
                        <a:pt x="105" y="6"/>
                      </a:lnTo>
                      <a:lnTo>
                        <a:pt x="110" y="6"/>
                      </a:lnTo>
                      <a:lnTo>
                        <a:pt x="110" y="11"/>
                      </a:lnTo>
                      <a:lnTo>
                        <a:pt x="114" y="15"/>
                      </a:lnTo>
                      <a:lnTo>
                        <a:pt x="121" y="39"/>
                      </a:lnTo>
                      <a:lnTo>
                        <a:pt x="125" y="54"/>
                      </a:lnTo>
                      <a:lnTo>
                        <a:pt x="118" y="67"/>
                      </a:lnTo>
                      <a:lnTo>
                        <a:pt x="114" y="60"/>
                      </a:lnTo>
                      <a:lnTo>
                        <a:pt x="110" y="60"/>
                      </a:lnTo>
                      <a:lnTo>
                        <a:pt x="110" y="67"/>
                      </a:lnTo>
                      <a:lnTo>
                        <a:pt x="114" y="75"/>
                      </a:lnTo>
                      <a:lnTo>
                        <a:pt x="105" y="86"/>
                      </a:lnTo>
                      <a:lnTo>
                        <a:pt x="105" y="95"/>
                      </a:lnTo>
                      <a:lnTo>
                        <a:pt x="95" y="131"/>
                      </a:lnTo>
                      <a:lnTo>
                        <a:pt x="75" y="175"/>
                      </a:lnTo>
                      <a:lnTo>
                        <a:pt x="56" y="224"/>
                      </a:lnTo>
                      <a:lnTo>
                        <a:pt x="49" y="229"/>
                      </a:lnTo>
                      <a:lnTo>
                        <a:pt x="38" y="231"/>
                      </a:lnTo>
                      <a:lnTo>
                        <a:pt x="30" y="23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18" name="Freeform 182">
                  <a:extLst>
                    <a:ext uri="{FF2B5EF4-FFF2-40B4-BE49-F238E27FC236}">
                      <a16:creationId xmlns:a16="http://schemas.microsoft.com/office/drawing/2014/main" id="{C403C838-ED4D-4941-8C3B-DB13F7987B7E}"/>
                    </a:ext>
                  </a:extLst>
                </p:cNvPr>
                <p:cNvSpPr>
                  <a:spLocks noChangeAspect="1"/>
                </p:cNvSpPr>
                <p:nvPr/>
              </p:nvSpPr>
              <p:spPr bwMode="auto">
                <a:xfrm>
                  <a:off x="3459" y="2748"/>
                  <a:ext cx="56" cy="132"/>
                </a:xfrm>
                <a:custGeom>
                  <a:avLst/>
                  <a:gdLst>
                    <a:gd name="T0" fmla="*/ 2 w 52"/>
                    <a:gd name="T1" fmla="*/ 0 h 132"/>
                    <a:gd name="T2" fmla="*/ 11 w 52"/>
                    <a:gd name="T3" fmla="*/ 5 h 132"/>
                    <a:gd name="T4" fmla="*/ 17 w 52"/>
                    <a:gd name="T5" fmla="*/ 7 h 132"/>
                    <a:gd name="T6" fmla="*/ 26 w 52"/>
                    <a:gd name="T7" fmla="*/ 28 h 132"/>
                    <a:gd name="T8" fmla="*/ 26 w 52"/>
                    <a:gd name="T9" fmla="*/ 37 h 132"/>
                    <a:gd name="T10" fmla="*/ 30 w 52"/>
                    <a:gd name="T11" fmla="*/ 39 h 132"/>
                    <a:gd name="T12" fmla="*/ 26 w 52"/>
                    <a:gd name="T13" fmla="*/ 50 h 132"/>
                    <a:gd name="T14" fmla="*/ 26 w 52"/>
                    <a:gd name="T15" fmla="*/ 71 h 132"/>
                    <a:gd name="T16" fmla="*/ 32 w 52"/>
                    <a:gd name="T17" fmla="*/ 71 h 132"/>
                    <a:gd name="T18" fmla="*/ 41 w 52"/>
                    <a:gd name="T19" fmla="*/ 78 h 132"/>
                    <a:gd name="T20" fmla="*/ 45 w 52"/>
                    <a:gd name="T21" fmla="*/ 89 h 132"/>
                    <a:gd name="T22" fmla="*/ 52 w 52"/>
                    <a:gd name="T23" fmla="*/ 93 h 132"/>
                    <a:gd name="T24" fmla="*/ 50 w 52"/>
                    <a:gd name="T25" fmla="*/ 102 h 132"/>
                    <a:gd name="T26" fmla="*/ 45 w 52"/>
                    <a:gd name="T27" fmla="*/ 112 h 132"/>
                    <a:gd name="T28" fmla="*/ 41 w 52"/>
                    <a:gd name="T29" fmla="*/ 117 h 132"/>
                    <a:gd name="T30" fmla="*/ 41 w 52"/>
                    <a:gd name="T31" fmla="*/ 117 h 132"/>
                    <a:gd name="T32" fmla="*/ 41 w 52"/>
                    <a:gd name="T33" fmla="*/ 125 h 132"/>
                    <a:gd name="T34" fmla="*/ 37 w 52"/>
                    <a:gd name="T35" fmla="*/ 132 h 132"/>
                    <a:gd name="T36" fmla="*/ 32 w 52"/>
                    <a:gd name="T37" fmla="*/ 125 h 132"/>
                    <a:gd name="T38" fmla="*/ 26 w 52"/>
                    <a:gd name="T39" fmla="*/ 117 h 132"/>
                    <a:gd name="T40" fmla="*/ 24 w 52"/>
                    <a:gd name="T41" fmla="*/ 110 h 132"/>
                    <a:gd name="T42" fmla="*/ 26 w 52"/>
                    <a:gd name="T43" fmla="*/ 102 h 132"/>
                    <a:gd name="T44" fmla="*/ 26 w 52"/>
                    <a:gd name="T45" fmla="*/ 89 h 132"/>
                    <a:gd name="T46" fmla="*/ 22 w 52"/>
                    <a:gd name="T47" fmla="*/ 87 h 132"/>
                    <a:gd name="T48" fmla="*/ 11 w 52"/>
                    <a:gd name="T49" fmla="*/ 89 h 132"/>
                    <a:gd name="T50" fmla="*/ 6 w 52"/>
                    <a:gd name="T51" fmla="*/ 78 h 132"/>
                    <a:gd name="T52" fmla="*/ 2 w 52"/>
                    <a:gd name="T53" fmla="*/ 78 h 132"/>
                    <a:gd name="T54" fmla="*/ 0 w 52"/>
                    <a:gd name="T55" fmla="*/ 71 h 132"/>
                    <a:gd name="T56" fmla="*/ 2 w 52"/>
                    <a:gd name="T57" fmla="*/ 63 h 132"/>
                    <a:gd name="T58" fmla="*/ 2 w 52"/>
                    <a:gd name="T59" fmla="*/ 54 h 132"/>
                    <a:gd name="T60" fmla="*/ 11 w 52"/>
                    <a:gd name="T61" fmla="*/ 54 h 132"/>
                    <a:gd name="T62" fmla="*/ 11 w 52"/>
                    <a:gd name="T63" fmla="*/ 52 h 132"/>
                    <a:gd name="T64" fmla="*/ 6 w 52"/>
                    <a:gd name="T65" fmla="*/ 48 h 132"/>
                    <a:gd name="T66" fmla="*/ 11 w 52"/>
                    <a:gd name="T67" fmla="*/ 43 h 132"/>
                    <a:gd name="T68" fmla="*/ 11 w 52"/>
                    <a:gd name="T69" fmla="*/ 33 h 132"/>
                    <a:gd name="T70" fmla="*/ 11 w 52"/>
                    <a:gd name="T71" fmla="*/ 24 h 132"/>
                    <a:gd name="T72" fmla="*/ 15 w 52"/>
                    <a:gd name="T73" fmla="*/ 22 h 132"/>
                    <a:gd name="T74" fmla="*/ 15 w 52"/>
                    <a:gd name="T75" fmla="*/ 20 h 132"/>
                    <a:gd name="T76" fmla="*/ 11 w 52"/>
                    <a:gd name="T77" fmla="*/ 13 h 132"/>
                    <a:gd name="T78" fmla="*/ 6 w 52"/>
                    <a:gd name="T79" fmla="*/ 7 h 132"/>
                    <a:gd name="T80" fmla="*/ 2 w 52"/>
                    <a:gd name="T81" fmla="*/ 0 h 1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132"/>
                    <a:gd name="T125" fmla="*/ 52 w 52"/>
                    <a:gd name="T126" fmla="*/ 132 h 1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132">
                      <a:moveTo>
                        <a:pt x="2" y="0"/>
                      </a:moveTo>
                      <a:lnTo>
                        <a:pt x="11" y="5"/>
                      </a:lnTo>
                      <a:lnTo>
                        <a:pt x="17" y="7"/>
                      </a:lnTo>
                      <a:lnTo>
                        <a:pt x="26" y="28"/>
                      </a:lnTo>
                      <a:lnTo>
                        <a:pt x="26" y="37"/>
                      </a:lnTo>
                      <a:lnTo>
                        <a:pt x="30" y="39"/>
                      </a:lnTo>
                      <a:lnTo>
                        <a:pt x="26" y="50"/>
                      </a:lnTo>
                      <a:lnTo>
                        <a:pt x="26" y="71"/>
                      </a:lnTo>
                      <a:lnTo>
                        <a:pt x="32" y="71"/>
                      </a:lnTo>
                      <a:lnTo>
                        <a:pt x="41" y="78"/>
                      </a:lnTo>
                      <a:lnTo>
                        <a:pt x="45" y="89"/>
                      </a:lnTo>
                      <a:lnTo>
                        <a:pt x="52" y="93"/>
                      </a:lnTo>
                      <a:lnTo>
                        <a:pt x="50" y="102"/>
                      </a:lnTo>
                      <a:lnTo>
                        <a:pt x="45" y="112"/>
                      </a:lnTo>
                      <a:lnTo>
                        <a:pt x="41" y="117"/>
                      </a:lnTo>
                      <a:lnTo>
                        <a:pt x="41" y="125"/>
                      </a:lnTo>
                      <a:lnTo>
                        <a:pt x="37" y="132"/>
                      </a:lnTo>
                      <a:lnTo>
                        <a:pt x="32" y="125"/>
                      </a:lnTo>
                      <a:lnTo>
                        <a:pt x="26" y="117"/>
                      </a:lnTo>
                      <a:lnTo>
                        <a:pt x="24" y="110"/>
                      </a:lnTo>
                      <a:lnTo>
                        <a:pt x="26" y="102"/>
                      </a:lnTo>
                      <a:lnTo>
                        <a:pt x="26" y="89"/>
                      </a:lnTo>
                      <a:lnTo>
                        <a:pt x="22" y="87"/>
                      </a:lnTo>
                      <a:lnTo>
                        <a:pt x="11" y="89"/>
                      </a:lnTo>
                      <a:lnTo>
                        <a:pt x="6" y="78"/>
                      </a:lnTo>
                      <a:lnTo>
                        <a:pt x="2" y="78"/>
                      </a:lnTo>
                      <a:lnTo>
                        <a:pt x="0" y="71"/>
                      </a:lnTo>
                      <a:lnTo>
                        <a:pt x="2" y="63"/>
                      </a:lnTo>
                      <a:lnTo>
                        <a:pt x="2" y="54"/>
                      </a:lnTo>
                      <a:lnTo>
                        <a:pt x="11" y="54"/>
                      </a:lnTo>
                      <a:lnTo>
                        <a:pt x="11" y="52"/>
                      </a:lnTo>
                      <a:lnTo>
                        <a:pt x="6" y="48"/>
                      </a:lnTo>
                      <a:lnTo>
                        <a:pt x="11" y="43"/>
                      </a:lnTo>
                      <a:lnTo>
                        <a:pt x="11" y="33"/>
                      </a:lnTo>
                      <a:lnTo>
                        <a:pt x="11" y="24"/>
                      </a:lnTo>
                      <a:lnTo>
                        <a:pt x="15" y="22"/>
                      </a:lnTo>
                      <a:lnTo>
                        <a:pt x="15" y="20"/>
                      </a:lnTo>
                      <a:lnTo>
                        <a:pt x="11" y="13"/>
                      </a:lnTo>
                      <a:lnTo>
                        <a:pt x="6" y="7"/>
                      </a:lnTo>
                      <a:lnTo>
                        <a:pt x="2"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19" name="Freeform 183">
                  <a:extLst>
                    <a:ext uri="{FF2B5EF4-FFF2-40B4-BE49-F238E27FC236}">
                      <a16:creationId xmlns:a16="http://schemas.microsoft.com/office/drawing/2014/main" id="{EA47B4CE-6A43-41AC-ADE4-DDFB6672F2AB}"/>
                    </a:ext>
                  </a:extLst>
                </p:cNvPr>
                <p:cNvSpPr>
                  <a:spLocks noChangeAspect="1"/>
                </p:cNvSpPr>
                <p:nvPr/>
              </p:nvSpPr>
              <p:spPr bwMode="auto">
                <a:xfrm>
                  <a:off x="2666" y="2174"/>
                  <a:ext cx="290" cy="253"/>
                </a:xfrm>
                <a:custGeom>
                  <a:avLst/>
                  <a:gdLst>
                    <a:gd name="T0" fmla="*/ 218 w 268"/>
                    <a:gd name="T1" fmla="*/ 69 h 253"/>
                    <a:gd name="T2" fmla="*/ 227 w 268"/>
                    <a:gd name="T3" fmla="*/ 80 h 253"/>
                    <a:gd name="T4" fmla="*/ 242 w 268"/>
                    <a:gd name="T5" fmla="*/ 84 h 253"/>
                    <a:gd name="T6" fmla="*/ 253 w 268"/>
                    <a:gd name="T7" fmla="*/ 95 h 253"/>
                    <a:gd name="T8" fmla="*/ 253 w 268"/>
                    <a:gd name="T9" fmla="*/ 104 h 253"/>
                    <a:gd name="T10" fmla="*/ 268 w 268"/>
                    <a:gd name="T11" fmla="*/ 134 h 253"/>
                    <a:gd name="T12" fmla="*/ 259 w 268"/>
                    <a:gd name="T13" fmla="*/ 153 h 253"/>
                    <a:gd name="T14" fmla="*/ 249 w 268"/>
                    <a:gd name="T15" fmla="*/ 164 h 253"/>
                    <a:gd name="T16" fmla="*/ 214 w 268"/>
                    <a:gd name="T17" fmla="*/ 168 h 253"/>
                    <a:gd name="T18" fmla="*/ 184 w 268"/>
                    <a:gd name="T19" fmla="*/ 168 h 253"/>
                    <a:gd name="T20" fmla="*/ 164 w 268"/>
                    <a:gd name="T21" fmla="*/ 175 h 253"/>
                    <a:gd name="T22" fmla="*/ 149 w 268"/>
                    <a:gd name="T23" fmla="*/ 190 h 253"/>
                    <a:gd name="T24" fmla="*/ 141 w 268"/>
                    <a:gd name="T25" fmla="*/ 192 h 253"/>
                    <a:gd name="T26" fmla="*/ 138 w 268"/>
                    <a:gd name="T27" fmla="*/ 203 h 253"/>
                    <a:gd name="T28" fmla="*/ 125 w 268"/>
                    <a:gd name="T29" fmla="*/ 199 h 253"/>
                    <a:gd name="T30" fmla="*/ 125 w 268"/>
                    <a:gd name="T31" fmla="*/ 209 h 253"/>
                    <a:gd name="T32" fmla="*/ 119 w 268"/>
                    <a:gd name="T33" fmla="*/ 222 h 253"/>
                    <a:gd name="T34" fmla="*/ 108 w 268"/>
                    <a:gd name="T35" fmla="*/ 225 h 253"/>
                    <a:gd name="T36" fmla="*/ 108 w 268"/>
                    <a:gd name="T37" fmla="*/ 240 h 253"/>
                    <a:gd name="T38" fmla="*/ 100 w 268"/>
                    <a:gd name="T39" fmla="*/ 248 h 253"/>
                    <a:gd name="T40" fmla="*/ 93 w 268"/>
                    <a:gd name="T41" fmla="*/ 242 h 253"/>
                    <a:gd name="T42" fmla="*/ 87 w 268"/>
                    <a:gd name="T43" fmla="*/ 244 h 253"/>
                    <a:gd name="T44" fmla="*/ 84 w 268"/>
                    <a:gd name="T45" fmla="*/ 253 h 253"/>
                    <a:gd name="T46" fmla="*/ 74 w 268"/>
                    <a:gd name="T47" fmla="*/ 244 h 253"/>
                    <a:gd name="T48" fmla="*/ 61 w 268"/>
                    <a:gd name="T49" fmla="*/ 244 h 253"/>
                    <a:gd name="T50" fmla="*/ 59 w 268"/>
                    <a:gd name="T51" fmla="*/ 237 h 253"/>
                    <a:gd name="T52" fmla="*/ 54 w 268"/>
                    <a:gd name="T53" fmla="*/ 227 h 253"/>
                    <a:gd name="T54" fmla="*/ 46 w 268"/>
                    <a:gd name="T55" fmla="*/ 212 h 253"/>
                    <a:gd name="T56" fmla="*/ 39 w 268"/>
                    <a:gd name="T57" fmla="*/ 218 h 253"/>
                    <a:gd name="T58" fmla="*/ 24 w 268"/>
                    <a:gd name="T59" fmla="*/ 225 h 253"/>
                    <a:gd name="T60" fmla="*/ 15 w 268"/>
                    <a:gd name="T61" fmla="*/ 218 h 253"/>
                    <a:gd name="T62" fmla="*/ 13 w 268"/>
                    <a:gd name="T63" fmla="*/ 212 h 253"/>
                    <a:gd name="T64" fmla="*/ 7 w 268"/>
                    <a:gd name="T65" fmla="*/ 199 h 253"/>
                    <a:gd name="T66" fmla="*/ 0 w 268"/>
                    <a:gd name="T67" fmla="*/ 192 h 253"/>
                    <a:gd name="T68" fmla="*/ 0 w 268"/>
                    <a:gd name="T69" fmla="*/ 181 h 253"/>
                    <a:gd name="T70" fmla="*/ 5 w 268"/>
                    <a:gd name="T71" fmla="*/ 173 h 253"/>
                    <a:gd name="T72" fmla="*/ 9 w 268"/>
                    <a:gd name="T73" fmla="*/ 158 h 253"/>
                    <a:gd name="T74" fmla="*/ 22 w 268"/>
                    <a:gd name="T75" fmla="*/ 160 h 253"/>
                    <a:gd name="T76" fmla="*/ 43 w 268"/>
                    <a:gd name="T77" fmla="*/ 160 h 253"/>
                    <a:gd name="T78" fmla="*/ 104 w 268"/>
                    <a:gd name="T79" fmla="*/ 164 h 253"/>
                    <a:gd name="T80" fmla="*/ 104 w 268"/>
                    <a:gd name="T81" fmla="*/ 145 h 253"/>
                    <a:gd name="T82" fmla="*/ 119 w 268"/>
                    <a:gd name="T83" fmla="*/ 0 h 2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8"/>
                    <a:gd name="T127" fmla="*/ 0 h 253"/>
                    <a:gd name="T128" fmla="*/ 268 w 268"/>
                    <a:gd name="T129" fmla="*/ 253 h 2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8" h="253">
                      <a:moveTo>
                        <a:pt x="119" y="0"/>
                      </a:moveTo>
                      <a:lnTo>
                        <a:pt x="218" y="69"/>
                      </a:lnTo>
                      <a:lnTo>
                        <a:pt x="218" y="73"/>
                      </a:lnTo>
                      <a:lnTo>
                        <a:pt x="227" y="80"/>
                      </a:lnTo>
                      <a:lnTo>
                        <a:pt x="236" y="84"/>
                      </a:lnTo>
                      <a:lnTo>
                        <a:pt x="242" y="84"/>
                      </a:lnTo>
                      <a:lnTo>
                        <a:pt x="249" y="89"/>
                      </a:lnTo>
                      <a:lnTo>
                        <a:pt x="253" y="95"/>
                      </a:lnTo>
                      <a:lnTo>
                        <a:pt x="249" y="101"/>
                      </a:lnTo>
                      <a:lnTo>
                        <a:pt x="253" y="104"/>
                      </a:lnTo>
                      <a:lnTo>
                        <a:pt x="268" y="101"/>
                      </a:lnTo>
                      <a:lnTo>
                        <a:pt x="268" y="134"/>
                      </a:lnTo>
                      <a:lnTo>
                        <a:pt x="264" y="138"/>
                      </a:lnTo>
                      <a:lnTo>
                        <a:pt x="259" y="153"/>
                      </a:lnTo>
                      <a:lnTo>
                        <a:pt x="255" y="164"/>
                      </a:lnTo>
                      <a:lnTo>
                        <a:pt x="249" y="164"/>
                      </a:lnTo>
                      <a:lnTo>
                        <a:pt x="218" y="164"/>
                      </a:lnTo>
                      <a:lnTo>
                        <a:pt x="214" y="168"/>
                      </a:lnTo>
                      <a:lnTo>
                        <a:pt x="199" y="173"/>
                      </a:lnTo>
                      <a:lnTo>
                        <a:pt x="184" y="168"/>
                      </a:lnTo>
                      <a:lnTo>
                        <a:pt x="179" y="175"/>
                      </a:lnTo>
                      <a:lnTo>
                        <a:pt x="164" y="175"/>
                      </a:lnTo>
                      <a:lnTo>
                        <a:pt x="162" y="184"/>
                      </a:lnTo>
                      <a:lnTo>
                        <a:pt x="149" y="190"/>
                      </a:lnTo>
                      <a:lnTo>
                        <a:pt x="147" y="192"/>
                      </a:lnTo>
                      <a:lnTo>
                        <a:pt x="141" y="192"/>
                      </a:lnTo>
                      <a:lnTo>
                        <a:pt x="145" y="199"/>
                      </a:lnTo>
                      <a:lnTo>
                        <a:pt x="138" y="203"/>
                      </a:lnTo>
                      <a:lnTo>
                        <a:pt x="132" y="196"/>
                      </a:lnTo>
                      <a:lnTo>
                        <a:pt x="125" y="199"/>
                      </a:lnTo>
                      <a:lnTo>
                        <a:pt x="130" y="209"/>
                      </a:lnTo>
                      <a:lnTo>
                        <a:pt x="125" y="209"/>
                      </a:lnTo>
                      <a:lnTo>
                        <a:pt x="125" y="214"/>
                      </a:lnTo>
                      <a:lnTo>
                        <a:pt x="119" y="222"/>
                      </a:lnTo>
                      <a:lnTo>
                        <a:pt x="115" y="222"/>
                      </a:lnTo>
                      <a:lnTo>
                        <a:pt x="108" y="225"/>
                      </a:lnTo>
                      <a:lnTo>
                        <a:pt x="110" y="233"/>
                      </a:lnTo>
                      <a:lnTo>
                        <a:pt x="108" y="240"/>
                      </a:lnTo>
                      <a:lnTo>
                        <a:pt x="108" y="244"/>
                      </a:lnTo>
                      <a:lnTo>
                        <a:pt x="100" y="248"/>
                      </a:lnTo>
                      <a:lnTo>
                        <a:pt x="95" y="248"/>
                      </a:lnTo>
                      <a:lnTo>
                        <a:pt x="93" y="242"/>
                      </a:lnTo>
                      <a:lnTo>
                        <a:pt x="89" y="242"/>
                      </a:lnTo>
                      <a:lnTo>
                        <a:pt x="87" y="244"/>
                      </a:lnTo>
                      <a:lnTo>
                        <a:pt x="84" y="248"/>
                      </a:lnTo>
                      <a:lnTo>
                        <a:pt x="84" y="253"/>
                      </a:lnTo>
                      <a:lnTo>
                        <a:pt x="76" y="248"/>
                      </a:lnTo>
                      <a:lnTo>
                        <a:pt x="74" y="244"/>
                      </a:lnTo>
                      <a:lnTo>
                        <a:pt x="69" y="253"/>
                      </a:lnTo>
                      <a:lnTo>
                        <a:pt x="61" y="244"/>
                      </a:lnTo>
                      <a:lnTo>
                        <a:pt x="61" y="240"/>
                      </a:lnTo>
                      <a:lnTo>
                        <a:pt x="59" y="237"/>
                      </a:lnTo>
                      <a:lnTo>
                        <a:pt x="59" y="229"/>
                      </a:lnTo>
                      <a:lnTo>
                        <a:pt x="54" y="227"/>
                      </a:lnTo>
                      <a:lnTo>
                        <a:pt x="54" y="225"/>
                      </a:lnTo>
                      <a:lnTo>
                        <a:pt x="46" y="212"/>
                      </a:lnTo>
                      <a:lnTo>
                        <a:pt x="43" y="214"/>
                      </a:lnTo>
                      <a:lnTo>
                        <a:pt x="39" y="218"/>
                      </a:lnTo>
                      <a:lnTo>
                        <a:pt x="35" y="218"/>
                      </a:lnTo>
                      <a:lnTo>
                        <a:pt x="24" y="225"/>
                      </a:lnTo>
                      <a:lnTo>
                        <a:pt x="20" y="218"/>
                      </a:lnTo>
                      <a:lnTo>
                        <a:pt x="15" y="218"/>
                      </a:lnTo>
                      <a:lnTo>
                        <a:pt x="13" y="214"/>
                      </a:lnTo>
                      <a:lnTo>
                        <a:pt x="13" y="212"/>
                      </a:lnTo>
                      <a:lnTo>
                        <a:pt x="13" y="205"/>
                      </a:lnTo>
                      <a:lnTo>
                        <a:pt x="7" y="199"/>
                      </a:lnTo>
                      <a:lnTo>
                        <a:pt x="5" y="199"/>
                      </a:lnTo>
                      <a:lnTo>
                        <a:pt x="0" y="192"/>
                      </a:lnTo>
                      <a:lnTo>
                        <a:pt x="5" y="184"/>
                      </a:lnTo>
                      <a:lnTo>
                        <a:pt x="0" y="181"/>
                      </a:lnTo>
                      <a:lnTo>
                        <a:pt x="0" y="175"/>
                      </a:lnTo>
                      <a:lnTo>
                        <a:pt x="5" y="173"/>
                      </a:lnTo>
                      <a:lnTo>
                        <a:pt x="5" y="164"/>
                      </a:lnTo>
                      <a:lnTo>
                        <a:pt x="9" y="158"/>
                      </a:lnTo>
                      <a:lnTo>
                        <a:pt x="20" y="164"/>
                      </a:lnTo>
                      <a:lnTo>
                        <a:pt x="22" y="160"/>
                      </a:lnTo>
                      <a:lnTo>
                        <a:pt x="39" y="164"/>
                      </a:lnTo>
                      <a:lnTo>
                        <a:pt x="43" y="160"/>
                      </a:lnTo>
                      <a:lnTo>
                        <a:pt x="46" y="164"/>
                      </a:lnTo>
                      <a:lnTo>
                        <a:pt x="104" y="164"/>
                      </a:lnTo>
                      <a:lnTo>
                        <a:pt x="110" y="149"/>
                      </a:lnTo>
                      <a:lnTo>
                        <a:pt x="104" y="145"/>
                      </a:lnTo>
                      <a:lnTo>
                        <a:pt x="93" y="0"/>
                      </a:lnTo>
                      <a:lnTo>
                        <a:pt x="119"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20" name="Freeform 184">
                  <a:extLst>
                    <a:ext uri="{FF2B5EF4-FFF2-40B4-BE49-F238E27FC236}">
                      <a16:creationId xmlns:a16="http://schemas.microsoft.com/office/drawing/2014/main" id="{5E801DDA-A780-4071-BB8A-C9B9C8778CCD}"/>
                    </a:ext>
                  </a:extLst>
                </p:cNvPr>
                <p:cNvSpPr>
                  <a:spLocks noChangeAspect="1"/>
                </p:cNvSpPr>
                <p:nvPr/>
              </p:nvSpPr>
              <p:spPr bwMode="auto">
                <a:xfrm>
                  <a:off x="2579" y="1984"/>
                  <a:ext cx="281" cy="259"/>
                </a:xfrm>
                <a:custGeom>
                  <a:avLst/>
                  <a:gdLst>
                    <a:gd name="T0" fmla="*/ 244 w 259"/>
                    <a:gd name="T1" fmla="*/ 11 h 259"/>
                    <a:gd name="T2" fmla="*/ 249 w 259"/>
                    <a:gd name="T3" fmla="*/ 20 h 259"/>
                    <a:gd name="T4" fmla="*/ 253 w 259"/>
                    <a:gd name="T5" fmla="*/ 28 h 259"/>
                    <a:gd name="T6" fmla="*/ 253 w 259"/>
                    <a:gd name="T7" fmla="*/ 37 h 259"/>
                    <a:gd name="T8" fmla="*/ 255 w 259"/>
                    <a:gd name="T9" fmla="*/ 50 h 259"/>
                    <a:gd name="T10" fmla="*/ 259 w 259"/>
                    <a:gd name="T11" fmla="*/ 56 h 259"/>
                    <a:gd name="T12" fmla="*/ 259 w 259"/>
                    <a:gd name="T13" fmla="*/ 61 h 259"/>
                    <a:gd name="T14" fmla="*/ 259 w 259"/>
                    <a:gd name="T15" fmla="*/ 65 h 259"/>
                    <a:gd name="T16" fmla="*/ 231 w 259"/>
                    <a:gd name="T17" fmla="*/ 69 h 259"/>
                    <a:gd name="T18" fmla="*/ 231 w 259"/>
                    <a:gd name="T19" fmla="*/ 73 h 259"/>
                    <a:gd name="T20" fmla="*/ 218 w 259"/>
                    <a:gd name="T21" fmla="*/ 76 h 259"/>
                    <a:gd name="T22" fmla="*/ 218 w 259"/>
                    <a:gd name="T23" fmla="*/ 80 h 259"/>
                    <a:gd name="T24" fmla="*/ 218 w 259"/>
                    <a:gd name="T25" fmla="*/ 86 h 259"/>
                    <a:gd name="T26" fmla="*/ 214 w 259"/>
                    <a:gd name="T27" fmla="*/ 91 h 259"/>
                    <a:gd name="T28" fmla="*/ 195 w 259"/>
                    <a:gd name="T29" fmla="*/ 108 h 259"/>
                    <a:gd name="T30" fmla="*/ 182 w 259"/>
                    <a:gd name="T31" fmla="*/ 110 h 259"/>
                    <a:gd name="T32" fmla="*/ 175 w 259"/>
                    <a:gd name="T33" fmla="*/ 108 h 259"/>
                    <a:gd name="T34" fmla="*/ 169 w 259"/>
                    <a:gd name="T35" fmla="*/ 110 h 259"/>
                    <a:gd name="T36" fmla="*/ 160 w 259"/>
                    <a:gd name="T37" fmla="*/ 110 h 259"/>
                    <a:gd name="T38" fmla="*/ 145 w 259"/>
                    <a:gd name="T39" fmla="*/ 121 h 259"/>
                    <a:gd name="T40" fmla="*/ 139 w 259"/>
                    <a:gd name="T41" fmla="*/ 123 h 259"/>
                    <a:gd name="T42" fmla="*/ 139 w 259"/>
                    <a:gd name="T43" fmla="*/ 149 h 259"/>
                    <a:gd name="T44" fmla="*/ 139 w 259"/>
                    <a:gd name="T45" fmla="*/ 173 h 259"/>
                    <a:gd name="T46" fmla="*/ 85 w 259"/>
                    <a:gd name="T47" fmla="*/ 175 h 259"/>
                    <a:gd name="T48" fmla="*/ 85 w 259"/>
                    <a:gd name="T49" fmla="*/ 216 h 259"/>
                    <a:gd name="T50" fmla="*/ 70 w 259"/>
                    <a:gd name="T51" fmla="*/ 220 h 259"/>
                    <a:gd name="T52" fmla="*/ 65 w 259"/>
                    <a:gd name="T53" fmla="*/ 225 h 259"/>
                    <a:gd name="T54" fmla="*/ 65 w 259"/>
                    <a:gd name="T55" fmla="*/ 231 h 259"/>
                    <a:gd name="T56" fmla="*/ 65 w 259"/>
                    <a:gd name="T57" fmla="*/ 253 h 259"/>
                    <a:gd name="T58" fmla="*/ 5 w 259"/>
                    <a:gd name="T59" fmla="*/ 253 h 259"/>
                    <a:gd name="T60" fmla="*/ 0 w 259"/>
                    <a:gd name="T61" fmla="*/ 259 h 259"/>
                    <a:gd name="T62" fmla="*/ 5 w 259"/>
                    <a:gd name="T63" fmla="*/ 244 h 259"/>
                    <a:gd name="T64" fmla="*/ 9 w 259"/>
                    <a:gd name="T65" fmla="*/ 235 h 259"/>
                    <a:gd name="T66" fmla="*/ 13 w 259"/>
                    <a:gd name="T67" fmla="*/ 231 h 259"/>
                    <a:gd name="T68" fmla="*/ 16 w 259"/>
                    <a:gd name="T69" fmla="*/ 225 h 259"/>
                    <a:gd name="T70" fmla="*/ 20 w 259"/>
                    <a:gd name="T71" fmla="*/ 218 h 259"/>
                    <a:gd name="T72" fmla="*/ 24 w 259"/>
                    <a:gd name="T73" fmla="*/ 209 h 259"/>
                    <a:gd name="T74" fmla="*/ 37 w 259"/>
                    <a:gd name="T75" fmla="*/ 197 h 259"/>
                    <a:gd name="T76" fmla="*/ 37 w 259"/>
                    <a:gd name="T77" fmla="*/ 184 h 259"/>
                    <a:gd name="T78" fmla="*/ 44 w 259"/>
                    <a:gd name="T79" fmla="*/ 173 h 259"/>
                    <a:gd name="T80" fmla="*/ 59 w 259"/>
                    <a:gd name="T81" fmla="*/ 155 h 259"/>
                    <a:gd name="T82" fmla="*/ 70 w 259"/>
                    <a:gd name="T83" fmla="*/ 140 h 259"/>
                    <a:gd name="T84" fmla="*/ 87 w 259"/>
                    <a:gd name="T85" fmla="*/ 136 h 259"/>
                    <a:gd name="T86" fmla="*/ 100 w 259"/>
                    <a:gd name="T87" fmla="*/ 130 h 259"/>
                    <a:gd name="T88" fmla="*/ 115 w 259"/>
                    <a:gd name="T89" fmla="*/ 114 h 259"/>
                    <a:gd name="T90" fmla="*/ 123 w 259"/>
                    <a:gd name="T91" fmla="*/ 99 h 259"/>
                    <a:gd name="T92" fmla="*/ 119 w 259"/>
                    <a:gd name="T93" fmla="*/ 91 h 259"/>
                    <a:gd name="T94" fmla="*/ 119 w 259"/>
                    <a:gd name="T95" fmla="*/ 76 h 259"/>
                    <a:gd name="T96" fmla="*/ 126 w 259"/>
                    <a:gd name="T97" fmla="*/ 69 h 259"/>
                    <a:gd name="T98" fmla="*/ 130 w 259"/>
                    <a:gd name="T99" fmla="*/ 58 h 259"/>
                    <a:gd name="T100" fmla="*/ 139 w 259"/>
                    <a:gd name="T101" fmla="*/ 45 h 259"/>
                    <a:gd name="T102" fmla="*/ 152 w 259"/>
                    <a:gd name="T103" fmla="*/ 41 h 259"/>
                    <a:gd name="T104" fmla="*/ 169 w 259"/>
                    <a:gd name="T105" fmla="*/ 30 h 259"/>
                    <a:gd name="T106" fmla="*/ 175 w 259"/>
                    <a:gd name="T107" fmla="*/ 15 h 259"/>
                    <a:gd name="T108" fmla="*/ 182 w 259"/>
                    <a:gd name="T109" fmla="*/ 0 h 259"/>
                    <a:gd name="T110" fmla="*/ 190 w 259"/>
                    <a:gd name="T111" fmla="*/ 0 h 259"/>
                    <a:gd name="T112" fmla="*/ 199 w 259"/>
                    <a:gd name="T113" fmla="*/ 11 h 259"/>
                    <a:gd name="T114" fmla="*/ 216 w 259"/>
                    <a:gd name="T115" fmla="*/ 11 h 259"/>
                    <a:gd name="T116" fmla="*/ 225 w 259"/>
                    <a:gd name="T117" fmla="*/ 11 h 259"/>
                    <a:gd name="T118" fmla="*/ 231 w 259"/>
                    <a:gd name="T119" fmla="*/ 7 h 259"/>
                    <a:gd name="T120" fmla="*/ 234 w 259"/>
                    <a:gd name="T121" fmla="*/ 11 h 259"/>
                    <a:gd name="T122" fmla="*/ 244 w 259"/>
                    <a:gd name="T123" fmla="*/ 11 h 2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9"/>
                    <a:gd name="T187" fmla="*/ 0 h 259"/>
                    <a:gd name="T188" fmla="*/ 259 w 259"/>
                    <a:gd name="T189" fmla="*/ 259 h 2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9" h="259">
                      <a:moveTo>
                        <a:pt x="244" y="11"/>
                      </a:moveTo>
                      <a:lnTo>
                        <a:pt x="249" y="20"/>
                      </a:lnTo>
                      <a:lnTo>
                        <a:pt x="253" y="28"/>
                      </a:lnTo>
                      <a:lnTo>
                        <a:pt x="253" y="37"/>
                      </a:lnTo>
                      <a:lnTo>
                        <a:pt x="255" y="50"/>
                      </a:lnTo>
                      <a:lnTo>
                        <a:pt x="259" y="56"/>
                      </a:lnTo>
                      <a:lnTo>
                        <a:pt x="259" y="61"/>
                      </a:lnTo>
                      <a:lnTo>
                        <a:pt x="259" y="65"/>
                      </a:lnTo>
                      <a:lnTo>
                        <a:pt x="231" y="69"/>
                      </a:lnTo>
                      <a:lnTo>
                        <a:pt x="231" y="73"/>
                      </a:lnTo>
                      <a:lnTo>
                        <a:pt x="218" y="76"/>
                      </a:lnTo>
                      <a:lnTo>
                        <a:pt x="218" y="80"/>
                      </a:lnTo>
                      <a:lnTo>
                        <a:pt x="218" y="86"/>
                      </a:lnTo>
                      <a:lnTo>
                        <a:pt x="214" y="91"/>
                      </a:lnTo>
                      <a:lnTo>
                        <a:pt x="195" y="108"/>
                      </a:lnTo>
                      <a:lnTo>
                        <a:pt x="182" y="110"/>
                      </a:lnTo>
                      <a:lnTo>
                        <a:pt x="175" y="108"/>
                      </a:lnTo>
                      <a:lnTo>
                        <a:pt x="169" y="110"/>
                      </a:lnTo>
                      <a:lnTo>
                        <a:pt x="160" y="110"/>
                      </a:lnTo>
                      <a:lnTo>
                        <a:pt x="145" y="121"/>
                      </a:lnTo>
                      <a:lnTo>
                        <a:pt x="139" y="123"/>
                      </a:lnTo>
                      <a:lnTo>
                        <a:pt x="139" y="149"/>
                      </a:lnTo>
                      <a:lnTo>
                        <a:pt x="139" y="173"/>
                      </a:lnTo>
                      <a:lnTo>
                        <a:pt x="85" y="175"/>
                      </a:lnTo>
                      <a:lnTo>
                        <a:pt x="85" y="216"/>
                      </a:lnTo>
                      <a:lnTo>
                        <a:pt x="70" y="220"/>
                      </a:lnTo>
                      <a:lnTo>
                        <a:pt x="65" y="225"/>
                      </a:lnTo>
                      <a:lnTo>
                        <a:pt x="65" y="231"/>
                      </a:lnTo>
                      <a:lnTo>
                        <a:pt x="65" y="253"/>
                      </a:lnTo>
                      <a:lnTo>
                        <a:pt x="5" y="253"/>
                      </a:lnTo>
                      <a:lnTo>
                        <a:pt x="0" y="259"/>
                      </a:lnTo>
                      <a:lnTo>
                        <a:pt x="5" y="244"/>
                      </a:lnTo>
                      <a:lnTo>
                        <a:pt x="9" y="235"/>
                      </a:lnTo>
                      <a:lnTo>
                        <a:pt x="13" y="231"/>
                      </a:lnTo>
                      <a:lnTo>
                        <a:pt x="16" y="225"/>
                      </a:lnTo>
                      <a:lnTo>
                        <a:pt x="20" y="218"/>
                      </a:lnTo>
                      <a:lnTo>
                        <a:pt x="24" y="209"/>
                      </a:lnTo>
                      <a:lnTo>
                        <a:pt x="37" y="197"/>
                      </a:lnTo>
                      <a:lnTo>
                        <a:pt x="37" y="184"/>
                      </a:lnTo>
                      <a:lnTo>
                        <a:pt x="44" y="173"/>
                      </a:lnTo>
                      <a:lnTo>
                        <a:pt x="59" y="155"/>
                      </a:lnTo>
                      <a:lnTo>
                        <a:pt x="70" y="140"/>
                      </a:lnTo>
                      <a:lnTo>
                        <a:pt x="87" y="136"/>
                      </a:lnTo>
                      <a:lnTo>
                        <a:pt x="100" y="130"/>
                      </a:lnTo>
                      <a:lnTo>
                        <a:pt x="115" y="114"/>
                      </a:lnTo>
                      <a:lnTo>
                        <a:pt x="123" y="99"/>
                      </a:lnTo>
                      <a:lnTo>
                        <a:pt x="119" y="91"/>
                      </a:lnTo>
                      <a:lnTo>
                        <a:pt x="119" y="76"/>
                      </a:lnTo>
                      <a:lnTo>
                        <a:pt x="126" y="69"/>
                      </a:lnTo>
                      <a:lnTo>
                        <a:pt x="130" y="58"/>
                      </a:lnTo>
                      <a:lnTo>
                        <a:pt x="139" y="45"/>
                      </a:lnTo>
                      <a:lnTo>
                        <a:pt x="152" y="41"/>
                      </a:lnTo>
                      <a:lnTo>
                        <a:pt x="169" y="30"/>
                      </a:lnTo>
                      <a:lnTo>
                        <a:pt x="175" y="15"/>
                      </a:lnTo>
                      <a:lnTo>
                        <a:pt x="182" y="0"/>
                      </a:lnTo>
                      <a:lnTo>
                        <a:pt x="190" y="0"/>
                      </a:lnTo>
                      <a:lnTo>
                        <a:pt x="199" y="11"/>
                      </a:lnTo>
                      <a:lnTo>
                        <a:pt x="216" y="11"/>
                      </a:lnTo>
                      <a:lnTo>
                        <a:pt x="225" y="11"/>
                      </a:lnTo>
                      <a:lnTo>
                        <a:pt x="231" y="7"/>
                      </a:lnTo>
                      <a:lnTo>
                        <a:pt x="234" y="11"/>
                      </a:lnTo>
                      <a:lnTo>
                        <a:pt x="244" y="11"/>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21" name="Freeform 185">
                  <a:extLst>
                    <a:ext uri="{FF2B5EF4-FFF2-40B4-BE49-F238E27FC236}">
                      <a16:creationId xmlns:a16="http://schemas.microsoft.com/office/drawing/2014/main" id="{D9D6C458-3B9D-48B7-9B4C-8DCE32157B44}"/>
                    </a:ext>
                  </a:extLst>
                </p:cNvPr>
                <p:cNvSpPr>
                  <a:spLocks noChangeAspect="1"/>
                </p:cNvSpPr>
                <p:nvPr/>
              </p:nvSpPr>
              <p:spPr bwMode="auto">
                <a:xfrm>
                  <a:off x="2579" y="2131"/>
                  <a:ext cx="218" cy="218"/>
                </a:xfrm>
                <a:custGeom>
                  <a:avLst/>
                  <a:gdLst>
                    <a:gd name="T0" fmla="*/ 141 w 201"/>
                    <a:gd name="T1" fmla="*/ 0 h 218"/>
                    <a:gd name="T2" fmla="*/ 201 w 201"/>
                    <a:gd name="T3" fmla="*/ 43 h 218"/>
                    <a:gd name="T4" fmla="*/ 173 w 201"/>
                    <a:gd name="T5" fmla="*/ 43 h 218"/>
                    <a:gd name="T6" fmla="*/ 186 w 201"/>
                    <a:gd name="T7" fmla="*/ 185 h 218"/>
                    <a:gd name="T8" fmla="*/ 190 w 201"/>
                    <a:gd name="T9" fmla="*/ 192 h 218"/>
                    <a:gd name="T10" fmla="*/ 186 w 201"/>
                    <a:gd name="T11" fmla="*/ 207 h 218"/>
                    <a:gd name="T12" fmla="*/ 126 w 201"/>
                    <a:gd name="T13" fmla="*/ 207 h 218"/>
                    <a:gd name="T14" fmla="*/ 126 w 201"/>
                    <a:gd name="T15" fmla="*/ 203 h 218"/>
                    <a:gd name="T16" fmla="*/ 121 w 201"/>
                    <a:gd name="T17" fmla="*/ 207 h 218"/>
                    <a:gd name="T18" fmla="*/ 102 w 201"/>
                    <a:gd name="T19" fmla="*/ 203 h 218"/>
                    <a:gd name="T20" fmla="*/ 100 w 201"/>
                    <a:gd name="T21" fmla="*/ 207 h 218"/>
                    <a:gd name="T22" fmla="*/ 91 w 201"/>
                    <a:gd name="T23" fmla="*/ 201 h 218"/>
                    <a:gd name="T24" fmla="*/ 85 w 201"/>
                    <a:gd name="T25" fmla="*/ 207 h 218"/>
                    <a:gd name="T26" fmla="*/ 85 w 201"/>
                    <a:gd name="T27" fmla="*/ 216 h 218"/>
                    <a:gd name="T28" fmla="*/ 80 w 201"/>
                    <a:gd name="T29" fmla="*/ 218 h 218"/>
                    <a:gd name="T30" fmla="*/ 72 w 201"/>
                    <a:gd name="T31" fmla="*/ 216 h 218"/>
                    <a:gd name="T32" fmla="*/ 70 w 201"/>
                    <a:gd name="T33" fmla="*/ 211 h 218"/>
                    <a:gd name="T34" fmla="*/ 65 w 201"/>
                    <a:gd name="T35" fmla="*/ 207 h 218"/>
                    <a:gd name="T36" fmla="*/ 61 w 201"/>
                    <a:gd name="T37" fmla="*/ 207 h 218"/>
                    <a:gd name="T38" fmla="*/ 61 w 201"/>
                    <a:gd name="T39" fmla="*/ 196 h 218"/>
                    <a:gd name="T40" fmla="*/ 54 w 201"/>
                    <a:gd name="T41" fmla="*/ 196 h 218"/>
                    <a:gd name="T42" fmla="*/ 46 w 201"/>
                    <a:gd name="T43" fmla="*/ 185 h 218"/>
                    <a:gd name="T44" fmla="*/ 39 w 201"/>
                    <a:gd name="T45" fmla="*/ 185 h 218"/>
                    <a:gd name="T46" fmla="*/ 24 w 201"/>
                    <a:gd name="T47" fmla="*/ 185 h 218"/>
                    <a:gd name="T48" fmla="*/ 13 w 201"/>
                    <a:gd name="T49" fmla="*/ 185 h 218"/>
                    <a:gd name="T50" fmla="*/ 5 w 201"/>
                    <a:gd name="T51" fmla="*/ 192 h 218"/>
                    <a:gd name="T52" fmla="*/ 9 w 201"/>
                    <a:gd name="T53" fmla="*/ 181 h 218"/>
                    <a:gd name="T54" fmla="*/ 16 w 201"/>
                    <a:gd name="T55" fmla="*/ 166 h 218"/>
                    <a:gd name="T56" fmla="*/ 13 w 201"/>
                    <a:gd name="T57" fmla="*/ 147 h 218"/>
                    <a:gd name="T58" fmla="*/ 5 w 201"/>
                    <a:gd name="T59" fmla="*/ 138 h 218"/>
                    <a:gd name="T60" fmla="*/ 13 w 201"/>
                    <a:gd name="T61" fmla="*/ 138 h 218"/>
                    <a:gd name="T62" fmla="*/ 13 w 201"/>
                    <a:gd name="T63" fmla="*/ 127 h 218"/>
                    <a:gd name="T64" fmla="*/ 9 w 201"/>
                    <a:gd name="T65" fmla="*/ 116 h 218"/>
                    <a:gd name="T66" fmla="*/ 5 w 201"/>
                    <a:gd name="T67" fmla="*/ 121 h 218"/>
                    <a:gd name="T68" fmla="*/ 5 w 201"/>
                    <a:gd name="T69" fmla="*/ 110 h 218"/>
                    <a:gd name="T70" fmla="*/ 0 w 201"/>
                    <a:gd name="T71" fmla="*/ 110 h 218"/>
                    <a:gd name="T72" fmla="*/ 5 w 201"/>
                    <a:gd name="T73" fmla="*/ 106 h 218"/>
                    <a:gd name="T74" fmla="*/ 65 w 201"/>
                    <a:gd name="T75" fmla="*/ 106 h 218"/>
                    <a:gd name="T76" fmla="*/ 65 w 201"/>
                    <a:gd name="T77" fmla="*/ 82 h 218"/>
                    <a:gd name="T78" fmla="*/ 65 w 201"/>
                    <a:gd name="T79" fmla="*/ 75 h 218"/>
                    <a:gd name="T80" fmla="*/ 70 w 201"/>
                    <a:gd name="T81" fmla="*/ 73 h 218"/>
                    <a:gd name="T82" fmla="*/ 85 w 201"/>
                    <a:gd name="T83" fmla="*/ 67 h 218"/>
                    <a:gd name="T84" fmla="*/ 85 w 201"/>
                    <a:gd name="T85" fmla="*/ 26 h 218"/>
                    <a:gd name="T86" fmla="*/ 141 w 201"/>
                    <a:gd name="T87" fmla="*/ 26 h 218"/>
                    <a:gd name="T88" fmla="*/ 141 w 201"/>
                    <a:gd name="T89" fmla="*/ 0 h 2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1"/>
                    <a:gd name="T136" fmla="*/ 0 h 218"/>
                    <a:gd name="T137" fmla="*/ 201 w 201"/>
                    <a:gd name="T138" fmla="*/ 218 h 2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1" h="218">
                      <a:moveTo>
                        <a:pt x="141" y="0"/>
                      </a:moveTo>
                      <a:lnTo>
                        <a:pt x="201" y="43"/>
                      </a:lnTo>
                      <a:lnTo>
                        <a:pt x="173" y="43"/>
                      </a:lnTo>
                      <a:lnTo>
                        <a:pt x="186" y="185"/>
                      </a:lnTo>
                      <a:lnTo>
                        <a:pt x="190" y="192"/>
                      </a:lnTo>
                      <a:lnTo>
                        <a:pt x="186" y="207"/>
                      </a:lnTo>
                      <a:lnTo>
                        <a:pt x="126" y="207"/>
                      </a:lnTo>
                      <a:lnTo>
                        <a:pt x="126" y="203"/>
                      </a:lnTo>
                      <a:lnTo>
                        <a:pt x="121" y="207"/>
                      </a:lnTo>
                      <a:lnTo>
                        <a:pt x="102" y="203"/>
                      </a:lnTo>
                      <a:lnTo>
                        <a:pt x="100" y="207"/>
                      </a:lnTo>
                      <a:lnTo>
                        <a:pt x="91" y="201"/>
                      </a:lnTo>
                      <a:lnTo>
                        <a:pt x="85" y="207"/>
                      </a:lnTo>
                      <a:lnTo>
                        <a:pt x="85" y="216"/>
                      </a:lnTo>
                      <a:lnTo>
                        <a:pt x="80" y="218"/>
                      </a:lnTo>
                      <a:lnTo>
                        <a:pt x="72" y="216"/>
                      </a:lnTo>
                      <a:lnTo>
                        <a:pt x="70" y="211"/>
                      </a:lnTo>
                      <a:lnTo>
                        <a:pt x="65" y="207"/>
                      </a:lnTo>
                      <a:lnTo>
                        <a:pt x="61" y="207"/>
                      </a:lnTo>
                      <a:lnTo>
                        <a:pt x="61" y="196"/>
                      </a:lnTo>
                      <a:lnTo>
                        <a:pt x="54" y="196"/>
                      </a:lnTo>
                      <a:lnTo>
                        <a:pt x="46" y="185"/>
                      </a:lnTo>
                      <a:lnTo>
                        <a:pt x="39" y="185"/>
                      </a:lnTo>
                      <a:lnTo>
                        <a:pt x="24" y="185"/>
                      </a:lnTo>
                      <a:lnTo>
                        <a:pt x="13" y="185"/>
                      </a:lnTo>
                      <a:lnTo>
                        <a:pt x="5" y="192"/>
                      </a:lnTo>
                      <a:lnTo>
                        <a:pt x="9" y="181"/>
                      </a:lnTo>
                      <a:lnTo>
                        <a:pt x="16" y="166"/>
                      </a:lnTo>
                      <a:lnTo>
                        <a:pt x="13" y="147"/>
                      </a:lnTo>
                      <a:lnTo>
                        <a:pt x="5" y="138"/>
                      </a:lnTo>
                      <a:lnTo>
                        <a:pt x="13" y="138"/>
                      </a:lnTo>
                      <a:lnTo>
                        <a:pt x="13" y="127"/>
                      </a:lnTo>
                      <a:lnTo>
                        <a:pt x="9" y="116"/>
                      </a:lnTo>
                      <a:lnTo>
                        <a:pt x="5" y="121"/>
                      </a:lnTo>
                      <a:lnTo>
                        <a:pt x="5" y="110"/>
                      </a:lnTo>
                      <a:lnTo>
                        <a:pt x="0" y="110"/>
                      </a:lnTo>
                      <a:lnTo>
                        <a:pt x="5" y="106"/>
                      </a:lnTo>
                      <a:lnTo>
                        <a:pt x="65" y="106"/>
                      </a:lnTo>
                      <a:lnTo>
                        <a:pt x="65" y="82"/>
                      </a:lnTo>
                      <a:lnTo>
                        <a:pt x="65" y="75"/>
                      </a:lnTo>
                      <a:lnTo>
                        <a:pt x="70" y="73"/>
                      </a:lnTo>
                      <a:lnTo>
                        <a:pt x="85" y="67"/>
                      </a:lnTo>
                      <a:lnTo>
                        <a:pt x="85" y="26"/>
                      </a:lnTo>
                      <a:lnTo>
                        <a:pt x="141" y="26"/>
                      </a:lnTo>
                      <a:lnTo>
                        <a:pt x="141"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22" name="Freeform 186">
                  <a:extLst>
                    <a:ext uri="{FF2B5EF4-FFF2-40B4-BE49-F238E27FC236}">
                      <a16:creationId xmlns:a16="http://schemas.microsoft.com/office/drawing/2014/main" id="{62A75AC9-78A6-496D-B51E-B27B5C81D16A}"/>
                    </a:ext>
                  </a:extLst>
                </p:cNvPr>
                <p:cNvSpPr>
                  <a:spLocks noChangeAspect="1"/>
                </p:cNvSpPr>
                <p:nvPr/>
              </p:nvSpPr>
              <p:spPr bwMode="auto">
                <a:xfrm>
                  <a:off x="3885" y="2932"/>
                  <a:ext cx="6" cy="13"/>
                </a:xfrm>
                <a:custGeom>
                  <a:avLst/>
                  <a:gdLst>
                    <a:gd name="T0" fmla="*/ 2 w 6"/>
                    <a:gd name="T1" fmla="*/ 13 h 13"/>
                    <a:gd name="T2" fmla="*/ 0 w 6"/>
                    <a:gd name="T3" fmla="*/ 8 h 13"/>
                    <a:gd name="T4" fmla="*/ 0 w 6"/>
                    <a:gd name="T5" fmla="*/ 6 h 13"/>
                    <a:gd name="T6" fmla="*/ 2 w 6"/>
                    <a:gd name="T7" fmla="*/ 0 h 13"/>
                    <a:gd name="T8" fmla="*/ 6 w 6"/>
                    <a:gd name="T9" fmla="*/ 6 h 13"/>
                    <a:gd name="T10" fmla="*/ 2 w 6"/>
                    <a:gd name="T11" fmla="*/ 13 h 13"/>
                    <a:gd name="T12" fmla="*/ 0 60000 65536"/>
                    <a:gd name="T13" fmla="*/ 0 60000 65536"/>
                    <a:gd name="T14" fmla="*/ 0 60000 65536"/>
                    <a:gd name="T15" fmla="*/ 0 60000 65536"/>
                    <a:gd name="T16" fmla="*/ 0 60000 65536"/>
                    <a:gd name="T17" fmla="*/ 0 60000 65536"/>
                    <a:gd name="T18" fmla="*/ 0 w 6"/>
                    <a:gd name="T19" fmla="*/ 0 h 13"/>
                    <a:gd name="T20" fmla="*/ 6 w 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6" h="13">
                      <a:moveTo>
                        <a:pt x="2" y="13"/>
                      </a:moveTo>
                      <a:lnTo>
                        <a:pt x="0" y="8"/>
                      </a:lnTo>
                      <a:lnTo>
                        <a:pt x="0" y="6"/>
                      </a:lnTo>
                      <a:lnTo>
                        <a:pt x="2" y="0"/>
                      </a:lnTo>
                      <a:lnTo>
                        <a:pt x="6" y="6"/>
                      </a:lnTo>
                      <a:lnTo>
                        <a:pt x="2" y="13"/>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23" name="Freeform 187">
                  <a:extLst>
                    <a:ext uri="{FF2B5EF4-FFF2-40B4-BE49-F238E27FC236}">
                      <a16:creationId xmlns:a16="http://schemas.microsoft.com/office/drawing/2014/main" id="{5D901F4D-BB26-4A2F-AE06-51073505D491}"/>
                    </a:ext>
                  </a:extLst>
                </p:cNvPr>
                <p:cNvSpPr>
                  <a:spLocks noChangeAspect="1"/>
                </p:cNvSpPr>
                <p:nvPr/>
              </p:nvSpPr>
              <p:spPr bwMode="auto">
                <a:xfrm>
                  <a:off x="3407" y="2770"/>
                  <a:ext cx="192" cy="280"/>
                </a:xfrm>
                <a:custGeom>
                  <a:avLst/>
                  <a:gdLst>
                    <a:gd name="T0" fmla="*/ 89 w 177"/>
                    <a:gd name="T1" fmla="*/ 15 h 280"/>
                    <a:gd name="T2" fmla="*/ 100 w 177"/>
                    <a:gd name="T3" fmla="*/ 15 h 280"/>
                    <a:gd name="T4" fmla="*/ 113 w 177"/>
                    <a:gd name="T5" fmla="*/ 17 h 280"/>
                    <a:gd name="T6" fmla="*/ 123 w 177"/>
                    <a:gd name="T7" fmla="*/ 17 h 280"/>
                    <a:gd name="T8" fmla="*/ 134 w 177"/>
                    <a:gd name="T9" fmla="*/ 11 h 280"/>
                    <a:gd name="T10" fmla="*/ 139 w 177"/>
                    <a:gd name="T11" fmla="*/ 15 h 280"/>
                    <a:gd name="T12" fmla="*/ 152 w 177"/>
                    <a:gd name="T13" fmla="*/ 8 h 280"/>
                    <a:gd name="T14" fmla="*/ 169 w 177"/>
                    <a:gd name="T15" fmla="*/ 0 h 280"/>
                    <a:gd name="T16" fmla="*/ 169 w 177"/>
                    <a:gd name="T17" fmla="*/ 15 h 280"/>
                    <a:gd name="T18" fmla="*/ 169 w 177"/>
                    <a:gd name="T19" fmla="*/ 32 h 280"/>
                    <a:gd name="T20" fmla="*/ 169 w 177"/>
                    <a:gd name="T21" fmla="*/ 41 h 280"/>
                    <a:gd name="T22" fmla="*/ 173 w 177"/>
                    <a:gd name="T23" fmla="*/ 65 h 280"/>
                    <a:gd name="T24" fmla="*/ 173 w 177"/>
                    <a:gd name="T25" fmla="*/ 73 h 280"/>
                    <a:gd name="T26" fmla="*/ 173 w 177"/>
                    <a:gd name="T27" fmla="*/ 80 h 280"/>
                    <a:gd name="T28" fmla="*/ 160 w 177"/>
                    <a:gd name="T29" fmla="*/ 95 h 280"/>
                    <a:gd name="T30" fmla="*/ 154 w 177"/>
                    <a:gd name="T31" fmla="*/ 101 h 280"/>
                    <a:gd name="T32" fmla="*/ 143 w 177"/>
                    <a:gd name="T33" fmla="*/ 110 h 280"/>
                    <a:gd name="T34" fmla="*/ 113 w 177"/>
                    <a:gd name="T35" fmla="*/ 121 h 280"/>
                    <a:gd name="T36" fmla="*/ 108 w 177"/>
                    <a:gd name="T37" fmla="*/ 129 h 280"/>
                    <a:gd name="T38" fmla="*/ 89 w 177"/>
                    <a:gd name="T39" fmla="*/ 144 h 280"/>
                    <a:gd name="T40" fmla="*/ 72 w 177"/>
                    <a:gd name="T41" fmla="*/ 166 h 280"/>
                    <a:gd name="T42" fmla="*/ 78 w 177"/>
                    <a:gd name="T43" fmla="*/ 185 h 280"/>
                    <a:gd name="T44" fmla="*/ 80 w 177"/>
                    <a:gd name="T45" fmla="*/ 196 h 280"/>
                    <a:gd name="T46" fmla="*/ 85 w 177"/>
                    <a:gd name="T47" fmla="*/ 211 h 280"/>
                    <a:gd name="T48" fmla="*/ 78 w 177"/>
                    <a:gd name="T49" fmla="*/ 231 h 280"/>
                    <a:gd name="T50" fmla="*/ 85 w 177"/>
                    <a:gd name="T51" fmla="*/ 233 h 280"/>
                    <a:gd name="T52" fmla="*/ 50 w 177"/>
                    <a:gd name="T53" fmla="*/ 248 h 280"/>
                    <a:gd name="T54" fmla="*/ 39 w 177"/>
                    <a:gd name="T55" fmla="*/ 257 h 280"/>
                    <a:gd name="T56" fmla="*/ 35 w 177"/>
                    <a:gd name="T57" fmla="*/ 267 h 280"/>
                    <a:gd name="T58" fmla="*/ 39 w 177"/>
                    <a:gd name="T59" fmla="*/ 267 h 280"/>
                    <a:gd name="T60" fmla="*/ 33 w 177"/>
                    <a:gd name="T61" fmla="*/ 280 h 280"/>
                    <a:gd name="T62" fmla="*/ 29 w 177"/>
                    <a:gd name="T63" fmla="*/ 267 h 280"/>
                    <a:gd name="T64" fmla="*/ 26 w 177"/>
                    <a:gd name="T65" fmla="*/ 257 h 280"/>
                    <a:gd name="T66" fmla="*/ 26 w 177"/>
                    <a:gd name="T67" fmla="*/ 233 h 280"/>
                    <a:gd name="T68" fmla="*/ 24 w 177"/>
                    <a:gd name="T69" fmla="*/ 211 h 280"/>
                    <a:gd name="T70" fmla="*/ 18 w 177"/>
                    <a:gd name="T71" fmla="*/ 201 h 280"/>
                    <a:gd name="T72" fmla="*/ 39 w 177"/>
                    <a:gd name="T73" fmla="*/ 177 h 280"/>
                    <a:gd name="T74" fmla="*/ 41 w 177"/>
                    <a:gd name="T75" fmla="*/ 166 h 280"/>
                    <a:gd name="T76" fmla="*/ 44 w 177"/>
                    <a:gd name="T77" fmla="*/ 151 h 280"/>
                    <a:gd name="T78" fmla="*/ 44 w 177"/>
                    <a:gd name="T79" fmla="*/ 136 h 280"/>
                    <a:gd name="T80" fmla="*/ 44 w 177"/>
                    <a:gd name="T81" fmla="*/ 136 h 280"/>
                    <a:gd name="T82" fmla="*/ 48 w 177"/>
                    <a:gd name="T83" fmla="*/ 129 h 280"/>
                    <a:gd name="T84" fmla="*/ 48 w 177"/>
                    <a:gd name="T85" fmla="*/ 110 h 280"/>
                    <a:gd name="T86" fmla="*/ 44 w 177"/>
                    <a:gd name="T87" fmla="*/ 97 h 280"/>
                    <a:gd name="T88" fmla="*/ 29 w 177"/>
                    <a:gd name="T89" fmla="*/ 95 h 280"/>
                    <a:gd name="T90" fmla="*/ 20 w 177"/>
                    <a:gd name="T91" fmla="*/ 88 h 280"/>
                    <a:gd name="T92" fmla="*/ 5 w 177"/>
                    <a:gd name="T93" fmla="*/ 86 h 280"/>
                    <a:gd name="T94" fmla="*/ 0 w 177"/>
                    <a:gd name="T95" fmla="*/ 73 h 280"/>
                    <a:gd name="T96" fmla="*/ 54 w 177"/>
                    <a:gd name="T97" fmla="*/ 56 h 280"/>
                    <a:gd name="T98" fmla="*/ 70 w 177"/>
                    <a:gd name="T99" fmla="*/ 65 h 280"/>
                    <a:gd name="T100" fmla="*/ 74 w 177"/>
                    <a:gd name="T101" fmla="*/ 80 h 280"/>
                    <a:gd name="T102" fmla="*/ 74 w 177"/>
                    <a:gd name="T103" fmla="*/ 95 h 280"/>
                    <a:gd name="T104" fmla="*/ 85 w 177"/>
                    <a:gd name="T105" fmla="*/ 110 h 280"/>
                    <a:gd name="T106" fmla="*/ 89 w 177"/>
                    <a:gd name="T107" fmla="*/ 95 h 280"/>
                    <a:gd name="T108" fmla="*/ 93 w 177"/>
                    <a:gd name="T109" fmla="*/ 90 h 280"/>
                    <a:gd name="T110" fmla="*/ 100 w 177"/>
                    <a:gd name="T111" fmla="*/ 71 h 280"/>
                    <a:gd name="T112" fmla="*/ 89 w 177"/>
                    <a:gd name="T113" fmla="*/ 56 h 280"/>
                    <a:gd name="T114" fmla="*/ 74 w 177"/>
                    <a:gd name="T115" fmla="*/ 49 h 280"/>
                    <a:gd name="T116" fmla="*/ 78 w 177"/>
                    <a:gd name="T117" fmla="*/ 17 h 2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7"/>
                    <a:gd name="T178" fmla="*/ 0 h 280"/>
                    <a:gd name="T179" fmla="*/ 177 w 177"/>
                    <a:gd name="T180" fmla="*/ 280 h 2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7" h="280">
                      <a:moveTo>
                        <a:pt x="78" y="17"/>
                      </a:moveTo>
                      <a:lnTo>
                        <a:pt x="89" y="15"/>
                      </a:lnTo>
                      <a:lnTo>
                        <a:pt x="93" y="17"/>
                      </a:lnTo>
                      <a:lnTo>
                        <a:pt x="100" y="15"/>
                      </a:lnTo>
                      <a:lnTo>
                        <a:pt x="106" y="17"/>
                      </a:lnTo>
                      <a:lnTo>
                        <a:pt x="113" y="17"/>
                      </a:lnTo>
                      <a:lnTo>
                        <a:pt x="115" y="17"/>
                      </a:lnTo>
                      <a:lnTo>
                        <a:pt x="123" y="17"/>
                      </a:lnTo>
                      <a:lnTo>
                        <a:pt x="130" y="15"/>
                      </a:lnTo>
                      <a:lnTo>
                        <a:pt x="134" y="11"/>
                      </a:lnTo>
                      <a:lnTo>
                        <a:pt x="139" y="11"/>
                      </a:lnTo>
                      <a:lnTo>
                        <a:pt x="139" y="15"/>
                      </a:lnTo>
                      <a:lnTo>
                        <a:pt x="145" y="11"/>
                      </a:lnTo>
                      <a:lnTo>
                        <a:pt x="152" y="8"/>
                      </a:lnTo>
                      <a:lnTo>
                        <a:pt x="164" y="6"/>
                      </a:lnTo>
                      <a:lnTo>
                        <a:pt x="169" y="0"/>
                      </a:lnTo>
                      <a:lnTo>
                        <a:pt x="173" y="6"/>
                      </a:lnTo>
                      <a:lnTo>
                        <a:pt x="169" y="15"/>
                      </a:lnTo>
                      <a:lnTo>
                        <a:pt x="169" y="26"/>
                      </a:lnTo>
                      <a:lnTo>
                        <a:pt x="169" y="32"/>
                      </a:lnTo>
                      <a:lnTo>
                        <a:pt x="173" y="41"/>
                      </a:lnTo>
                      <a:lnTo>
                        <a:pt x="169" y="41"/>
                      </a:lnTo>
                      <a:lnTo>
                        <a:pt x="173" y="49"/>
                      </a:lnTo>
                      <a:lnTo>
                        <a:pt x="173" y="65"/>
                      </a:lnTo>
                      <a:lnTo>
                        <a:pt x="177" y="67"/>
                      </a:lnTo>
                      <a:lnTo>
                        <a:pt x="173" y="73"/>
                      </a:lnTo>
                      <a:lnTo>
                        <a:pt x="169" y="75"/>
                      </a:lnTo>
                      <a:lnTo>
                        <a:pt x="173" y="80"/>
                      </a:lnTo>
                      <a:lnTo>
                        <a:pt x="167" y="86"/>
                      </a:lnTo>
                      <a:lnTo>
                        <a:pt x="160" y="95"/>
                      </a:lnTo>
                      <a:lnTo>
                        <a:pt x="158" y="97"/>
                      </a:lnTo>
                      <a:lnTo>
                        <a:pt x="154" y="101"/>
                      </a:lnTo>
                      <a:lnTo>
                        <a:pt x="145" y="106"/>
                      </a:lnTo>
                      <a:lnTo>
                        <a:pt x="143" y="110"/>
                      </a:lnTo>
                      <a:lnTo>
                        <a:pt x="123" y="116"/>
                      </a:lnTo>
                      <a:lnTo>
                        <a:pt x="113" y="121"/>
                      </a:lnTo>
                      <a:lnTo>
                        <a:pt x="108" y="125"/>
                      </a:lnTo>
                      <a:lnTo>
                        <a:pt x="108" y="129"/>
                      </a:lnTo>
                      <a:lnTo>
                        <a:pt x="100" y="136"/>
                      </a:lnTo>
                      <a:lnTo>
                        <a:pt x="89" y="144"/>
                      </a:lnTo>
                      <a:lnTo>
                        <a:pt x="74" y="160"/>
                      </a:lnTo>
                      <a:lnTo>
                        <a:pt x="72" y="166"/>
                      </a:lnTo>
                      <a:lnTo>
                        <a:pt x="74" y="175"/>
                      </a:lnTo>
                      <a:lnTo>
                        <a:pt x="78" y="185"/>
                      </a:lnTo>
                      <a:lnTo>
                        <a:pt x="80" y="201"/>
                      </a:lnTo>
                      <a:lnTo>
                        <a:pt x="80" y="196"/>
                      </a:lnTo>
                      <a:lnTo>
                        <a:pt x="85" y="201"/>
                      </a:lnTo>
                      <a:lnTo>
                        <a:pt x="85" y="211"/>
                      </a:lnTo>
                      <a:lnTo>
                        <a:pt x="80" y="216"/>
                      </a:lnTo>
                      <a:lnTo>
                        <a:pt x="78" y="231"/>
                      </a:lnTo>
                      <a:lnTo>
                        <a:pt x="80" y="226"/>
                      </a:lnTo>
                      <a:lnTo>
                        <a:pt x="85" y="233"/>
                      </a:lnTo>
                      <a:lnTo>
                        <a:pt x="74" y="239"/>
                      </a:lnTo>
                      <a:lnTo>
                        <a:pt x="50" y="248"/>
                      </a:lnTo>
                      <a:lnTo>
                        <a:pt x="44" y="252"/>
                      </a:lnTo>
                      <a:lnTo>
                        <a:pt x="39" y="257"/>
                      </a:lnTo>
                      <a:lnTo>
                        <a:pt x="33" y="261"/>
                      </a:lnTo>
                      <a:lnTo>
                        <a:pt x="35" y="267"/>
                      </a:lnTo>
                      <a:lnTo>
                        <a:pt x="39" y="265"/>
                      </a:lnTo>
                      <a:lnTo>
                        <a:pt x="39" y="267"/>
                      </a:lnTo>
                      <a:lnTo>
                        <a:pt x="39" y="280"/>
                      </a:lnTo>
                      <a:lnTo>
                        <a:pt x="33" y="280"/>
                      </a:lnTo>
                      <a:lnTo>
                        <a:pt x="26" y="276"/>
                      </a:lnTo>
                      <a:lnTo>
                        <a:pt x="29" y="267"/>
                      </a:lnTo>
                      <a:lnTo>
                        <a:pt x="26" y="261"/>
                      </a:lnTo>
                      <a:lnTo>
                        <a:pt x="26" y="257"/>
                      </a:lnTo>
                      <a:lnTo>
                        <a:pt x="26" y="246"/>
                      </a:lnTo>
                      <a:lnTo>
                        <a:pt x="26" y="233"/>
                      </a:lnTo>
                      <a:lnTo>
                        <a:pt x="20" y="216"/>
                      </a:lnTo>
                      <a:lnTo>
                        <a:pt x="24" y="211"/>
                      </a:lnTo>
                      <a:lnTo>
                        <a:pt x="20" y="209"/>
                      </a:lnTo>
                      <a:lnTo>
                        <a:pt x="18" y="201"/>
                      </a:lnTo>
                      <a:lnTo>
                        <a:pt x="35" y="185"/>
                      </a:lnTo>
                      <a:lnTo>
                        <a:pt x="39" y="177"/>
                      </a:lnTo>
                      <a:lnTo>
                        <a:pt x="39" y="172"/>
                      </a:lnTo>
                      <a:lnTo>
                        <a:pt x="41" y="166"/>
                      </a:lnTo>
                      <a:lnTo>
                        <a:pt x="48" y="155"/>
                      </a:lnTo>
                      <a:lnTo>
                        <a:pt x="44" y="151"/>
                      </a:lnTo>
                      <a:lnTo>
                        <a:pt x="44" y="144"/>
                      </a:lnTo>
                      <a:lnTo>
                        <a:pt x="44" y="136"/>
                      </a:lnTo>
                      <a:lnTo>
                        <a:pt x="48" y="136"/>
                      </a:lnTo>
                      <a:lnTo>
                        <a:pt x="44" y="136"/>
                      </a:lnTo>
                      <a:lnTo>
                        <a:pt x="48" y="131"/>
                      </a:lnTo>
                      <a:lnTo>
                        <a:pt x="48" y="129"/>
                      </a:lnTo>
                      <a:lnTo>
                        <a:pt x="48" y="121"/>
                      </a:lnTo>
                      <a:lnTo>
                        <a:pt x="48" y="110"/>
                      </a:lnTo>
                      <a:lnTo>
                        <a:pt x="44" y="101"/>
                      </a:lnTo>
                      <a:lnTo>
                        <a:pt x="44" y="97"/>
                      </a:lnTo>
                      <a:lnTo>
                        <a:pt x="33" y="97"/>
                      </a:lnTo>
                      <a:lnTo>
                        <a:pt x="29" y="95"/>
                      </a:lnTo>
                      <a:lnTo>
                        <a:pt x="24" y="90"/>
                      </a:lnTo>
                      <a:lnTo>
                        <a:pt x="20" y="88"/>
                      </a:lnTo>
                      <a:lnTo>
                        <a:pt x="9" y="90"/>
                      </a:lnTo>
                      <a:lnTo>
                        <a:pt x="5" y="86"/>
                      </a:lnTo>
                      <a:lnTo>
                        <a:pt x="5" y="80"/>
                      </a:lnTo>
                      <a:lnTo>
                        <a:pt x="0" y="73"/>
                      </a:lnTo>
                      <a:lnTo>
                        <a:pt x="50" y="56"/>
                      </a:lnTo>
                      <a:lnTo>
                        <a:pt x="54" y="56"/>
                      </a:lnTo>
                      <a:lnTo>
                        <a:pt x="59" y="67"/>
                      </a:lnTo>
                      <a:lnTo>
                        <a:pt x="70" y="65"/>
                      </a:lnTo>
                      <a:lnTo>
                        <a:pt x="74" y="67"/>
                      </a:lnTo>
                      <a:lnTo>
                        <a:pt x="74" y="80"/>
                      </a:lnTo>
                      <a:lnTo>
                        <a:pt x="72" y="88"/>
                      </a:lnTo>
                      <a:lnTo>
                        <a:pt x="74" y="95"/>
                      </a:lnTo>
                      <a:lnTo>
                        <a:pt x="80" y="106"/>
                      </a:lnTo>
                      <a:lnTo>
                        <a:pt x="85" y="110"/>
                      </a:lnTo>
                      <a:lnTo>
                        <a:pt x="89" y="106"/>
                      </a:lnTo>
                      <a:lnTo>
                        <a:pt x="89" y="95"/>
                      </a:lnTo>
                      <a:lnTo>
                        <a:pt x="93" y="90"/>
                      </a:lnTo>
                      <a:lnTo>
                        <a:pt x="98" y="80"/>
                      </a:lnTo>
                      <a:lnTo>
                        <a:pt x="100" y="71"/>
                      </a:lnTo>
                      <a:lnTo>
                        <a:pt x="93" y="67"/>
                      </a:lnTo>
                      <a:lnTo>
                        <a:pt x="89" y="56"/>
                      </a:lnTo>
                      <a:lnTo>
                        <a:pt x="80" y="49"/>
                      </a:lnTo>
                      <a:lnTo>
                        <a:pt x="74" y="49"/>
                      </a:lnTo>
                      <a:lnTo>
                        <a:pt x="74" y="26"/>
                      </a:lnTo>
                      <a:lnTo>
                        <a:pt x="78" y="1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24" name="Freeform 188">
                  <a:extLst>
                    <a:ext uri="{FF2B5EF4-FFF2-40B4-BE49-F238E27FC236}">
                      <a16:creationId xmlns:a16="http://schemas.microsoft.com/office/drawing/2014/main" id="{B7A228B1-733E-43F0-9F44-D58C3809C21A}"/>
                    </a:ext>
                  </a:extLst>
                </p:cNvPr>
                <p:cNvSpPr>
                  <a:spLocks noChangeAspect="1"/>
                </p:cNvSpPr>
                <p:nvPr/>
              </p:nvSpPr>
              <p:spPr bwMode="auto">
                <a:xfrm>
                  <a:off x="3088" y="2876"/>
                  <a:ext cx="234" cy="207"/>
                </a:xfrm>
                <a:custGeom>
                  <a:avLst/>
                  <a:gdLst>
                    <a:gd name="T0" fmla="*/ 185 w 216"/>
                    <a:gd name="T1" fmla="*/ 10 h 207"/>
                    <a:gd name="T2" fmla="*/ 198 w 216"/>
                    <a:gd name="T3" fmla="*/ 6 h 207"/>
                    <a:gd name="T4" fmla="*/ 200 w 216"/>
                    <a:gd name="T5" fmla="*/ 6 h 207"/>
                    <a:gd name="T6" fmla="*/ 209 w 216"/>
                    <a:gd name="T7" fmla="*/ 10 h 207"/>
                    <a:gd name="T8" fmla="*/ 216 w 216"/>
                    <a:gd name="T9" fmla="*/ 15 h 207"/>
                    <a:gd name="T10" fmla="*/ 209 w 216"/>
                    <a:gd name="T11" fmla="*/ 15 h 207"/>
                    <a:gd name="T12" fmla="*/ 205 w 216"/>
                    <a:gd name="T13" fmla="*/ 17 h 207"/>
                    <a:gd name="T14" fmla="*/ 200 w 216"/>
                    <a:gd name="T15" fmla="*/ 17 h 207"/>
                    <a:gd name="T16" fmla="*/ 188 w 216"/>
                    <a:gd name="T17" fmla="*/ 23 h 207"/>
                    <a:gd name="T18" fmla="*/ 183 w 216"/>
                    <a:gd name="T19" fmla="*/ 17 h 207"/>
                    <a:gd name="T20" fmla="*/ 170 w 216"/>
                    <a:gd name="T21" fmla="*/ 21 h 207"/>
                    <a:gd name="T22" fmla="*/ 149 w 216"/>
                    <a:gd name="T23" fmla="*/ 23 h 207"/>
                    <a:gd name="T24" fmla="*/ 144 w 216"/>
                    <a:gd name="T25" fmla="*/ 84 h 207"/>
                    <a:gd name="T26" fmla="*/ 129 w 216"/>
                    <a:gd name="T27" fmla="*/ 84 h 207"/>
                    <a:gd name="T28" fmla="*/ 127 w 216"/>
                    <a:gd name="T29" fmla="*/ 133 h 207"/>
                    <a:gd name="T30" fmla="*/ 125 w 216"/>
                    <a:gd name="T31" fmla="*/ 198 h 207"/>
                    <a:gd name="T32" fmla="*/ 118 w 216"/>
                    <a:gd name="T33" fmla="*/ 198 h 207"/>
                    <a:gd name="T34" fmla="*/ 112 w 216"/>
                    <a:gd name="T35" fmla="*/ 205 h 207"/>
                    <a:gd name="T36" fmla="*/ 110 w 216"/>
                    <a:gd name="T37" fmla="*/ 207 h 207"/>
                    <a:gd name="T38" fmla="*/ 103 w 216"/>
                    <a:gd name="T39" fmla="*/ 205 h 207"/>
                    <a:gd name="T40" fmla="*/ 97 w 216"/>
                    <a:gd name="T41" fmla="*/ 205 h 207"/>
                    <a:gd name="T42" fmla="*/ 90 w 216"/>
                    <a:gd name="T43" fmla="*/ 205 h 207"/>
                    <a:gd name="T44" fmla="*/ 82 w 216"/>
                    <a:gd name="T45" fmla="*/ 200 h 207"/>
                    <a:gd name="T46" fmla="*/ 82 w 216"/>
                    <a:gd name="T47" fmla="*/ 192 h 207"/>
                    <a:gd name="T48" fmla="*/ 80 w 216"/>
                    <a:gd name="T49" fmla="*/ 192 h 207"/>
                    <a:gd name="T50" fmla="*/ 75 w 216"/>
                    <a:gd name="T51" fmla="*/ 192 h 207"/>
                    <a:gd name="T52" fmla="*/ 71 w 216"/>
                    <a:gd name="T53" fmla="*/ 198 h 207"/>
                    <a:gd name="T54" fmla="*/ 69 w 216"/>
                    <a:gd name="T55" fmla="*/ 200 h 207"/>
                    <a:gd name="T56" fmla="*/ 56 w 216"/>
                    <a:gd name="T57" fmla="*/ 190 h 207"/>
                    <a:gd name="T58" fmla="*/ 52 w 216"/>
                    <a:gd name="T59" fmla="*/ 174 h 207"/>
                    <a:gd name="T60" fmla="*/ 52 w 216"/>
                    <a:gd name="T61" fmla="*/ 166 h 207"/>
                    <a:gd name="T62" fmla="*/ 49 w 216"/>
                    <a:gd name="T63" fmla="*/ 161 h 207"/>
                    <a:gd name="T64" fmla="*/ 45 w 216"/>
                    <a:gd name="T65" fmla="*/ 140 h 207"/>
                    <a:gd name="T66" fmla="*/ 41 w 216"/>
                    <a:gd name="T67" fmla="*/ 131 h 207"/>
                    <a:gd name="T68" fmla="*/ 39 w 216"/>
                    <a:gd name="T69" fmla="*/ 116 h 207"/>
                    <a:gd name="T70" fmla="*/ 39 w 216"/>
                    <a:gd name="T71" fmla="*/ 103 h 207"/>
                    <a:gd name="T72" fmla="*/ 39 w 216"/>
                    <a:gd name="T73" fmla="*/ 95 h 207"/>
                    <a:gd name="T74" fmla="*/ 32 w 216"/>
                    <a:gd name="T75" fmla="*/ 84 h 207"/>
                    <a:gd name="T76" fmla="*/ 21 w 216"/>
                    <a:gd name="T77" fmla="*/ 56 h 207"/>
                    <a:gd name="T78" fmla="*/ 11 w 216"/>
                    <a:gd name="T79" fmla="*/ 36 h 207"/>
                    <a:gd name="T80" fmla="*/ 6 w 216"/>
                    <a:gd name="T81" fmla="*/ 25 h 207"/>
                    <a:gd name="T82" fmla="*/ 0 w 216"/>
                    <a:gd name="T83" fmla="*/ 15 h 207"/>
                    <a:gd name="T84" fmla="*/ 0 w 216"/>
                    <a:gd name="T85" fmla="*/ 4 h 207"/>
                    <a:gd name="T86" fmla="*/ 2 w 216"/>
                    <a:gd name="T87" fmla="*/ 4 h 207"/>
                    <a:gd name="T88" fmla="*/ 11 w 216"/>
                    <a:gd name="T89" fmla="*/ 4 h 207"/>
                    <a:gd name="T90" fmla="*/ 11 w 216"/>
                    <a:gd name="T91" fmla="*/ 4 h 207"/>
                    <a:gd name="T92" fmla="*/ 21 w 216"/>
                    <a:gd name="T93" fmla="*/ 0 h 207"/>
                    <a:gd name="T94" fmla="*/ 26 w 216"/>
                    <a:gd name="T95" fmla="*/ 2 h 207"/>
                    <a:gd name="T96" fmla="*/ 36 w 216"/>
                    <a:gd name="T97" fmla="*/ 6 h 207"/>
                    <a:gd name="T98" fmla="*/ 39 w 216"/>
                    <a:gd name="T99" fmla="*/ 6 h 207"/>
                    <a:gd name="T100" fmla="*/ 103 w 216"/>
                    <a:gd name="T101" fmla="*/ 4 h 207"/>
                    <a:gd name="T102" fmla="*/ 106 w 216"/>
                    <a:gd name="T103" fmla="*/ 10 h 207"/>
                    <a:gd name="T104" fmla="*/ 112 w 216"/>
                    <a:gd name="T105" fmla="*/ 15 h 207"/>
                    <a:gd name="T106" fmla="*/ 134 w 216"/>
                    <a:gd name="T107" fmla="*/ 17 h 207"/>
                    <a:gd name="T108" fmla="*/ 144 w 216"/>
                    <a:gd name="T109" fmla="*/ 17 h 207"/>
                    <a:gd name="T110" fmla="*/ 149 w 216"/>
                    <a:gd name="T111" fmla="*/ 17 h 207"/>
                    <a:gd name="T112" fmla="*/ 155 w 216"/>
                    <a:gd name="T113" fmla="*/ 17 h 207"/>
                    <a:gd name="T114" fmla="*/ 185 w 216"/>
                    <a:gd name="T115" fmla="*/ 10 h 2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6"/>
                    <a:gd name="T175" fmla="*/ 0 h 207"/>
                    <a:gd name="T176" fmla="*/ 216 w 216"/>
                    <a:gd name="T177" fmla="*/ 207 h 2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6" h="207">
                      <a:moveTo>
                        <a:pt x="185" y="10"/>
                      </a:moveTo>
                      <a:lnTo>
                        <a:pt x="198" y="6"/>
                      </a:lnTo>
                      <a:lnTo>
                        <a:pt x="200" y="6"/>
                      </a:lnTo>
                      <a:lnTo>
                        <a:pt x="209" y="10"/>
                      </a:lnTo>
                      <a:lnTo>
                        <a:pt x="216" y="15"/>
                      </a:lnTo>
                      <a:lnTo>
                        <a:pt x="209" y="15"/>
                      </a:lnTo>
                      <a:lnTo>
                        <a:pt x="205" y="17"/>
                      </a:lnTo>
                      <a:lnTo>
                        <a:pt x="200" y="17"/>
                      </a:lnTo>
                      <a:lnTo>
                        <a:pt x="188" y="23"/>
                      </a:lnTo>
                      <a:lnTo>
                        <a:pt x="183" y="17"/>
                      </a:lnTo>
                      <a:lnTo>
                        <a:pt x="170" y="21"/>
                      </a:lnTo>
                      <a:lnTo>
                        <a:pt x="149" y="23"/>
                      </a:lnTo>
                      <a:lnTo>
                        <a:pt x="144" y="84"/>
                      </a:lnTo>
                      <a:lnTo>
                        <a:pt x="129" y="84"/>
                      </a:lnTo>
                      <a:lnTo>
                        <a:pt x="127" y="133"/>
                      </a:lnTo>
                      <a:lnTo>
                        <a:pt x="125" y="198"/>
                      </a:lnTo>
                      <a:lnTo>
                        <a:pt x="118" y="198"/>
                      </a:lnTo>
                      <a:lnTo>
                        <a:pt x="112" y="205"/>
                      </a:lnTo>
                      <a:lnTo>
                        <a:pt x="110" y="207"/>
                      </a:lnTo>
                      <a:lnTo>
                        <a:pt x="103" y="205"/>
                      </a:lnTo>
                      <a:lnTo>
                        <a:pt x="97" y="205"/>
                      </a:lnTo>
                      <a:lnTo>
                        <a:pt x="90" y="205"/>
                      </a:lnTo>
                      <a:lnTo>
                        <a:pt x="82" y="200"/>
                      </a:lnTo>
                      <a:lnTo>
                        <a:pt x="82" y="192"/>
                      </a:lnTo>
                      <a:lnTo>
                        <a:pt x="80" y="192"/>
                      </a:lnTo>
                      <a:lnTo>
                        <a:pt x="75" y="192"/>
                      </a:lnTo>
                      <a:lnTo>
                        <a:pt x="71" y="198"/>
                      </a:lnTo>
                      <a:lnTo>
                        <a:pt x="69" y="200"/>
                      </a:lnTo>
                      <a:lnTo>
                        <a:pt x="56" y="190"/>
                      </a:lnTo>
                      <a:lnTo>
                        <a:pt x="52" y="174"/>
                      </a:lnTo>
                      <a:lnTo>
                        <a:pt x="52" y="166"/>
                      </a:lnTo>
                      <a:lnTo>
                        <a:pt x="49" y="161"/>
                      </a:lnTo>
                      <a:lnTo>
                        <a:pt x="45" y="140"/>
                      </a:lnTo>
                      <a:lnTo>
                        <a:pt x="41" y="131"/>
                      </a:lnTo>
                      <a:lnTo>
                        <a:pt x="39" y="116"/>
                      </a:lnTo>
                      <a:lnTo>
                        <a:pt x="39" y="103"/>
                      </a:lnTo>
                      <a:lnTo>
                        <a:pt x="39" y="95"/>
                      </a:lnTo>
                      <a:lnTo>
                        <a:pt x="32" y="84"/>
                      </a:lnTo>
                      <a:lnTo>
                        <a:pt x="21" y="56"/>
                      </a:lnTo>
                      <a:lnTo>
                        <a:pt x="11" y="36"/>
                      </a:lnTo>
                      <a:lnTo>
                        <a:pt x="6" y="25"/>
                      </a:lnTo>
                      <a:lnTo>
                        <a:pt x="0" y="15"/>
                      </a:lnTo>
                      <a:lnTo>
                        <a:pt x="0" y="4"/>
                      </a:lnTo>
                      <a:lnTo>
                        <a:pt x="2" y="4"/>
                      </a:lnTo>
                      <a:lnTo>
                        <a:pt x="11" y="4"/>
                      </a:lnTo>
                      <a:lnTo>
                        <a:pt x="21" y="0"/>
                      </a:lnTo>
                      <a:lnTo>
                        <a:pt x="26" y="2"/>
                      </a:lnTo>
                      <a:lnTo>
                        <a:pt x="36" y="6"/>
                      </a:lnTo>
                      <a:lnTo>
                        <a:pt x="39" y="6"/>
                      </a:lnTo>
                      <a:lnTo>
                        <a:pt x="103" y="4"/>
                      </a:lnTo>
                      <a:lnTo>
                        <a:pt x="106" y="10"/>
                      </a:lnTo>
                      <a:lnTo>
                        <a:pt x="112" y="15"/>
                      </a:lnTo>
                      <a:lnTo>
                        <a:pt x="134" y="17"/>
                      </a:lnTo>
                      <a:lnTo>
                        <a:pt x="144" y="17"/>
                      </a:lnTo>
                      <a:lnTo>
                        <a:pt x="149" y="17"/>
                      </a:lnTo>
                      <a:lnTo>
                        <a:pt x="155" y="17"/>
                      </a:lnTo>
                      <a:lnTo>
                        <a:pt x="185" y="1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25" name="Freeform 189">
                  <a:extLst>
                    <a:ext uri="{FF2B5EF4-FFF2-40B4-BE49-F238E27FC236}">
                      <a16:creationId xmlns:a16="http://schemas.microsoft.com/office/drawing/2014/main" id="{EFB61CAA-9318-4322-ABD2-82E4A08FF4F8}"/>
                    </a:ext>
                  </a:extLst>
                </p:cNvPr>
                <p:cNvSpPr>
                  <a:spLocks noChangeAspect="1"/>
                </p:cNvSpPr>
                <p:nvPr/>
              </p:nvSpPr>
              <p:spPr bwMode="auto">
                <a:xfrm>
                  <a:off x="2884" y="2202"/>
                  <a:ext cx="276" cy="201"/>
                </a:xfrm>
                <a:custGeom>
                  <a:avLst/>
                  <a:gdLst>
                    <a:gd name="T0" fmla="*/ 194 w 255"/>
                    <a:gd name="T1" fmla="*/ 0 h 201"/>
                    <a:gd name="T2" fmla="*/ 214 w 255"/>
                    <a:gd name="T3" fmla="*/ 7 h 201"/>
                    <a:gd name="T4" fmla="*/ 227 w 255"/>
                    <a:gd name="T5" fmla="*/ 15 h 201"/>
                    <a:gd name="T6" fmla="*/ 240 w 255"/>
                    <a:gd name="T7" fmla="*/ 9 h 201"/>
                    <a:gd name="T8" fmla="*/ 244 w 255"/>
                    <a:gd name="T9" fmla="*/ 22 h 201"/>
                    <a:gd name="T10" fmla="*/ 244 w 255"/>
                    <a:gd name="T11" fmla="*/ 35 h 201"/>
                    <a:gd name="T12" fmla="*/ 248 w 255"/>
                    <a:gd name="T13" fmla="*/ 41 h 201"/>
                    <a:gd name="T14" fmla="*/ 248 w 255"/>
                    <a:gd name="T15" fmla="*/ 45 h 201"/>
                    <a:gd name="T16" fmla="*/ 255 w 255"/>
                    <a:gd name="T17" fmla="*/ 56 h 201"/>
                    <a:gd name="T18" fmla="*/ 253 w 255"/>
                    <a:gd name="T19" fmla="*/ 56 h 201"/>
                    <a:gd name="T20" fmla="*/ 248 w 255"/>
                    <a:gd name="T21" fmla="*/ 110 h 201"/>
                    <a:gd name="T22" fmla="*/ 224 w 255"/>
                    <a:gd name="T23" fmla="*/ 140 h 201"/>
                    <a:gd name="T24" fmla="*/ 220 w 255"/>
                    <a:gd name="T25" fmla="*/ 147 h 201"/>
                    <a:gd name="T26" fmla="*/ 218 w 255"/>
                    <a:gd name="T27" fmla="*/ 153 h 201"/>
                    <a:gd name="T28" fmla="*/ 218 w 255"/>
                    <a:gd name="T29" fmla="*/ 162 h 201"/>
                    <a:gd name="T30" fmla="*/ 214 w 255"/>
                    <a:gd name="T31" fmla="*/ 168 h 201"/>
                    <a:gd name="T32" fmla="*/ 209 w 255"/>
                    <a:gd name="T33" fmla="*/ 173 h 201"/>
                    <a:gd name="T34" fmla="*/ 203 w 255"/>
                    <a:gd name="T35" fmla="*/ 175 h 201"/>
                    <a:gd name="T36" fmla="*/ 175 w 255"/>
                    <a:gd name="T37" fmla="*/ 168 h 201"/>
                    <a:gd name="T38" fmla="*/ 168 w 255"/>
                    <a:gd name="T39" fmla="*/ 173 h 201"/>
                    <a:gd name="T40" fmla="*/ 164 w 255"/>
                    <a:gd name="T41" fmla="*/ 175 h 201"/>
                    <a:gd name="T42" fmla="*/ 158 w 255"/>
                    <a:gd name="T43" fmla="*/ 177 h 201"/>
                    <a:gd name="T44" fmla="*/ 149 w 255"/>
                    <a:gd name="T45" fmla="*/ 181 h 201"/>
                    <a:gd name="T46" fmla="*/ 130 w 255"/>
                    <a:gd name="T47" fmla="*/ 173 h 201"/>
                    <a:gd name="T48" fmla="*/ 110 w 255"/>
                    <a:gd name="T49" fmla="*/ 175 h 201"/>
                    <a:gd name="T50" fmla="*/ 104 w 255"/>
                    <a:gd name="T51" fmla="*/ 168 h 201"/>
                    <a:gd name="T52" fmla="*/ 95 w 255"/>
                    <a:gd name="T53" fmla="*/ 166 h 201"/>
                    <a:gd name="T54" fmla="*/ 86 w 255"/>
                    <a:gd name="T55" fmla="*/ 162 h 201"/>
                    <a:gd name="T56" fmla="*/ 86 w 255"/>
                    <a:gd name="T57" fmla="*/ 166 h 201"/>
                    <a:gd name="T58" fmla="*/ 73 w 255"/>
                    <a:gd name="T59" fmla="*/ 166 h 201"/>
                    <a:gd name="T60" fmla="*/ 69 w 255"/>
                    <a:gd name="T61" fmla="*/ 168 h 201"/>
                    <a:gd name="T62" fmla="*/ 65 w 255"/>
                    <a:gd name="T63" fmla="*/ 177 h 201"/>
                    <a:gd name="T64" fmla="*/ 56 w 255"/>
                    <a:gd name="T65" fmla="*/ 186 h 201"/>
                    <a:gd name="T66" fmla="*/ 56 w 255"/>
                    <a:gd name="T67" fmla="*/ 201 h 201"/>
                    <a:gd name="T68" fmla="*/ 50 w 255"/>
                    <a:gd name="T69" fmla="*/ 194 h 201"/>
                    <a:gd name="T70" fmla="*/ 43 w 255"/>
                    <a:gd name="T71" fmla="*/ 188 h 201"/>
                    <a:gd name="T72" fmla="*/ 39 w 255"/>
                    <a:gd name="T73" fmla="*/ 188 h 201"/>
                    <a:gd name="T74" fmla="*/ 37 w 255"/>
                    <a:gd name="T75" fmla="*/ 194 h 201"/>
                    <a:gd name="T76" fmla="*/ 30 w 255"/>
                    <a:gd name="T77" fmla="*/ 188 h 201"/>
                    <a:gd name="T78" fmla="*/ 35 w 255"/>
                    <a:gd name="T79" fmla="*/ 186 h 201"/>
                    <a:gd name="T80" fmla="*/ 30 w 255"/>
                    <a:gd name="T81" fmla="*/ 181 h 201"/>
                    <a:gd name="T82" fmla="*/ 26 w 255"/>
                    <a:gd name="T83" fmla="*/ 181 h 201"/>
                    <a:gd name="T84" fmla="*/ 13 w 255"/>
                    <a:gd name="T85" fmla="*/ 175 h 201"/>
                    <a:gd name="T86" fmla="*/ 13 w 255"/>
                    <a:gd name="T87" fmla="*/ 173 h 201"/>
                    <a:gd name="T88" fmla="*/ 19 w 255"/>
                    <a:gd name="T89" fmla="*/ 173 h 201"/>
                    <a:gd name="T90" fmla="*/ 19 w 255"/>
                    <a:gd name="T91" fmla="*/ 168 h 201"/>
                    <a:gd name="T92" fmla="*/ 13 w 255"/>
                    <a:gd name="T93" fmla="*/ 168 h 201"/>
                    <a:gd name="T94" fmla="*/ 6 w 255"/>
                    <a:gd name="T95" fmla="*/ 162 h 201"/>
                    <a:gd name="T96" fmla="*/ 4 w 255"/>
                    <a:gd name="T97" fmla="*/ 158 h 201"/>
                    <a:gd name="T98" fmla="*/ 0 w 255"/>
                    <a:gd name="T99" fmla="*/ 151 h 201"/>
                    <a:gd name="T100" fmla="*/ 0 w 255"/>
                    <a:gd name="T101" fmla="*/ 145 h 201"/>
                    <a:gd name="T102" fmla="*/ 15 w 255"/>
                    <a:gd name="T103" fmla="*/ 140 h 201"/>
                    <a:gd name="T104" fmla="*/ 19 w 255"/>
                    <a:gd name="T105" fmla="*/ 136 h 201"/>
                    <a:gd name="T106" fmla="*/ 50 w 255"/>
                    <a:gd name="T107" fmla="*/ 136 h 201"/>
                    <a:gd name="T108" fmla="*/ 56 w 255"/>
                    <a:gd name="T109" fmla="*/ 136 h 201"/>
                    <a:gd name="T110" fmla="*/ 60 w 255"/>
                    <a:gd name="T111" fmla="*/ 125 h 201"/>
                    <a:gd name="T112" fmla="*/ 65 w 255"/>
                    <a:gd name="T113" fmla="*/ 110 h 201"/>
                    <a:gd name="T114" fmla="*/ 69 w 255"/>
                    <a:gd name="T115" fmla="*/ 106 h 201"/>
                    <a:gd name="T116" fmla="*/ 69 w 255"/>
                    <a:gd name="T117" fmla="*/ 73 h 201"/>
                    <a:gd name="T118" fmla="*/ 95 w 255"/>
                    <a:gd name="T119" fmla="*/ 65 h 201"/>
                    <a:gd name="T120" fmla="*/ 119 w 255"/>
                    <a:gd name="T121" fmla="*/ 41 h 201"/>
                    <a:gd name="T122" fmla="*/ 179 w 255"/>
                    <a:gd name="T123" fmla="*/ 9 h 201"/>
                    <a:gd name="T124" fmla="*/ 194 w 255"/>
                    <a:gd name="T125" fmla="*/ 0 h 2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5"/>
                    <a:gd name="T190" fmla="*/ 0 h 201"/>
                    <a:gd name="T191" fmla="*/ 255 w 255"/>
                    <a:gd name="T192" fmla="*/ 201 h 2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5" h="201">
                      <a:moveTo>
                        <a:pt x="194" y="0"/>
                      </a:moveTo>
                      <a:lnTo>
                        <a:pt x="214" y="7"/>
                      </a:lnTo>
                      <a:lnTo>
                        <a:pt x="227" y="15"/>
                      </a:lnTo>
                      <a:lnTo>
                        <a:pt x="240" y="9"/>
                      </a:lnTo>
                      <a:lnTo>
                        <a:pt x="244" y="22"/>
                      </a:lnTo>
                      <a:lnTo>
                        <a:pt x="244" y="35"/>
                      </a:lnTo>
                      <a:lnTo>
                        <a:pt x="248" y="41"/>
                      </a:lnTo>
                      <a:lnTo>
                        <a:pt x="248" y="45"/>
                      </a:lnTo>
                      <a:lnTo>
                        <a:pt x="255" y="56"/>
                      </a:lnTo>
                      <a:lnTo>
                        <a:pt x="253" y="56"/>
                      </a:lnTo>
                      <a:lnTo>
                        <a:pt x="248" y="110"/>
                      </a:lnTo>
                      <a:lnTo>
                        <a:pt x="224" y="140"/>
                      </a:lnTo>
                      <a:lnTo>
                        <a:pt x="220" y="147"/>
                      </a:lnTo>
                      <a:lnTo>
                        <a:pt x="218" y="153"/>
                      </a:lnTo>
                      <a:lnTo>
                        <a:pt x="218" y="162"/>
                      </a:lnTo>
                      <a:lnTo>
                        <a:pt x="214" y="168"/>
                      </a:lnTo>
                      <a:lnTo>
                        <a:pt x="209" y="173"/>
                      </a:lnTo>
                      <a:lnTo>
                        <a:pt x="203" y="175"/>
                      </a:lnTo>
                      <a:lnTo>
                        <a:pt x="175" y="168"/>
                      </a:lnTo>
                      <a:lnTo>
                        <a:pt x="168" y="173"/>
                      </a:lnTo>
                      <a:lnTo>
                        <a:pt x="164" y="175"/>
                      </a:lnTo>
                      <a:lnTo>
                        <a:pt x="158" y="177"/>
                      </a:lnTo>
                      <a:lnTo>
                        <a:pt x="149" y="181"/>
                      </a:lnTo>
                      <a:lnTo>
                        <a:pt x="130" y="173"/>
                      </a:lnTo>
                      <a:lnTo>
                        <a:pt x="110" y="175"/>
                      </a:lnTo>
                      <a:lnTo>
                        <a:pt x="104" y="168"/>
                      </a:lnTo>
                      <a:lnTo>
                        <a:pt x="95" y="166"/>
                      </a:lnTo>
                      <a:lnTo>
                        <a:pt x="86" y="162"/>
                      </a:lnTo>
                      <a:lnTo>
                        <a:pt x="86" y="166"/>
                      </a:lnTo>
                      <a:lnTo>
                        <a:pt x="73" y="166"/>
                      </a:lnTo>
                      <a:lnTo>
                        <a:pt x="69" y="168"/>
                      </a:lnTo>
                      <a:lnTo>
                        <a:pt x="65" y="177"/>
                      </a:lnTo>
                      <a:lnTo>
                        <a:pt x="56" y="186"/>
                      </a:lnTo>
                      <a:lnTo>
                        <a:pt x="56" y="201"/>
                      </a:lnTo>
                      <a:lnTo>
                        <a:pt x="50" y="194"/>
                      </a:lnTo>
                      <a:lnTo>
                        <a:pt x="43" y="188"/>
                      </a:lnTo>
                      <a:lnTo>
                        <a:pt x="39" y="188"/>
                      </a:lnTo>
                      <a:lnTo>
                        <a:pt x="37" y="194"/>
                      </a:lnTo>
                      <a:lnTo>
                        <a:pt x="30" y="188"/>
                      </a:lnTo>
                      <a:lnTo>
                        <a:pt x="35" y="186"/>
                      </a:lnTo>
                      <a:lnTo>
                        <a:pt x="30" y="181"/>
                      </a:lnTo>
                      <a:lnTo>
                        <a:pt x="26" y="181"/>
                      </a:lnTo>
                      <a:lnTo>
                        <a:pt x="13" y="175"/>
                      </a:lnTo>
                      <a:lnTo>
                        <a:pt x="13" y="173"/>
                      </a:lnTo>
                      <a:lnTo>
                        <a:pt x="19" y="173"/>
                      </a:lnTo>
                      <a:lnTo>
                        <a:pt x="19" y="168"/>
                      </a:lnTo>
                      <a:lnTo>
                        <a:pt x="13" y="168"/>
                      </a:lnTo>
                      <a:lnTo>
                        <a:pt x="6" y="162"/>
                      </a:lnTo>
                      <a:lnTo>
                        <a:pt x="4" y="158"/>
                      </a:lnTo>
                      <a:lnTo>
                        <a:pt x="0" y="151"/>
                      </a:lnTo>
                      <a:lnTo>
                        <a:pt x="0" y="145"/>
                      </a:lnTo>
                      <a:lnTo>
                        <a:pt x="15" y="140"/>
                      </a:lnTo>
                      <a:lnTo>
                        <a:pt x="19" y="136"/>
                      </a:lnTo>
                      <a:lnTo>
                        <a:pt x="50" y="136"/>
                      </a:lnTo>
                      <a:lnTo>
                        <a:pt x="56" y="136"/>
                      </a:lnTo>
                      <a:lnTo>
                        <a:pt x="60" y="125"/>
                      </a:lnTo>
                      <a:lnTo>
                        <a:pt x="65" y="110"/>
                      </a:lnTo>
                      <a:lnTo>
                        <a:pt x="69" y="106"/>
                      </a:lnTo>
                      <a:lnTo>
                        <a:pt x="69" y="73"/>
                      </a:lnTo>
                      <a:lnTo>
                        <a:pt x="95" y="65"/>
                      </a:lnTo>
                      <a:lnTo>
                        <a:pt x="119" y="41"/>
                      </a:lnTo>
                      <a:lnTo>
                        <a:pt x="179" y="9"/>
                      </a:lnTo>
                      <a:lnTo>
                        <a:pt x="194"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26" name="Freeform 190">
                  <a:extLst>
                    <a:ext uri="{FF2B5EF4-FFF2-40B4-BE49-F238E27FC236}">
                      <a16:creationId xmlns:a16="http://schemas.microsoft.com/office/drawing/2014/main" id="{C71C2678-931F-4FAE-A326-B03C68A33EC5}"/>
                    </a:ext>
                  </a:extLst>
                </p:cNvPr>
                <p:cNvSpPr>
                  <a:spLocks noChangeAspect="1"/>
                </p:cNvSpPr>
                <p:nvPr/>
              </p:nvSpPr>
              <p:spPr bwMode="auto">
                <a:xfrm>
                  <a:off x="2930" y="2364"/>
                  <a:ext cx="211" cy="160"/>
                </a:xfrm>
                <a:custGeom>
                  <a:avLst/>
                  <a:gdLst>
                    <a:gd name="T0" fmla="*/ 181 w 194"/>
                    <a:gd name="T1" fmla="*/ 9 h 160"/>
                    <a:gd name="T2" fmla="*/ 184 w 194"/>
                    <a:gd name="T3" fmla="*/ 24 h 160"/>
                    <a:gd name="T4" fmla="*/ 194 w 194"/>
                    <a:gd name="T5" fmla="*/ 39 h 160"/>
                    <a:gd name="T6" fmla="*/ 181 w 194"/>
                    <a:gd name="T7" fmla="*/ 43 h 160"/>
                    <a:gd name="T8" fmla="*/ 175 w 194"/>
                    <a:gd name="T9" fmla="*/ 58 h 160"/>
                    <a:gd name="T10" fmla="*/ 171 w 194"/>
                    <a:gd name="T11" fmla="*/ 71 h 160"/>
                    <a:gd name="T12" fmla="*/ 162 w 194"/>
                    <a:gd name="T13" fmla="*/ 84 h 160"/>
                    <a:gd name="T14" fmla="*/ 147 w 194"/>
                    <a:gd name="T15" fmla="*/ 108 h 160"/>
                    <a:gd name="T16" fmla="*/ 147 w 194"/>
                    <a:gd name="T17" fmla="*/ 114 h 160"/>
                    <a:gd name="T18" fmla="*/ 136 w 194"/>
                    <a:gd name="T19" fmla="*/ 119 h 160"/>
                    <a:gd name="T20" fmla="*/ 130 w 194"/>
                    <a:gd name="T21" fmla="*/ 112 h 160"/>
                    <a:gd name="T22" fmla="*/ 119 w 194"/>
                    <a:gd name="T23" fmla="*/ 114 h 160"/>
                    <a:gd name="T24" fmla="*/ 102 w 194"/>
                    <a:gd name="T25" fmla="*/ 130 h 160"/>
                    <a:gd name="T26" fmla="*/ 91 w 194"/>
                    <a:gd name="T27" fmla="*/ 153 h 160"/>
                    <a:gd name="T28" fmla="*/ 91 w 194"/>
                    <a:gd name="T29" fmla="*/ 153 h 160"/>
                    <a:gd name="T30" fmla="*/ 67 w 194"/>
                    <a:gd name="T31" fmla="*/ 153 h 160"/>
                    <a:gd name="T32" fmla="*/ 56 w 194"/>
                    <a:gd name="T33" fmla="*/ 160 h 160"/>
                    <a:gd name="T34" fmla="*/ 41 w 194"/>
                    <a:gd name="T35" fmla="*/ 145 h 160"/>
                    <a:gd name="T36" fmla="*/ 43 w 194"/>
                    <a:gd name="T37" fmla="*/ 138 h 160"/>
                    <a:gd name="T38" fmla="*/ 35 w 194"/>
                    <a:gd name="T39" fmla="*/ 130 h 160"/>
                    <a:gd name="T40" fmla="*/ 2 w 194"/>
                    <a:gd name="T41" fmla="*/ 123 h 160"/>
                    <a:gd name="T42" fmla="*/ 0 w 194"/>
                    <a:gd name="T43" fmla="*/ 88 h 160"/>
                    <a:gd name="T44" fmla="*/ 7 w 194"/>
                    <a:gd name="T45" fmla="*/ 78 h 160"/>
                    <a:gd name="T46" fmla="*/ 11 w 194"/>
                    <a:gd name="T47" fmla="*/ 65 h 160"/>
                    <a:gd name="T48" fmla="*/ 15 w 194"/>
                    <a:gd name="T49" fmla="*/ 54 h 160"/>
                    <a:gd name="T50" fmla="*/ 11 w 194"/>
                    <a:gd name="T51" fmla="*/ 39 h 160"/>
                    <a:gd name="T52" fmla="*/ 22 w 194"/>
                    <a:gd name="T53" fmla="*/ 15 h 160"/>
                    <a:gd name="T54" fmla="*/ 30 w 194"/>
                    <a:gd name="T55" fmla="*/ 4 h 160"/>
                    <a:gd name="T56" fmla="*/ 43 w 194"/>
                    <a:gd name="T57" fmla="*/ 0 h 160"/>
                    <a:gd name="T58" fmla="*/ 61 w 194"/>
                    <a:gd name="T59" fmla="*/ 6 h 160"/>
                    <a:gd name="T60" fmla="*/ 87 w 194"/>
                    <a:gd name="T61" fmla="*/ 9 h 160"/>
                    <a:gd name="T62" fmla="*/ 115 w 194"/>
                    <a:gd name="T63" fmla="*/ 15 h 160"/>
                    <a:gd name="T64" fmla="*/ 125 w 194"/>
                    <a:gd name="T65" fmla="*/ 9 h 160"/>
                    <a:gd name="T66" fmla="*/ 160 w 194"/>
                    <a:gd name="T67" fmla="*/ 13 h 160"/>
                    <a:gd name="T68" fmla="*/ 171 w 194"/>
                    <a:gd name="T69" fmla="*/ 6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4"/>
                    <a:gd name="T106" fmla="*/ 0 h 160"/>
                    <a:gd name="T107" fmla="*/ 194 w 1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4" h="160">
                      <a:moveTo>
                        <a:pt x="175" y="0"/>
                      </a:moveTo>
                      <a:lnTo>
                        <a:pt x="181" y="9"/>
                      </a:lnTo>
                      <a:lnTo>
                        <a:pt x="184" y="13"/>
                      </a:lnTo>
                      <a:lnTo>
                        <a:pt x="184" y="24"/>
                      </a:lnTo>
                      <a:lnTo>
                        <a:pt x="190" y="28"/>
                      </a:lnTo>
                      <a:lnTo>
                        <a:pt x="194" y="39"/>
                      </a:lnTo>
                      <a:lnTo>
                        <a:pt x="186" y="47"/>
                      </a:lnTo>
                      <a:lnTo>
                        <a:pt x="181" y="43"/>
                      </a:lnTo>
                      <a:lnTo>
                        <a:pt x="175" y="54"/>
                      </a:lnTo>
                      <a:lnTo>
                        <a:pt x="175" y="58"/>
                      </a:lnTo>
                      <a:lnTo>
                        <a:pt x="169" y="65"/>
                      </a:lnTo>
                      <a:lnTo>
                        <a:pt x="171" y="71"/>
                      </a:lnTo>
                      <a:lnTo>
                        <a:pt x="162" y="73"/>
                      </a:lnTo>
                      <a:lnTo>
                        <a:pt x="162" y="84"/>
                      </a:lnTo>
                      <a:lnTo>
                        <a:pt x="156" y="88"/>
                      </a:lnTo>
                      <a:lnTo>
                        <a:pt x="147" y="108"/>
                      </a:lnTo>
                      <a:lnTo>
                        <a:pt x="151" y="114"/>
                      </a:lnTo>
                      <a:lnTo>
                        <a:pt x="147" y="114"/>
                      </a:lnTo>
                      <a:lnTo>
                        <a:pt x="140" y="119"/>
                      </a:lnTo>
                      <a:lnTo>
                        <a:pt x="136" y="119"/>
                      </a:lnTo>
                      <a:lnTo>
                        <a:pt x="136" y="117"/>
                      </a:lnTo>
                      <a:lnTo>
                        <a:pt x="130" y="112"/>
                      </a:lnTo>
                      <a:lnTo>
                        <a:pt x="125" y="114"/>
                      </a:lnTo>
                      <a:lnTo>
                        <a:pt x="119" y="114"/>
                      </a:lnTo>
                      <a:lnTo>
                        <a:pt x="110" y="119"/>
                      </a:lnTo>
                      <a:lnTo>
                        <a:pt x="102" y="130"/>
                      </a:lnTo>
                      <a:lnTo>
                        <a:pt x="97" y="142"/>
                      </a:lnTo>
                      <a:lnTo>
                        <a:pt x="91" y="153"/>
                      </a:lnTo>
                      <a:lnTo>
                        <a:pt x="91" y="151"/>
                      </a:lnTo>
                      <a:lnTo>
                        <a:pt x="91" y="153"/>
                      </a:lnTo>
                      <a:lnTo>
                        <a:pt x="76" y="158"/>
                      </a:lnTo>
                      <a:lnTo>
                        <a:pt x="67" y="153"/>
                      </a:lnTo>
                      <a:lnTo>
                        <a:pt x="67" y="158"/>
                      </a:lnTo>
                      <a:lnTo>
                        <a:pt x="56" y="160"/>
                      </a:lnTo>
                      <a:lnTo>
                        <a:pt x="50" y="158"/>
                      </a:lnTo>
                      <a:lnTo>
                        <a:pt x="41" y="145"/>
                      </a:lnTo>
                      <a:lnTo>
                        <a:pt x="43" y="142"/>
                      </a:lnTo>
                      <a:lnTo>
                        <a:pt x="43" y="138"/>
                      </a:lnTo>
                      <a:lnTo>
                        <a:pt x="37" y="138"/>
                      </a:lnTo>
                      <a:lnTo>
                        <a:pt x="35" y="130"/>
                      </a:lnTo>
                      <a:lnTo>
                        <a:pt x="22" y="123"/>
                      </a:lnTo>
                      <a:lnTo>
                        <a:pt x="2" y="123"/>
                      </a:lnTo>
                      <a:lnTo>
                        <a:pt x="0" y="108"/>
                      </a:lnTo>
                      <a:lnTo>
                        <a:pt x="0" y="88"/>
                      </a:lnTo>
                      <a:lnTo>
                        <a:pt x="0" y="80"/>
                      </a:lnTo>
                      <a:lnTo>
                        <a:pt x="7" y="78"/>
                      </a:lnTo>
                      <a:lnTo>
                        <a:pt x="11" y="69"/>
                      </a:lnTo>
                      <a:lnTo>
                        <a:pt x="11" y="65"/>
                      </a:lnTo>
                      <a:lnTo>
                        <a:pt x="11" y="58"/>
                      </a:lnTo>
                      <a:lnTo>
                        <a:pt x="15" y="54"/>
                      </a:lnTo>
                      <a:lnTo>
                        <a:pt x="11" y="39"/>
                      </a:lnTo>
                      <a:lnTo>
                        <a:pt x="11" y="24"/>
                      </a:lnTo>
                      <a:lnTo>
                        <a:pt x="22" y="15"/>
                      </a:lnTo>
                      <a:lnTo>
                        <a:pt x="26" y="6"/>
                      </a:lnTo>
                      <a:lnTo>
                        <a:pt x="30" y="4"/>
                      </a:lnTo>
                      <a:lnTo>
                        <a:pt x="43" y="4"/>
                      </a:lnTo>
                      <a:lnTo>
                        <a:pt x="43" y="0"/>
                      </a:lnTo>
                      <a:lnTo>
                        <a:pt x="52" y="4"/>
                      </a:lnTo>
                      <a:lnTo>
                        <a:pt x="61" y="6"/>
                      </a:lnTo>
                      <a:lnTo>
                        <a:pt x="67" y="13"/>
                      </a:lnTo>
                      <a:lnTo>
                        <a:pt x="87" y="9"/>
                      </a:lnTo>
                      <a:lnTo>
                        <a:pt x="104" y="19"/>
                      </a:lnTo>
                      <a:lnTo>
                        <a:pt x="115" y="15"/>
                      </a:lnTo>
                      <a:lnTo>
                        <a:pt x="119" y="13"/>
                      </a:lnTo>
                      <a:lnTo>
                        <a:pt x="125" y="9"/>
                      </a:lnTo>
                      <a:lnTo>
                        <a:pt x="132" y="6"/>
                      </a:lnTo>
                      <a:lnTo>
                        <a:pt x="160" y="13"/>
                      </a:lnTo>
                      <a:lnTo>
                        <a:pt x="166" y="9"/>
                      </a:lnTo>
                      <a:lnTo>
                        <a:pt x="171" y="6"/>
                      </a:lnTo>
                      <a:lnTo>
                        <a:pt x="175"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27" name="Freeform 191">
                  <a:extLst>
                    <a:ext uri="{FF2B5EF4-FFF2-40B4-BE49-F238E27FC236}">
                      <a16:creationId xmlns:a16="http://schemas.microsoft.com/office/drawing/2014/main" id="{F41D16E6-C32C-4B21-A7B6-F6C710DA22AB}"/>
                    </a:ext>
                  </a:extLst>
                </p:cNvPr>
                <p:cNvSpPr>
                  <a:spLocks noChangeAspect="1"/>
                </p:cNvSpPr>
                <p:nvPr/>
              </p:nvSpPr>
              <p:spPr bwMode="auto">
                <a:xfrm>
                  <a:off x="3391" y="2612"/>
                  <a:ext cx="36" cy="30"/>
                </a:xfrm>
                <a:custGeom>
                  <a:avLst/>
                  <a:gdLst>
                    <a:gd name="T0" fmla="*/ 13 w 33"/>
                    <a:gd name="T1" fmla="*/ 5 h 30"/>
                    <a:gd name="T2" fmla="*/ 20 w 33"/>
                    <a:gd name="T3" fmla="*/ 5 h 30"/>
                    <a:gd name="T4" fmla="*/ 20 w 33"/>
                    <a:gd name="T5" fmla="*/ 7 h 30"/>
                    <a:gd name="T6" fmla="*/ 28 w 33"/>
                    <a:gd name="T7" fmla="*/ 0 h 30"/>
                    <a:gd name="T8" fmla="*/ 33 w 33"/>
                    <a:gd name="T9" fmla="*/ 11 h 30"/>
                    <a:gd name="T10" fmla="*/ 33 w 33"/>
                    <a:gd name="T11" fmla="*/ 20 h 30"/>
                    <a:gd name="T12" fmla="*/ 33 w 33"/>
                    <a:gd name="T13" fmla="*/ 24 h 30"/>
                    <a:gd name="T14" fmla="*/ 28 w 33"/>
                    <a:gd name="T15" fmla="*/ 26 h 30"/>
                    <a:gd name="T16" fmla="*/ 24 w 33"/>
                    <a:gd name="T17" fmla="*/ 20 h 30"/>
                    <a:gd name="T18" fmla="*/ 20 w 33"/>
                    <a:gd name="T19" fmla="*/ 24 h 30"/>
                    <a:gd name="T20" fmla="*/ 15 w 33"/>
                    <a:gd name="T21" fmla="*/ 26 h 30"/>
                    <a:gd name="T22" fmla="*/ 9 w 33"/>
                    <a:gd name="T23" fmla="*/ 30 h 30"/>
                    <a:gd name="T24" fmla="*/ 9 w 33"/>
                    <a:gd name="T25" fmla="*/ 24 h 30"/>
                    <a:gd name="T26" fmla="*/ 0 w 33"/>
                    <a:gd name="T27" fmla="*/ 26 h 30"/>
                    <a:gd name="T28" fmla="*/ 0 w 33"/>
                    <a:gd name="T29" fmla="*/ 24 h 30"/>
                    <a:gd name="T30" fmla="*/ 5 w 33"/>
                    <a:gd name="T31" fmla="*/ 20 h 30"/>
                    <a:gd name="T32" fmla="*/ 9 w 33"/>
                    <a:gd name="T33" fmla="*/ 11 h 30"/>
                    <a:gd name="T34" fmla="*/ 13 w 33"/>
                    <a:gd name="T35" fmla="*/ 7 h 30"/>
                    <a:gd name="T36" fmla="*/ 13 w 33"/>
                    <a:gd name="T37" fmla="*/ 5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30"/>
                    <a:gd name="T59" fmla="*/ 33 w 33"/>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30">
                      <a:moveTo>
                        <a:pt x="13" y="5"/>
                      </a:moveTo>
                      <a:lnTo>
                        <a:pt x="20" y="5"/>
                      </a:lnTo>
                      <a:lnTo>
                        <a:pt x="20" y="7"/>
                      </a:lnTo>
                      <a:lnTo>
                        <a:pt x="28" y="0"/>
                      </a:lnTo>
                      <a:lnTo>
                        <a:pt x="33" y="11"/>
                      </a:lnTo>
                      <a:lnTo>
                        <a:pt x="33" y="20"/>
                      </a:lnTo>
                      <a:lnTo>
                        <a:pt x="33" y="24"/>
                      </a:lnTo>
                      <a:lnTo>
                        <a:pt x="28" y="26"/>
                      </a:lnTo>
                      <a:lnTo>
                        <a:pt x="24" y="20"/>
                      </a:lnTo>
                      <a:lnTo>
                        <a:pt x="20" y="24"/>
                      </a:lnTo>
                      <a:lnTo>
                        <a:pt x="15" y="26"/>
                      </a:lnTo>
                      <a:lnTo>
                        <a:pt x="9" y="30"/>
                      </a:lnTo>
                      <a:lnTo>
                        <a:pt x="9" y="24"/>
                      </a:lnTo>
                      <a:lnTo>
                        <a:pt x="0" y="26"/>
                      </a:lnTo>
                      <a:lnTo>
                        <a:pt x="0" y="24"/>
                      </a:lnTo>
                      <a:lnTo>
                        <a:pt x="5" y="20"/>
                      </a:lnTo>
                      <a:lnTo>
                        <a:pt x="9" y="11"/>
                      </a:lnTo>
                      <a:lnTo>
                        <a:pt x="13" y="7"/>
                      </a:lnTo>
                      <a:lnTo>
                        <a:pt x="13" y="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28" name="Freeform 192">
                  <a:extLst>
                    <a:ext uri="{FF2B5EF4-FFF2-40B4-BE49-F238E27FC236}">
                      <a16:creationId xmlns:a16="http://schemas.microsoft.com/office/drawing/2014/main" id="{AF2AC61E-BBBB-4C7E-BB7A-BFE331441120}"/>
                    </a:ext>
                  </a:extLst>
                </p:cNvPr>
                <p:cNvSpPr>
                  <a:spLocks noChangeAspect="1"/>
                </p:cNvSpPr>
                <p:nvPr/>
              </p:nvSpPr>
              <p:spPr bwMode="auto">
                <a:xfrm>
                  <a:off x="3265" y="2731"/>
                  <a:ext cx="210" cy="166"/>
                </a:xfrm>
                <a:custGeom>
                  <a:avLst/>
                  <a:gdLst>
                    <a:gd name="T0" fmla="*/ 153 w 194"/>
                    <a:gd name="T1" fmla="*/ 9 h 166"/>
                    <a:gd name="T2" fmla="*/ 164 w 194"/>
                    <a:gd name="T3" fmla="*/ 11 h 166"/>
                    <a:gd name="T4" fmla="*/ 175 w 194"/>
                    <a:gd name="T5" fmla="*/ 15 h 166"/>
                    <a:gd name="T6" fmla="*/ 181 w 194"/>
                    <a:gd name="T7" fmla="*/ 17 h 166"/>
                    <a:gd name="T8" fmla="*/ 190 w 194"/>
                    <a:gd name="T9" fmla="*/ 30 h 166"/>
                    <a:gd name="T10" fmla="*/ 194 w 194"/>
                    <a:gd name="T11" fmla="*/ 39 h 166"/>
                    <a:gd name="T12" fmla="*/ 188 w 194"/>
                    <a:gd name="T13" fmla="*/ 50 h 166"/>
                    <a:gd name="T14" fmla="*/ 183 w 194"/>
                    <a:gd name="T15" fmla="*/ 65 h 166"/>
                    <a:gd name="T16" fmla="*/ 188 w 194"/>
                    <a:gd name="T17" fmla="*/ 71 h 166"/>
                    <a:gd name="T18" fmla="*/ 181 w 194"/>
                    <a:gd name="T19" fmla="*/ 82 h 166"/>
                    <a:gd name="T20" fmla="*/ 181 w 194"/>
                    <a:gd name="T21" fmla="*/ 97 h 166"/>
                    <a:gd name="T22" fmla="*/ 134 w 194"/>
                    <a:gd name="T23" fmla="*/ 119 h 166"/>
                    <a:gd name="T24" fmla="*/ 131 w 194"/>
                    <a:gd name="T25" fmla="*/ 125 h 166"/>
                    <a:gd name="T26" fmla="*/ 110 w 194"/>
                    <a:gd name="T27" fmla="*/ 129 h 166"/>
                    <a:gd name="T28" fmla="*/ 101 w 194"/>
                    <a:gd name="T29" fmla="*/ 140 h 166"/>
                    <a:gd name="T30" fmla="*/ 84 w 194"/>
                    <a:gd name="T31" fmla="*/ 162 h 166"/>
                    <a:gd name="T32" fmla="*/ 73 w 194"/>
                    <a:gd name="T33" fmla="*/ 162 h 166"/>
                    <a:gd name="T34" fmla="*/ 52 w 194"/>
                    <a:gd name="T35" fmla="*/ 160 h 166"/>
                    <a:gd name="T36" fmla="*/ 36 w 194"/>
                    <a:gd name="T37" fmla="*/ 153 h 166"/>
                    <a:gd name="T38" fmla="*/ 21 w 194"/>
                    <a:gd name="T39" fmla="*/ 155 h 166"/>
                    <a:gd name="T40" fmla="*/ 0 w 194"/>
                    <a:gd name="T41" fmla="*/ 132 h 166"/>
                    <a:gd name="T42" fmla="*/ 34 w 194"/>
                    <a:gd name="T43" fmla="*/ 80 h 166"/>
                    <a:gd name="T44" fmla="*/ 34 w 194"/>
                    <a:gd name="T45" fmla="*/ 71 h 166"/>
                    <a:gd name="T46" fmla="*/ 34 w 194"/>
                    <a:gd name="T47" fmla="*/ 41 h 166"/>
                    <a:gd name="T48" fmla="*/ 43 w 194"/>
                    <a:gd name="T49" fmla="*/ 54 h 166"/>
                    <a:gd name="T50" fmla="*/ 58 w 194"/>
                    <a:gd name="T51" fmla="*/ 54 h 166"/>
                    <a:gd name="T52" fmla="*/ 75 w 194"/>
                    <a:gd name="T53" fmla="*/ 60 h 166"/>
                    <a:gd name="T54" fmla="*/ 84 w 194"/>
                    <a:gd name="T55" fmla="*/ 54 h 166"/>
                    <a:gd name="T56" fmla="*/ 95 w 194"/>
                    <a:gd name="T57" fmla="*/ 67 h 166"/>
                    <a:gd name="T58" fmla="*/ 114 w 194"/>
                    <a:gd name="T59" fmla="*/ 80 h 166"/>
                    <a:gd name="T60" fmla="*/ 125 w 194"/>
                    <a:gd name="T61" fmla="*/ 82 h 166"/>
                    <a:gd name="T62" fmla="*/ 129 w 194"/>
                    <a:gd name="T63" fmla="*/ 67 h 166"/>
                    <a:gd name="T64" fmla="*/ 123 w 194"/>
                    <a:gd name="T65" fmla="*/ 71 h 166"/>
                    <a:gd name="T66" fmla="*/ 108 w 194"/>
                    <a:gd name="T67" fmla="*/ 60 h 166"/>
                    <a:gd name="T68" fmla="*/ 108 w 194"/>
                    <a:gd name="T69" fmla="*/ 50 h 166"/>
                    <a:gd name="T70" fmla="*/ 110 w 194"/>
                    <a:gd name="T71" fmla="*/ 37 h 166"/>
                    <a:gd name="T72" fmla="*/ 108 w 194"/>
                    <a:gd name="T73" fmla="*/ 22 h 166"/>
                    <a:gd name="T74" fmla="*/ 116 w 194"/>
                    <a:gd name="T75" fmla="*/ 6 h 166"/>
                    <a:gd name="T76" fmla="*/ 149 w 194"/>
                    <a:gd name="T77" fmla="*/ 0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4"/>
                    <a:gd name="T118" fmla="*/ 0 h 166"/>
                    <a:gd name="T119" fmla="*/ 194 w 194"/>
                    <a:gd name="T120" fmla="*/ 166 h 1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4" h="166">
                      <a:moveTo>
                        <a:pt x="149" y="0"/>
                      </a:moveTo>
                      <a:lnTo>
                        <a:pt x="153" y="9"/>
                      </a:lnTo>
                      <a:lnTo>
                        <a:pt x="160" y="9"/>
                      </a:lnTo>
                      <a:lnTo>
                        <a:pt x="164" y="11"/>
                      </a:lnTo>
                      <a:lnTo>
                        <a:pt x="168" y="15"/>
                      </a:lnTo>
                      <a:lnTo>
                        <a:pt x="175" y="15"/>
                      </a:lnTo>
                      <a:lnTo>
                        <a:pt x="179" y="17"/>
                      </a:lnTo>
                      <a:lnTo>
                        <a:pt x="181" y="17"/>
                      </a:lnTo>
                      <a:lnTo>
                        <a:pt x="183" y="24"/>
                      </a:lnTo>
                      <a:lnTo>
                        <a:pt x="190" y="30"/>
                      </a:lnTo>
                      <a:lnTo>
                        <a:pt x="194" y="37"/>
                      </a:lnTo>
                      <a:lnTo>
                        <a:pt x="194" y="39"/>
                      </a:lnTo>
                      <a:lnTo>
                        <a:pt x="188" y="41"/>
                      </a:lnTo>
                      <a:lnTo>
                        <a:pt x="188" y="50"/>
                      </a:lnTo>
                      <a:lnTo>
                        <a:pt x="188" y="60"/>
                      </a:lnTo>
                      <a:lnTo>
                        <a:pt x="183" y="65"/>
                      </a:lnTo>
                      <a:lnTo>
                        <a:pt x="190" y="71"/>
                      </a:lnTo>
                      <a:lnTo>
                        <a:pt x="188" y="71"/>
                      </a:lnTo>
                      <a:lnTo>
                        <a:pt x="181" y="71"/>
                      </a:lnTo>
                      <a:lnTo>
                        <a:pt x="181" y="82"/>
                      </a:lnTo>
                      <a:lnTo>
                        <a:pt x="179" y="88"/>
                      </a:lnTo>
                      <a:lnTo>
                        <a:pt x="181" y="97"/>
                      </a:lnTo>
                      <a:lnTo>
                        <a:pt x="131" y="112"/>
                      </a:lnTo>
                      <a:lnTo>
                        <a:pt x="134" y="119"/>
                      </a:lnTo>
                      <a:lnTo>
                        <a:pt x="134" y="125"/>
                      </a:lnTo>
                      <a:lnTo>
                        <a:pt x="131" y="125"/>
                      </a:lnTo>
                      <a:lnTo>
                        <a:pt x="123" y="125"/>
                      </a:lnTo>
                      <a:lnTo>
                        <a:pt x="110" y="129"/>
                      </a:lnTo>
                      <a:lnTo>
                        <a:pt x="110" y="138"/>
                      </a:lnTo>
                      <a:lnTo>
                        <a:pt x="101" y="140"/>
                      </a:lnTo>
                      <a:lnTo>
                        <a:pt x="90" y="147"/>
                      </a:lnTo>
                      <a:lnTo>
                        <a:pt x="84" y="162"/>
                      </a:lnTo>
                      <a:lnTo>
                        <a:pt x="75" y="166"/>
                      </a:lnTo>
                      <a:lnTo>
                        <a:pt x="73" y="162"/>
                      </a:lnTo>
                      <a:lnTo>
                        <a:pt x="58" y="162"/>
                      </a:lnTo>
                      <a:lnTo>
                        <a:pt x="52" y="160"/>
                      </a:lnTo>
                      <a:lnTo>
                        <a:pt x="45" y="155"/>
                      </a:lnTo>
                      <a:lnTo>
                        <a:pt x="36" y="153"/>
                      </a:lnTo>
                      <a:lnTo>
                        <a:pt x="34" y="153"/>
                      </a:lnTo>
                      <a:lnTo>
                        <a:pt x="21" y="155"/>
                      </a:lnTo>
                      <a:lnTo>
                        <a:pt x="15" y="145"/>
                      </a:lnTo>
                      <a:lnTo>
                        <a:pt x="0" y="132"/>
                      </a:lnTo>
                      <a:lnTo>
                        <a:pt x="4" y="80"/>
                      </a:lnTo>
                      <a:lnTo>
                        <a:pt x="34" y="80"/>
                      </a:lnTo>
                      <a:lnTo>
                        <a:pt x="34" y="76"/>
                      </a:lnTo>
                      <a:lnTo>
                        <a:pt x="34" y="71"/>
                      </a:lnTo>
                      <a:lnTo>
                        <a:pt x="34" y="60"/>
                      </a:lnTo>
                      <a:lnTo>
                        <a:pt x="34" y="41"/>
                      </a:lnTo>
                      <a:lnTo>
                        <a:pt x="39" y="45"/>
                      </a:lnTo>
                      <a:lnTo>
                        <a:pt x="43" y="54"/>
                      </a:lnTo>
                      <a:lnTo>
                        <a:pt x="54" y="45"/>
                      </a:lnTo>
                      <a:lnTo>
                        <a:pt x="58" y="54"/>
                      </a:lnTo>
                      <a:lnTo>
                        <a:pt x="69" y="60"/>
                      </a:lnTo>
                      <a:lnTo>
                        <a:pt x="75" y="60"/>
                      </a:lnTo>
                      <a:lnTo>
                        <a:pt x="84" y="60"/>
                      </a:lnTo>
                      <a:lnTo>
                        <a:pt x="84" y="54"/>
                      </a:lnTo>
                      <a:lnTo>
                        <a:pt x="86" y="54"/>
                      </a:lnTo>
                      <a:lnTo>
                        <a:pt x="95" y="67"/>
                      </a:lnTo>
                      <a:lnTo>
                        <a:pt x="103" y="67"/>
                      </a:lnTo>
                      <a:lnTo>
                        <a:pt x="114" y="80"/>
                      </a:lnTo>
                      <a:lnTo>
                        <a:pt x="116" y="86"/>
                      </a:lnTo>
                      <a:lnTo>
                        <a:pt x="125" y="82"/>
                      </a:lnTo>
                      <a:lnTo>
                        <a:pt x="125" y="86"/>
                      </a:lnTo>
                      <a:lnTo>
                        <a:pt x="129" y="67"/>
                      </a:lnTo>
                      <a:lnTo>
                        <a:pt x="123" y="67"/>
                      </a:lnTo>
                      <a:lnTo>
                        <a:pt x="123" y="71"/>
                      </a:lnTo>
                      <a:lnTo>
                        <a:pt x="116" y="67"/>
                      </a:lnTo>
                      <a:lnTo>
                        <a:pt x="108" y="60"/>
                      </a:lnTo>
                      <a:lnTo>
                        <a:pt x="103" y="56"/>
                      </a:lnTo>
                      <a:lnTo>
                        <a:pt x="108" y="50"/>
                      </a:lnTo>
                      <a:lnTo>
                        <a:pt x="108" y="41"/>
                      </a:lnTo>
                      <a:lnTo>
                        <a:pt x="110" y="37"/>
                      </a:lnTo>
                      <a:lnTo>
                        <a:pt x="110" y="24"/>
                      </a:lnTo>
                      <a:lnTo>
                        <a:pt x="108" y="22"/>
                      </a:lnTo>
                      <a:lnTo>
                        <a:pt x="114" y="15"/>
                      </a:lnTo>
                      <a:lnTo>
                        <a:pt x="116" y="6"/>
                      </a:lnTo>
                      <a:lnTo>
                        <a:pt x="116" y="2"/>
                      </a:lnTo>
                      <a:lnTo>
                        <a:pt x="149"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29" name="Freeform 193">
                  <a:extLst>
                    <a:ext uri="{FF2B5EF4-FFF2-40B4-BE49-F238E27FC236}">
                      <a16:creationId xmlns:a16="http://schemas.microsoft.com/office/drawing/2014/main" id="{65E507FA-6D19-4BF2-8DF0-EC189B16CA2B}"/>
                    </a:ext>
                  </a:extLst>
                </p:cNvPr>
                <p:cNvSpPr>
                  <a:spLocks noChangeAspect="1"/>
                </p:cNvSpPr>
                <p:nvPr/>
              </p:nvSpPr>
              <p:spPr bwMode="auto">
                <a:xfrm>
                  <a:off x="2573" y="2316"/>
                  <a:ext cx="107" cy="72"/>
                </a:xfrm>
                <a:custGeom>
                  <a:avLst/>
                  <a:gdLst>
                    <a:gd name="T0" fmla="*/ 11 w 99"/>
                    <a:gd name="T1" fmla="*/ 7 h 72"/>
                    <a:gd name="T2" fmla="*/ 19 w 99"/>
                    <a:gd name="T3" fmla="*/ 3 h 72"/>
                    <a:gd name="T4" fmla="*/ 30 w 99"/>
                    <a:gd name="T5" fmla="*/ 3 h 72"/>
                    <a:gd name="T6" fmla="*/ 45 w 99"/>
                    <a:gd name="T7" fmla="*/ 0 h 72"/>
                    <a:gd name="T8" fmla="*/ 52 w 99"/>
                    <a:gd name="T9" fmla="*/ 3 h 72"/>
                    <a:gd name="T10" fmla="*/ 58 w 99"/>
                    <a:gd name="T11" fmla="*/ 11 h 72"/>
                    <a:gd name="T12" fmla="*/ 65 w 99"/>
                    <a:gd name="T13" fmla="*/ 11 h 72"/>
                    <a:gd name="T14" fmla="*/ 67 w 99"/>
                    <a:gd name="T15" fmla="*/ 22 h 72"/>
                    <a:gd name="T16" fmla="*/ 71 w 99"/>
                    <a:gd name="T17" fmla="*/ 22 h 72"/>
                    <a:gd name="T18" fmla="*/ 73 w 99"/>
                    <a:gd name="T19" fmla="*/ 26 h 72"/>
                    <a:gd name="T20" fmla="*/ 76 w 99"/>
                    <a:gd name="T21" fmla="*/ 31 h 72"/>
                    <a:gd name="T22" fmla="*/ 86 w 99"/>
                    <a:gd name="T23" fmla="*/ 33 h 72"/>
                    <a:gd name="T24" fmla="*/ 86 w 99"/>
                    <a:gd name="T25" fmla="*/ 39 h 72"/>
                    <a:gd name="T26" fmla="*/ 88 w 99"/>
                    <a:gd name="T27" fmla="*/ 42 h 72"/>
                    <a:gd name="T28" fmla="*/ 86 w 99"/>
                    <a:gd name="T29" fmla="*/ 50 h 72"/>
                    <a:gd name="T30" fmla="*/ 88 w 99"/>
                    <a:gd name="T31" fmla="*/ 57 h 72"/>
                    <a:gd name="T32" fmla="*/ 91 w 99"/>
                    <a:gd name="T33" fmla="*/ 57 h 72"/>
                    <a:gd name="T34" fmla="*/ 99 w 99"/>
                    <a:gd name="T35" fmla="*/ 61 h 72"/>
                    <a:gd name="T36" fmla="*/ 99 w 99"/>
                    <a:gd name="T37" fmla="*/ 70 h 72"/>
                    <a:gd name="T38" fmla="*/ 88 w 99"/>
                    <a:gd name="T39" fmla="*/ 70 h 72"/>
                    <a:gd name="T40" fmla="*/ 86 w 99"/>
                    <a:gd name="T41" fmla="*/ 70 h 72"/>
                    <a:gd name="T42" fmla="*/ 80 w 99"/>
                    <a:gd name="T43" fmla="*/ 72 h 72"/>
                    <a:gd name="T44" fmla="*/ 71 w 99"/>
                    <a:gd name="T45" fmla="*/ 70 h 72"/>
                    <a:gd name="T46" fmla="*/ 71 w 99"/>
                    <a:gd name="T47" fmla="*/ 65 h 72"/>
                    <a:gd name="T48" fmla="*/ 58 w 99"/>
                    <a:gd name="T49" fmla="*/ 65 h 72"/>
                    <a:gd name="T50" fmla="*/ 35 w 99"/>
                    <a:gd name="T51" fmla="*/ 65 h 72"/>
                    <a:gd name="T52" fmla="*/ 26 w 99"/>
                    <a:gd name="T53" fmla="*/ 70 h 72"/>
                    <a:gd name="T54" fmla="*/ 22 w 99"/>
                    <a:gd name="T55" fmla="*/ 70 h 72"/>
                    <a:gd name="T56" fmla="*/ 9 w 99"/>
                    <a:gd name="T57" fmla="*/ 72 h 72"/>
                    <a:gd name="T58" fmla="*/ 22 w 99"/>
                    <a:gd name="T59" fmla="*/ 65 h 72"/>
                    <a:gd name="T60" fmla="*/ 9 w 99"/>
                    <a:gd name="T61" fmla="*/ 65 h 72"/>
                    <a:gd name="T62" fmla="*/ 6 w 99"/>
                    <a:gd name="T63" fmla="*/ 61 h 72"/>
                    <a:gd name="T64" fmla="*/ 24 w 99"/>
                    <a:gd name="T65" fmla="*/ 57 h 72"/>
                    <a:gd name="T66" fmla="*/ 24 w 99"/>
                    <a:gd name="T67" fmla="*/ 54 h 72"/>
                    <a:gd name="T68" fmla="*/ 30 w 99"/>
                    <a:gd name="T69" fmla="*/ 54 h 72"/>
                    <a:gd name="T70" fmla="*/ 37 w 99"/>
                    <a:gd name="T71" fmla="*/ 50 h 72"/>
                    <a:gd name="T72" fmla="*/ 52 w 99"/>
                    <a:gd name="T73" fmla="*/ 57 h 72"/>
                    <a:gd name="T74" fmla="*/ 58 w 99"/>
                    <a:gd name="T75" fmla="*/ 50 h 72"/>
                    <a:gd name="T76" fmla="*/ 50 w 99"/>
                    <a:gd name="T77" fmla="*/ 50 h 72"/>
                    <a:gd name="T78" fmla="*/ 39 w 99"/>
                    <a:gd name="T79" fmla="*/ 48 h 72"/>
                    <a:gd name="T80" fmla="*/ 26 w 99"/>
                    <a:gd name="T81" fmla="*/ 48 h 72"/>
                    <a:gd name="T82" fmla="*/ 9 w 99"/>
                    <a:gd name="T83" fmla="*/ 50 h 72"/>
                    <a:gd name="T84" fmla="*/ 9 w 99"/>
                    <a:gd name="T85" fmla="*/ 48 h 72"/>
                    <a:gd name="T86" fmla="*/ 11 w 99"/>
                    <a:gd name="T87" fmla="*/ 46 h 72"/>
                    <a:gd name="T88" fmla="*/ 6 w 99"/>
                    <a:gd name="T89" fmla="*/ 46 h 72"/>
                    <a:gd name="T90" fmla="*/ 2 w 99"/>
                    <a:gd name="T91" fmla="*/ 42 h 72"/>
                    <a:gd name="T92" fmla="*/ 0 w 99"/>
                    <a:gd name="T93" fmla="*/ 33 h 72"/>
                    <a:gd name="T94" fmla="*/ 2 w 99"/>
                    <a:gd name="T95" fmla="*/ 26 h 72"/>
                    <a:gd name="T96" fmla="*/ 9 w 99"/>
                    <a:gd name="T97" fmla="*/ 18 h 72"/>
                    <a:gd name="T98" fmla="*/ 11 w 99"/>
                    <a:gd name="T99" fmla="*/ 7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9"/>
                    <a:gd name="T151" fmla="*/ 0 h 72"/>
                    <a:gd name="T152" fmla="*/ 99 w 99"/>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9" h="72">
                      <a:moveTo>
                        <a:pt x="11" y="7"/>
                      </a:moveTo>
                      <a:lnTo>
                        <a:pt x="19" y="3"/>
                      </a:lnTo>
                      <a:lnTo>
                        <a:pt x="30" y="3"/>
                      </a:lnTo>
                      <a:lnTo>
                        <a:pt x="45" y="0"/>
                      </a:lnTo>
                      <a:lnTo>
                        <a:pt x="52" y="3"/>
                      </a:lnTo>
                      <a:lnTo>
                        <a:pt x="58" y="11"/>
                      </a:lnTo>
                      <a:lnTo>
                        <a:pt x="65" y="11"/>
                      </a:lnTo>
                      <a:lnTo>
                        <a:pt x="67" y="22"/>
                      </a:lnTo>
                      <a:lnTo>
                        <a:pt x="71" y="22"/>
                      </a:lnTo>
                      <a:lnTo>
                        <a:pt x="73" y="26"/>
                      </a:lnTo>
                      <a:lnTo>
                        <a:pt x="76" y="31"/>
                      </a:lnTo>
                      <a:lnTo>
                        <a:pt x="86" y="33"/>
                      </a:lnTo>
                      <a:lnTo>
                        <a:pt x="86" y="39"/>
                      </a:lnTo>
                      <a:lnTo>
                        <a:pt x="88" y="42"/>
                      </a:lnTo>
                      <a:lnTo>
                        <a:pt x="86" y="50"/>
                      </a:lnTo>
                      <a:lnTo>
                        <a:pt x="88" y="57"/>
                      </a:lnTo>
                      <a:lnTo>
                        <a:pt x="91" y="57"/>
                      </a:lnTo>
                      <a:lnTo>
                        <a:pt x="99" y="61"/>
                      </a:lnTo>
                      <a:lnTo>
                        <a:pt x="99" y="70"/>
                      </a:lnTo>
                      <a:lnTo>
                        <a:pt x="88" y="70"/>
                      </a:lnTo>
                      <a:lnTo>
                        <a:pt x="86" y="70"/>
                      </a:lnTo>
                      <a:lnTo>
                        <a:pt x="80" y="72"/>
                      </a:lnTo>
                      <a:lnTo>
                        <a:pt x="71" y="70"/>
                      </a:lnTo>
                      <a:lnTo>
                        <a:pt x="71" y="65"/>
                      </a:lnTo>
                      <a:lnTo>
                        <a:pt x="58" y="65"/>
                      </a:lnTo>
                      <a:lnTo>
                        <a:pt x="35" y="65"/>
                      </a:lnTo>
                      <a:lnTo>
                        <a:pt x="26" y="70"/>
                      </a:lnTo>
                      <a:lnTo>
                        <a:pt x="22" y="70"/>
                      </a:lnTo>
                      <a:lnTo>
                        <a:pt x="9" y="72"/>
                      </a:lnTo>
                      <a:lnTo>
                        <a:pt x="22" y="65"/>
                      </a:lnTo>
                      <a:lnTo>
                        <a:pt x="9" y="65"/>
                      </a:lnTo>
                      <a:lnTo>
                        <a:pt x="6" y="61"/>
                      </a:lnTo>
                      <a:lnTo>
                        <a:pt x="24" y="57"/>
                      </a:lnTo>
                      <a:lnTo>
                        <a:pt x="24" y="54"/>
                      </a:lnTo>
                      <a:lnTo>
                        <a:pt x="30" y="54"/>
                      </a:lnTo>
                      <a:lnTo>
                        <a:pt x="37" y="50"/>
                      </a:lnTo>
                      <a:lnTo>
                        <a:pt x="52" y="57"/>
                      </a:lnTo>
                      <a:lnTo>
                        <a:pt x="58" y="50"/>
                      </a:lnTo>
                      <a:lnTo>
                        <a:pt x="50" y="50"/>
                      </a:lnTo>
                      <a:lnTo>
                        <a:pt x="39" y="48"/>
                      </a:lnTo>
                      <a:lnTo>
                        <a:pt x="26" y="48"/>
                      </a:lnTo>
                      <a:lnTo>
                        <a:pt x="9" y="50"/>
                      </a:lnTo>
                      <a:lnTo>
                        <a:pt x="9" y="48"/>
                      </a:lnTo>
                      <a:lnTo>
                        <a:pt x="11" y="46"/>
                      </a:lnTo>
                      <a:lnTo>
                        <a:pt x="6" y="46"/>
                      </a:lnTo>
                      <a:lnTo>
                        <a:pt x="2" y="42"/>
                      </a:lnTo>
                      <a:lnTo>
                        <a:pt x="0" y="33"/>
                      </a:lnTo>
                      <a:lnTo>
                        <a:pt x="2" y="26"/>
                      </a:lnTo>
                      <a:lnTo>
                        <a:pt x="9" y="18"/>
                      </a:lnTo>
                      <a:lnTo>
                        <a:pt x="11" y="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30" name="Freeform 194">
                  <a:extLst>
                    <a:ext uri="{FF2B5EF4-FFF2-40B4-BE49-F238E27FC236}">
                      <a16:creationId xmlns:a16="http://schemas.microsoft.com/office/drawing/2014/main" id="{F29F3335-F53F-46CD-8B72-2294E0734E15}"/>
                    </a:ext>
                  </a:extLst>
                </p:cNvPr>
                <p:cNvSpPr>
                  <a:spLocks noChangeAspect="1"/>
                </p:cNvSpPr>
                <p:nvPr/>
              </p:nvSpPr>
              <p:spPr bwMode="auto">
                <a:xfrm>
                  <a:off x="2646" y="2427"/>
                  <a:ext cx="54" cy="56"/>
                </a:xfrm>
                <a:custGeom>
                  <a:avLst/>
                  <a:gdLst>
                    <a:gd name="T0" fmla="*/ 0 w 50"/>
                    <a:gd name="T1" fmla="*/ 17 h 56"/>
                    <a:gd name="T2" fmla="*/ 6 w 50"/>
                    <a:gd name="T3" fmla="*/ 10 h 56"/>
                    <a:gd name="T4" fmla="*/ 9 w 50"/>
                    <a:gd name="T5" fmla="*/ 10 h 56"/>
                    <a:gd name="T6" fmla="*/ 15 w 50"/>
                    <a:gd name="T7" fmla="*/ 2 h 56"/>
                    <a:gd name="T8" fmla="*/ 17 w 50"/>
                    <a:gd name="T9" fmla="*/ 2 h 56"/>
                    <a:gd name="T10" fmla="*/ 34 w 50"/>
                    <a:gd name="T11" fmla="*/ 0 h 56"/>
                    <a:gd name="T12" fmla="*/ 39 w 50"/>
                    <a:gd name="T13" fmla="*/ 8 h 56"/>
                    <a:gd name="T14" fmla="*/ 39 w 50"/>
                    <a:gd name="T15" fmla="*/ 15 h 56"/>
                    <a:gd name="T16" fmla="*/ 41 w 50"/>
                    <a:gd name="T17" fmla="*/ 17 h 56"/>
                    <a:gd name="T18" fmla="*/ 41 w 50"/>
                    <a:gd name="T19" fmla="*/ 25 h 56"/>
                    <a:gd name="T20" fmla="*/ 50 w 50"/>
                    <a:gd name="T21" fmla="*/ 25 h 56"/>
                    <a:gd name="T22" fmla="*/ 50 w 50"/>
                    <a:gd name="T23" fmla="*/ 32 h 56"/>
                    <a:gd name="T24" fmla="*/ 45 w 50"/>
                    <a:gd name="T25" fmla="*/ 32 h 56"/>
                    <a:gd name="T26" fmla="*/ 45 w 50"/>
                    <a:gd name="T27" fmla="*/ 38 h 56"/>
                    <a:gd name="T28" fmla="*/ 39 w 50"/>
                    <a:gd name="T29" fmla="*/ 45 h 56"/>
                    <a:gd name="T30" fmla="*/ 34 w 50"/>
                    <a:gd name="T31" fmla="*/ 56 h 56"/>
                    <a:gd name="T32" fmla="*/ 21 w 50"/>
                    <a:gd name="T33" fmla="*/ 49 h 56"/>
                    <a:gd name="T34" fmla="*/ 6 w 50"/>
                    <a:gd name="T35" fmla="*/ 41 h 56"/>
                    <a:gd name="T36" fmla="*/ 6 w 50"/>
                    <a:gd name="T37" fmla="*/ 36 h 56"/>
                    <a:gd name="T38" fmla="*/ 0 w 50"/>
                    <a:gd name="T39" fmla="*/ 25 h 56"/>
                    <a:gd name="T40" fmla="*/ 0 w 50"/>
                    <a:gd name="T41" fmla="*/ 21 h 56"/>
                    <a:gd name="T42" fmla="*/ 0 w 50"/>
                    <a:gd name="T43" fmla="*/ 1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56"/>
                    <a:gd name="T68" fmla="*/ 50 w 50"/>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56">
                      <a:moveTo>
                        <a:pt x="0" y="17"/>
                      </a:moveTo>
                      <a:lnTo>
                        <a:pt x="6" y="10"/>
                      </a:lnTo>
                      <a:lnTo>
                        <a:pt x="9" y="10"/>
                      </a:lnTo>
                      <a:lnTo>
                        <a:pt x="15" y="2"/>
                      </a:lnTo>
                      <a:lnTo>
                        <a:pt x="17" y="2"/>
                      </a:lnTo>
                      <a:lnTo>
                        <a:pt x="34" y="0"/>
                      </a:lnTo>
                      <a:lnTo>
                        <a:pt x="39" y="8"/>
                      </a:lnTo>
                      <a:lnTo>
                        <a:pt x="39" y="15"/>
                      </a:lnTo>
                      <a:lnTo>
                        <a:pt x="41" y="17"/>
                      </a:lnTo>
                      <a:lnTo>
                        <a:pt x="41" y="25"/>
                      </a:lnTo>
                      <a:lnTo>
                        <a:pt x="50" y="25"/>
                      </a:lnTo>
                      <a:lnTo>
                        <a:pt x="50" y="32"/>
                      </a:lnTo>
                      <a:lnTo>
                        <a:pt x="45" y="32"/>
                      </a:lnTo>
                      <a:lnTo>
                        <a:pt x="45" y="38"/>
                      </a:lnTo>
                      <a:lnTo>
                        <a:pt x="39" y="45"/>
                      </a:lnTo>
                      <a:lnTo>
                        <a:pt x="34" y="56"/>
                      </a:lnTo>
                      <a:lnTo>
                        <a:pt x="21" y="49"/>
                      </a:lnTo>
                      <a:lnTo>
                        <a:pt x="6" y="41"/>
                      </a:lnTo>
                      <a:lnTo>
                        <a:pt x="6" y="36"/>
                      </a:lnTo>
                      <a:lnTo>
                        <a:pt x="0" y="25"/>
                      </a:lnTo>
                      <a:lnTo>
                        <a:pt x="0" y="21"/>
                      </a:lnTo>
                      <a:lnTo>
                        <a:pt x="0" y="1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31" name="Freeform 195">
                  <a:extLst>
                    <a:ext uri="{FF2B5EF4-FFF2-40B4-BE49-F238E27FC236}">
                      <a16:creationId xmlns:a16="http://schemas.microsoft.com/office/drawing/2014/main" id="{FCBE3A65-07C6-452E-99A1-963DD19838A8}"/>
                    </a:ext>
                  </a:extLst>
                </p:cNvPr>
                <p:cNvSpPr>
                  <a:spLocks noChangeAspect="1"/>
                </p:cNvSpPr>
                <p:nvPr/>
              </p:nvSpPr>
              <p:spPr bwMode="auto">
                <a:xfrm>
                  <a:off x="3322" y="2856"/>
                  <a:ext cx="139" cy="115"/>
                </a:xfrm>
                <a:custGeom>
                  <a:avLst/>
                  <a:gdLst>
                    <a:gd name="T0" fmla="*/ 0 w 129"/>
                    <a:gd name="T1" fmla="*/ 35 h 115"/>
                    <a:gd name="T2" fmla="*/ 8 w 129"/>
                    <a:gd name="T3" fmla="*/ 37 h 115"/>
                    <a:gd name="T4" fmla="*/ 23 w 129"/>
                    <a:gd name="T5" fmla="*/ 37 h 115"/>
                    <a:gd name="T6" fmla="*/ 26 w 129"/>
                    <a:gd name="T7" fmla="*/ 41 h 115"/>
                    <a:gd name="T8" fmla="*/ 32 w 129"/>
                    <a:gd name="T9" fmla="*/ 37 h 115"/>
                    <a:gd name="T10" fmla="*/ 41 w 129"/>
                    <a:gd name="T11" fmla="*/ 22 h 115"/>
                    <a:gd name="T12" fmla="*/ 49 w 129"/>
                    <a:gd name="T13" fmla="*/ 15 h 115"/>
                    <a:gd name="T14" fmla="*/ 60 w 129"/>
                    <a:gd name="T15" fmla="*/ 11 h 115"/>
                    <a:gd name="T16" fmla="*/ 60 w 129"/>
                    <a:gd name="T17" fmla="*/ 4 h 115"/>
                    <a:gd name="T18" fmla="*/ 73 w 129"/>
                    <a:gd name="T19" fmla="*/ 0 h 115"/>
                    <a:gd name="T20" fmla="*/ 82 w 129"/>
                    <a:gd name="T21" fmla="*/ 0 h 115"/>
                    <a:gd name="T22" fmla="*/ 84 w 129"/>
                    <a:gd name="T23" fmla="*/ 0 h 115"/>
                    <a:gd name="T24" fmla="*/ 88 w 129"/>
                    <a:gd name="T25" fmla="*/ 7 h 115"/>
                    <a:gd name="T26" fmla="*/ 101 w 129"/>
                    <a:gd name="T27" fmla="*/ 4 h 115"/>
                    <a:gd name="T28" fmla="*/ 103 w 129"/>
                    <a:gd name="T29" fmla="*/ 7 h 115"/>
                    <a:gd name="T30" fmla="*/ 110 w 129"/>
                    <a:gd name="T31" fmla="*/ 9 h 115"/>
                    <a:gd name="T32" fmla="*/ 114 w 129"/>
                    <a:gd name="T33" fmla="*/ 11 h 115"/>
                    <a:gd name="T34" fmla="*/ 125 w 129"/>
                    <a:gd name="T35" fmla="*/ 11 h 115"/>
                    <a:gd name="T36" fmla="*/ 125 w 129"/>
                    <a:gd name="T37" fmla="*/ 15 h 115"/>
                    <a:gd name="T38" fmla="*/ 129 w 129"/>
                    <a:gd name="T39" fmla="*/ 24 h 115"/>
                    <a:gd name="T40" fmla="*/ 129 w 129"/>
                    <a:gd name="T41" fmla="*/ 35 h 115"/>
                    <a:gd name="T42" fmla="*/ 129 w 129"/>
                    <a:gd name="T43" fmla="*/ 43 h 115"/>
                    <a:gd name="T44" fmla="*/ 129 w 129"/>
                    <a:gd name="T45" fmla="*/ 45 h 115"/>
                    <a:gd name="T46" fmla="*/ 125 w 129"/>
                    <a:gd name="T47" fmla="*/ 50 h 115"/>
                    <a:gd name="T48" fmla="*/ 129 w 129"/>
                    <a:gd name="T49" fmla="*/ 52 h 115"/>
                    <a:gd name="T50" fmla="*/ 125 w 129"/>
                    <a:gd name="T51" fmla="*/ 52 h 115"/>
                    <a:gd name="T52" fmla="*/ 125 w 129"/>
                    <a:gd name="T53" fmla="*/ 58 h 115"/>
                    <a:gd name="T54" fmla="*/ 125 w 129"/>
                    <a:gd name="T55" fmla="*/ 65 h 115"/>
                    <a:gd name="T56" fmla="*/ 129 w 129"/>
                    <a:gd name="T57" fmla="*/ 71 h 115"/>
                    <a:gd name="T58" fmla="*/ 120 w 129"/>
                    <a:gd name="T59" fmla="*/ 80 h 115"/>
                    <a:gd name="T60" fmla="*/ 118 w 129"/>
                    <a:gd name="T61" fmla="*/ 86 h 115"/>
                    <a:gd name="T62" fmla="*/ 118 w 129"/>
                    <a:gd name="T63" fmla="*/ 91 h 115"/>
                    <a:gd name="T64" fmla="*/ 116 w 129"/>
                    <a:gd name="T65" fmla="*/ 99 h 115"/>
                    <a:gd name="T66" fmla="*/ 99 w 129"/>
                    <a:gd name="T67" fmla="*/ 115 h 115"/>
                    <a:gd name="T68" fmla="*/ 95 w 129"/>
                    <a:gd name="T69" fmla="*/ 110 h 115"/>
                    <a:gd name="T70" fmla="*/ 84 w 129"/>
                    <a:gd name="T71" fmla="*/ 115 h 115"/>
                    <a:gd name="T72" fmla="*/ 75 w 129"/>
                    <a:gd name="T73" fmla="*/ 110 h 115"/>
                    <a:gd name="T74" fmla="*/ 64 w 129"/>
                    <a:gd name="T75" fmla="*/ 110 h 115"/>
                    <a:gd name="T76" fmla="*/ 60 w 129"/>
                    <a:gd name="T77" fmla="*/ 110 h 115"/>
                    <a:gd name="T78" fmla="*/ 60 w 129"/>
                    <a:gd name="T79" fmla="*/ 102 h 115"/>
                    <a:gd name="T80" fmla="*/ 49 w 129"/>
                    <a:gd name="T81" fmla="*/ 99 h 115"/>
                    <a:gd name="T82" fmla="*/ 45 w 129"/>
                    <a:gd name="T83" fmla="*/ 99 h 115"/>
                    <a:gd name="T84" fmla="*/ 41 w 129"/>
                    <a:gd name="T85" fmla="*/ 91 h 115"/>
                    <a:gd name="T86" fmla="*/ 38 w 129"/>
                    <a:gd name="T87" fmla="*/ 80 h 115"/>
                    <a:gd name="T88" fmla="*/ 34 w 129"/>
                    <a:gd name="T89" fmla="*/ 80 h 115"/>
                    <a:gd name="T90" fmla="*/ 32 w 129"/>
                    <a:gd name="T91" fmla="*/ 71 h 115"/>
                    <a:gd name="T92" fmla="*/ 23 w 129"/>
                    <a:gd name="T93" fmla="*/ 67 h 115"/>
                    <a:gd name="T94" fmla="*/ 13 w 129"/>
                    <a:gd name="T95" fmla="*/ 61 h 115"/>
                    <a:gd name="T96" fmla="*/ 13 w 129"/>
                    <a:gd name="T97" fmla="*/ 54 h 115"/>
                    <a:gd name="T98" fmla="*/ 4 w 129"/>
                    <a:gd name="T99" fmla="*/ 43 h 115"/>
                    <a:gd name="T100" fmla="*/ 0 w 129"/>
                    <a:gd name="T101" fmla="*/ 35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9"/>
                    <a:gd name="T154" fmla="*/ 0 h 115"/>
                    <a:gd name="T155" fmla="*/ 129 w 129"/>
                    <a:gd name="T156" fmla="*/ 115 h 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9" h="115">
                      <a:moveTo>
                        <a:pt x="0" y="35"/>
                      </a:moveTo>
                      <a:lnTo>
                        <a:pt x="8" y="37"/>
                      </a:lnTo>
                      <a:lnTo>
                        <a:pt x="23" y="37"/>
                      </a:lnTo>
                      <a:lnTo>
                        <a:pt x="26" y="41"/>
                      </a:lnTo>
                      <a:lnTo>
                        <a:pt x="32" y="37"/>
                      </a:lnTo>
                      <a:lnTo>
                        <a:pt x="41" y="22"/>
                      </a:lnTo>
                      <a:lnTo>
                        <a:pt x="49" y="15"/>
                      </a:lnTo>
                      <a:lnTo>
                        <a:pt x="60" y="11"/>
                      </a:lnTo>
                      <a:lnTo>
                        <a:pt x="60" y="4"/>
                      </a:lnTo>
                      <a:lnTo>
                        <a:pt x="73" y="0"/>
                      </a:lnTo>
                      <a:lnTo>
                        <a:pt x="82" y="0"/>
                      </a:lnTo>
                      <a:lnTo>
                        <a:pt x="84" y="0"/>
                      </a:lnTo>
                      <a:lnTo>
                        <a:pt x="88" y="7"/>
                      </a:lnTo>
                      <a:lnTo>
                        <a:pt x="101" y="4"/>
                      </a:lnTo>
                      <a:lnTo>
                        <a:pt x="103" y="7"/>
                      </a:lnTo>
                      <a:lnTo>
                        <a:pt x="110" y="9"/>
                      </a:lnTo>
                      <a:lnTo>
                        <a:pt x="114" y="11"/>
                      </a:lnTo>
                      <a:lnTo>
                        <a:pt x="125" y="11"/>
                      </a:lnTo>
                      <a:lnTo>
                        <a:pt x="125" y="15"/>
                      </a:lnTo>
                      <a:lnTo>
                        <a:pt x="129" y="24"/>
                      </a:lnTo>
                      <a:lnTo>
                        <a:pt x="129" y="35"/>
                      </a:lnTo>
                      <a:lnTo>
                        <a:pt x="129" y="43"/>
                      </a:lnTo>
                      <a:lnTo>
                        <a:pt x="129" y="45"/>
                      </a:lnTo>
                      <a:lnTo>
                        <a:pt x="125" y="50"/>
                      </a:lnTo>
                      <a:lnTo>
                        <a:pt x="129" y="52"/>
                      </a:lnTo>
                      <a:lnTo>
                        <a:pt x="125" y="52"/>
                      </a:lnTo>
                      <a:lnTo>
                        <a:pt x="125" y="58"/>
                      </a:lnTo>
                      <a:lnTo>
                        <a:pt x="125" y="65"/>
                      </a:lnTo>
                      <a:lnTo>
                        <a:pt x="129" y="71"/>
                      </a:lnTo>
                      <a:lnTo>
                        <a:pt x="120" y="80"/>
                      </a:lnTo>
                      <a:lnTo>
                        <a:pt x="118" y="86"/>
                      </a:lnTo>
                      <a:lnTo>
                        <a:pt x="118" y="91"/>
                      </a:lnTo>
                      <a:lnTo>
                        <a:pt x="116" y="99"/>
                      </a:lnTo>
                      <a:lnTo>
                        <a:pt x="99" y="115"/>
                      </a:lnTo>
                      <a:lnTo>
                        <a:pt x="95" y="110"/>
                      </a:lnTo>
                      <a:lnTo>
                        <a:pt x="84" y="115"/>
                      </a:lnTo>
                      <a:lnTo>
                        <a:pt x="75" y="110"/>
                      </a:lnTo>
                      <a:lnTo>
                        <a:pt x="64" y="110"/>
                      </a:lnTo>
                      <a:lnTo>
                        <a:pt x="60" y="110"/>
                      </a:lnTo>
                      <a:lnTo>
                        <a:pt x="60" y="102"/>
                      </a:lnTo>
                      <a:lnTo>
                        <a:pt x="49" y="99"/>
                      </a:lnTo>
                      <a:lnTo>
                        <a:pt x="45" y="99"/>
                      </a:lnTo>
                      <a:lnTo>
                        <a:pt x="41" y="91"/>
                      </a:lnTo>
                      <a:lnTo>
                        <a:pt x="38" y="80"/>
                      </a:lnTo>
                      <a:lnTo>
                        <a:pt x="34" y="80"/>
                      </a:lnTo>
                      <a:lnTo>
                        <a:pt x="32" y="71"/>
                      </a:lnTo>
                      <a:lnTo>
                        <a:pt x="23" y="67"/>
                      </a:lnTo>
                      <a:lnTo>
                        <a:pt x="13" y="61"/>
                      </a:lnTo>
                      <a:lnTo>
                        <a:pt x="13" y="54"/>
                      </a:lnTo>
                      <a:lnTo>
                        <a:pt x="4" y="43"/>
                      </a:lnTo>
                      <a:lnTo>
                        <a:pt x="0" y="3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32" name="Freeform 196">
                  <a:extLst>
                    <a:ext uri="{FF2B5EF4-FFF2-40B4-BE49-F238E27FC236}">
                      <a16:creationId xmlns:a16="http://schemas.microsoft.com/office/drawing/2014/main" id="{A0CD1DC3-A7DA-4E43-B6C2-1D9725660254}"/>
                    </a:ext>
                  </a:extLst>
                </p:cNvPr>
                <p:cNvSpPr>
                  <a:spLocks noChangeAspect="1"/>
                </p:cNvSpPr>
                <p:nvPr/>
              </p:nvSpPr>
              <p:spPr bwMode="auto">
                <a:xfrm>
                  <a:off x="3606" y="2399"/>
                  <a:ext cx="178" cy="220"/>
                </a:xfrm>
                <a:custGeom>
                  <a:avLst/>
                  <a:gdLst>
                    <a:gd name="T0" fmla="*/ 28 w 164"/>
                    <a:gd name="T1" fmla="*/ 19 h 220"/>
                    <a:gd name="T2" fmla="*/ 32 w 164"/>
                    <a:gd name="T3" fmla="*/ 12 h 220"/>
                    <a:gd name="T4" fmla="*/ 34 w 164"/>
                    <a:gd name="T5" fmla="*/ 10 h 220"/>
                    <a:gd name="T6" fmla="*/ 47 w 164"/>
                    <a:gd name="T7" fmla="*/ 25 h 220"/>
                    <a:gd name="T8" fmla="*/ 56 w 164"/>
                    <a:gd name="T9" fmla="*/ 28 h 220"/>
                    <a:gd name="T10" fmla="*/ 73 w 164"/>
                    <a:gd name="T11" fmla="*/ 19 h 220"/>
                    <a:gd name="T12" fmla="*/ 86 w 164"/>
                    <a:gd name="T13" fmla="*/ 21 h 220"/>
                    <a:gd name="T14" fmla="*/ 103 w 164"/>
                    <a:gd name="T15" fmla="*/ 15 h 220"/>
                    <a:gd name="T16" fmla="*/ 108 w 164"/>
                    <a:gd name="T17" fmla="*/ 15 h 220"/>
                    <a:gd name="T18" fmla="*/ 123 w 164"/>
                    <a:gd name="T19" fmla="*/ 12 h 220"/>
                    <a:gd name="T20" fmla="*/ 134 w 164"/>
                    <a:gd name="T21" fmla="*/ 12 h 220"/>
                    <a:gd name="T22" fmla="*/ 145 w 164"/>
                    <a:gd name="T23" fmla="*/ 10 h 220"/>
                    <a:gd name="T24" fmla="*/ 153 w 164"/>
                    <a:gd name="T25" fmla="*/ 6 h 220"/>
                    <a:gd name="T26" fmla="*/ 153 w 164"/>
                    <a:gd name="T27" fmla="*/ 0 h 220"/>
                    <a:gd name="T28" fmla="*/ 164 w 164"/>
                    <a:gd name="T29" fmla="*/ 4 h 220"/>
                    <a:gd name="T30" fmla="*/ 160 w 164"/>
                    <a:gd name="T31" fmla="*/ 12 h 220"/>
                    <a:gd name="T32" fmla="*/ 160 w 164"/>
                    <a:gd name="T33" fmla="*/ 15 h 220"/>
                    <a:gd name="T34" fmla="*/ 160 w 164"/>
                    <a:gd name="T35" fmla="*/ 28 h 220"/>
                    <a:gd name="T36" fmla="*/ 157 w 164"/>
                    <a:gd name="T37" fmla="*/ 43 h 220"/>
                    <a:gd name="T38" fmla="*/ 145 w 164"/>
                    <a:gd name="T39" fmla="*/ 60 h 220"/>
                    <a:gd name="T40" fmla="*/ 142 w 164"/>
                    <a:gd name="T41" fmla="*/ 69 h 220"/>
                    <a:gd name="T42" fmla="*/ 142 w 164"/>
                    <a:gd name="T43" fmla="*/ 73 h 220"/>
                    <a:gd name="T44" fmla="*/ 129 w 164"/>
                    <a:gd name="T45" fmla="*/ 92 h 220"/>
                    <a:gd name="T46" fmla="*/ 129 w 164"/>
                    <a:gd name="T47" fmla="*/ 99 h 220"/>
                    <a:gd name="T48" fmla="*/ 112 w 164"/>
                    <a:gd name="T49" fmla="*/ 125 h 220"/>
                    <a:gd name="T50" fmla="*/ 84 w 164"/>
                    <a:gd name="T51" fmla="*/ 153 h 220"/>
                    <a:gd name="T52" fmla="*/ 65 w 164"/>
                    <a:gd name="T53" fmla="*/ 168 h 220"/>
                    <a:gd name="T54" fmla="*/ 34 w 164"/>
                    <a:gd name="T55" fmla="*/ 192 h 220"/>
                    <a:gd name="T56" fmla="*/ 9 w 164"/>
                    <a:gd name="T57" fmla="*/ 220 h 220"/>
                    <a:gd name="T58" fmla="*/ 0 w 164"/>
                    <a:gd name="T59" fmla="*/ 209 h 220"/>
                    <a:gd name="T60" fmla="*/ 0 w 164"/>
                    <a:gd name="T61" fmla="*/ 148 h 220"/>
                    <a:gd name="T62" fmla="*/ 15 w 164"/>
                    <a:gd name="T63" fmla="*/ 131 h 220"/>
                    <a:gd name="T64" fmla="*/ 24 w 164"/>
                    <a:gd name="T65" fmla="*/ 129 h 220"/>
                    <a:gd name="T66" fmla="*/ 32 w 164"/>
                    <a:gd name="T67" fmla="*/ 129 h 220"/>
                    <a:gd name="T68" fmla="*/ 39 w 164"/>
                    <a:gd name="T69" fmla="*/ 118 h 220"/>
                    <a:gd name="T70" fmla="*/ 58 w 164"/>
                    <a:gd name="T71" fmla="*/ 114 h 220"/>
                    <a:gd name="T72" fmla="*/ 65 w 164"/>
                    <a:gd name="T73" fmla="*/ 114 h 220"/>
                    <a:gd name="T74" fmla="*/ 112 w 164"/>
                    <a:gd name="T75" fmla="*/ 64 h 220"/>
                    <a:gd name="T76" fmla="*/ 97 w 164"/>
                    <a:gd name="T77" fmla="*/ 64 h 220"/>
                    <a:gd name="T78" fmla="*/ 47 w 164"/>
                    <a:gd name="T79" fmla="*/ 45 h 220"/>
                    <a:gd name="T80" fmla="*/ 39 w 164"/>
                    <a:gd name="T81" fmla="*/ 38 h 220"/>
                    <a:gd name="T82" fmla="*/ 24 w 164"/>
                    <a:gd name="T83" fmla="*/ 25 h 220"/>
                    <a:gd name="T84" fmla="*/ 28 w 164"/>
                    <a:gd name="T85" fmla="*/ 19 h 2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4"/>
                    <a:gd name="T130" fmla="*/ 0 h 220"/>
                    <a:gd name="T131" fmla="*/ 164 w 164"/>
                    <a:gd name="T132" fmla="*/ 220 h 2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4" h="220">
                      <a:moveTo>
                        <a:pt x="28" y="19"/>
                      </a:moveTo>
                      <a:lnTo>
                        <a:pt x="32" y="12"/>
                      </a:lnTo>
                      <a:lnTo>
                        <a:pt x="34" y="10"/>
                      </a:lnTo>
                      <a:lnTo>
                        <a:pt x="47" y="25"/>
                      </a:lnTo>
                      <a:lnTo>
                        <a:pt x="56" y="28"/>
                      </a:lnTo>
                      <a:lnTo>
                        <a:pt x="73" y="19"/>
                      </a:lnTo>
                      <a:lnTo>
                        <a:pt x="86" y="21"/>
                      </a:lnTo>
                      <a:lnTo>
                        <a:pt x="103" y="15"/>
                      </a:lnTo>
                      <a:lnTo>
                        <a:pt x="108" y="15"/>
                      </a:lnTo>
                      <a:lnTo>
                        <a:pt x="123" y="12"/>
                      </a:lnTo>
                      <a:lnTo>
                        <a:pt x="134" y="12"/>
                      </a:lnTo>
                      <a:lnTo>
                        <a:pt x="145" y="10"/>
                      </a:lnTo>
                      <a:lnTo>
                        <a:pt x="153" y="6"/>
                      </a:lnTo>
                      <a:lnTo>
                        <a:pt x="153" y="0"/>
                      </a:lnTo>
                      <a:lnTo>
                        <a:pt x="164" y="4"/>
                      </a:lnTo>
                      <a:lnTo>
                        <a:pt x="160" y="12"/>
                      </a:lnTo>
                      <a:lnTo>
                        <a:pt x="160" y="15"/>
                      </a:lnTo>
                      <a:lnTo>
                        <a:pt x="160" y="28"/>
                      </a:lnTo>
                      <a:lnTo>
                        <a:pt x="157" y="43"/>
                      </a:lnTo>
                      <a:lnTo>
                        <a:pt x="145" y="60"/>
                      </a:lnTo>
                      <a:lnTo>
                        <a:pt x="142" y="69"/>
                      </a:lnTo>
                      <a:lnTo>
                        <a:pt x="142" y="73"/>
                      </a:lnTo>
                      <a:lnTo>
                        <a:pt x="129" y="92"/>
                      </a:lnTo>
                      <a:lnTo>
                        <a:pt x="129" y="99"/>
                      </a:lnTo>
                      <a:lnTo>
                        <a:pt x="112" y="125"/>
                      </a:lnTo>
                      <a:lnTo>
                        <a:pt x="84" y="153"/>
                      </a:lnTo>
                      <a:lnTo>
                        <a:pt x="65" y="168"/>
                      </a:lnTo>
                      <a:lnTo>
                        <a:pt x="34" y="192"/>
                      </a:lnTo>
                      <a:lnTo>
                        <a:pt x="9" y="220"/>
                      </a:lnTo>
                      <a:lnTo>
                        <a:pt x="0" y="209"/>
                      </a:lnTo>
                      <a:lnTo>
                        <a:pt x="0" y="148"/>
                      </a:lnTo>
                      <a:lnTo>
                        <a:pt x="15" y="131"/>
                      </a:lnTo>
                      <a:lnTo>
                        <a:pt x="24" y="129"/>
                      </a:lnTo>
                      <a:lnTo>
                        <a:pt x="32" y="129"/>
                      </a:lnTo>
                      <a:lnTo>
                        <a:pt x="39" y="118"/>
                      </a:lnTo>
                      <a:lnTo>
                        <a:pt x="58" y="114"/>
                      </a:lnTo>
                      <a:lnTo>
                        <a:pt x="65" y="114"/>
                      </a:lnTo>
                      <a:lnTo>
                        <a:pt x="112" y="64"/>
                      </a:lnTo>
                      <a:lnTo>
                        <a:pt x="97" y="64"/>
                      </a:lnTo>
                      <a:lnTo>
                        <a:pt x="47" y="45"/>
                      </a:lnTo>
                      <a:lnTo>
                        <a:pt x="39" y="38"/>
                      </a:lnTo>
                      <a:lnTo>
                        <a:pt x="24" y="25"/>
                      </a:lnTo>
                      <a:lnTo>
                        <a:pt x="28" y="1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33" name="Freeform 197">
                  <a:extLst>
                    <a:ext uri="{FF2B5EF4-FFF2-40B4-BE49-F238E27FC236}">
                      <a16:creationId xmlns:a16="http://schemas.microsoft.com/office/drawing/2014/main" id="{61F8FE11-A2F8-4EDD-A33C-8A19A8793A60}"/>
                    </a:ext>
                  </a:extLst>
                </p:cNvPr>
                <p:cNvSpPr>
                  <a:spLocks noChangeAspect="1"/>
                </p:cNvSpPr>
                <p:nvPr/>
              </p:nvSpPr>
              <p:spPr bwMode="auto">
                <a:xfrm>
                  <a:off x="3162" y="2966"/>
                  <a:ext cx="287" cy="225"/>
                </a:xfrm>
                <a:custGeom>
                  <a:avLst/>
                  <a:gdLst>
                    <a:gd name="T0" fmla="*/ 201 w 265"/>
                    <a:gd name="T1" fmla="*/ 7 h 225"/>
                    <a:gd name="T2" fmla="*/ 185 w 265"/>
                    <a:gd name="T3" fmla="*/ 15 h 225"/>
                    <a:gd name="T4" fmla="*/ 179 w 265"/>
                    <a:gd name="T5" fmla="*/ 20 h 225"/>
                    <a:gd name="T6" fmla="*/ 170 w 265"/>
                    <a:gd name="T7" fmla="*/ 28 h 225"/>
                    <a:gd name="T8" fmla="*/ 164 w 265"/>
                    <a:gd name="T9" fmla="*/ 41 h 225"/>
                    <a:gd name="T10" fmla="*/ 147 w 265"/>
                    <a:gd name="T11" fmla="*/ 59 h 225"/>
                    <a:gd name="T12" fmla="*/ 129 w 265"/>
                    <a:gd name="T13" fmla="*/ 59 h 225"/>
                    <a:gd name="T14" fmla="*/ 110 w 265"/>
                    <a:gd name="T15" fmla="*/ 54 h 225"/>
                    <a:gd name="T16" fmla="*/ 101 w 265"/>
                    <a:gd name="T17" fmla="*/ 65 h 225"/>
                    <a:gd name="T18" fmla="*/ 86 w 265"/>
                    <a:gd name="T19" fmla="*/ 74 h 225"/>
                    <a:gd name="T20" fmla="*/ 75 w 265"/>
                    <a:gd name="T21" fmla="*/ 76 h 225"/>
                    <a:gd name="T22" fmla="*/ 67 w 265"/>
                    <a:gd name="T23" fmla="*/ 71 h 225"/>
                    <a:gd name="T24" fmla="*/ 67 w 265"/>
                    <a:gd name="T25" fmla="*/ 59 h 225"/>
                    <a:gd name="T26" fmla="*/ 58 w 265"/>
                    <a:gd name="T27" fmla="*/ 43 h 225"/>
                    <a:gd name="T28" fmla="*/ 49 w 265"/>
                    <a:gd name="T29" fmla="*/ 108 h 225"/>
                    <a:gd name="T30" fmla="*/ 41 w 265"/>
                    <a:gd name="T31" fmla="*/ 117 h 225"/>
                    <a:gd name="T32" fmla="*/ 26 w 265"/>
                    <a:gd name="T33" fmla="*/ 115 h 225"/>
                    <a:gd name="T34" fmla="*/ 11 w 265"/>
                    <a:gd name="T35" fmla="*/ 110 h 225"/>
                    <a:gd name="T36" fmla="*/ 11 w 265"/>
                    <a:gd name="T37" fmla="*/ 102 h 225"/>
                    <a:gd name="T38" fmla="*/ 2 w 265"/>
                    <a:gd name="T39" fmla="*/ 108 h 225"/>
                    <a:gd name="T40" fmla="*/ 2 w 265"/>
                    <a:gd name="T41" fmla="*/ 121 h 225"/>
                    <a:gd name="T42" fmla="*/ 26 w 265"/>
                    <a:gd name="T43" fmla="*/ 164 h 225"/>
                    <a:gd name="T44" fmla="*/ 26 w 265"/>
                    <a:gd name="T45" fmla="*/ 184 h 225"/>
                    <a:gd name="T46" fmla="*/ 19 w 265"/>
                    <a:gd name="T47" fmla="*/ 188 h 225"/>
                    <a:gd name="T48" fmla="*/ 26 w 265"/>
                    <a:gd name="T49" fmla="*/ 214 h 225"/>
                    <a:gd name="T50" fmla="*/ 26 w 265"/>
                    <a:gd name="T51" fmla="*/ 210 h 225"/>
                    <a:gd name="T52" fmla="*/ 34 w 265"/>
                    <a:gd name="T53" fmla="*/ 214 h 225"/>
                    <a:gd name="T54" fmla="*/ 41 w 265"/>
                    <a:gd name="T55" fmla="*/ 220 h 225"/>
                    <a:gd name="T56" fmla="*/ 56 w 265"/>
                    <a:gd name="T57" fmla="*/ 218 h 225"/>
                    <a:gd name="T58" fmla="*/ 73 w 265"/>
                    <a:gd name="T59" fmla="*/ 214 h 225"/>
                    <a:gd name="T60" fmla="*/ 86 w 265"/>
                    <a:gd name="T61" fmla="*/ 210 h 225"/>
                    <a:gd name="T62" fmla="*/ 110 w 265"/>
                    <a:gd name="T63" fmla="*/ 210 h 225"/>
                    <a:gd name="T64" fmla="*/ 131 w 265"/>
                    <a:gd name="T65" fmla="*/ 210 h 225"/>
                    <a:gd name="T66" fmla="*/ 144 w 265"/>
                    <a:gd name="T67" fmla="*/ 205 h 225"/>
                    <a:gd name="T68" fmla="*/ 188 w 265"/>
                    <a:gd name="T69" fmla="*/ 184 h 225"/>
                    <a:gd name="T70" fmla="*/ 220 w 265"/>
                    <a:gd name="T71" fmla="*/ 156 h 225"/>
                    <a:gd name="T72" fmla="*/ 231 w 265"/>
                    <a:gd name="T73" fmla="*/ 138 h 225"/>
                    <a:gd name="T74" fmla="*/ 252 w 265"/>
                    <a:gd name="T75" fmla="*/ 115 h 225"/>
                    <a:gd name="T76" fmla="*/ 265 w 265"/>
                    <a:gd name="T77" fmla="*/ 84 h 225"/>
                    <a:gd name="T78" fmla="*/ 252 w 265"/>
                    <a:gd name="T79" fmla="*/ 80 h 225"/>
                    <a:gd name="T80" fmla="*/ 239 w 265"/>
                    <a:gd name="T81" fmla="*/ 87 h 225"/>
                    <a:gd name="T82" fmla="*/ 239 w 265"/>
                    <a:gd name="T83" fmla="*/ 65 h 225"/>
                    <a:gd name="T84" fmla="*/ 252 w 265"/>
                    <a:gd name="T85" fmla="*/ 61 h 225"/>
                    <a:gd name="T86" fmla="*/ 252 w 265"/>
                    <a:gd name="T87" fmla="*/ 37 h 225"/>
                    <a:gd name="T88" fmla="*/ 250 w 265"/>
                    <a:gd name="T89" fmla="*/ 15 h 225"/>
                    <a:gd name="T90" fmla="*/ 244 w 265"/>
                    <a:gd name="T91" fmla="*/ 5 h 225"/>
                    <a:gd name="T92" fmla="*/ 231 w 265"/>
                    <a:gd name="T93" fmla="*/ 5 h 225"/>
                    <a:gd name="T94" fmla="*/ 211 w 265"/>
                    <a:gd name="T95" fmla="*/ 0 h 2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5"/>
                    <a:gd name="T145" fmla="*/ 0 h 225"/>
                    <a:gd name="T146" fmla="*/ 265 w 265"/>
                    <a:gd name="T147" fmla="*/ 225 h 2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5" h="225">
                      <a:moveTo>
                        <a:pt x="205" y="0"/>
                      </a:moveTo>
                      <a:lnTo>
                        <a:pt x="201" y="7"/>
                      </a:lnTo>
                      <a:lnTo>
                        <a:pt x="194" y="7"/>
                      </a:lnTo>
                      <a:lnTo>
                        <a:pt x="185" y="15"/>
                      </a:lnTo>
                      <a:lnTo>
                        <a:pt x="181" y="15"/>
                      </a:lnTo>
                      <a:lnTo>
                        <a:pt x="179" y="20"/>
                      </a:lnTo>
                      <a:lnTo>
                        <a:pt x="175" y="22"/>
                      </a:lnTo>
                      <a:lnTo>
                        <a:pt x="170" y="28"/>
                      </a:lnTo>
                      <a:lnTo>
                        <a:pt x="170" y="37"/>
                      </a:lnTo>
                      <a:lnTo>
                        <a:pt x="164" y="41"/>
                      </a:lnTo>
                      <a:lnTo>
                        <a:pt x="155" y="43"/>
                      </a:lnTo>
                      <a:lnTo>
                        <a:pt x="147" y="59"/>
                      </a:lnTo>
                      <a:lnTo>
                        <a:pt x="138" y="59"/>
                      </a:lnTo>
                      <a:lnTo>
                        <a:pt x="129" y="59"/>
                      </a:lnTo>
                      <a:lnTo>
                        <a:pt x="121" y="59"/>
                      </a:lnTo>
                      <a:lnTo>
                        <a:pt x="110" y="54"/>
                      </a:lnTo>
                      <a:lnTo>
                        <a:pt x="101" y="54"/>
                      </a:lnTo>
                      <a:lnTo>
                        <a:pt x="101" y="65"/>
                      </a:lnTo>
                      <a:lnTo>
                        <a:pt x="90" y="74"/>
                      </a:lnTo>
                      <a:lnTo>
                        <a:pt x="86" y="74"/>
                      </a:lnTo>
                      <a:lnTo>
                        <a:pt x="86" y="76"/>
                      </a:lnTo>
                      <a:lnTo>
                        <a:pt x="75" y="76"/>
                      </a:lnTo>
                      <a:lnTo>
                        <a:pt x="67" y="80"/>
                      </a:lnTo>
                      <a:lnTo>
                        <a:pt x="67" y="71"/>
                      </a:lnTo>
                      <a:lnTo>
                        <a:pt x="71" y="65"/>
                      </a:lnTo>
                      <a:lnTo>
                        <a:pt x="67" y="59"/>
                      </a:lnTo>
                      <a:lnTo>
                        <a:pt x="65" y="50"/>
                      </a:lnTo>
                      <a:lnTo>
                        <a:pt x="58" y="43"/>
                      </a:lnTo>
                      <a:lnTo>
                        <a:pt x="56" y="108"/>
                      </a:lnTo>
                      <a:lnTo>
                        <a:pt x="49" y="108"/>
                      </a:lnTo>
                      <a:lnTo>
                        <a:pt x="41" y="115"/>
                      </a:lnTo>
                      <a:lnTo>
                        <a:pt x="41" y="117"/>
                      </a:lnTo>
                      <a:lnTo>
                        <a:pt x="34" y="115"/>
                      </a:lnTo>
                      <a:lnTo>
                        <a:pt x="26" y="115"/>
                      </a:lnTo>
                      <a:lnTo>
                        <a:pt x="21" y="115"/>
                      </a:lnTo>
                      <a:lnTo>
                        <a:pt x="11" y="110"/>
                      </a:lnTo>
                      <a:lnTo>
                        <a:pt x="11" y="102"/>
                      </a:lnTo>
                      <a:lnTo>
                        <a:pt x="6" y="102"/>
                      </a:lnTo>
                      <a:lnTo>
                        <a:pt x="2" y="108"/>
                      </a:lnTo>
                      <a:lnTo>
                        <a:pt x="0" y="110"/>
                      </a:lnTo>
                      <a:lnTo>
                        <a:pt x="2" y="121"/>
                      </a:lnTo>
                      <a:lnTo>
                        <a:pt x="11" y="141"/>
                      </a:lnTo>
                      <a:lnTo>
                        <a:pt x="26" y="164"/>
                      </a:lnTo>
                      <a:lnTo>
                        <a:pt x="26" y="175"/>
                      </a:lnTo>
                      <a:lnTo>
                        <a:pt x="26" y="184"/>
                      </a:lnTo>
                      <a:lnTo>
                        <a:pt x="19" y="184"/>
                      </a:lnTo>
                      <a:lnTo>
                        <a:pt x="19" y="188"/>
                      </a:lnTo>
                      <a:lnTo>
                        <a:pt x="26" y="203"/>
                      </a:lnTo>
                      <a:lnTo>
                        <a:pt x="26" y="214"/>
                      </a:lnTo>
                      <a:lnTo>
                        <a:pt x="26" y="210"/>
                      </a:lnTo>
                      <a:lnTo>
                        <a:pt x="34" y="210"/>
                      </a:lnTo>
                      <a:lnTo>
                        <a:pt x="34" y="214"/>
                      </a:lnTo>
                      <a:lnTo>
                        <a:pt x="37" y="214"/>
                      </a:lnTo>
                      <a:lnTo>
                        <a:pt x="41" y="220"/>
                      </a:lnTo>
                      <a:lnTo>
                        <a:pt x="52" y="225"/>
                      </a:lnTo>
                      <a:lnTo>
                        <a:pt x="56" y="218"/>
                      </a:lnTo>
                      <a:lnTo>
                        <a:pt x="58" y="214"/>
                      </a:lnTo>
                      <a:lnTo>
                        <a:pt x="73" y="214"/>
                      </a:lnTo>
                      <a:lnTo>
                        <a:pt x="86" y="214"/>
                      </a:lnTo>
                      <a:lnTo>
                        <a:pt x="86" y="210"/>
                      </a:lnTo>
                      <a:lnTo>
                        <a:pt x="101" y="210"/>
                      </a:lnTo>
                      <a:lnTo>
                        <a:pt x="110" y="210"/>
                      </a:lnTo>
                      <a:lnTo>
                        <a:pt x="129" y="214"/>
                      </a:lnTo>
                      <a:lnTo>
                        <a:pt x="131" y="210"/>
                      </a:lnTo>
                      <a:lnTo>
                        <a:pt x="140" y="210"/>
                      </a:lnTo>
                      <a:lnTo>
                        <a:pt x="144" y="205"/>
                      </a:lnTo>
                      <a:lnTo>
                        <a:pt x="157" y="205"/>
                      </a:lnTo>
                      <a:lnTo>
                        <a:pt x="188" y="184"/>
                      </a:lnTo>
                      <a:lnTo>
                        <a:pt x="205" y="171"/>
                      </a:lnTo>
                      <a:lnTo>
                        <a:pt x="220" y="156"/>
                      </a:lnTo>
                      <a:lnTo>
                        <a:pt x="220" y="151"/>
                      </a:lnTo>
                      <a:lnTo>
                        <a:pt x="231" y="138"/>
                      </a:lnTo>
                      <a:lnTo>
                        <a:pt x="231" y="134"/>
                      </a:lnTo>
                      <a:lnTo>
                        <a:pt x="252" y="115"/>
                      </a:lnTo>
                      <a:lnTo>
                        <a:pt x="259" y="100"/>
                      </a:lnTo>
                      <a:lnTo>
                        <a:pt x="265" y="84"/>
                      </a:lnTo>
                      <a:lnTo>
                        <a:pt x="259" y="84"/>
                      </a:lnTo>
                      <a:lnTo>
                        <a:pt x="252" y="80"/>
                      </a:lnTo>
                      <a:lnTo>
                        <a:pt x="252" y="87"/>
                      </a:lnTo>
                      <a:lnTo>
                        <a:pt x="239" y="87"/>
                      </a:lnTo>
                      <a:lnTo>
                        <a:pt x="231" y="74"/>
                      </a:lnTo>
                      <a:lnTo>
                        <a:pt x="239" y="65"/>
                      </a:lnTo>
                      <a:lnTo>
                        <a:pt x="252" y="65"/>
                      </a:lnTo>
                      <a:lnTo>
                        <a:pt x="252" y="61"/>
                      </a:lnTo>
                      <a:lnTo>
                        <a:pt x="252" y="50"/>
                      </a:lnTo>
                      <a:lnTo>
                        <a:pt x="252" y="37"/>
                      </a:lnTo>
                      <a:lnTo>
                        <a:pt x="246" y="22"/>
                      </a:lnTo>
                      <a:lnTo>
                        <a:pt x="250" y="15"/>
                      </a:lnTo>
                      <a:lnTo>
                        <a:pt x="246" y="13"/>
                      </a:lnTo>
                      <a:lnTo>
                        <a:pt x="244" y="5"/>
                      </a:lnTo>
                      <a:lnTo>
                        <a:pt x="239" y="0"/>
                      </a:lnTo>
                      <a:lnTo>
                        <a:pt x="231" y="5"/>
                      </a:lnTo>
                      <a:lnTo>
                        <a:pt x="222" y="0"/>
                      </a:lnTo>
                      <a:lnTo>
                        <a:pt x="211" y="0"/>
                      </a:lnTo>
                      <a:lnTo>
                        <a:pt x="205"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34" name="Freeform 198">
                  <a:extLst>
                    <a:ext uri="{FF2B5EF4-FFF2-40B4-BE49-F238E27FC236}">
                      <a16:creationId xmlns:a16="http://schemas.microsoft.com/office/drawing/2014/main" id="{0A858E97-C99B-417C-BA77-6894E78DCFA9}"/>
                    </a:ext>
                  </a:extLst>
                </p:cNvPr>
                <p:cNvSpPr>
                  <a:spLocks noChangeAspect="1"/>
                </p:cNvSpPr>
                <p:nvPr/>
              </p:nvSpPr>
              <p:spPr bwMode="auto">
                <a:xfrm>
                  <a:off x="3346" y="3076"/>
                  <a:ext cx="41" cy="39"/>
                </a:xfrm>
                <a:custGeom>
                  <a:avLst/>
                  <a:gdLst>
                    <a:gd name="T0" fmla="*/ 35 w 37"/>
                    <a:gd name="T1" fmla="*/ 26 h 39"/>
                    <a:gd name="T2" fmla="*/ 18 w 37"/>
                    <a:gd name="T3" fmla="*/ 28 h 39"/>
                    <a:gd name="T4" fmla="*/ 15 w 37"/>
                    <a:gd name="T5" fmla="*/ 39 h 39"/>
                    <a:gd name="T6" fmla="*/ 7 w 37"/>
                    <a:gd name="T7" fmla="*/ 35 h 39"/>
                    <a:gd name="T8" fmla="*/ 3 w 37"/>
                    <a:gd name="T9" fmla="*/ 24 h 39"/>
                    <a:gd name="T10" fmla="*/ 0 w 37"/>
                    <a:gd name="T11" fmla="*/ 20 h 39"/>
                    <a:gd name="T12" fmla="*/ 3 w 37"/>
                    <a:gd name="T13" fmla="*/ 15 h 39"/>
                    <a:gd name="T14" fmla="*/ 9 w 37"/>
                    <a:gd name="T15" fmla="*/ 7 h 39"/>
                    <a:gd name="T16" fmla="*/ 26 w 37"/>
                    <a:gd name="T17" fmla="*/ 0 h 39"/>
                    <a:gd name="T18" fmla="*/ 31 w 37"/>
                    <a:gd name="T19" fmla="*/ 5 h 39"/>
                    <a:gd name="T20" fmla="*/ 37 w 37"/>
                    <a:gd name="T21" fmla="*/ 13 h 39"/>
                    <a:gd name="T22" fmla="*/ 35 w 37"/>
                    <a:gd name="T23" fmla="*/ 20 h 39"/>
                    <a:gd name="T24" fmla="*/ 35 w 37"/>
                    <a:gd name="T25" fmla="*/ 26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9"/>
                    <a:gd name="T41" fmla="*/ 37 w 37"/>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9">
                      <a:moveTo>
                        <a:pt x="35" y="26"/>
                      </a:moveTo>
                      <a:lnTo>
                        <a:pt x="18" y="28"/>
                      </a:lnTo>
                      <a:lnTo>
                        <a:pt x="15" y="39"/>
                      </a:lnTo>
                      <a:lnTo>
                        <a:pt x="7" y="35"/>
                      </a:lnTo>
                      <a:lnTo>
                        <a:pt x="3" y="24"/>
                      </a:lnTo>
                      <a:lnTo>
                        <a:pt x="0" y="20"/>
                      </a:lnTo>
                      <a:lnTo>
                        <a:pt x="3" y="15"/>
                      </a:lnTo>
                      <a:lnTo>
                        <a:pt x="9" y="7"/>
                      </a:lnTo>
                      <a:lnTo>
                        <a:pt x="26" y="0"/>
                      </a:lnTo>
                      <a:lnTo>
                        <a:pt x="31" y="5"/>
                      </a:lnTo>
                      <a:lnTo>
                        <a:pt x="37" y="13"/>
                      </a:lnTo>
                      <a:lnTo>
                        <a:pt x="35" y="20"/>
                      </a:lnTo>
                      <a:lnTo>
                        <a:pt x="35" y="2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35" name="Freeform 199">
                  <a:extLst>
                    <a:ext uri="{FF2B5EF4-FFF2-40B4-BE49-F238E27FC236}">
                      <a16:creationId xmlns:a16="http://schemas.microsoft.com/office/drawing/2014/main" id="{68EFC215-0E1A-4A7D-A281-B354A1A3932A}"/>
                    </a:ext>
                  </a:extLst>
                </p:cNvPr>
                <p:cNvSpPr>
                  <a:spLocks noChangeAspect="1"/>
                </p:cNvSpPr>
                <p:nvPr/>
              </p:nvSpPr>
              <p:spPr bwMode="auto">
                <a:xfrm>
                  <a:off x="3270" y="2228"/>
                  <a:ext cx="290" cy="309"/>
                </a:xfrm>
                <a:custGeom>
                  <a:avLst/>
                  <a:gdLst>
                    <a:gd name="T0" fmla="*/ 233 w 268"/>
                    <a:gd name="T1" fmla="*/ 2 h 309"/>
                    <a:gd name="T2" fmla="*/ 242 w 268"/>
                    <a:gd name="T3" fmla="*/ 17 h 309"/>
                    <a:gd name="T4" fmla="*/ 248 w 268"/>
                    <a:gd name="T5" fmla="*/ 54 h 309"/>
                    <a:gd name="T6" fmla="*/ 266 w 268"/>
                    <a:gd name="T7" fmla="*/ 67 h 309"/>
                    <a:gd name="T8" fmla="*/ 266 w 268"/>
                    <a:gd name="T9" fmla="*/ 80 h 309"/>
                    <a:gd name="T10" fmla="*/ 253 w 268"/>
                    <a:gd name="T11" fmla="*/ 82 h 309"/>
                    <a:gd name="T12" fmla="*/ 246 w 268"/>
                    <a:gd name="T13" fmla="*/ 84 h 309"/>
                    <a:gd name="T14" fmla="*/ 242 w 268"/>
                    <a:gd name="T15" fmla="*/ 104 h 309"/>
                    <a:gd name="T16" fmla="*/ 233 w 268"/>
                    <a:gd name="T17" fmla="*/ 145 h 309"/>
                    <a:gd name="T18" fmla="*/ 225 w 268"/>
                    <a:gd name="T19" fmla="*/ 160 h 309"/>
                    <a:gd name="T20" fmla="*/ 216 w 268"/>
                    <a:gd name="T21" fmla="*/ 186 h 309"/>
                    <a:gd name="T22" fmla="*/ 207 w 268"/>
                    <a:gd name="T23" fmla="*/ 190 h 309"/>
                    <a:gd name="T24" fmla="*/ 203 w 268"/>
                    <a:gd name="T25" fmla="*/ 201 h 309"/>
                    <a:gd name="T26" fmla="*/ 201 w 268"/>
                    <a:gd name="T27" fmla="*/ 224 h 309"/>
                    <a:gd name="T28" fmla="*/ 181 w 268"/>
                    <a:gd name="T29" fmla="*/ 229 h 309"/>
                    <a:gd name="T30" fmla="*/ 192 w 268"/>
                    <a:gd name="T31" fmla="*/ 244 h 309"/>
                    <a:gd name="T32" fmla="*/ 216 w 268"/>
                    <a:gd name="T33" fmla="*/ 263 h 309"/>
                    <a:gd name="T34" fmla="*/ 222 w 268"/>
                    <a:gd name="T35" fmla="*/ 278 h 309"/>
                    <a:gd name="T36" fmla="*/ 227 w 268"/>
                    <a:gd name="T37" fmla="*/ 289 h 309"/>
                    <a:gd name="T38" fmla="*/ 222 w 268"/>
                    <a:gd name="T39" fmla="*/ 283 h 309"/>
                    <a:gd name="T40" fmla="*/ 203 w 268"/>
                    <a:gd name="T41" fmla="*/ 294 h 309"/>
                    <a:gd name="T42" fmla="*/ 190 w 268"/>
                    <a:gd name="T43" fmla="*/ 304 h 309"/>
                    <a:gd name="T44" fmla="*/ 168 w 268"/>
                    <a:gd name="T45" fmla="*/ 304 h 309"/>
                    <a:gd name="T46" fmla="*/ 160 w 268"/>
                    <a:gd name="T47" fmla="*/ 304 h 309"/>
                    <a:gd name="T48" fmla="*/ 145 w 268"/>
                    <a:gd name="T49" fmla="*/ 304 h 309"/>
                    <a:gd name="T50" fmla="*/ 125 w 268"/>
                    <a:gd name="T51" fmla="*/ 289 h 309"/>
                    <a:gd name="T52" fmla="*/ 123 w 268"/>
                    <a:gd name="T53" fmla="*/ 294 h 309"/>
                    <a:gd name="T54" fmla="*/ 112 w 268"/>
                    <a:gd name="T55" fmla="*/ 289 h 309"/>
                    <a:gd name="T56" fmla="*/ 108 w 268"/>
                    <a:gd name="T57" fmla="*/ 296 h 309"/>
                    <a:gd name="T58" fmla="*/ 95 w 268"/>
                    <a:gd name="T59" fmla="*/ 289 h 309"/>
                    <a:gd name="T60" fmla="*/ 89 w 268"/>
                    <a:gd name="T61" fmla="*/ 281 h 309"/>
                    <a:gd name="T62" fmla="*/ 76 w 268"/>
                    <a:gd name="T63" fmla="*/ 266 h 309"/>
                    <a:gd name="T64" fmla="*/ 71 w 268"/>
                    <a:gd name="T65" fmla="*/ 253 h 309"/>
                    <a:gd name="T66" fmla="*/ 65 w 268"/>
                    <a:gd name="T67" fmla="*/ 248 h 309"/>
                    <a:gd name="T68" fmla="*/ 52 w 268"/>
                    <a:gd name="T69" fmla="*/ 235 h 309"/>
                    <a:gd name="T70" fmla="*/ 37 w 268"/>
                    <a:gd name="T71" fmla="*/ 229 h 309"/>
                    <a:gd name="T72" fmla="*/ 26 w 268"/>
                    <a:gd name="T73" fmla="*/ 222 h 309"/>
                    <a:gd name="T74" fmla="*/ 24 w 268"/>
                    <a:gd name="T75" fmla="*/ 216 h 309"/>
                    <a:gd name="T76" fmla="*/ 26 w 268"/>
                    <a:gd name="T77" fmla="*/ 209 h 309"/>
                    <a:gd name="T78" fmla="*/ 15 w 268"/>
                    <a:gd name="T79" fmla="*/ 190 h 309"/>
                    <a:gd name="T80" fmla="*/ 15 w 268"/>
                    <a:gd name="T81" fmla="*/ 179 h 309"/>
                    <a:gd name="T82" fmla="*/ 7 w 268"/>
                    <a:gd name="T83" fmla="*/ 168 h 309"/>
                    <a:gd name="T84" fmla="*/ 7 w 268"/>
                    <a:gd name="T85" fmla="*/ 160 h 309"/>
                    <a:gd name="T86" fmla="*/ 0 w 268"/>
                    <a:gd name="T87" fmla="*/ 160 h 309"/>
                    <a:gd name="T88" fmla="*/ 7 w 268"/>
                    <a:gd name="T89" fmla="*/ 145 h 309"/>
                    <a:gd name="T90" fmla="*/ 7 w 268"/>
                    <a:gd name="T91" fmla="*/ 130 h 309"/>
                    <a:gd name="T92" fmla="*/ 7 w 268"/>
                    <a:gd name="T93" fmla="*/ 121 h 309"/>
                    <a:gd name="T94" fmla="*/ 11 w 268"/>
                    <a:gd name="T95" fmla="*/ 110 h 309"/>
                    <a:gd name="T96" fmla="*/ 30 w 268"/>
                    <a:gd name="T97" fmla="*/ 104 h 309"/>
                    <a:gd name="T98" fmla="*/ 30 w 268"/>
                    <a:gd name="T99" fmla="*/ 37 h 309"/>
                    <a:gd name="T100" fmla="*/ 45 w 268"/>
                    <a:gd name="T101" fmla="*/ 0 h 3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8"/>
                    <a:gd name="T154" fmla="*/ 0 h 309"/>
                    <a:gd name="T155" fmla="*/ 268 w 268"/>
                    <a:gd name="T156" fmla="*/ 309 h 3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8" h="309">
                      <a:moveTo>
                        <a:pt x="45" y="0"/>
                      </a:moveTo>
                      <a:lnTo>
                        <a:pt x="233" y="2"/>
                      </a:lnTo>
                      <a:lnTo>
                        <a:pt x="238" y="11"/>
                      </a:lnTo>
                      <a:lnTo>
                        <a:pt x="242" y="17"/>
                      </a:lnTo>
                      <a:lnTo>
                        <a:pt x="240" y="17"/>
                      </a:lnTo>
                      <a:lnTo>
                        <a:pt x="248" y="54"/>
                      </a:lnTo>
                      <a:lnTo>
                        <a:pt x="257" y="60"/>
                      </a:lnTo>
                      <a:lnTo>
                        <a:pt x="266" y="67"/>
                      </a:lnTo>
                      <a:lnTo>
                        <a:pt x="268" y="69"/>
                      </a:lnTo>
                      <a:lnTo>
                        <a:pt x="266" y="80"/>
                      </a:lnTo>
                      <a:lnTo>
                        <a:pt x="257" y="76"/>
                      </a:lnTo>
                      <a:lnTo>
                        <a:pt x="253" y="82"/>
                      </a:lnTo>
                      <a:lnTo>
                        <a:pt x="253" y="84"/>
                      </a:lnTo>
                      <a:lnTo>
                        <a:pt x="246" y="84"/>
                      </a:lnTo>
                      <a:lnTo>
                        <a:pt x="242" y="95"/>
                      </a:lnTo>
                      <a:lnTo>
                        <a:pt x="242" y="104"/>
                      </a:lnTo>
                      <a:lnTo>
                        <a:pt x="238" y="125"/>
                      </a:lnTo>
                      <a:lnTo>
                        <a:pt x="233" y="145"/>
                      </a:lnTo>
                      <a:lnTo>
                        <a:pt x="231" y="155"/>
                      </a:lnTo>
                      <a:lnTo>
                        <a:pt x="225" y="160"/>
                      </a:lnTo>
                      <a:lnTo>
                        <a:pt x="218" y="171"/>
                      </a:lnTo>
                      <a:lnTo>
                        <a:pt x="216" y="186"/>
                      </a:lnTo>
                      <a:lnTo>
                        <a:pt x="212" y="190"/>
                      </a:lnTo>
                      <a:lnTo>
                        <a:pt x="207" y="190"/>
                      </a:lnTo>
                      <a:lnTo>
                        <a:pt x="203" y="194"/>
                      </a:lnTo>
                      <a:lnTo>
                        <a:pt x="203" y="201"/>
                      </a:lnTo>
                      <a:lnTo>
                        <a:pt x="201" y="207"/>
                      </a:lnTo>
                      <a:lnTo>
                        <a:pt x="201" y="224"/>
                      </a:lnTo>
                      <a:lnTo>
                        <a:pt x="192" y="229"/>
                      </a:lnTo>
                      <a:lnTo>
                        <a:pt x="181" y="229"/>
                      </a:lnTo>
                      <a:lnTo>
                        <a:pt x="181" y="237"/>
                      </a:lnTo>
                      <a:lnTo>
                        <a:pt x="192" y="244"/>
                      </a:lnTo>
                      <a:lnTo>
                        <a:pt x="203" y="253"/>
                      </a:lnTo>
                      <a:lnTo>
                        <a:pt x="216" y="263"/>
                      </a:lnTo>
                      <a:lnTo>
                        <a:pt x="218" y="270"/>
                      </a:lnTo>
                      <a:lnTo>
                        <a:pt x="222" y="278"/>
                      </a:lnTo>
                      <a:lnTo>
                        <a:pt x="227" y="278"/>
                      </a:lnTo>
                      <a:lnTo>
                        <a:pt x="227" y="289"/>
                      </a:lnTo>
                      <a:lnTo>
                        <a:pt x="225" y="289"/>
                      </a:lnTo>
                      <a:lnTo>
                        <a:pt x="222" y="283"/>
                      </a:lnTo>
                      <a:lnTo>
                        <a:pt x="212" y="289"/>
                      </a:lnTo>
                      <a:lnTo>
                        <a:pt x="203" y="294"/>
                      </a:lnTo>
                      <a:lnTo>
                        <a:pt x="201" y="298"/>
                      </a:lnTo>
                      <a:lnTo>
                        <a:pt x="190" y="304"/>
                      </a:lnTo>
                      <a:lnTo>
                        <a:pt x="177" y="304"/>
                      </a:lnTo>
                      <a:lnTo>
                        <a:pt x="168" y="304"/>
                      </a:lnTo>
                      <a:lnTo>
                        <a:pt x="166" y="309"/>
                      </a:lnTo>
                      <a:lnTo>
                        <a:pt x="160" y="304"/>
                      </a:lnTo>
                      <a:lnTo>
                        <a:pt x="147" y="302"/>
                      </a:lnTo>
                      <a:lnTo>
                        <a:pt x="145" y="304"/>
                      </a:lnTo>
                      <a:lnTo>
                        <a:pt x="132" y="296"/>
                      </a:lnTo>
                      <a:lnTo>
                        <a:pt x="125" y="289"/>
                      </a:lnTo>
                      <a:lnTo>
                        <a:pt x="123" y="289"/>
                      </a:lnTo>
                      <a:lnTo>
                        <a:pt x="123" y="294"/>
                      </a:lnTo>
                      <a:lnTo>
                        <a:pt x="112" y="294"/>
                      </a:lnTo>
                      <a:lnTo>
                        <a:pt x="112" y="289"/>
                      </a:lnTo>
                      <a:lnTo>
                        <a:pt x="110" y="294"/>
                      </a:lnTo>
                      <a:lnTo>
                        <a:pt x="108" y="296"/>
                      </a:lnTo>
                      <a:lnTo>
                        <a:pt x="102" y="294"/>
                      </a:lnTo>
                      <a:lnTo>
                        <a:pt x="95" y="289"/>
                      </a:lnTo>
                      <a:lnTo>
                        <a:pt x="95" y="283"/>
                      </a:lnTo>
                      <a:lnTo>
                        <a:pt x="89" y="281"/>
                      </a:lnTo>
                      <a:lnTo>
                        <a:pt x="86" y="270"/>
                      </a:lnTo>
                      <a:lnTo>
                        <a:pt x="76" y="266"/>
                      </a:lnTo>
                      <a:lnTo>
                        <a:pt x="71" y="255"/>
                      </a:lnTo>
                      <a:lnTo>
                        <a:pt x="71" y="253"/>
                      </a:lnTo>
                      <a:lnTo>
                        <a:pt x="67" y="253"/>
                      </a:lnTo>
                      <a:lnTo>
                        <a:pt x="65" y="248"/>
                      </a:lnTo>
                      <a:lnTo>
                        <a:pt x="56" y="248"/>
                      </a:lnTo>
                      <a:lnTo>
                        <a:pt x="52" y="235"/>
                      </a:lnTo>
                      <a:lnTo>
                        <a:pt x="45" y="229"/>
                      </a:lnTo>
                      <a:lnTo>
                        <a:pt x="37" y="229"/>
                      </a:lnTo>
                      <a:lnTo>
                        <a:pt x="37" y="222"/>
                      </a:lnTo>
                      <a:lnTo>
                        <a:pt x="26" y="222"/>
                      </a:lnTo>
                      <a:lnTo>
                        <a:pt x="24" y="220"/>
                      </a:lnTo>
                      <a:lnTo>
                        <a:pt x="24" y="216"/>
                      </a:lnTo>
                      <a:lnTo>
                        <a:pt x="22" y="214"/>
                      </a:lnTo>
                      <a:lnTo>
                        <a:pt x="26" y="209"/>
                      </a:lnTo>
                      <a:lnTo>
                        <a:pt x="24" y="201"/>
                      </a:lnTo>
                      <a:lnTo>
                        <a:pt x="15" y="190"/>
                      </a:lnTo>
                      <a:lnTo>
                        <a:pt x="11" y="186"/>
                      </a:lnTo>
                      <a:lnTo>
                        <a:pt x="15" y="179"/>
                      </a:lnTo>
                      <a:lnTo>
                        <a:pt x="7" y="175"/>
                      </a:lnTo>
                      <a:lnTo>
                        <a:pt x="7" y="168"/>
                      </a:lnTo>
                      <a:lnTo>
                        <a:pt x="7" y="160"/>
                      </a:lnTo>
                      <a:lnTo>
                        <a:pt x="2" y="155"/>
                      </a:lnTo>
                      <a:lnTo>
                        <a:pt x="0" y="160"/>
                      </a:lnTo>
                      <a:lnTo>
                        <a:pt x="0" y="151"/>
                      </a:lnTo>
                      <a:lnTo>
                        <a:pt x="7" y="145"/>
                      </a:lnTo>
                      <a:lnTo>
                        <a:pt x="2" y="136"/>
                      </a:lnTo>
                      <a:lnTo>
                        <a:pt x="7" y="130"/>
                      </a:lnTo>
                      <a:lnTo>
                        <a:pt x="7" y="125"/>
                      </a:lnTo>
                      <a:lnTo>
                        <a:pt x="7" y="121"/>
                      </a:lnTo>
                      <a:lnTo>
                        <a:pt x="15" y="112"/>
                      </a:lnTo>
                      <a:lnTo>
                        <a:pt x="11" y="110"/>
                      </a:lnTo>
                      <a:lnTo>
                        <a:pt x="17" y="106"/>
                      </a:lnTo>
                      <a:lnTo>
                        <a:pt x="30" y="104"/>
                      </a:lnTo>
                      <a:lnTo>
                        <a:pt x="30" y="41"/>
                      </a:lnTo>
                      <a:lnTo>
                        <a:pt x="30" y="37"/>
                      </a:lnTo>
                      <a:lnTo>
                        <a:pt x="45" y="37"/>
                      </a:lnTo>
                      <a:lnTo>
                        <a:pt x="45"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36" name="Freeform 200">
                  <a:extLst>
                    <a:ext uri="{FF2B5EF4-FFF2-40B4-BE49-F238E27FC236}">
                      <a16:creationId xmlns:a16="http://schemas.microsoft.com/office/drawing/2014/main" id="{09B31EAB-95AD-4312-A32F-AF0786D276ED}"/>
                    </a:ext>
                  </a:extLst>
                </p:cNvPr>
                <p:cNvSpPr>
                  <a:spLocks noChangeAspect="1"/>
                </p:cNvSpPr>
                <p:nvPr/>
              </p:nvSpPr>
              <p:spPr bwMode="auto">
                <a:xfrm>
                  <a:off x="3413" y="3031"/>
                  <a:ext cx="28" cy="22"/>
                </a:xfrm>
                <a:custGeom>
                  <a:avLst/>
                  <a:gdLst>
                    <a:gd name="T0" fmla="*/ 21 w 26"/>
                    <a:gd name="T1" fmla="*/ 0 h 22"/>
                    <a:gd name="T2" fmla="*/ 26 w 26"/>
                    <a:gd name="T3" fmla="*/ 6 h 22"/>
                    <a:gd name="T4" fmla="*/ 21 w 26"/>
                    <a:gd name="T5" fmla="*/ 15 h 22"/>
                    <a:gd name="T6" fmla="*/ 21 w 26"/>
                    <a:gd name="T7" fmla="*/ 22 h 22"/>
                    <a:gd name="T8" fmla="*/ 11 w 26"/>
                    <a:gd name="T9" fmla="*/ 22 h 22"/>
                    <a:gd name="T10" fmla="*/ 0 w 26"/>
                    <a:gd name="T11" fmla="*/ 9 h 22"/>
                    <a:gd name="T12" fmla="*/ 11 w 26"/>
                    <a:gd name="T13" fmla="*/ 0 h 22"/>
                    <a:gd name="T14" fmla="*/ 21 w 26"/>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22"/>
                    <a:gd name="T26" fmla="*/ 26 w 2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22">
                      <a:moveTo>
                        <a:pt x="21" y="0"/>
                      </a:moveTo>
                      <a:lnTo>
                        <a:pt x="26" y="6"/>
                      </a:lnTo>
                      <a:lnTo>
                        <a:pt x="21" y="15"/>
                      </a:lnTo>
                      <a:lnTo>
                        <a:pt x="21" y="22"/>
                      </a:lnTo>
                      <a:lnTo>
                        <a:pt x="11" y="22"/>
                      </a:lnTo>
                      <a:lnTo>
                        <a:pt x="0" y="9"/>
                      </a:lnTo>
                      <a:lnTo>
                        <a:pt x="11" y="0"/>
                      </a:lnTo>
                      <a:lnTo>
                        <a:pt x="21"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37" name="Freeform 201">
                  <a:extLst>
                    <a:ext uri="{FF2B5EF4-FFF2-40B4-BE49-F238E27FC236}">
                      <a16:creationId xmlns:a16="http://schemas.microsoft.com/office/drawing/2014/main" id="{6B9C699A-AD26-4423-8DFF-E87E28427DB1}"/>
                    </a:ext>
                  </a:extLst>
                </p:cNvPr>
                <p:cNvSpPr>
                  <a:spLocks noChangeAspect="1"/>
                </p:cNvSpPr>
                <p:nvPr/>
              </p:nvSpPr>
              <p:spPr bwMode="auto">
                <a:xfrm>
                  <a:off x="3401" y="2610"/>
                  <a:ext cx="191" cy="177"/>
                </a:xfrm>
                <a:custGeom>
                  <a:avLst/>
                  <a:gdLst>
                    <a:gd name="T0" fmla="*/ 26 w 177"/>
                    <a:gd name="T1" fmla="*/ 0 h 177"/>
                    <a:gd name="T2" fmla="*/ 76 w 177"/>
                    <a:gd name="T3" fmla="*/ 0 h 177"/>
                    <a:gd name="T4" fmla="*/ 140 w 177"/>
                    <a:gd name="T5" fmla="*/ 37 h 177"/>
                    <a:gd name="T6" fmla="*/ 162 w 177"/>
                    <a:gd name="T7" fmla="*/ 65 h 177"/>
                    <a:gd name="T8" fmla="*/ 155 w 177"/>
                    <a:gd name="T9" fmla="*/ 89 h 177"/>
                    <a:gd name="T10" fmla="*/ 162 w 177"/>
                    <a:gd name="T11" fmla="*/ 97 h 177"/>
                    <a:gd name="T12" fmla="*/ 166 w 177"/>
                    <a:gd name="T13" fmla="*/ 106 h 177"/>
                    <a:gd name="T14" fmla="*/ 166 w 177"/>
                    <a:gd name="T15" fmla="*/ 117 h 177"/>
                    <a:gd name="T16" fmla="*/ 166 w 177"/>
                    <a:gd name="T17" fmla="*/ 136 h 177"/>
                    <a:gd name="T18" fmla="*/ 175 w 177"/>
                    <a:gd name="T19" fmla="*/ 151 h 177"/>
                    <a:gd name="T20" fmla="*/ 177 w 177"/>
                    <a:gd name="T21" fmla="*/ 160 h 177"/>
                    <a:gd name="T22" fmla="*/ 160 w 177"/>
                    <a:gd name="T23" fmla="*/ 168 h 177"/>
                    <a:gd name="T24" fmla="*/ 145 w 177"/>
                    <a:gd name="T25" fmla="*/ 175 h 177"/>
                    <a:gd name="T26" fmla="*/ 140 w 177"/>
                    <a:gd name="T27" fmla="*/ 171 h 177"/>
                    <a:gd name="T28" fmla="*/ 129 w 177"/>
                    <a:gd name="T29" fmla="*/ 177 h 177"/>
                    <a:gd name="T30" fmla="*/ 119 w 177"/>
                    <a:gd name="T31" fmla="*/ 177 h 177"/>
                    <a:gd name="T32" fmla="*/ 106 w 177"/>
                    <a:gd name="T33" fmla="*/ 175 h 177"/>
                    <a:gd name="T34" fmla="*/ 95 w 177"/>
                    <a:gd name="T35" fmla="*/ 175 h 177"/>
                    <a:gd name="T36" fmla="*/ 80 w 177"/>
                    <a:gd name="T37" fmla="*/ 175 h 177"/>
                    <a:gd name="T38" fmla="*/ 71 w 177"/>
                    <a:gd name="T39" fmla="*/ 145 h 177"/>
                    <a:gd name="T40" fmla="*/ 56 w 177"/>
                    <a:gd name="T41" fmla="*/ 136 h 177"/>
                    <a:gd name="T42" fmla="*/ 50 w 177"/>
                    <a:gd name="T43" fmla="*/ 134 h 177"/>
                    <a:gd name="T44" fmla="*/ 39 w 177"/>
                    <a:gd name="T45" fmla="*/ 132 h 177"/>
                    <a:gd name="T46" fmla="*/ 28 w 177"/>
                    <a:gd name="T47" fmla="*/ 130 h 177"/>
                    <a:gd name="T48" fmla="*/ 15 w 177"/>
                    <a:gd name="T49" fmla="*/ 106 h 177"/>
                    <a:gd name="T50" fmla="*/ 0 w 177"/>
                    <a:gd name="T51" fmla="*/ 86 h 177"/>
                    <a:gd name="T52" fmla="*/ 0 w 177"/>
                    <a:gd name="T53" fmla="*/ 65 h 177"/>
                    <a:gd name="T54" fmla="*/ 9 w 177"/>
                    <a:gd name="T55" fmla="*/ 56 h 177"/>
                    <a:gd name="T56" fmla="*/ 26 w 177"/>
                    <a:gd name="T57" fmla="*/ 41 h 177"/>
                    <a:gd name="T58" fmla="*/ 19 w 177"/>
                    <a:gd name="T59" fmla="*/ 30 h 177"/>
                    <a:gd name="T60" fmla="*/ 24 w 177"/>
                    <a:gd name="T61" fmla="*/ 26 h 177"/>
                    <a:gd name="T62" fmla="*/ 24 w 177"/>
                    <a:gd name="T63" fmla="*/ 11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7"/>
                    <a:gd name="T97" fmla="*/ 0 h 177"/>
                    <a:gd name="T98" fmla="*/ 177 w 177"/>
                    <a:gd name="T99" fmla="*/ 177 h 1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7" h="177">
                      <a:moveTo>
                        <a:pt x="19" y="2"/>
                      </a:moveTo>
                      <a:lnTo>
                        <a:pt x="26" y="0"/>
                      </a:lnTo>
                      <a:lnTo>
                        <a:pt x="50" y="0"/>
                      </a:lnTo>
                      <a:lnTo>
                        <a:pt x="76" y="0"/>
                      </a:lnTo>
                      <a:lnTo>
                        <a:pt x="80" y="0"/>
                      </a:lnTo>
                      <a:lnTo>
                        <a:pt x="140" y="37"/>
                      </a:lnTo>
                      <a:lnTo>
                        <a:pt x="140" y="45"/>
                      </a:lnTo>
                      <a:lnTo>
                        <a:pt x="162" y="65"/>
                      </a:lnTo>
                      <a:lnTo>
                        <a:pt x="155" y="76"/>
                      </a:lnTo>
                      <a:lnTo>
                        <a:pt x="155" y="89"/>
                      </a:lnTo>
                      <a:lnTo>
                        <a:pt x="160" y="95"/>
                      </a:lnTo>
                      <a:lnTo>
                        <a:pt x="162" y="97"/>
                      </a:lnTo>
                      <a:lnTo>
                        <a:pt x="166" y="102"/>
                      </a:lnTo>
                      <a:lnTo>
                        <a:pt x="166" y="106"/>
                      </a:lnTo>
                      <a:lnTo>
                        <a:pt x="162" y="106"/>
                      </a:lnTo>
                      <a:lnTo>
                        <a:pt x="166" y="117"/>
                      </a:lnTo>
                      <a:lnTo>
                        <a:pt x="162" y="125"/>
                      </a:lnTo>
                      <a:lnTo>
                        <a:pt x="166" y="136"/>
                      </a:lnTo>
                      <a:lnTo>
                        <a:pt x="166" y="149"/>
                      </a:lnTo>
                      <a:lnTo>
                        <a:pt x="175" y="151"/>
                      </a:lnTo>
                      <a:lnTo>
                        <a:pt x="177" y="155"/>
                      </a:lnTo>
                      <a:lnTo>
                        <a:pt x="177" y="160"/>
                      </a:lnTo>
                      <a:lnTo>
                        <a:pt x="170" y="166"/>
                      </a:lnTo>
                      <a:lnTo>
                        <a:pt x="160" y="168"/>
                      </a:lnTo>
                      <a:lnTo>
                        <a:pt x="151" y="171"/>
                      </a:lnTo>
                      <a:lnTo>
                        <a:pt x="145" y="175"/>
                      </a:lnTo>
                      <a:lnTo>
                        <a:pt x="145" y="171"/>
                      </a:lnTo>
                      <a:lnTo>
                        <a:pt x="140" y="171"/>
                      </a:lnTo>
                      <a:lnTo>
                        <a:pt x="136" y="175"/>
                      </a:lnTo>
                      <a:lnTo>
                        <a:pt x="129" y="177"/>
                      </a:lnTo>
                      <a:lnTo>
                        <a:pt x="121" y="177"/>
                      </a:lnTo>
                      <a:lnTo>
                        <a:pt x="119" y="177"/>
                      </a:lnTo>
                      <a:lnTo>
                        <a:pt x="112" y="177"/>
                      </a:lnTo>
                      <a:lnTo>
                        <a:pt x="106" y="175"/>
                      </a:lnTo>
                      <a:lnTo>
                        <a:pt x="99" y="177"/>
                      </a:lnTo>
                      <a:lnTo>
                        <a:pt x="95" y="175"/>
                      </a:lnTo>
                      <a:lnTo>
                        <a:pt x="84" y="177"/>
                      </a:lnTo>
                      <a:lnTo>
                        <a:pt x="80" y="175"/>
                      </a:lnTo>
                      <a:lnTo>
                        <a:pt x="80" y="166"/>
                      </a:lnTo>
                      <a:lnTo>
                        <a:pt x="71" y="145"/>
                      </a:lnTo>
                      <a:lnTo>
                        <a:pt x="65" y="140"/>
                      </a:lnTo>
                      <a:lnTo>
                        <a:pt x="56" y="136"/>
                      </a:lnTo>
                      <a:lnTo>
                        <a:pt x="54" y="136"/>
                      </a:lnTo>
                      <a:lnTo>
                        <a:pt x="50" y="134"/>
                      </a:lnTo>
                      <a:lnTo>
                        <a:pt x="43" y="134"/>
                      </a:lnTo>
                      <a:lnTo>
                        <a:pt x="39" y="132"/>
                      </a:lnTo>
                      <a:lnTo>
                        <a:pt x="35" y="130"/>
                      </a:lnTo>
                      <a:lnTo>
                        <a:pt x="28" y="130"/>
                      </a:lnTo>
                      <a:lnTo>
                        <a:pt x="24" y="121"/>
                      </a:lnTo>
                      <a:lnTo>
                        <a:pt x="15" y="106"/>
                      </a:lnTo>
                      <a:lnTo>
                        <a:pt x="6" y="95"/>
                      </a:lnTo>
                      <a:lnTo>
                        <a:pt x="0" y="86"/>
                      </a:lnTo>
                      <a:lnTo>
                        <a:pt x="0" y="71"/>
                      </a:lnTo>
                      <a:lnTo>
                        <a:pt x="0" y="65"/>
                      </a:lnTo>
                      <a:lnTo>
                        <a:pt x="0" y="56"/>
                      </a:lnTo>
                      <a:lnTo>
                        <a:pt x="9" y="56"/>
                      </a:lnTo>
                      <a:lnTo>
                        <a:pt x="19" y="45"/>
                      </a:lnTo>
                      <a:lnTo>
                        <a:pt x="26" y="41"/>
                      </a:lnTo>
                      <a:lnTo>
                        <a:pt x="26" y="32"/>
                      </a:lnTo>
                      <a:lnTo>
                        <a:pt x="19" y="30"/>
                      </a:lnTo>
                      <a:lnTo>
                        <a:pt x="19" y="26"/>
                      </a:lnTo>
                      <a:lnTo>
                        <a:pt x="24" y="26"/>
                      </a:lnTo>
                      <a:lnTo>
                        <a:pt x="24" y="22"/>
                      </a:lnTo>
                      <a:lnTo>
                        <a:pt x="24" y="11"/>
                      </a:lnTo>
                      <a:lnTo>
                        <a:pt x="19" y="2"/>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38" name="Freeform 202">
                  <a:extLst>
                    <a:ext uri="{FF2B5EF4-FFF2-40B4-BE49-F238E27FC236}">
                      <a16:creationId xmlns:a16="http://schemas.microsoft.com/office/drawing/2014/main" id="{A468029D-78D2-4357-AF6F-3542A78DDC25}"/>
                    </a:ext>
                  </a:extLst>
                </p:cNvPr>
                <p:cNvSpPr>
                  <a:spLocks noChangeAspect="1"/>
                </p:cNvSpPr>
                <p:nvPr/>
              </p:nvSpPr>
              <p:spPr bwMode="auto">
                <a:xfrm>
                  <a:off x="2880" y="2414"/>
                  <a:ext cx="30" cy="80"/>
                </a:xfrm>
                <a:custGeom>
                  <a:avLst/>
                  <a:gdLst>
                    <a:gd name="T0" fmla="*/ 4 w 28"/>
                    <a:gd name="T1" fmla="*/ 0 h 80"/>
                    <a:gd name="T2" fmla="*/ 6 w 28"/>
                    <a:gd name="T3" fmla="*/ 0 h 80"/>
                    <a:gd name="T4" fmla="*/ 13 w 28"/>
                    <a:gd name="T5" fmla="*/ 0 h 80"/>
                    <a:gd name="T6" fmla="*/ 17 w 28"/>
                    <a:gd name="T7" fmla="*/ 8 h 80"/>
                    <a:gd name="T8" fmla="*/ 21 w 28"/>
                    <a:gd name="T9" fmla="*/ 15 h 80"/>
                    <a:gd name="T10" fmla="*/ 23 w 28"/>
                    <a:gd name="T11" fmla="*/ 21 h 80"/>
                    <a:gd name="T12" fmla="*/ 28 w 28"/>
                    <a:gd name="T13" fmla="*/ 28 h 80"/>
                    <a:gd name="T14" fmla="*/ 28 w 28"/>
                    <a:gd name="T15" fmla="*/ 69 h 80"/>
                    <a:gd name="T16" fmla="*/ 28 w 28"/>
                    <a:gd name="T17" fmla="*/ 69 h 80"/>
                    <a:gd name="T18" fmla="*/ 28 w 28"/>
                    <a:gd name="T19" fmla="*/ 77 h 80"/>
                    <a:gd name="T20" fmla="*/ 23 w 28"/>
                    <a:gd name="T21" fmla="*/ 77 h 80"/>
                    <a:gd name="T22" fmla="*/ 19 w 28"/>
                    <a:gd name="T23" fmla="*/ 80 h 80"/>
                    <a:gd name="T24" fmla="*/ 13 w 28"/>
                    <a:gd name="T25" fmla="*/ 73 h 80"/>
                    <a:gd name="T26" fmla="*/ 8 w 28"/>
                    <a:gd name="T27" fmla="*/ 62 h 80"/>
                    <a:gd name="T28" fmla="*/ 8 w 28"/>
                    <a:gd name="T29" fmla="*/ 54 h 80"/>
                    <a:gd name="T30" fmla="*/ 8 w 28"/>
                    <a:gd name="T31" fmla="*/ 45 h 80"/>
                    <a:gd name="T32" fmla="*/ 13 w 28"/>
                    <a:gd name="T33" fmla="*/ 38 h 80"/>
                    <a:gd name="T34" fmla="*/ 8 w 28"/>
                    <a:gd name="T35" fmla="*/ 34 h 80"/>
                    <a:gd name="T36" fmla="*/ 8 w 28"/>
                    <a:gd name="T37" fmla="*/ 30 h 80"/>
                    <a:gd name="T38" fmla="*/ 8 w 28"/>
                    <a:gd name="T39" fmla="*/ 23 h 80"/>
                    <a:gd name="T40" fmla="*/ 4 w 28"/>
                    <a:gd name="T41" fmla="*/ 21 h 80"/>
                    <a:gd name="T42" fmla="*/ 6 w 28"/>
                    <a:gd name="T43" fmla="*/ 15 h 80"/>
                    <a:gd name="T44" fmla="*/ 6 w 28"/>
                    <a:gd name="T45" fmla="*/ 8 h 80"/>
                    <a:gd name="T46" fmla="*/ 0 w 28"/>
                    <a:gd name="T47" fmla="*/ 4 h 80"/>
                    <a:gd name="T48" fmla="*/ 4 w 28"/>
                    <a:gd name="T49" fmla="*/ 0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
                    <a:gd name="T76" fmla="*/ 0 h 80"/>
                    <a:gd name="T77" fmla="*/ 28 w 28"/>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 h="80">
                      <a:moveTo>
                        <a:pt x="4" y="0"/>
                      </a:moveTo>
                      <a:lnTo>
                        <a:pt x="6" y="0"/>
                      </a:lnTo>
                      <a:lnTo>
                        <a:pt x="13" y="0"/>
                      </a:lnTo>
                      <a:lnTo>
                        <a:pt x="17" y="8"/>
                      </a:lnTo>
                      <a:lnTo>
                        <a:pt x="21" y="15"/>
                      </a:lnTo>
                      <a:lnTo>
                        <a:pt x="23" y="21"/>
                      </a:lnTo>
                      <a:lnTo>
                        <a:pt x="28" y="28"/>
                      </a:lnTo>
                      <a:lnTo>
                        <a:pt x="28" y="69"/>
                      </a:lnTo>
                      <a:lnTo>
                        <a:pt x="28" y="77"/>
                      </a:lnTo>
                      <a:lnTo>
                        <a:pt x="23" y="77"/>
                      </a:lnTo>
                      <a:lnTo>
                        <a:pt x="19" y="80"/>
                      </a:lnTo>
                      <a:lnTo>
                        <a:pt x="13" y="73"/>
                      </a:lnTo>
                      <a:lnTo>
                        <a:pt x="8" y="62"/>
                      </a:lnTo>
                      <a:lnTo>
                        <a:pt x="8" y="54"/>
                      </a:lnTo>
                      <a:lnTo>
                        <a:pt x="8" y="45"/>
                      </a:lnTo>
                      <a:lnTo>
                        <a:pt x="13" y="38"/>
                      </a:lnTo>
                      <a:lnTo>
                        <a:pt x="8" y="34"/>
                      </a:lnTo>
                      <a:lnTo>
                        <a:pt x="8" y="30"/>
                      </a:lnTo>
                      <a:lnTo>
                        <a:pt x="8" y="23"/>
                      </a:lnTo>
                      <a:lnTo>
                        <a:pt x="4" y="21"/>
                      </a:lnTo>
                      <a:lnTo>
                        <a:pt x="6" y="15"/>
                      </a:lnTo>
                      <a:lnTo>
                        <a:pt x="6" y="8"/>
                      </a:lnTo>
                      <a:lnTo>
                        <a:pt x="0" y="4"/>
                      </a:lnTo>
                      <a:lnTo>
                        <a:pt x="4"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39" name="Freeform 203">
                  <a:extLst>
                    <a:ext uri="{FF2B5EF4-FFF2-40B4-BE49-F238E27FC236}">
                      <a16:creationId xmlns:a16="http://schemas.microsoft.com/office/drawing/2014/main" id="{DE55CC9C-EEED-4F46-BB86-A44B9A4663E0}"/>
                    </a:ext>
                  </a:extLst>
                </p:cNvPr>
                <p:cNvSpPr>
                  <a:spLocks noChangeAspect="1"/>
                </p:cNvSpPr>
                <p:nvPr/>
              </p:nvSpPr>
              <p:spPr bwMode="auto">
                <a:xfrm>
                  <a:off x="3120" y="2204"/>
                  <a:ext cx="182" cy="268"/>
                </a:xfrm>
                <a:custGeom>
                  <a:avLst/>
                  <a:gdLst>
                    <a:gd name="T0" fmla="*/ 39 w 168"/>
                    <a:gd name="T1" fmla="*/ 0 h 268"/>
                    <a:gd name="T2" fmla="*/ 168 w 168"/>
                    <a:gd name="T3" fmla="*/ 128 h 268"/>
                    <a:gd name="T4" fmla="*/ 149 w 168"/>
                    <a:gd name="T5" fmla="*/ 132 h 268"/>
                    <a:gd name="T6" fmla="*/ 145 w 168"/>
                    <a:gd name="T7" fmla="*/ 145 h 268"/>
                    <a:gd name="T8" fmla="*/ 145 w 168"/>
                    <a:gd name="T9" fmla="*/ 154 h 268"/>
                    <a:gd name="T10" fmla="*/ 142 w 168"/>
                    <a:gd name="T11" fmla="*/ 169 h 268"/>
                    <a:gd name="T12" fmla="*/ 138 w 168"/>
                    <a:gd name="T13" fmla="*/ 182 h 268"/>
                    <a:gd name="T14" fmla="*/ 142 w 168"/>
                    <a:gd name="T15" fmla="*/ 182 h 268"/>
                    <a:gd name="T16" fmla="*/ 145 w 168"/>
                    <a:gd name="T17" fmla="*/ 192 h 268"/>
                    <a:gd name="T18" fmla="*/ 153 w 168"/>
                    <a:gd name="T19" fmla="*/ 203 h 268"/>
                    <a:gd name="T20" fmla="*/ 142 w 168"/>
                    <a:gd name="T21" fmla="*/ 210 h 268"/>
                    <a:gd name="T22" fmla="*/ 129 w 168"/>
                    <a:gd name="T23" fmla="*/ 223 h 268"/>
                    <a:gd name="T24" fmla="*/ 119 w 168"/>
                    <a:gd name="T25" fmla="*/ 231 h 268"/>
                    <a:gd name="T26" fmla="*/ 110 w 168"/>
                    <a:gd name="T27" fmla="*/ 238 h 268"/>
                    <a:gd name="T28" fmla="*/ 88 w 168"/>
                    <a:gd name="T29" fmla="*/ 242 h 268"/>
                    <a:gd name="T30" fmla="*/ 88 w 168"/>
                    <a:gd name="T31" fmla="*/ 253 h 268"/>
                    <a:gd name="T32" fmla="*/ 76 w 168"/>
                    <a:gd name="T33" fmla="*/ 255 h 268"/>
                    <a:gd name="T34" fmla="*/ 65 w 168"/>
                    <a:gd name="T35" fmla="*/ 255 h 268"/>
                    <a:gd name="T36" fmla="*/ 52 w 168"/>
                    <a:gd name="T37" fmla="*/ 261 h 268"/>
                    <a:gd name="T38" fmla="*/ 39 w 168"/>
                    <a:gd name="T39" fmla="*/ 264 h 268"/>
                    <a:gd name="T40" fmla="*/ 35 w 168"/>
                    <a:gd name="T41" fmla="*/ 261 h 268"/>
                    <a:gd name="T42" fmla="*/ 26 w 168"/>
                    <a:gd name="T43" fmla="*/ 246 h 268"/>
                    <a:gd name="T44" fmla="*/ 9 w 168"/>
                    <a:gd name="T45" fmla="*/ 231 h 268"/>
                    <a:gd name="T46" fmla="*/ 19 w 168"/>
                    <a:gd name="T47" fmla="*/ 225 h 268"/>
                    <a:gd name="T48" fmla="*/ 26 w 168"/>
                    <a:gd name="T49" fmla="*/ 218 h 268"/>
                    <a:gd name="T50" fmla="*/ 24 w 168"/>
                    <a:gd name="T51" fmla="*/ 199 h 268"/>
                    <a:gd name="T52" fmla="*/ 22 w 168"/>
                    <a:gd name="T53" fmla="*/ 182 h 268"/>
                    <a:gd name="T54" fmla="*/ 15 w 168"/>
                    <a:gd name="T55" fmla="*/ 173 h 268"/>
                    <a:gd name="T56" fmla="*/ 6 w 168"/>
                    <a:gd name="T57" fmla="*/ 169 h 268"/>
                    <a:gd name="T58" fmla="*/ 0 w 168"/>
                    <a:gd name="T59" fmla="*/ 151 h 268"/>
                    <a:gd name="T60" fmla="*/ 6 w 168"/>
                    <a:gd name="T61" fmla="*/ 138 h 268"/>
                    <a:gd name="T62" fmla="*/ 35 w 168"/>
                    <a:gd name="T63" fmla="*/ 54 h 268"/>
                    <a:gd name="T64" fmla="*/ 30 w 168"/>
                    <a:gd name="T65" fmla="*/ 43 h 268"/>
                    <a:gd name="T66" fmla="*/ 24 w 168"/>
                    <a:gd name="T67" fmla="*/ 33 h 268"/>
                    <a:gd name="T68" fmla="*/ 22 w 168"/>
                    <a:gd name="T69" fmla="*/ 7 h 2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
                    <a:gd name="T106" fmla="*/ 0 h 268"/>
                    <a:gd name="T107" fmla="*/ 168 w 168"/>
                    <a:gd name="T108" fmla="*/ 268 h 2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 h="268">
                      <a:moveTo>
                        <a:pt x="22" y="7"/>
                      </a:moveTo>
                      <a:lnTo>
                        <a:pt x="39" y="0"/>
                      </a:lnTo>
                      <a:lnTo>
                        <a:pt x="168" y="65"/>
                      </a:lnTo>
                      <a:lnTo>
                        <a:pt x="168" y="128"/>
                      </a:lnTo>
                      <a:lnTo>
                        <a:pt x="155" y="130"/>
                      </a:lnTo>
                      <a:lnTo>
                        <a:pt x="149" y="132"/>
                      </a:lnTo>
                      <a:lnTo>
                        <a:pt x="153" y="134"/>
                      </a:lnTo>
                      <a:lnTo>
                        <a:pt x="145" y="145"/>
                      </a:lnTo>
                      <a:lnTo>
                        <a:pt x="142" y="147"/>
                      </a:lnTo>
                      <a:lnTo>
                        <a:pt x="145" y="154"/>
                      </a:lnTo>
                      <a:lnTo>
                        <a:pt x="140" y="160"/>
                      </a:lnTo>
                      <a:lnTo>
                        <a:pt x="142" y="169"/>
                      </a:lnTo>
                      <a:lnTo>
                        <a:pt x="138" y="175"/>
                      </a:lnTo>
                      <a:lnTo>
                        <a:pt x="138" y="182"/>
                      </a:lnTo>
                      <a:lnTo>
                        <a:pt x="140" y="179"/>
                      </a:lnTo>
                      <a:lnTo>
                        <a:pt x="142" y="182"/>
                      </a:lnTo>
                      <a:lnTo>
                        <a:pt x="142" y="184"/>
                      </a:lnTo>
                      <a:lnTo>
                        <a:pt x="145" y="192"/>
                      </a:lnTo>
                      <a:lnTo>
                        <a:pt x="145" y="199"/>
                      </a:lnTo>
                      <a:lnTo>
                        <a:pt x="153" y="203"/>
                      </a:lnTo>
                      <a:lnTo>
                        <a:pt x="149" y="210"/>
                      </a:lnTo>
                      <a:lnTo>
                        <a:pt x="142" y="210"/>
                      </a:lnTo>
                      <a:lnTo>
                        <a:pt x="134" y="214"/>
                      </a:lnTo>
                      <a:lnTo>
                        <a:pt x="129" y="223"/>
                      </a:lnTo>
                      <a:lnTo>
                        <a:pt x="125" y="225"/>
                      </a:lnTo>
                      <a:lnTo>
                        <a:pt x="119" y="231"/>
                      </a:lnTo>
                      <a:lnTo>
                        <a:pt x="114" y="233"/>
                      </a:lnTo>
                      <a:lnTo>
                        <a:pt x="110" y="238"/>
                      </a:lnTo>
                      <a:lnTo>
                        <a:pt x="95" y="240"/>
                      </a:lnTo>
                      <a:lnTo>
                        <a:pt x="88" y="242"/>
                      </a:lnTo>
                      <a:lnTo>
                        <a:pt x="91" y="246"/>
                      </a:lnTo>
                      <a:lnTo>
                        <a:pt x="88" y="253"/>
                      </a:lnTo>
                      <a:lnTo>
                        <a:pt x="80" y="255"/>
                      </a:lnTo>
                      <a:lnTo>
                        <a:pt x="76" y="255"/>
                      </a:lnTo>
                      <a:lnTo>
                        <a:pt x="69" y="257"/>
                      </a:lnTo>
                      <a:lnTo>
                        <a:pt x="65" y="255"/>
                      </a:lnTo>
                      <a:lnTo>
                        <a:pt x="58" y="257"/>
                      </a:lnTo>
                      <a:lnTo>
                        <a:pt x="52" y="261"/>
                      </a:lnTo>
                      <a:lnTo>
                        <a:pt x="50" y="257"/>
                      </a:lnTo>
                      <a:lnTo>
                        <a:pt x="39" y="264"/>
                      </a:lnTo>
                      <a:lnTo>
                        <a:pt x="35" y="268"/>
                      </a:lnTo>
                      <a:lnTo>
                        <a:pt x="35" y="261"/>
                      </a:lnTo>
                      <a:lnTo>
                        <a:pt x="30" y="257"/>
                      </a:lnTo>
                      <a:lnTo>
                        <a:pt x="26" y="246"/>
                      </a:lnTo>
                      <a:lnTo>
                        <a:pt x="22" y="242"/>
                      </a:lnTo>
                      <a:lnTo>
                        <a:pt x="9" y="231"/>
                      </a:lnTo>
                      <a:lnTo>
                        <a:pt x="11" y="225"/>
                      </a:lnTo>
                      <a:lnTo>
                        <a:pt x="19" y="225"/>
                      </a:lnTo>
                      <a:lnTo>
                        <a:pt x="35" y="225"/>
                      </a:lnTo>
                      <a:lnTo>
                        <a:pt x="26" y="218"/>
                      </a:lnTo>
                      <a:lnTo>
                        <a:pt x="24" y="210"/>
                      </a:lnTo>
                      <a:lnTo>
                        <a:pt x="24" y="199"/>
                      </a:lnTo>
                      <a:lnTo>
                        <a:pt x="24" y="192"/>
                      </a:lnTo>
                      <a:lnTo>
                        <a:pt x="22" y="182"/>
                      </a:lnTo>
                      <a:lnTo>
                        <a:pt x="15" y="179"/>
                      </a:lnTo>
                      <a:lnTo>
                        <a:pt x="15" y="173"/>
                      </a:lnTo>
                      <a:lnTo>
                        <a:pt x="9" y="173"/>
                      </a:lnTo>
                      <a:lnTo>
                        <a:pt x="6" y="169"/>
                      </a:lnTo>
                      <a:lnTo>
                        <a:pt x="0" y="160"/>
                      </a:lnTo>
                      <a:lnTo>
                        <a:pt x="0" y="151"/>
                      </a:lnTo>
                      <a:lnTo>
                        <a:pt x="2" y="145"/>
                      </a:lnTo>
                      <a:lnTo>
                        <a:pt x="6" y="138"/>
                      </a:lnTo>
                      <a:lnTo>
                        <a:pt x="30" y="108"/>
                      </a:lnTo>
                      <a:lnTo>
                        <a:pt x="35" y="54"/>
                      </a:lnTo>
                      <a:lnTo>
                        <a:pt x="37" y="54"/>
                      </a:lnTo>
                      <a:lnTo>
                        <a:pt x="30" y="43"/>
                      </a:lnTo>
                      <a:lnTo>
                        <a:pt x="30" y="39"/>
                      </a:lnTo>
                      <a:lnTo>
                        <a:pt x="24" y="33"/>
                      </a:lnTo>
                      <a:lnTo>
                        <a:pt x="24" y="20"/>
                      </a:lnTo>
                      <a:lnTo>
                        <a:pt x="22" y="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40" name="Freeform 204">
                  <a:extLst>
                    <a:ext uri="{FF2B5EF4-FFF2-40B4-BE49-F238E27FC236}">
                      <a16:creationId xmlns:a16="http://schemas.microsoft.com/office/drawing/2014/main" id="{682CE6F4-87C4-4D0C-9261-849747B4B21A}"/>
                    </a:ext>
                  </a:extLst>
                </p:cNvPr>
                <p:cNvSpPr>
                  <a:spLocks noChangeAspect="1"/>
                </p:cNvSpPr>
                <p:nvPr/>
              </p:nvSpPr>
              <p:spPr bwMode="auto">
                <a:xfrm>
                  <a:off x="3011" y="1954"/>
                  <a:ext cx="71" cy="129"/>
                </a:xfrm>
                <a:custGeom>
                  <a:avLst/>
                  <a:gdLst>
                    <a:gd name="T0" fmla="*/ 17 w 66"/>
                    <a:gd name="T1" fmla="*/ 8 h 129"/>
                    <a:gd name="T2" fmla="*/ 21 w 66"/>
                    <a:gd name="T3" fmla="*/ 2 h 129"/>
                    <a:gd name="T4" fmla="*/ 32 w 66"/>
                    <a:gd name="T5" fmla="*/ 0 h 129"/>
                    <a:gd name="T6" fmla="*/ 38 w 66"/>
                    <a:gd name="T7" fmla="*/ 2 h 129"/>
                    <a:gd name="T8" fmla="*/ 41 w 66"/>
                    <a:gd name="T9" fmla="*/ 11 h 129"/>
                    <a:gd name="T10" fmla="*/ 51 w 66"/>
                    <a:gd name="T11" fmla="*/ 6 h 129"/>
                    <a:gd name="T12" fmla="*/ 56 w 66"/>
                    <a:gd name="T13" fmla="*/ 8 h 129"/>
                    <a:gd name="T14" fmla="*/ 47 w 66"/>
                    <a:gd name="T15" fmla="*/ 15 h 129"/>
                    <a:gd name="T16" fmla="*/ 45 w 66"/>
                    <a:gd name="T17" fmla="*/ 24 h 129"/>
                    <a:gd name="T18" fmla="*/ 51 w 66"/>
                    <a:gd name="T19" fmla="*/ 30 h 129"/>
                    <a:gd name="T20" fmla="*/ 56 w 66"/>
                    <a:gd name="T21" fmla="*/ 41 h 129"/>
                    <a:gd name="T22" fmla="*/ 47 w 66"/>
                    <a:gd name="T23" fmla="*/ 50 h 129"/>
                    <a:gd name="T24" fmla="*/ 38 w 66"/>
                    <a:gd name="T25" fmla="*/ 58 h 129"/>
                    <a:gd name="T26" fmla="*/ 41 w 66"/>
                    <a:gd name="T27" fmla="*/ 67 h 129"/>
                    <a:gd name="T28" fmla="*/ 47 w 66"/>
                    <a:gd name="T29" fmla="*/ 67 h 129"/>
                    <a:gd name="T30" fmla="*/ 47 w 66"/>
                    <a:gd name="T31" fmla="*/ 71 h 129"/>
                    <a:gd name="T32" fmla="*/ 56 w 66"/>
                    <a:gd name="T33" fmla="*/ 71 h 129"/>
                    <a:gd name="T34" fmla="*/ 56 w 66"/>
                    <a:gd name="T35" fmla="*/ 73 h 129"/>
                    <a:gd name="T36" fmla="*/ 62 w 66"/>
                    <a:gd name="T37" fmla="*/ 80 h 129"/>
                    <a:gd name="T38" fmla="*/ 62 w 66"/>
                    <a:gd name="T39" fmla="*/ 86 h 129"/>
                    <a:gd name="T40" fmla="*/ 66 w 66"/>
                    <a:gd name="T41" fmla="*/ 91 h 129"/>
                    <a:gd name="T42" fmla="*/ 56 w 66"/>
                    <a:gd name="T43" fmla="*/ 95 h 129"/>
                    <a:gd name="T44" fmla="*/ 41 w 66"/>
                    <a:gd name="T45" fmla="*/ 106 h 129"/>
                    <a:gd name="T46" fmla="*/ 45 w 66"/>
                    <a:gd name="T47" fmla="*/ 119 h 129"/>
                    <a:gd name="T48" fmla="*/ 36 w 66"/>
                    <a:gd name="T49" fmla="*/ 129 h 129"/>
                    <a:gd name="T50" fmla="*/ 32 w 66"/>
                    <a:gd name="T51" fmla="*/ 129 h 129"/>
                    <a:gd name="T52" fmla="*/ 25 w 66"/>
                    <a:gd name="T53" fmla="*/ 95 h 129"/>
                    <a:gd name="T54" fmla="*/ 15 w 66"/>
                    <a:gd name="T55" fmla="*/ 88 h 129"/>
                    <a:gd name="T56" fmla="*/ 10 w 66"/>
                    <a:gd name="T57" fmla="*/ 75 h 129"/>
                    <a:gd name="T58" fmla="*/ 6 w 66"/>
                    <a:gd name="T59" fmla="*/ 73 h 129"/>
                    <a:gd name="T60" fmla="*/ 0 w 66"/>
                    <a:gd name="T61" fmla="*/ 60 h 129"/>
                    <a:gd name="T62" fmla="*/ 10 w 66"/>
                    <a:gd name="T63" fmla="*/ 45 h 129"/>
                    <a:gd name="T64" fmla="*/ 10 w 66"/>
                    <a:gd name="T65" fmla="*/ 30 h 129"/>
                    <a:gd name="T66" fmla="*/ 10 w 66"/>
                    <a:gd name="T67" fmla="*/ 19 h 129"/>
                    <a:gd name="T68" fmla="*/ 10 w 66"/>
                    <a:gd name="T69" fmla="*/ 15 h 129"/>
                    <a:gd name="T70" fmla="*/ 17 w 66"/>
                    <a:gd name="T71" fmla="*/ 11 h 129"/>
                    <a:gd name="T72" fmla="*/ 17 w 66"/>
                    <a:gd name="T73" fmla="*/ 8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6"/>
                    <a:gd name="T112" fmla="*/ 0 h 129"/>
                    <a:gd name="T113" fmla="*/ 66 w 66"/>
                    <a:gd name="T114" fmla="*/ 129 h 1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6" h="129">
                      <a:moveTo>
                        <a:pt x="17" y="8"/>
                      </a:moveTo>
                      <a:lnTo>
                        <a:pt x="21" y="2"/>
                      </a:lnTo>
                      <a:lnTo>
                        <a:pt x="32" y="0"/>
                      </a:lnTo>
                      <a:lnTo>
                        <a:pt x="38" y="2"/>
                      </a:lnTo>
                      <a:lnTo>
                        <a:pt x="41" y="11"/>
                      </a:lnTo>
                      <a:lnTo>
                        <a:pt x="51" y="6"/>
                      </a:lnTo>
                      <a:lnTo>
                        <a:pt x="56" y="8"/>
                      </a:lnTo>
                      <a:lnTo>
                        <a:pt x="47" y="15"/>
                      </a:lnTo>
                      <a:lnTo>
                        <a:pt x="45" y="24"/>
                      </a:lnTo>
                      <a:lnTo>
                        <a:pt x="51" y="30"/>
                      </a:lnTo>
                      <a:lnTo>
                        <a:pt x="56" y="41"/>
                      </a:lnTo>
                      <a:lnTo>
                        <a:pt x="47" y="50"/>
                      </a:lnTo>
                      <a:lnTo>
                        <a:pt x="38" y="58"/>
                      </a:lnTo>
                      <a:lnTo>
                        <a:pt x="41" y="67"/>
                      </a:lnTo>
                      <a:lnTo>
                        <a:pt x="47" y="67"/>
                      </a:lnTo>
                      <a:lnTo>
                        <a:pt x="47" y="71"/>
                      </a:lnTo>
                      <a:lnTo>
                        <a:pt x="56" y="71"/>
                      </a:lnTo>
                      <a:lnTo>
                        <a:pt x="56" y="73"/>
                      </a:lnTo>
                      <a:lnTo>
                        <a:pt x="62" y="80"/>
                      </a:lnTo>
                      <a:lnTo>
                        <a:pt x="62" y="86"/>
                      </a:lnTo>
                      <a:lnTo>
                        <a:pt x="66" y="91"/>
                      </a:lnTo>
                      <a:lnTo>
                        <a:pt x="56" y="95"/>
                      </a:lnTo>
                      <a:lnTo>
                        <a:pt x="41" y="106"/>
                      </a:lnTo>
                      <a:lnTo>
                        <a:pt x="45" y="119"/>
                      </a:lnTo>
                      <a:lnTo>
                        <a:pt x="36" y="129"/>
                      </a:lnTo>
                      <a:lnTo>
                        <a:pt x="32" y="129"/>
                      </a:lnTo>
                      <a:lnTo>
                        <a:pt x="25" y="95"/>
                      </a:lnTo>
                      <a:lnTo>
                        <a:pt x="15" y="88"/>
                      </a:lnTo>
                      <a:lnTo>
                        <a:pt x="10" y="75"/>
                      </a:lnTo>
                      <a:lnTo>
                        <a:pt x="6" y="73"/>
                      </a:lnTo>
                      <a:lnTo>
                        <a:pt x="0" y="60"/>
                      </a:lnTo>
                      <a:lnTo>
                        <a:pt x="10" y="45"/>
                      </a:lnTo>
                      <a:lnTo>
                        <a:pt x="10" y="30"/>
                      </a:lnTo>
                      <a:lnTo>
                        <a:pt x="10" y="19"/>
                      </a:lnTo>
                      <a:lnTo>
                        <a:pt x="10" y="15"/>
                      </a:lnTo>
                      <a:lnTo>
                        <a:pt x="17" y="11"/>
                      </a:lnTo>
                      <a:lnTo>
                        <a:pt x="17" y="8"/>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41" name="Freeform 205">
                  <a:extLst>
                    <a:ext uri="{FF2B5EF4-FFF2-40B4-BE49-F238E27FC236}">
                      <a16:creationId xmlns:a16="http://schemas.microsoft.com/office/drawing/2014/main" id="{32D1B434-E06C-472F-8349-1A55C9CC44E0}"/>
                    </a:ext>
                  </a:extLst>
                </p:cNvPr>
                <p:cNvSpPr>
                  <a:spLocks noChangeAspect="1"/>
                </p:cNvSpPr>
                <p:nvPr/>
              </p:nvSpPr>
              <p:spPr bwMode="auto">
                <a:xfrm>
                  <a:off x="3405" y="2528"/>
                  <a:ext cx="99" cy="91"/>
                </a:xfrm>
                <a:custGeom>
                  <a:avLst/>
                  <a:gdLst>
                    <a:gd name="T0" fmla="*/ 20 w 91"/>
                    <a:gd name="T1" fmla="*/ 7 h 91"/>
                    <a:gd name="T2" fmla="*/ 22 w 91"/>
                    <a:gd name="T3" fmla="*/ 4 h 91"/>
                    <a:gd name="T4" fmla="*/ 35 w 91"/>
                    <a:gd name="T5" fmla="*/ 7 h 91"/>
                    <a:gd name="T6" fmla="*/ 41 w 91"/>
                    <a:gd name="T7" fmla="*/ 9 h 91"/>
                    <a:gd name="T8" fmla="*/ 43 w 91"/>
                    <a:gd name="T9" fmla="*/ 7 h 91"/>
                    <a:gd name="T10" fmla="*/ 52 w 91"/>
                    <a:gd name="T11" fmla="*/ 7 h 91"/>
                    <a:gd name="T12" fmla="*/ 65 w 91"/>
                    <a:gd name="T13" fmla="*/ 7 h 91"/>
                    <a:gd name="T14" fmla="*/ 76 w 91"/>
                    <a:gd name="T15" fmla="*/ 0 h 91"/>
                    <a:gd name="T16" fmla="*/ 76 w 91"/>
                    <a:gd name="T17" fmla="*/ 4 h 91"/>
                    <a:gd name="T18" fmla="*/ 80 w 91"/>
                    <a:gd name="T19" fmla="*/ 7 h 91"/>
                    <a:gd name="T20" fmla="*/ 80 w 91"/>
                    <a:gd name="T21" fmla="*/ 11 h 91"/>
                    <a:gd name="T22" fmla="*/ 82 w 91"/>
                    <a:gd name="T23" fmla="*/ 22 h 91"/>
                    <a:gd name="T24" fmla="*/ 91 w 91"/>
                    <a:gd name="T25" fmla="*/ 35 h 91"/>
                    <a:gd name="T26" fmla="*/ 82 w 91"/>
                    <a:gd name="T27" fmla="*/ 45 h 91"/>
                    <a:gd name="T28" fmla="*/ 72 w 91"/>
                    <a:gd name="T29" fmla="*/ 65 h 91"/>
                    <a:gd name="T30" fmla="*/ 72 w 91"/>
                    <a:gd name="T31" fmla="*/ 82 h 91"/>
                    <a:gd name="T32" fmla="*/ 46 w 91"/>
                    <a:gd name="T33" fmla="*/ 82 h 91"/>
                    <a:gd name="T34" fmla="*/ 22 w 91"/>
                    <a:gd name="T35" fmla="*/ 82 h 91"/>
                    <a:gd name="T36" fmla="*/ 15 w 91"/>
                    <a:gd name="T37" fmla="*/ 84 h 91"/>
                    <a:gd name="T38" fmla="*/ 7 w 91"/>
                    <a:gd name="T39" fmla="*/ 91 h 91"/>
                    <a:gd name="T40" fmla="*/ 7 w 91"/>
                    <a:gd name="T41" fmla="*/ 89 h 91"/>
                    <a:gd name="T42" fmla="*/ 0 w 91"/>
                    <a:gd name="T43" fmla="*/ 89 h 91"/>
                    <a:gd name="T44" fmla="*/ 2 w 91"/>
                    <a:gd name="T45" fmla="*/ 67 h 91"/>
                    <a:gd name="T46" fmla="*/ 7 w 91"/>
                    <a:gd name="T47" fmla="*/ 58 h 91"/>
                    <a:gd name="T48" fmla="*/ 11 w 91"/>
                    <a:gd name="T49" fmla="*/ 50 h 91"/>
                    <a:gd name="T50" fmla="*/ 22 w 91"/>
                    <a:gd name="T51" fmla="*/ 39 h 91"/>
                    <a:gd name="T52" fmla="*/ 28 w 91"/>
                    <a:gd name="T53" fmla="*/ 35 h 91"/>
                    <a:gd name="T54" fmla="*/ 22 w 91"/>
                    <a:gd name="T55" fmla="*/ 24 h 91"/>
                    <a:gd name="T56" fmla="*/ 22 w 91"/>
                    <a:gd name="T57" fmla="*/ 19 h 91"/>
                    <a:gd name="T58" fmla="*/ 22 w 91"/>
                    <a:gd name="T59" fmla="*/ 11 h 91"/>
                    <a:gd name="T60" fmla="*/ 20 w 91"/>
                    <a:gd name="T61" fmla="*/ 7 h 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1"/>
                    <a:gd name="T94" fmla="*/ 0 h 91"/>
                    <a:gd name="T95" fmla="*/ 91 w 91"/>
                    <a:gd name="T96" fmla="*/ 91 h 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1" h="91">
                      <a:moveTo>
                        <a:pt x="20" y="7"/>
                      </a:moveTo>
                      <a:lnTo>
                        <a:pt x="22" y="4"/>
                      </a:lnTo>
                      <a:lnTo>
                        <a:pt x="35" y="7"/>
                      </a:lnTo>
                      <a:lnTo>
                        <a:pt x="41" y="9"/>
                      </a:lnTo>
                      <a:lnTo>
                        <a:pt x="43" y="7"/>
                      </a:lnTo>
                      <a:lnTo>
                        <a:pt x="52" y="7"/>
                      </a:lnTo>
                      <a:lnTo>
                        <a:pt x="65" y="7"/>
                      </a:lnTo>
                      <a:lnTo>
                        <a:pt x="76" y="0"/>
                      </a:lnTo>
                      <a:lnTo>
                        <a:pt x="76" y="4"/>
                      </a:lnTo>
                      <a:lnTo>
                        <a:pt x="80" y="7"/>
                      </a:lnTo>
                      <a:lnTo>
                        <a:pt x="80" y="11"/>
                      </a:lnTo>
                      <a:lnTo>
                        <a:pt x="82" y="22"/>
                      </a:lnTo>
                      <a:lnTo>
                        <a:pt x="91" y="35"/>
                      </a:lnTo>
                      <a:lnTo>
                        <a:pt x="82" y="45"/>
                      </a:lnTo>
                      <a:lnTo>
                        <a:pt x="72" y="65"/>
                      </a:lnTo>
                      <a:lnTo>
                        <a:pt x="72" y="82"/>
                      </a:lnTo>
                      <a:lnTo>
                        <a:pt x="46" y="82"/>
                      </a:lnTo>
                      <a:lnTo>
                        <a:pt x="22" y="82"/>
                      </a:lnTo>
                      <a:lnTo>
                        <a:pt x="15" y="84"/>
                      </a:lnTo>
                      <a:lnTo>
                        <a:pt x="7" y="91"/>
                      </a:lnTo>
                      <a:lnTo>
                        <a:pt x="7" y="89"/>
                      </a:lnTo>
                      <a:lnTo>
                        <a:pt x="0" y="89"/>
                      </a:lnTo>
                      <a:lnTo>
                        <a:pt x="2" y="67"/>
                      </a:lnTo>
                      <a:lnTo>
                        <a:pt x="7" y="58"/>
                      </a:lnTo>
                      <a:lnTo>
                        <a:pt x="11" y="50"/>
                      </a:lnTo>
                      <a:lnTo>
                        <a:pt x="22" y="39"/>
                      </a:lnTo>
                      <a:lnTo>
                        <a:pt x="28" y="35"/>
                      </a:lnTo>
                      <a:lnTo>
                        <a:pt x="22" y="24"/>
                      </a:lnTo>
                      <a:lnTo>
                        <a:pt x="22" y="19"/>
                      </a:lnTo>
                      <a:lnTo>
                        <a:pt x="22" y="11"/>
                      </a:lnTo>
                      <a:lnTo>
                        <a:pt x="20" y="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42" name="Freeform 206">
                  <a:extLst>
                    <a:ext uri="{FF2B5EF4-FFF2-40B4-BE49-F238E27FC236}">
                      <a16:creationId xmlns:a16="http://schemas.microsoft.com/office/drawing/2014/main" id="{DC11B9E8-9AEC-4461-B971-8716C6BA2501}"/>
                    </a:ext>
                  </a:extLst>
                </p:cNvPr>
                <p:cNvSpPr>
                  <a:spLocks noChangeAspect="1"/>
                </p:cNvSpPr>
                <p:nvPr/>
              </p:nvSpPr>
              <p:spPr bwMode="auto">
                <a:xfrm>
                  <a:off x="3096" y="2506"/>
                  <a:ext cx="339" cy="311"/>
                </a:xfrm>
                <a:custGeom>
                  <a:avLst/>
                  <a:gdLst>
                    <a:gd name="T0" fmla="*/ 104 w 313"/>
                    <a:gd name="T1" fmla="*/ 16 h 311"/>
                    <a:gd name="T2" fmla="*/ 132 w 313"/>
                    <a:gd name="T3" fmla="*/ 11 h 311"/>
                    <a:gd name="T4" fmla="*/ 160 w 313"/>
                    <a:gd name="T5" fmla="*/ 18 h 311"/>
                    <a:gd name="T6" fmla="*/ 175 w 313"/>
                    <a:gd name="T7" fmla="*/ 11 h 311"/>
                    <a:gd name="T8" fmla="*/ 201 w 313"/>
                    <a:gd name="T9" fmla="*/ 7 h 311"/>
                    <a:gd name="T10" fmla="*/ 216 w 313"/>
                    <a:gd name="T11" fmla="*/ 3 h 311"/>
                    <a:gd name="T12" fmla="*/ 231 w 313"/>
                    <a:gd name="T13" fmla="*/ 3 h 311"/>
                    <a:gd name="T14" fmla="*/ 242 w 313"/>
                    <a:gd name="T15" fmla="*/ 3 h 311"/>
                    <a:gd name="T16" fmla="*/ 255 w 313"/>
                    <a:gd name="T17" fmla="*/ 11 h 311"/>
                    <a:gd name="T18" fmla="*/ 270 w 313"/>
                    <a:gd name="T19" fmla="*/ 16 h 311"/>
                    <a:gd name="T20" fmla="*/ 281 w 313"/>
                    <a:gd name="T21" fmla="*/ 16 h 311"/>
                    <a:gd name="T22" fmla="*/ 292 w 313"/>
                    <a:gd name="T23" fmla="*/ 18 h 311"/>
                    <a:gd name="T24" fmla="*/ 307 w 313"/>
                    <a:gd name="T25" fmla="*/ 39 h 311"/>
                    <a:gd name="T26" fmla="*/ 307 w 313"/>
                    <a:gd name="T27" fmla="*/ 61 h 311"/>
                    <a:gd name="T28" fmla="*/ 287 w 313"/>
                    <a:gd name="T29" fmla="*/ 89 h 311"/>
                    <a:gd name="T30" fmla="*/ 281 w 313"/>
                    <a:gd name="T31" fmla="*/ 117 h 311"/>
                    <a:gd name="T32" fmla="*/ 272 w 313"/>
                    <a:gd name="T33" fmla="*/ 132 h 311"/>
                    <a:gd name="T34" fmla="*/ 281 w 313"/>
                    <a:gd name="T35" fmla="*/ 145 h 311"/>
                    <a:gd name="T36" fmla="*/ 281 w 313"/>
                    <a:gd name="T37" fmla="*/ 162 h 311"/>
                    <a:gd name="T38" fmla="*/ 281 w 313"/>
                    <a:gd name="T39" fmla="*/ 190 h 311"/>
                    <a:gd name="T40" fmla="*/ 305 w 313"/>
                    <a:gd name="T41" fmla="*/ 225 h 311"/>
                    <a:gd name="T42" fmla="*/ 270 w 313"/>
                    <a:gd name="T43" fmla="*/ 240 h 311"/>
                    <a:gd name="T44" fmla="*/ 268 w 313"/>
                    <a:gd name="T45" fmla="*/ 262 h 311"/>
                    <a:gd name="T46" fmla="*/ 262 w 313"/>
                    <a:gd name="T47" fmla="*/ 283 h 311"/>
                    <a:gd name="T48" fmla="*/ 281 w 313"/>
                    <a:gd name="T49" fmla="*/ 296 h 311"/>
                    <a:gd name="T50" fmla="*/ 281 w 313"/>
                    <a:gd name="T51" fmla="*/ 311 h 311"/>
                    <a:gd name="T52" fmla="*/ 270 w 313"/>
                    <a:gd name="T53" fmla="*/ 305 h 311"/>
                    <a:gd name="T54" fmla="*/ 242 w 313"/>
                    <a:gd name="T55" fmla="*/ 281 h 311"/>
                    <a:gd name="T56" fmla="*/ 234 w 313"/>
                    <a:gd name="T57" fmla="*/ 285 h 311"/>
                    <a:gd name="T58" fmla="*/ 212 w 313"/>
                    <a:gd name="T59" fmla="*/ 270 h 311"/>
                    <a:gd name="T60" fmla="*/ 190 w 313"/>
                    <a:gd name="T61" fmla="*/ 268 h 311"/>
                    <a:gd name="T62" fmla="*/ 175 w 313"/>
                    <a:gd name="T63" fmla="*/ 270 h 311"/>
                    <a:gd name="T64" fmla="*/ 162 w 313"/>
                    <a:gd name="T65" fmla="*/ 270 h 311"/>
                    <a:gd name="T66" fmla="*/ 160 w 313"/>
                    <a:gd name="T67" fmla="*/ 251 h 311"/>
                    <a:gd name="T68" fmla="*/ 156 w 313"/>
                    <a:gd name="T69" fmla="*/ 221 h 311"/>
                    <a:gd name="T70" fmla="*/ 136 w 313"/>
                    <a:gd name="T71" fmla="*/ 201 h 311"/>
                    <a:gd name="T72" fmla="*/ 119 w 313"/>
                    <a:gd name="T73" fmla="*/ 212 h 311"/>
                    <a:gd name="T74" fmla="*/ 104 w 313"/>
                    <a:gd name="T75" fmla="*/ 218 h 311"/>
                    <a:gd name="T76" fmla="*/ 76 w 313"/>
                    <a:gd name="T77" fmla="*/ 206 h 311"/>
                    <a:gd name="T78" fmla="*/ 72 w 313"/>
                    <a:gd name="T79" fmla="*/ 193 h 311"/>
                    <a:gd name="T80" fmla="*/ 31 w 313"/>
                    <a:gd name="T81" fmla="*/ 186 h 311"/>
                    <a:gd name="T82" fmla="*/ 11 w 313"/>
                    <a:gd name="T83" fmla="*/ 186 h 311"/>
                    <a:gd name="T84" fmla="*/ 7 w 313"/>
                    <a:gd name="T85" fmla="*/ 182 h 311"/>
                    <a:gd name="T86" fmla="*/ 11 w 313"/>
                    <a:gd name="T87" fmla="*/ 162 h 311"/>
                    <a:gd name="T88" fmla="*/ 22 w 313"/>
                    <a:gd name="T89" fmla="*/ 167 h 311"/>
                    <a:gd name="T90" fmla="*/ 37 w 313"/>
                    <a:gd name="T91" fmla="*/ 162 h 311"/>
                    <a:gd name="T92" fmla="*/ 48 w 313"/>
                    <a:gd name="T93" fmla="*/ 160 h 311"/>
                    <a:gd name="T94" fmla="*/ 63 w 313"/>
                    <a:gd name="T95" fmla="*/ 141 h 311"/>
                    <a:gd name="T96" fmla="*/ 72 w 313"/>
                    <a:gd name="T97" fmla="*/ 117 h 311"/>
                    <a:gd name="T98" fmla="*/ 82 w 313"/>
                    <a:gd name="T99" fmla="*/ 104 h 311"/>
                    <a:gd name="T100" fmla="*/ 91 w 313"/>
                    <a:gd name="T101" fmla="*/ 82 h 311"/>
                    <a:gd name="T102" fmla="*/ 95 w 313"/>
                    <a:gd name="T103" fmla="*/ 57 h 311"/>
                    <a:gd name="T104" fmla="*/ 104 w 313"/>
                    <a:gd name="T105" fmla="*/ 26 h 3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3"/>
                    <a:gd name="T160" fmla="*/ 0 h 311"/>
                    <a:gd name="T161" fmla="*/ 313 w 313"/>
                    <a:gd name="T162" fmla="*/ 311 h 3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3" h="311">
                      <a:moveTo>
                        <a:pt x="104" y="26"/>
                      </a:moveTo>
                      <a:lnTo>
                        <a:pt x="104" y="18"/>
                      </a:lnTo>
                      <a:lnTo>
                        <a:pt x="104" y="16"/>
                      </a:lnTo>
                      <a:lnTo>
                        <a:pt x="110" y="9"/>
                      </a:lnTo>
                      <a:lnTo>
                        <a:pt x="119" y="3"/>
                      </a:lnTo>
                      <a:lnTo>
                        <a:pt x="132" y="11"/>
                      </a:lnTo>
                      <a:lnTo>
                        <a:pt x="141" y="16"/>
                      </a:lnTo>
                      <a:lnTo>
                        <a:pt x="151" y="18"/>
                      </a:lnTo>
                      <a:lnTo>
                        <a:pt x="160" y="18"/>
                      </a:lnTo>
                      <a:lnTo>
                        <a:pt x="167" y="22"/>
                      </a:lnTo>
                      <a:lnTo>
                        <a:pt x="171" y="11"/>
                      </a:lnTo>
                      <a:lnTo>
                        <a:pt x="175" y="11"/>
                      </a:lnTo>
                      <a:lnTo>
                        <a:pt x="184" y="11"/>
                      </a:lnTo>
                      <a:lnTo>
                        <a:pt x="190" y="9"/>
                      </a:lnTo>
                      <a:lnTo>
                        <a:pt x="201" y="7"/>
                      </a:lnTo>
                      <a:lnTo>
                        <a:pt x="205" y="7"/>
                      </a:lnTo>
                      <a:lnTo>
                        <a:pt x="212" y="7"/>
                      </a:lnTo>
                      <a:lnTo>
                        <a:pt x="216" y="3"/>
                      </a:lnTo>
                      <a:lnTo>
                        <a:pt x="216" y="0"/>
                      </a:lnTo>
                      <a:lnTo>
                        <a:pt x="225" y="3"/>
                      </a:lnTo>
                      <a:lnTo>
                        <a:pt x="231" y="3"/>
                      </a:lnTo>
                      <a:lnTo>
                        <a:pt x="234" y="7"/>
                      </a:lnTo>
                      <a:lnTo>
                        <a:pt x="240" y="7"/>
                      </a:lnTo>
                      <a:lnTo>
                        <a:pt x="242" y="3"/>
                      </a:lnTo>
                      <a:lnTo>
                        <a:pt x="249" y="3"/>
                      </a:lnTo>
                      <a:lnTo>
                        <a:pt x="255" y="7"/>
                      </a:lnTo>
                      <a:lnTo>
                        <a:pt x="255" y="11"/>
                      </a:lnTo>
                      <a:lnTo>
                        <a:pt x="262" y="16"/>
                      </a:lnTo>
                      <a:lnTo>
                        <a:pt x="268" y="18"/>
                      </a:lnTo>
                      <a:lnTo>
                        <a:pt x="270" y="16"/>
                      </a:lnTo>
                      <a:lnTo>
                        <a:pt x="272" y="11"/>
                      </a:lnTo>
                      <a:lnTo>
                        <a:pt x="272" y="16"/>
                      </a:lnTo>
                      <a:lnTo>
                        <a:pt x="281" y="16"/>
                      </a:lnTo>
                      <a:lnTo>
                        <a:pt x="281" y="11"/>
                      </a:lnTo>
                      <a:lnTo>
                        <a:pt x="285" y="11"/>
                      </a:lnTo>
                      <a:lnTo>
                        <a:pt x="292" y="18"/>
                      </a:lnTo>
                      <a:lnTo>
                        <a:pt x="305" y="26"/>
                      </a:lnTo>
                      <a:lnTo>
                        <a:pt x="307" y="33"/>
                      </a:lnTo>
                      <a:lnTo>
                        <a:pt x="307" y="39"/>
                      </a:lnTo>
                      <a:lnTo>
                        <a:pt x="307" y="46"/>
                      </a:lnTo>
                      <a:lnTo>
                        <a:pt x="313" y="57"/>
                      </a:lnTo>
                      <a:lnTo>
                        <a:pt x="307" y="61"/>
                      </a:lnTo>
                      <a:lnTo>
                        <a:pt x="298" y="72"/>
                      </a:lnTo>
                      <a:lnTo>
                        <a:pt x="292" y="80"/>
                      </a:lnTo>
                      <a:lnTo>
                        <a:pt x="287" y="89"/>
                      </a:lnTo>
                      <a:lnTo>
                        <a:pt x="285" y="111"/>
                      </a:lnTo>
                      <a:lnTo>
                        <a:pt x="285" y="113"/>
                      </a:lnTo>
                      <a:lnTo>
                        <a:pt x="281" y="117"/>
                      </a:lnTo>
                      <a:lnTo>
                        <a:pt x="277" y="126"/>
                      </a:lnTo>
                      <a:lnTo>
                        <a:pt x="272" y="130"/>
                      </a:lnTo>
                      <a:lnTo>
                        <a:pt x="272" y="132"/>
                      </a:lnTo>
                      <a:lnTo>
                        <a:pt x="277" y="136"/>
                      </a:lnTo>
                      <a:lnTo>
                        <a:pt x="281" y="141"/>
                      </a:lnTo>
                      <a:lnTo>
                        <a:pt x="281" y="145"/>
                      </a:lnTo>
                      <a:lnTo>
                        <a:pt x="281" y="152"/>
                      </a:lnTo>
                      <a:lnTo>
                        <a:pt x="281" y="160"/>
                      </a:lnTo>
                      <a:lnTo>
                        <a:pt x="281" y="162"/>
                      </a:lnTo>
                      <a:lnTo>
                        <a:pt x="281" y="169"/>
                      </a:lnTo>
                      <a:lnTo>
                        <a:pt x="281" y="177"/>
                      </a:lnTo>
                      <a:lnTo>
                        <a:pt x="281" y="190"/>
                      </a:lnTo>
                      <a:lnTo>
                        <a:pt x="287" y="201"/>
                      </a:lnTo>
                      <a:lnTo>
                        <a:pt x="298" y="210"/>
                      </a:lnTo>
                      <a:lnTo>
                        <a:pt x="305" y="225"/>
                      </a:lnTo>
                      <a:lnTo>
                        <a:pt x="272" y="227"/>
                      </a:lnTo>
                      <a:lnTo>
                        <a:pt x="272" y="231"/>
                      </a:lnTo>
                      <a:lnTo>
                        <a:pt x="270" y="240"/>
                      </a:lnTo>
                      <a:lnTo>
                        <a:pt x="266" y="247"/>
                      </a:lnTo>
                      <a:lnTo>
                        <a:pt x="268" y="251"/>
                      </a:lnTo>
                      <a:lnTo>
                        <a:pt x="268" y="262"/>
                      </a:lnTo>
                      <a:lnTo>
                        <a:pt x="266" y="268"/>
                      </a:lnTo>
                      <a:lnTo>
                        <a:pt x="266" y="275"/>
                      </a:lnTo>
                      <a:lnTo>
                        <a:pt x="262" y="283"/>
                      </a:lnTo>
                      <a:lnTo>
                        <a:pt x="266" y="285"/>
                      </a:lnTo>
                      <a:lnTo>
                        <a:pt x="272" y="292"/>
                      </a:lnTo>
                      <a:lnTo>
                        <a:pt x="281" y="296"/>
                      </a:lnTo>
                      <a:lnTo>
                        <a:pt x="281" y="292"/>
                      </a:lnTo>
                      <a:lnTo>
                        <a:pt x="285" y="292"/>
                      </a:lnTo>
                      <a:lnTo>
                        <a:pt x="281" y="311"/>
                      </a:lnTo>
                      <a:lnTo>
                        <a:pt x="281" y="307"/>
                      </a:lnTo>
                      <a:lnTo>
                        <a:pt x="272" y="311"/>
                      </a:lnTo>
                      <a:lnTo>
                        <a:pt x="270" y="305"/>
                      </a:lnTo>
                      <a:lnTo>
                        <a:pt x="262" y="292"/>
                      </a:lnTo>
                      <a:lnTo>
                        <a:pt x="253" y="292"/>
                      </a:lnTo>
                      <a:lnTo>
                        <a:pt x="242" y="281"/>
                      </a:lnTo>
                      <a:lnTo>
                        <a:pt x="240" y="281"/>
                      </a:lnTo>
                      <a:lnTo>
                        <a:pt x="240" y="285"/>
                      </a:lnTo>
                      <a:lnTo>
                        <a:pt x="234" y="285"/>
                      </a:lnTo>
                      <a:lnTo>
                        <a:pt x="227" y="285"/>
                      </a:lnTo>
                      <a:lnTo>
                        <a:pt x="216" y="281"/>
                      </a:lnTo>
                      <a:lnTo>
                        <a:pt x="212" y="270"/>
                      </a:lnTo>
                      <a:lnTo>
                        <a:pt x="201" y="281"/>
                      </a:lnTo>
                      <a:lnTo>
                        <a:pt x="197" y="270"/>
                      </a:lnTo>
                      <a:lnTo>
                        <a:pt x="190" y="268"/>
                      </a:lnTo>
                      <a:lnTo>
                        <a:pt x="190" y="270"/>
                      </a:lnTo>
                      <a:lnTo>
                        <a:pt x="184" y="268"/>
                      </a:lnTo>
                      <a:lnTo>
                        <a:pt x="175" y="270"/>
                      </a:lnTo>
                      <a:lnTo>
                        <a:pt x="169" y="270"/>
                      </a:lnTo>
                      <a:lnTo>
                        <a:pt x="167" y="275"/>
                      </a:lnTo>
                      <a:lnTo>
                        <a:pt x="162" y="270"/>
                      </a:lnTo>
                      <a:lnTo>
                        <a:pt x="162" y="266"/>
                      </a:lnTo>
                      <a:lnTo>
                        <a:pt x="162" y="251"/>
                      </a:lnTo>
                      <a:lnTo>
                        <a:pt x="160" y="251"/>
                      </a:lnTo>
                      <a:lnTo>
                        <a:pt x="151" y="242"/>
                      </a:lnTo>
                      <a:lnTo>
                        <a:pt x="160" y="231"/>
                      </a:lnTo>
                      <a:lnTo>
                        <a:pt x="156" y="221"/>
                      </a:lnTo>
                      <a:lnTo>
                        <a:pt x="151" y="210"/>
                      </a:lnTo>
                      <a:lnTo>
                        <a:pt x="136" y="210"/>
                      </a:lnTo>
                      <a:lnTo>
                        <a:pt x="136" y="201"/>
                      </a:lnTo>
                      <a:lnTo>
                        <a:pt x="128" y="201"/>
                      </a:lnTo>
                      <a:lnTo>
                        <a:pt x="119" y="206"/>
                      </a:lnTo>
                      <a:lnTo>
                        <a:pt x="119" y="212"/>
                      </a:lnTo>
                      <a:lnTo>
                        <a:pt x="117" y="212"/>
                      </a:lnTo>
                      <a:lnTo>
                        <a:pt x="117" y="218"/>
                      </a:lnTo>
                      <a:lnTo>
                        <a:pt x="104" y="218"/>
                      </a:lnTo>
                      <a:lnTo>
                        <a:pt x="102" y="221"/>
                      </a:lnTo>
                      <a:lnTo>
                        <a:pt x="87" y="221"/>
                      </a:lnTo>
                      <a:lnTo>
                        <a:pt x="76" y="206"/>
                      </a:lnTo>
                      <a:lnTo>
                        <a:pt x="76" y="201"/>
                      </a:lnTo>
                      <a:lnTo>
                        <a:pt x="72" y="197"/>
                      </a:lnTo>
                      <a:lnTo>
                        <a:pt x="72" y="193"/>
                      </a:lnTo>
                      <a:lnTo>
                        <a:pt x="72" y="186"/>
                      </a:lnTo>
                      <a:lnTo>
                        <a:pt x="61" y="186"/>
                      </a:lnTo>
                      <a:lnTo>
                        <a:pt x="31" y="186"/>
                      </a:lnTo>
                      <a:lnTo>
                        <a:pt x="22" y="186"/>
                      </a:lnTo>
                      <a:lnTo>
                        <a:pt x="18" y="186"/>
                      </a:lnTo>
                      <a:lnTo>
                        <a:pt x="11" y="186"/>
                      </a:lnTo>
                      <a:lnTo>
                        <a:pt x="3" y="186"/>
                      </a:lnTo>
                      <a:lnTo>
                        <a:pt x="0" y="182"/>
                      </a:lnTo>
                      <a:lnTo>
                        <a:pt x="7" y="182"/>
                      </a:lnTo>
                      <a:lnTo>
                        <a:pt x="7" y="171"/>
                      </a:lnTo>
                      <a:lnTo>
                        <a:pt x="11" y="167"/>
                      </a:lnTo>
                      <a:lnTo>
                        <a:pt x="11" y="162"/>
                      </a:lnTo>
                      <a:lnTo>
                        <a:pt x="16" y="162"/>
                      </a:lnTo>
                      <a:lnTo>
                        <a:pt x="18" y="167"/>
                      </a:lnTo>
                      <a:lnTo>
                        <a:pt x="22" y="167"/>
                      </a:lnTo>
                      <a:lnTo>
                        <a:pt x="26" y="160"/>
                      </a:lnTo>
                      <a:lnTo>
                        <a:pt x="33" y="160"/>
                      </a:lnTo>
                      <a:lnTo>
                        <a:pt x="37" y="162"/>
                      </a:lnTo>
                      <a:lnTo>
                        <a:pt x="39" y="169"/>
                      </a:lnTo>
                      <a:lnTo>
                        <a:pt x="46" y="162"/>
                      </a:lnTo>
                      <a:lnTo>
                        <a:pt x="48" y="160"/>
                      </a:lnTo>
                      <a:lnTo>
                        <a:pt x="54" y="156"/>
                      </a:lnTo>
                      <a:lnTo>
                        <a:pt x="61" y="152"/>
                      </a:lnTo>
                      <a:lnTo>
                        <a:pt x="63" y="141"/>
                      </a:lnTo>
                      <a:lnTo>
                        <a:pt x="63" y="132"/>
                      </a:lnTo>
                      <a:lnTo>
                        <a:pt x="63" y="121"/>
                      </a:lnTo>
                      <a:lnTo>
                        <a:pt x="72" y="117"/>
                      </a:lnTo>
                      <a:lnTo>
                        <a:pt x="72" y="113"/>
                      </a:lnTo>
                      <a:lnTo>
                        <a:pt x="76" y="104"/>
                      </a:lnTo>
                      <a:lnTo>
                        <a:pt x="82" y="104"/>
                      </a:lnTo>
                      <a:lnTo>
                        <a:pt x="91" y="95"/>
                      </a:lnTo>
                      <a:lnTo>
                        <a:pt x="91" y="89"/>
                      </a:lnTo>
                      <a:lnTo>
                        <a:pt x="91" y="82"/>
                      </a:lnTo>
                      <a:lnTo>
                        <a:pt x="91" y="72"/>
                      </a:lnTo>
                      <a:lnTo>
                        <a:pt x="95" y="65"/>
                      </a:lnTo>
                      <a:lnTo>
                        <a:pt x="95" y="57"/>
                      </a:lnTo>
                      <a:lnTo>
                        <a:pt x="102" y="41"/>
                      </a:lnTo>
                      <a:lnTo>
                        <a:pt x="104" y="37"/>
                      </a:lnTo>
                      <a:lnTo>
                        <a:pt x="104" y="2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43" name="Freeform 207">
                  <a:extLst>
                    <a:ext uri="{FF2B5EF4-FFF2-40B4-BE49-F238E27FC236}">
                      <a16:creationId xmlns:a16="http://schemas.microsoft.com/office/drawing/2014/main" id="{5DA7CD86-8BB0-47E2-A01D-794827E90023}"/>
                    </a:ext>
                  </a:extLst>
                </p:cNvPr>
                <p:cNvSpPr>
                  <a:spLocks noChangeAspect="1"/>
                </p:cNvSpPr>
                <p:nvPr/>
              </p:nvSpPr>
              <p:spPr bwMode="auto">
                <a:xfrm>
                  <a:off x="3141" y="2414"/>
                  <a:ext cx="225" cy="142"/>
                </a:xfrm>
                <a:custGeom>
                  <a:avLst/>
                  <a:gdLst>
                    <a:gd name="T0" fmla="*/ 22 w 208"/>
                    <a:gd name="T1" fmla="*/ 54 h 142"/>
                    <a:gd name="T2" fmla="*/ 33 w 208"/>
                    <a:gd name="T3" fmla="*/ 51 h 142"/>
                    <a:gd name="T4" fmla="*/ 48 w 208"/>
                    <a:gd name="T5" fmla="*/ 45 h 142"/>
                    <a:gd name="T6" fmla="*/ 57 w 208"/>
                    <a:gd name="T7" fmla="*/ 45 h 142"/>
                    <a:gd name="T8" fmla="*/ 72 w 208"/>
                    <a:gd name="T9" fmla="*/ 43 h 142"/>
                    <a:gd name="T10" fmla="*/ 72 w 208"/>
                    <a:gd name="T11" fmla="*/ 34 h 142"/>
                    <a:gd name="T12" fmla="*/ 91 w 208"/>
                    <a:gd name="T13" fmla="*/ 28 h 142"/>
                    <a:gd name="T14" fmla="*/ 100 w 208"/>
                    <a:gd name="T15" fmla="*/ 21 h 142"/>
                    <a:gd name="T16" fmla="*/ 113 w 208"/>
                    <a:gd name="T17" fmla="*/ 13 h 142"/>
                    <a:gd name="T18" fmla="*/ 126 w 208"/>
                    <a:gd name="T19" fmla="*/ 0 h 142"/>
                    <a:gd name="T20" fmla="*/ 134 w 208"/>
                    <a:gd name="T21" fmla="*/ 4 h 142"/>
                    <a:gd name="T22" fmla="*/ 147 w 208"/>
                    <a:gd name="T23" fmla="*/ 23 h 142"/>
                    <a:gd name="T24" fmla="*/ 145 w 208"/>
                    <a:gd name="T25" fmla="*/ 30 h 142"/>
                    <a:gd name="T26" fmla="*/ 147 w 208"/>
                    <a:gd name="T27" fmla="*/ 36 h 142"/>
                    <a:gd name="T28" fmla="*/ 156 w 208"/>
                    <a:gd name="T29" fmla="*/ 43 h 142"/>
                    <a:gd name="T30" fmla="*/ 171 w 208"/>
                    <a:gd name="T31" fmla="*/ 49 h 142"/>
                    <a:gd name="T32" fmla="*/ 184 w 208"/>
                    <a:gd name="T33" fmla="*/ 62 h 142"/>
                    <a:gd name="T34" fmla="*/ 190 w 208"/>
                    <a:gd name="T35" fmla="*/ 69 h 142"/>
                    <a:gd name="T36" fmla="*/ 197 w 208"/>
                    <a:gd name="T37" fmla="*/ 80 h 142"/>
                    <a:gd name="T38" fmla="*/ 208 w 208"/>
                    <a:gd name="T39" fmla="*/ 95 h 142"/>
                    <a:gd name="T40" fmla="*/ 199 w 208"/>
                    <a:gd name="T41" fmla="*/ 99 h 142"/>
                    <a:gd name="T42" fmla="*/ 190 w 208"/>
                    <a:gd name="T43" fmla="*/ 95 h 142"/>
                    <a:gd name="T44" fmla="*/ 177 w 208"/>
                    <a:gd name="T45" fmla="*/ 92 h 142"/>
                    <a:gd name="T46" fmla="*/ 171 w 208"/>
                    <a:gd name="T47" fmla="*/ 99 h 142"/>
                    <a:gd name="T48" fmla="*/ 160 w 208"/>
                    <a:gd name="T49" fmla="*/ 99 h 142"/>
                    <a:gd name="T50" fmla="*/ 145 w 208"/>
                    <a:gd name="T51" fmla="*/ 103 h 142"/>
                    <a:gd name="T52" fmla="*/ 132 w 208"/>
                    <a:gd name="T53" fmla="*/ 103 h 142"/>
                    <a:gd name="T54" fmla="*/ 119 w 208"/>
                    <a:gd name="T55" fmla="*/ 110 h 142"/>
                    <a:gd name="T56" fmla="*/ 100 w 208"/>
                    <a:gd name="T57" fmla="*/ 108 h 142"/>
                    <a:gd name="T58" fmla="*/ 80 w 208"/>
                    <a:gd name="T59" fmla="*/ 95 h 142"/>
                    <a:gd name="T60" fmla="*/ 63 w 208"/>
                    <a:gd name="T61" fmla="*/ 108 h 142"/>
                    <a:gd name="T62" fmla="*/ 63 w 208"/>
                    <a:gd name="T63" fmla="*/ 118 h 142"/>
                    <a:gd name="T64" fmla="*/ 46 w 208"/>
                    <a:gd name="T65" fmla="*/ 118 h 142"/>
                    <a:gd name="T66" fmla="*/ 31 w 208"/>
                    <a:gd name="T67" fmla="*/ 131 h 142"/>
                    <a:gd name="T68" fmla="*/ 22 w 208"/>
                    <a:gd name="T69" fmla="*/ 138 h 142"/>
                    <a:gd name="T70" fmla="*/ 22 w 208"/>
                    <a:gd name="T71" fmla="*/ 129 h 142"/>
                    <a:gd name="T72" fmla="*/ 9 w 208"/>
                    <a:gd name="T73" fmla="*/ 108 h 142"/>
                    <a:gd name="T74" fmla="*/ 3 w 208"/>
                    <a:gd name="T75" fmla="*/ 95 h 142"/>
                    <a:gd name="T76" fmla="*/ 0 w 208"/>
                    <a:gd name="T77" fmla="*/ 80 h 142"/>
                    <a:gd name="T78" fmla="*/ 9 w 208"/>
                    <a:gd name="T79" fmla="*/ 62 h 1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8"/>
                    <a:gd name="T121" fmla="*/ 0 h 142"/>
                    <a:gd name="T122" fmla="*/ 208 w 208"/>
                    <a:gd name="T123" fmla="*/ 142 h 1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8" h="142">
                      <a:moveTo>
                        <a:pt x="16" y="58"/>
                      </a:moveTo>
                      <a:lnTo>
                        <a:pt x="22" y="54"/>
                      </a:lnTo>
                      <a:lnTo>
                        <a:pt x="31" y="49"/>
                      </a:lnTo>
                      <a:lnTo>
                        <a:pt x="33" y="51"/>
                      </a:lnTo>
                      <a:lnTo>
                        <a:pt x="39" y="49"/>
                      </a:lnTo>
                      <a:lnTo>
                        <a:pt x="48" y="45"/>
                      </a:lnTo>
                      <a:lnTo>
                        <a:pt x="52" y="49"/>
                      </a:lnTo>
                      <a:lnTo>
                        <a:pt x="57" y="45"/>
                      </a:lnTo>
                      <a:lnTo>
                        <a:pt x="61" y="45"/>
                      </a:lnTo>
                      <a:lnTo>
                        <a:pt x="72" y="43"/>
                      </a:lnTo>
                      <a:lnTo>
                        <a:pt x="72" y="36"/>
                      </a:lnTo>
                      <a:lnTo>
                        <a:pt x="72" y="34"/>
                      </a:lnTo>
                      <a:lnTo>
                        <a:pt x="76" y="30"/>
                      </a:lnTo>
                      <a:lnTo>
                        <a:pt x="91" y="28"/>
                      </a:lnTo>
                      <a:lnTo>
                        <a:pt x="98" y="23"/>
                      </a:lnTo>
                      <a:lnTo>
                        <a:pt x="100" y="21"/>
                      </a:lnTo>
                      <a:lnTo>
                        <a:pt x="106" y="15"/>
                      </a:lnTo>
                      <a:lnTo>
                        <a:pt x="113" y="13"/>
                      </a:lnTo>
                      <a:lnTo>
                        <a:pt x="117" y="4"/>
                      </a:lnTo>
                      <a:lnTo>
                        <a:pt x="126" y="0"/>
                      </a:lnTo>
                      <a:lnTo>
                        <a:pt x="132" y="0"/>
                      </a:lnTo>
                      <a:lnTo>
                        <a:pt x="134" y="4"/>
                      </a:lnTo>
                      <a:lnTo>
                        <a:pt x="145" y="15"/>
                      </a:lnTo>
                      <a:lnTo>
                        <a:pt x="147" y="23"/>
                      </a:lnTo>
                      <a:lnTo>
                        <a:pt x="141" y="28"/>
                      </a:lnTo>
                      <a:lnTo>
                        <a:pt x="145" y="30"/>
                      </a:lnTo>
                      <a:lnTo>
                        <a:pt x="145" y="34"/>
                      </a:lnTo>
                      <a:lnTo>
                        <a:pt x="147" y="36"/>
                      </a:lnTo>
                      <a:lnTo>
                        <a:pt x="156" y="36"/>
                      </a:lnTo>
                      <a:lnTo>
                        <a:pt x="156" y="43"/>
                      </a:lnTo>
                      <a:lnTo>
                        <a:pt x="164" y="43"/>
                      </a:lnTo>
                      <a:lnTo>
                        <a:pt x="171" y="49"/>
                      </a:lnTo>
                      <a:lnTo>
                        <a:pt x="175" y="62"/>
                      </a:lnTo>
                      <a:lnTo>
                        <a:pt x="184" y="62"/>
                      </a:lnTo>
                      <a:lnTo>
                        <a:pt x="186" y="69"/>
                      </a:lnTo>
                      <a:lnTo>
                        <a:pt x="190" y="69"/>
                      </a:lnTo>
                      <a:lnTo>
                        <a:pt x="193" y="69"/>
                      </a:lnTo>
                      <a:lnTo>
                        <a:pt x="197" y="80"/>
                      </a:lnTo>
                      <a:lnTo>
                        <a:pt x="205" y="84"/>
                      </a:lnTo>
                      <a:lnTo>
                        <a:pt x="208" y="95"/>
                      </a:lnTo>
                      <a:lnTo>
                        <a:pt x="201" y="95"/>
                      </a:lnTo>
                      <a:lnTo>
                        <a:pt x="199" y="99"/>
                      </a:lnTo>
                      <a:lnTo>
                        <a:pt x="193" y="99"/>
                      </a:lnTo>
                      <a:lnTo>
                        <a:pt x="190" y="95"/>
                      </a:lnTo>
                      <a:lnTo>
                        <a:pt x="184" y="95"/>
                      </a:lnTo>
                      <a:lnTo>
                        <a:pt x="177" y="92"/>
                      </a:lnTo>
                      <a:lnTo>
                        <a:pt x="175" y="95"/>
                      </a:lnTo>
                      <a:lnTo>
                        <a:pt x="171" y="99"/>
                      </a:lnTo>
                      <a:lnTo>
                        <a:pt x="164" y="99"/>
                      </a:lnTo>
                      <a:lnTo>
                        <a:pt x="160" y="99"/>
                      </a:lnTo>
                      <a:lnTo>
                        <a:pt x="149" y="101"/>
                      </a:lnTo>
                      <a:lnTo>
                        <a:pt x="145" y="103"/>
                      </a:lnTo>
                      <a:lnTo>
                        <a:pt x="134" y="103"/>
                      </a:lnTo>
                      <a:lnTo>
                        <a:pt x="132" y="103"/>
                      </a:lnTo>
                      <a:lnTo>
                        <a:pt x="126" y="114"/>
                      </a:lnTo>
                      <a:lnTo>
                        <a:pt x="119" y="110"/>
                      </a:lnTo>
                      <a:lnTo>
                        <a:pt x="110" y="110"/>
                      </a:lnTo>
                      <a:lnTo>
                        <a:pt x="100" y="108"/>
                      </a:lnTo>
                      <a:lnTo>
                        <a:pt x="91" y="103"/>
                      </a:lnTo>
                      <a:lnTo>
                        <a:pt x="80" y="95"/>
                      </a:lnTo>
                      <a:lnTo>
                        <a:pt x="72" y="101"/>
                      </a:lnTo>
                      <a:lnTo>
                        <a:pt x="63" y="108"/>
                      </a:lnTo>
                      <a:lnTo>
                        <a:pt x="63" y="110"/>
                      </a:lnTo>
                      <a:lnTo>
                        <a:pt x="63" y="118"/>
                      </a:lnTo>
                      <a:lnTo>
                        <a:pt x="54" y="118"/>
                      </a:lnTo>
                      <a:lnTo>
                        <a:pt x="46" y="118"/>
                      </a:lnTo>
                      <a:lnTo>
                        <a:pt x="33" y="118"/>
                      </a:lnTo>
                      <a:lnTo>
                        <a:pt x="31" y="131"/>
                      </a:lnTo>
                      <a:lnTo>
                        <a:pt x="24" y="142"/>
                      </a:lnTo>
                      <a:lnTo>
                        <a:pt x="22" y="138"/>
                      </a:lnTo>
                      <a:lnTo>
                        <a:pt x="24" y="129"/>
                      </a:lnTo>
                      <a:lnTo>
                        <a:pt x="22" y="129"/>
                      </a:lnTo>
                      <a:lnTo>
                        <a:pt x="9" y="116"/>
                      </a:lnTo>
                      <a:lnTo>
                        <a:pt x="9" y="108"/>
                      </a:lnTo>
                      <a:lnTo>
                        <a:pt x="3" y="103"/>
                      </a:lnTo>
                      <a:lnTo>
                        <a:pt x="3" y="95"/>
                      </a:lnTo>
                      <a:lnTo>
                        <a:pt x="0" y="92"/>
                      </a:lnTo>
                      <a:lnTo>
                        <a:pt x="0" y="80"/>
                      </a:lnTo>
                      <a:lnTo>
                        <a:pt x="3" y="77"/>
                      </a:lnTo>
                      <a:lnTo>
                        <a:pt x="9" y="62"/>
                      </a:lnTo>
                      <a:lnTo>
                        <a:pt x="16" y="58"/>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44" name="Freeform 208">
                  <a:extLst>
                    <a:ext uri="{FF2B5EF4-FFF2-40B4-BE49-F238E27FC236}">
                      <a16:creationId xmlns:a16="http://schemas.microsoft.com/office/drawing/2014/main" id="{9251F544-DC2C-4B6E-A13B-EA4F5BB43827}"/>
                    </a:ext>
                  </a:extLst>
                </p:cNvPr>
                <p:cNvSpPr>
                  <a:spLocks noChangeAspect="1"/>
                </p:cNvSpPr>
                <p:nvPr/>
              </p:nvSpPr>
              <p:spPr bwMode="auto">
                <a:xfrm>
                  <a:off x="3346" y="3076"/>
                  <a:ext cx="41" cy="39"/>
                </a:xfrm>
                <a:custGeom>
                  <a:avLst/>
                  <a:gdLst>
                    <a:gd name="T0" fmla="*/ 9 w 37"/>
                    <a:gd name="T1" fmla="*/ 7 h 39"/>
                    <a:gd name="T2" fmla="*/ 26 w 37"/>
                    <a:gd name="T3" fmla="*/ 0 h 39"/>
                    <a:gd name="T4" fmla="*/ 31 w 37"/>
                    <a:gd name="T5" fmla="*/ 5 h 39"/>
                    <a:gd name="T6" fmla="*/ 37 w 37"/>
                    <a:gd name="T7" fmla="*/ 13 h 39"/>
                    <a:gd name="T8" fmla="*/ 35 w 37"/>
                    <a:gd name="T9" fmla="*/ 20 h 39"/>
                    <a:gd name="T10" fmla="*/ 35 w 37"/>
                    <a:gd name="T11" fmla="*/ 26 h 39"/>
                    <a:gd name="T12" fmla="*/ 18 w 37"/>
                    <a:gd name="T13" fmla="*/ 28 h 39"/>
                    <a:gd name="T14" fmla="*/ 15 w 37"/>
                    <a:gd name="T15" fmla="*/ 39 h 39"/>
                    <a:gd name="T16" fmla="*/ 7 w 37"/>
                    <a:gd name="T17" fmla="*/ 35 h 39"/>
                    <a:gd name="T18" fmla="*/ 3 w 37"/>
                    <a:gd name="T19" fmla="*/ 24 h 39"/>
                    <a:gd name="T20" fmla="*/ 0 w 37"/>
                    <a:gd name="T21" fmla="*/ 20 h 39"/>
                    <a:gd name="T22" fmla="*/ 3 w 37"/>
                    <a:gd name="T23" fmla="*/ 15 h 39"/>
                    <a:gd name="T24" fmla="*/ 9 w 37"/>
                    <a:gd name="T25" fmla="*/ 7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39"/>
                    <a:gd name="T41" fmla="*/ 37 w 37"/>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39">
                      <a:moveTo>
                        <a:pt x="9" y="7"/>
                      </a:moveTo>
                      <a:lnTo>
                        <a:pt x="26" y="0"/>
                      </a:lnTo>
                      <a:lnTo>
                        <a:pt x="31" y="5"/>
                      </a:lnTo>
                      <a:lnTo>
                        <a:pt x="37" y="13"/>
                      </a:lnTo>
                      <a:lnTo>
                        <a:pt x="35" y="20"/>
                      </a:lnTo>
                      <a:lnTo>
                        <a:pt x="35" y="26"/>
                      </a:lnTo>
                      <a:lnTo>
                        <a:pt x="18" y="28"/>
                      </a:lnTo>
                      <a:lnTo>
                        <a:pt x="15" y="39"/>
                      </a:lnTo>
                      <a:lnTo>
                        <a:pt x="7" y="35"/>
                      </a:lnTo>
                      <a:lnTo>
                        <a:pt x="3" y="24"/>
                      </a:lnTo>
                      <a:lnTo>
                        <a:pt x="0" y="20"/>
                      </a:lnTo>
                      <a:lnTo>
                        <a:pt x="3" y="15"/>
                      </a:lnTo>
                      <a:lnTo>
                        <a:pt x="9" y="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45" name="Freeform 209">
                  <a:extLst>
                    <a:ext uri="{FF2B5EF4-FFF2-40B4-BE49-F238E27FC236}">
                      <a16:creationId xmlns:a16="http://schemas.microsoft.com/office/drawing/2014/main" id="{4217F148-4069-40A8-83CE-AC6A40456E38}"/>
                    </a:ext>
                  </a:extLst>
                </p:cNvPr>
                <p:cNvSpPr>
                  <a:spLocks noChangeAspect="1"/>
                </p:cNvSpPr>
                <p:nvPr/>
              </p:nvSpPr>
              <p:spPr bwMode="auto">
                <a:xfrm>
                  <a:off x="1668" y="2955"/>
                  <a:ext cx="281" cy="613"/>
                </a:xfrm>
                <a:custGeom>
                  <a:avLst/>
                  <a:gdLst>
                    <a:gd name="T0" fmla="*/ 49 w 259"/>
                    <a:gd name="T1" fmla="*/ 3 h 613"/>
                    <a:gd name="T2" fmla="*/ 75 w 259"/>
                    <a:gd name="T3" fmla="*/ 5 h 613"/>
                    <a:gd name="T4" fmla="*/ 106 w 259"/>
                    <a:gd name="T5" fmla="*/ 3 h 613"/>
                    <a:gd name="T6" fmla="*/ 157 w 259"/>
                    <a:gd name="T7" fmla="*/ 39 h 613"/>
                    <a:gd name="T8" fmla="*/ 198 w 259"/>
                    <a:gd name="T9" fmla="*/ 57 h 613"/>
                    <a:gd name="T10" fmla="*/ 181 w 259"/>
                    <a:gd name="T11" fmla="*/ 95 h 613"/>
                    <a:gd name="T12" fmla="*/ 231 w 259"/>
                    <a:gd name="T13" fmla="*/ 98 h 613"/>
                    <a:gd name="T14" fmla="*/ 244 w 259"/>
                    <a:gd name="T15" fmla="*/ 54 h 613"/>
                    <a:gd name="T16" fmla="*/ 259 w 259"/>
                    <a:gd name="T17" fmla="*/ 80 h 613"/>
                    <a:gd name="T18" fmla="*/ 231 w 259"/>
                    <a:gd name="T19" fmla="*/ 117 h 613"/>
                    <a:gd name="T20" fmla="*/ 207 w 259"/>
                    <a:gd name="T21" fmla="*/ 149 h 613"/>
                    <a:gd name="T22" fmla="*/ 198 w 259"/>
                    <a:gd name="T23" fmla="*/ 182 h 613"/>
                    <a:gd name="T24" fmla="*/ 198 w 259"/>
                    <a:gd name="T25" fmla="*/ 208 h 613"/>
                    <a:gd name="T26" fmla="*/ 198 w 259"/>
                    <a:gd name="T27" fmla="*/ 240 h 613"/>
                    <a:gd name="T28" fmla="*/ 218 w 259"/>
                    <a:gd name="T29" fmla="*/ 255 h 613"/>
                    <a:gd name="T30" fmla="*/ 231 w 259"/>
                    <a:gd name="T31" fmla="*/ 275 h 613"/>
                    <a:gd name="T32" fmla="*/ 194 w 259"/>
                    <a:gd name="T33" fmla="*/ 316 h 613"/>
                    <a:gd name="T34" fmla="*/ 153 w 259"/>
                    <a:gd name="T35" fmla="*/ 326 h 613"/>
                    <a:gd name="T36" fmla="*/ 153 w 259"/>
                    <a:gd name="T37" fmla="*/ 354 h 613"/>
                    <a:gd name="T38" fmla="*/ 110 w 259"/>
                    <a:gd name="T39" fmla="*/ 359 h 613"/>
                    <a:gd name="T40" fmla="*/ 121 w 259"/>
                    <a:gd name="T41" fmla="*/ 385 h 613"/>
                    <a:gd name="T42" fmla="*/ 138 w 259"/>
                    <a:gd name="T43" fmla="*/ 398 h 613"/>
                    <a:gd name="T44" fmla="*/ 121 w 259"/>
                    <a:gd name="T45" fmla="*/ 395 h 613"/>
                    <a:gd name="T46" fmla="*/ 118 w 259"/>
                    <a:gd name="T47" fmla="*/ 415 h 613"/>
                    <a:gd name="T48" fmla="*/ 108 w 259"/>
                    <a:gd name="T49" fmla="*/ 447 h 613"/>
                    <a:gd name="T50" fmla="*/ 110 w 259"/>
                    <a:gd name="T51" fmla="*/ 493 h 613"/>
                    <a:gd name="T52" fmla="*/ 106 w 259"/>
                    <a:gd name="T53" fmla="*/ 534 h 613"/>
                    <a:gd name="T54" fmla="*/ 88 w 259"/>
                    <a:gd name="T55" fmla="*/ 579 h 613"/>
                    <a:gd name="T56" fmla="*/ 88 w 259"/>
                    <a:gd name="T57" fmla="*/ 607 h 613"/>
                    <a:gd name="T58" fmla="*/ 41 w 259"/>
                    <a:gd name="T59" fmla="*/ 594 h 613"/>
                    <a:gd name="T60" fmla="*/ 19 w 259"/>
                    <a:gd name="T61" fmla="*/ 564 h 613"/>
                    <a:gd name="T62" fmla="*/ 28 w 259"/>
                    <a:gd name="T63" fmla="*/ 521 h 613"/>
                    <a:gd name="T64" fmla="*/ 28 w 259"/>
                    <a:gd name="T65" fmla="*/ 484 h 613"/>
                    <a:gd name="T66" fmla="*/ 26 w 259"/>
                    <a:gd name="T67" fmla="*/ 447 h 613"/>
                    <a:gd name="T68" fmla="*/ 28 w 259"/>
                    <a:gd name="T69" fmla="*/ 434 h 613"/>
                    <a:gd name="T70" fmla="*/ 15 w 259"/>
                    <a:gd name="T71" fmla="*/ 415 h 613"/>
                    <a:gd name="T72" fmla="*/ 13 w 259"/>
                    <a:gd name="T73" fmla="*/ 389 h 613"/>
                    <a:gd name="T74" fmla="*/ 6 w 259"/>
                    <a:gd name="T75" fmla="*/ 320 h 613"/>
                    <a:gd name="T76" fmla="*/ 4 w 259"/>
                    <a:gd name="T77" fmla="*/ 272 h 613"/>
                    <a:gd name="T78" fmla="*/ 15 w 259"/>
                    <a:gd name="T79" fmla="*/ 225 h 613"/>
                    <a:gd name="T80" fmla="*/ 0 w 259"/>
                    <a:gd name="T81" fmla="*/ 171 h 613"/>
                    <a:gd name="T82" fmla="*/ 13 w 259"/>
                    <a:gd name="T83" fmla="*/ 111 h 613"/>
                    <a:gd name="T84" fmla="*/ 19 w 259"/>
                    <a:gd name="T85" fmla="*/ 82 h 613"/>
                    <a:gd name="T86" fmla="*/ 19 w 259"/>
                    <a:gd name="T87" fmla="*/ 52 h 613"/>
                    <a:gd name="T88" fmla="*/ 41 w 259"/>
                    <a:gd name="T89" fmla="*/ 18 h 6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9"/>
                    <a:gd name="T136" fmla="*/ 0 h 613"/>
                    <a:gd name="T137" fmla="*/ 259 w 259"/>
                    <a:gd name="T138" fmla="*/ 613 h 6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9" h="613">
                      <a:moveTo>
                        <a:pt x="41" y="18"/>
                      </a:moveTo>
                      <a:lnTo>
                        <a:pt x="43" y="5"/>
                      </a:lnTo>
                      <a:lnTo>
                        <a:pt x="49" y="3"/>
                      </a:lnTo>
                      <a:lnTo>
                        <a:pt x="49" y="0"/>
                      </a:lnTo>
                      <a:lnTo>
                        <a:pt x="58" y="5"/>
                      </a:lnTo>
                      <a:lnTo>
                        <a:pt x="75" y="5"/>
                      </a:lnTo>
                      <a:lnTo>
                        <a:pt x="84" y="16"/>
                      </a:lnTo>
                      <a:lnTo>
                        <a:pt x="88" y="3"/>
                      </a:lnTo>
                      <a:lnTo>
                        <a:pt x="106" y="3"/>
                      </a:lnTo>
                      <a:lnTo>
                        <a:pt x="123" y="22"/>
                      </a:lnTo>
                      <a:lnTo>
                        <a:pt x="138" y="37"/>
                      </a:lnTo>
                      <a:lnTo>
                        <a:pt x="157" y="39"/>
                      </a:lnTo>
                      <a:lnTo>
                        <a:pt x="172" y="48"/>
                      </a:lnTo>
                      <a:lnTo>
                        <a:pt x="190" y="52"/>
                      </a:lnTo>
                      <a:lnTo>
                        <a:pt x="198" y="57"/>
                      </a:lnTo>
                      <a:lnTo>
                        <a:pt x="194" y="70"/>
                      </a:lnTo>
                      <a:lnTo>
                        <a:pt x="188" y="80"/>
                      </a:lnTo>
                      <a:lnTo>
                        <a:pt x="181" y="95"/>
                      </a:lnTo>
                      <a:lnTo>
                        <a:pt x="198" y="98"/>
                      </a:lnTo>
                      <a:lnTo>
                        <a:pt x="216" y="104"/>
                      </a:lnTo>
                      <a:lnTo>
                        <a:pt x="231" y="98"/>
                      </a:lnTo>
                      <a:lnTo>
                        <a:pt x="244" y="85"/>
                      </a:lnTo>
                      <a:lnTo>
                        <a:pt x="248" y="70"/>
                      </a:lnTo>
                      <a:lnTo>
                        <a:pt x="244" y="54"/>
                      </a:lnTo>
                      <a:lnTo>
                        <a:pt x="248" y="39"/>
                      </a:lnTo>
                      <a:lnTo>
                        <a:pt x="248" y="65"/>
                      </a:lnTo>
                      <a:lnTo>
                        <a:pt x="259" y="80"/>
                      </a:lnTo>
                      <a:lnTo>
                        <a:pt x="254" y="95"/>
                      </a:lnTo>
                      <a:lnTo>
                        <a:pt x="244" y="104"/>
                      </a:lnTo>
                      <a:lnTo>
                        <a:pt x="231" y="117"/>
                      </a:lnTo>
                      <a:lnTo>
                        <a:pt x="222" y="128"/>
                      </a:lnTo>
                      <a:lnTo>
                        <a:pt x="213" y="141"/>
                      </a:lnTo>
                      <a:lnTo>
                        <a:pt x="207" y="149"/>
                      </a:lnTo>
                      <a:lnTo>
                        <a:pt x="198" y="152"/>
                      </a:lnTo>
                      <a:lnTo>
                        <a:pt x="198" y="165"/>
                      </a:lnTo>
                      <a:lnTo>
                        <a:pt x="198" y="182"/>
                      </a:lnTo>
                      <a:lnTo>
                        <a:pt x="198" y="197"/>
                      </a:lnTo>
                      <a:lnTo>
                        <a:pt x="198" y="206"/>
                      </a:lnTo>
                      <a:lnTo>
                        <a:pt x="198" y="208"/>
                      </a:lnTo>
                      <a:lnTo>
                        <a:pt x="198" y="225"/>
                      </a:lnTo>
                      <a:lnTo>
                        <a:pt x="198" y="229"/>
                      </a:lnTo>
                      <a:lnTo>
                        <a:pt x="198" y="240"/>
                      </a:lnTo>
                      <a:lnTo>
                        <a:pt x="209" y="242"/>
                      </a:lnTo>
                      <a:lnTo>
                        <a:pt x="218" y="251"/>
                      </a:lnTo>
                      <a:lnTo>
                        <a:pt x="218" y="255"/>
                      </a:lnTo>
                      <a:lnTo>
                        <a:pt x="218" y="264"/>
                      </a:lnTo>
                      <a:lnTo>
                        <a:pt x="231" y="270"/>
                      </a:lnTo>
                      <a:lnTo>
                        <a:pt x="231" y="275"/>
                      </a:lnTo>
                      <a:lnTo>
                        <a:pt x="224" y="290"/>
                      </a:lnTo>
                      <a:lnTo>
                        <a:pt x="218" y="305"/>
                      </a:lnTo>
                      <a:lnTo>
                        <a:pt x="194" y="316"/>
                      </a:lnTo>
                      <a:lnTo>
                        <a:pt x="170" y="318"/>
                      </a:lnTo>
                      <a:lnTo>
                        <a:pt x="144" y="318"/>
                      </a:lnTo>
                      <a:lnTo>
                        <a:pt x="153" y="326"/>
                      </a:lnTo>
                      <a:lnTo>
                        <a:pt x="153" y="335"/>
                      </a:lnTo>
                      <a:lnTo>
                        <a:pt x="151" y="350"/>
                      </a:lnTo>
                      <a:lnTo>
                        <a:pt x="153" y="354"/>
                      </a:lnTo>
                      <a:lnTo>
                        <a:pt x="149" y="365"/>
                      </a:lnTo>
                      <a:lnTo>
                        <a:pt x="127" y="365"/>
                      </a:lnTo>
                      <a:lnTo>
                        <a:pt x="110" y="359"/>
                      </a:lnTo>
                      <a:lnTo>
                        <a:pt x="110" y="367"/>
                      </a:lnTo>
                      <a:lnTo>
                        <a:pt x="114" y="376"/>
                      </a:lnTo>
                      <a:lnTo>
                        <a:pt x="121" y="385"/>
                      </a:lnTo>
                      <a:lnTo>
                        <a:pt x="136" y="385"/>
                      </a:lnTo>
                      <a:lnTo>
                        <a:pt x="138" y="389"/>
                      </a:lnTo>
                      <a:lnTo>
                        <a:pt x="138" y="398"/>
                      </a:lnTo>
                      <a:lnTo>
                        <a:pt x="134" y="400"/>
                      </a:lnTo>
                      <a:lnTo>
                        <a:pt x="129" y="395"/>
                      </a:lnTo>
                      <a:lnTo>
                        <a:pt x="121" y="395"/>
                      </a:lnTo>
                      <a:lnTo>
                        <a:pt x="121" y="400"/>
                      </a:lnTo>
                      <a:lnTo>
                        <a:pt x="127" y="408"/>
                      </a:lnTo>
                      <a:lnTo>
                        <a:pt x="118" y="415"/>
                      </a:lnTo>
                      <a:lnTo>
                        <a:pt x="121" y="430"/>
                      </a:lnTo>
                      <a:lnTo>
                        <a:pt x="121" y="447"/>
                      </a:lnTo>
                      <a:lnTo>
                        <a:pt x="108" y="447"/>
                      </a:lnTo>
                      <a:lnTo>
                        <a:pt x="95" y="462"/>
                      </a:lnTo>
                      <a:lnTo>
                        <a:pt x="93" y="478"/>
                      </a:lnTo>
                      <a:lnTo>
                        <a:pt x="110" y="493"/>
                      </a:lnTo>
                      <a:lnTo>
                        <a:pt x="127" y="495"/>
                      </a:lnTo>
                      <a:lnTo>
                        <a:pt x="121" y="519"/>
                      </a:lnTo>
                      <a:lnTo>
                        <a:pt x="106" y="534"/>
                      </a:lnTo>
                      <a:lnTo>
                        <a:pt x="106" y="549"/>
                      </a:lnTo>
                      <a:lnTo>
                        <a:pt x="93" y="564"/>
                      </a:lnTo>
                      <a:lnTo>
                        <a:pt x="88" y="579"/>
                      </a:lnTo>
                      <a:lnTo>
                        <a:pt x="95" y="594"/>
                      </a:lnTo>
                      <a:lnTo>
                        <a:pt x="106" y="613"/>
                      </a:lnTo>
                      <a:lnTo>
                        <a:pt x="88" y="607"/>
                      </a:lnTo>
                      <a:lnTo>
                        <a:pt x="71" y="607"/>
                      </a:lnTo>
                      <a:lnTo>
                        <a:pt x="56" y="607"/>
                      </a:lnTo>
                      <a:lnTo>
                        <a:pt x="41" y="594"/>
                      </a:lnTo>
                      <a:lnTo>
                        <a:pt x="41" y="575"/>
                      </a:lnTo>
                      <a:lnTo>
                        <a:pt x="28" y="575"/>
                      </a:lnTo>
                      <a:lnTo>
                        <a:pt x="19" y="564"/>
                      </a:lnTo>
                      <a:lnTo>
                        <a:pt x="15" y="544"/>
                      </a:lnTo>
                      <a:lnTo>
                        <a:pt x="26" y="536"/>
                      </a:lnTo>
                      <a:lnTo>
                        <a:pt x="28" y="521"/>
                      </a:lnTo>
                      <a:lnTo>
                        <a:pt x="26" y="510"/>
                      </a:lnTo>
                      <a:lnTo>
                        <a:pt x="28" y="499"/>
                      </a:lnTo>
                      <a:lnTo>
                        <a:pt x="28" y="484"/>
                      </a:lnTo>
                      <a:lnTo>
                        <a:pt x="28" y="471"/>
                      </a:lnTo>
                      <a:lnTo>
                        <a:pt x="28" y="460"/>
                      </a:lnTo>
                      <a:lnTo>
                        <a:pt x="26" y="447"/>
                      </a:lnTo>
                      <a:lnTo>
                        <a:pt x="19" y="445"/>
                      </a:lnTo>
                      <a:lnTo>
                        <a:pt x="28" y="445"/>
                      </a:lnTo>
                      <a:lnTo>
                        <a:pt x="28" y="434"/>
                      </a:lnTo>
                      <a:lnTo>
                        <a:pt x="19" y="434"/>
                      </a:lnTo>
                      <a:lnTo>
                        <a:pt x="19" y="419"/>
                      </a:lnTo>
                      <a:lnTo>
                        <a:pt x="15" y="415"/>
                      </a:lnTo>
                      <a:lnTo>
                        <a:pt x="6" y="408"/>
                      </a:lnTo>
                      <a:lnTo>
                        <a:pt x="6" y="385"/>
                      </a:lnTo>
                      <a:lnTo>
                        <a:pt x="13" y="389"/>
                      </a:lnTo>
                      <a:lnTo>
                        <a:pt x="4" y="367"/>
                      </a:lnTo>
                      <a:lnTo>
                        <a:pt x="4" y="346"/>
                      </a:lnTo>
                      <a:lnTo>
                        <a:pt x="6" y="320"/>
                      </a:lnTo>
                      <a:lnTo>
                        <a:pt x="13" y="318"/>
                      </a:lnTo>
                      <a:lnTo>
                        <a:pt x="4" y="296"/>
                      </a:lnTo>
                      <a:lnTo>
                        <a:pt x="4" y="272"/>
                      </a:lnTo>
                      <a:lnTo>
                        <a:pt x="13" y="266"/>
                      </a:lnTo>
                      <a:lnTo>
                        <a:pt x="11" y="247"/>
                      </a:lnTo>
                      <a:lnTo>
                        <a:pt x="15" y="225"/>
                      </a:lnTo>
                      <a:lnTo>
                        <a:pt x="11" y="206"/>
                      </a:lnTo>
                      <a:lnTo>
                        <a:pt x="6" y="186"/>
                      </a:lnTo>
                      <a:lnTo>
                        <a:pt x="0" y="171"/>
                      </a:lnTo>
                      <a:lnTo>
                        <a:pt x="4" y="152"/>
                      </a:lnTo>
                      <a:lnTo>
                        <a:pt x="4" y="126"/>
                      </a:lnTo>
                      <a:lnTo>
                        <a:pt x="13" y="111"/>
                      </a:lnTo>
                      <a:lnTo>
                        <a:pt x="19" y="98"/>
                      </a:lnTo>
                      <a:lnTo>
                        <a:pt x="26" y="91"/>
                      </a:lnTo>
                      <a:lnTo>
                        <a:pt x="19" y="82"/>
                      </a:lnTo>
                      <a:lnTo>
                        <a:pt x="23" y="76"/>
                      </a:lnTo>
                      <a:lnTo>
                        <a:pt x="19" y="61"/>
                      </a:lnTo>
                      <a:lnTo>
                        <a:pt x="19" y="52"/>
                      </a:lnTo>
                      <a:lnTo>
                        <a:pt x="23" y="46"/>
                      </a:lnTo>
                      <a:lnTo>
                        <a:pt x="39" y="39"/>
                      </a:lnTo>
                      <a:lnTo>
                        <a:pt x="41" y="18"/>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46" name="Freeform 210">
                  <a:extLst>
                    <a:ext uri="{FF2B5EF4-FFF2-40B4-BE49-F238E27FC236}">
                      <a16:creationId xmlns:a16="http://schemas.microsoft.com/office/drawing/2014/main" id="{A2B1F9FD-AEB2-41BC-A42C-C292DACCC376}"/>
                    </a:ext>
                  </a:extLst>
                </p:cNvPr>
                <p:cNvSpPr>
                  <a:spLocks noChangeAspect="1"/>
                </p:cNvSpPr>
                <p:nvPr/>
              </p:nvSpPr>
              <p:spPr bwMode="auto">
                <a:xfrm>
                  <a:off x="1783" y="3577"/>
                  <a:ext cx="70" cy="56"/>
                </a:xfrm>
                <a:custGeom>
                  <a:avLst/>
                  <a:gdLst>
                    <a:gd name="T0" fmla="*/ 12 w 64"/>
                    <a:gd name="T1" fmla="*/ 52 h 56"/>
                    <a:gd name="T2" fmla="*/ 6 w 64"/>
                    <a:gd name="T3" fmla="*/ 26 h 56"/>
                    <a:gd name="T4" fmla="*/ 0 w 64"/>
                    <a:gd name="T5" fmla="*/ 0 h 56"/>
                    <a:gd name="T6" fmla="*/ 8 w 64"/>
                    <a:gd name="T7" fmla="*/ 9 h 56"/>
                    <a:gd name="T8" fmla="*/ 12 w 64"/>
                    <a:gd name="T9" fmla="*/ 17 h 56"/>
                    <a:gd name="T10" fmla="*/ 34 w 64"/>
                    <a:gd name="T11" fmla="*/ 30 h 56"/>
                    <a:gd name="T12" fmla="*/ 49 w 64"/>
                    <a:gd name="T13" fmla="*/ 41 h 56"/>
                    <a:gd name="T14" fmla="*/ 64 w 64"/>
                    <a:gd name="T15" fmla="*/ 45 h 56"/>
                    <a:gd name="T16" fmla="*/ 45 w 64"/>
                    <a:gd name="T17" fmla="*/ 56 h 56"/>
                    <a:gd name="T18" fmla="*/ 28 w 64"/>
                    <a:gd name="T19" fmla="*/ 52 h 56"/>
                    <a:gd name="T20" fmla="*/ 12 w 64"/>
                    <a:gd name="T21" fmla="*/ 52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56"/>
                    <a:gd name="T35" fmla="*/ 64 w 64"/>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56">
                      <a:moveTo>
                        <a:pt x="12" y="52"/>
                      </a:moveTo>
                      <a:lnTo>
                        <a:pt x="6" y="26"/>
                      </a:lnTo>
                      <a:lnTo>
                        <a:pt x="0" y="0"/>
                      </a:lnTo>
                      <a:lnTo>
                        <a:pt x="8" y="9"/>
                      </a:lnTo>
                      <a:lnTo>
                        <a:pt x="12" y="17"/>
                      </a:lnTo>
                      <a:lnTo>
                        <a:pt x="34" y="30"/>
                      </a:lnTo>
                      <a:lnTo>
                        <a:pt x="49" y="41"/>
                      </a:lnTo>
                      <a:lnTo>
                        <a:pt x="64" y="45"/>
                      </a:lnTo>
                      <a:lnTo>
                        <a:pt x="45" y="56"/>
                      </a:lnTo>
                      <a:lnTo>
                        <a:pt x="28" y="52"/>
                      </a:lnTo>
                      <a:lnTo>
                        <a:pt x="12" y="52"/>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47" name="Freeform 211">
                  <a:extLst>
                    <a:ext uri="{FF2B5EF4-FFF2-40B4-BE49-F238E27FC236}">
                      <a16:creationId xmlns:a16="http://schemas.microsoft.com/office/drawing/2014/main" id="{E30D4D37-72B7-4673-A337-EC742F0F969A}"/>
                    </a:ext>
                  </a:extLst>
                </p:cNvPr>
                <p:cNvSpPr>
                  <a:spLocks noChangeAspect="1"/>
                </p:cNvSpPr>
                <p:nvPr/>
              </p:nvSpPr>
              <p:spPr bwMode="auto">
                <a:xfrm>
                  <a:off x="1533" y="2118"/>
                  <a:ext cx="14" cy="26"/>
                </a:xfrm>
                <a:custGeom>
                  <a:avLst/>
                  <a:gdLst>
                    <a:gd name="T0" fmla="*/ 10 w 13"/>
                    <a:gd name="T1" fmla="*/ 26 h 26"/>
                    <a:gd name="T2" fmla="*/ 6 w 13"/>
                    <a:gd name="T3" fmla="*/ 19 h 26"/>
                    <a:gd name="T4" fmla="*/ 6 w 13"/>
                    <a:gd name="T5" fmla="*/ 15 h 26"/>
                    <a:gd name="T6" fmla="*/ 6 w 13"/>
                    <a:gd name="T7" fmla="*/ 6 h 26"/>
                    <a:gd name="T8" fmla="*/ 0 w 13"/>
                    <a:gd name="T9" fmla="*/ 4 h 26"/>
                    <a:gd name="T10" fmla="*/ 0 w 13"/>
                    <a:gd name="T11" fmla="*/ 0 h 26"/>
                    <a:gd name="T12" fmla="*/ 6 w 13"/>
                    <a:gd name="T13" fmla="*/ 4 h 26"/>
                    <a:gd name="T14" fmla="*/ 13 w 13"/>
                    <a:gd name="T15" fmla="*/ 15 h 26"/>
                    <a:gd name="T16" fmla="*/ 10 w 13"/>
                    <a:gd name="T17" fmla="*/ 2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26"/>
                    <a:gd name="T29" fmla="*/ 13 w 13"/>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26">
                      <a:moveTo>
                        <a:pt x="10" y="26"/>
                      </a:moveTo>
                      <a:lnTo>
                        <a:pt x="6" y="19"/>
                      </a:lnTo>
                      <a:lnTo>
                        <a:pt x="6" y="15"/>
                      </a:lnTo>
                      <a:lnTo>
                        <a:pt x="6" y="6"/>
                      </a:lnTo>
                      <a:lnTo>
                        <a:pt x="0" y="4"/>
                      </a:lnTo>
                      <a:lnTo>
                        <a:pt x="0" y="0"/>
                      </a:lnTo>
                      <a:lnTo>
                        <a:pt x="6" y="4"/>
                      </a:lnTo>
                      <a:lnTo>
                        <a:pt x="13" y="15"/>
                      </a:lnTo>
                      <a:lnTo>
                        <a:pt x="10" y="2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48" name="Freeform 212">
                  <a:extLst>
                    <a:ext uri="{FF2B5EF4-FFF2-40B4-BE49-F238E27FC236}">
                      <a16:creationId xmlns:a16="http://schemas.microsoft.com/office/drawing/2014/main" id="{D5F214A8-A07B-44DD-97AE-F2494EE25B16}"/>
                    </a:ext>
                  </a:extLst>
                </p:cNvPr>
                <p:cNvSpPr>
                  <a:spLocks noChangeAspect="1"/>
                </p:cNvSpPr>
                <p:nvPr/>
              </p:nvSpPr>
              <p:spPr bwMode="auto">
                <a:xfrm>
                  <a:off x="1521" y="2157"/>
                  <a:ext cx="9" cy="11"/>
                </a:xfrm>
                <a:custGeom>
                  <a:avLst/>
                  <a:gdLst>
                    <a:gd name="T0" fmla="*/ 2 w 8"/>
                    <a:gd name="T1" fmla="*/ 11 h 11"/>
                    <a:gd name="T2" fmla="*/ 0 w 8"/>
                    <a:gd name="T3" fmla="*/ 6 h 11"/>
                    <a:gd name="T4" fmla="*/ 2 w 8"/>
                    <a:gd name="T5" fmla="*/ 4 h 11"/>
                    <a:gd name="T6" fmla="*/ 2 w 8"/>
                    <a:gd name="T7" fmla="*/ 0 h 11"/>
                    <a:gd name="T8" fmla="*/ 8 w 8"/>
                    <a:gd name="T9" fmla="*/ 0 h 11"/>
                    <a:gd name="T10" fmla="*/ 8 w 8"/>
                    <a:gd name="T11" fmla="*/ 6 h 11"/>
                    <a:gd name="T12" fmla="*/ 2 w 8"/>
                    <a:gd name="T13" fmla="*/ 11 h 11"/>
                    <a:gd name="T14" fmla="*/ 0 60000 65536"/>
                    <a:gd name="T15" fmla="*/ 0 60000 65536"/>
                    <a:gd name="T16" fmla="*/ 0 60000 65536"/>
                    <a:gd name="T17" fmla="*/ 0 60000 65536"/>
                    <a:gd name="T18" fmla="*/ 0 60000 65536"/>
                    <a:gd name="T19" fmla="*/ 0 60000 65536"/>
                    <a:gd name="T20" fmla="*/ 0 60000 65536"/>
                    <a:gd name="T21" fmla="*/ 0 w 8"/>
                    <a:gd name="T22" fmla="*/ 0 h 11"/>
                    <a:gd name="T23" fmla="*/ 8 w 8"/>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1">
                      <a:moveTo>
                        <a:pt x="2" y="11"/>
                      </a:moveTo>
                      <a:lnTo>
                        <a:pt x="0" y="6"/>
                      </a:lnTo>
                      <a:lnTo>
                        <a:pt x="2" y="4"/>
                      </a:lnTo>
                      <a:lnTo>
                        <a:pt x="2" y="0"/>
                      </a:lnTo>
                      <a:lnTo>
                        <a:pt x="8" y="0"/>
                      </a:lnTo>
                      <a:lnTo>
                        <a:pt x="8" y="6"/>
                      </a:lnTo>
                      <a:lnTo>
                        <a:pt x="2" y="11"/>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49" name="Freeform 213">
                  <a:extLst>
                    <a:ext uri="{FF2B5EF4-FFF2-40B4-BE49-F238E27FC236}">
                      <a16:creationId xmlns:a16="http://schemas.microsoft.com/office/drawing/2014/main" id="{80E64D41-6C58-4024-BF14-D809ABCCEB3B}"/>
                    </a:ext>
                  </a:extLst>
                </p:cNvPr>
                <p:cNvSpPr>
                  <a:spLocks noChangeAspect="1"/>
                </p:cNvSpPr>
                <p:nvPr/>
              </p:nvSpPr>
              <p:spPr bwMode="auto">
                <a:xfrm>
                  <a:off x="1547" y="2148"/>
                  <a:ext cx="13" cy="17"/>
                </a:xfrm>
                <a:custGeom>
                  <a:avLst/>
                  <a:gdLst>
                    <a:gd name="T0" fmla="*/ 12 w 12"/>
                    <a:gd name="T1" fmla="*/ 17 h 17"/>
                    <a:gd name="T2" fmla="*/ 6 w 12"/>
                    <a:gd name="T3" fmla="*/ 15 h 17"/>
                    <a:gd name="T4" fmla="*/ 8 w 12"/>
                    <a:gd name="T5" fmla="*/ 9 h 17"/>
                    <a:gd name="T6" fmla="*/ 0 w 12"/>
                    <a:gd name="T7" fmla="*/ 2 h 17"/>
                    <a:gd name="T8" fmla="*/ 4 w 12"/>
                    <a:gd name="T9" fmla="*/ 0 h 17"/>
                    <a:gd name="T10" fmla="*/ 12 w 12"/>
                    <a:gd name="T11" fmla="*/ 9 h 17"/>
                    <a:gd name="T12" fmla="*/ 12 w 12"/>
                    <a:gd name="T13" fmla="*/ 17 h 17"/>
                    <a:gd name="T14" fmla="*/ 0 60000 65536"/>
                    <a:gd name="T15" fmla="*/ 0 60000 65536"/>
                    <a:gd name="T16" fmla="*/ 0 60000 65536"/>
                    <a:gd name="T17" fmla="*/ 0 60000 65536"/>
                    <a:gd name="T18" fmla="*/ 0 60000 65536"/>
                    <a:gd name="T19" fmla="*/ 0 60000 65536"/>
                    <a:gd name="T20" fmla="*/ 0 60000 65536"/>
                    <a:gd name="T21" fmla="*/ 0 w 12"/>
                    <a:gd name="T22" fmla="*/ 0 h 17"/>
                    <a:gd name="T23" fmla="*/ 12 w 1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7">
                      <a:moveTo>
                        <a:pt x="12" y="17"/>
                      </a:moveTo>
                      <a:lnTo>
                        <a:pt x="6" y="15"/>
                      </a:lnTo>
                      <a:lnTo>
                        <a:pt x="8" y="9"/>
                      </a:lnTo>
                      <a:lnTo>
                        <a:pt x="0" y="2"/>
                      </a:lnTo>
                      <a:lnTo>
                        <a:pt x="4" y="0"/>
                      </a:lnTo>
                      <a:lnTo>
                        <a:pt x="12" y="9"/>
                      </a:lnTo>
                      <a:lnTo>
                        <a:pt x="12" y="1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50" name="Freeform 214">
                  <a:extLst>
                    <a:ext uri="{FF2B5EF4-FFF2-40B4-BE49-F238E27FC236}">
                      <a16:creationId xmlns:a16="http://schemas.microsoft.com/office/drawing/2014/main" id="{C890B734-338C-4B44-A8E5-5F7E3606C4CE}"/>
                    </a:ext>
                  </a:extLst>
                </p:cNvPr>
                <p:cNvSpPr>
                  <a:spLocks noChangeAspect="1"/>
                </p:cNvSpPr>
                <p:nvPr/>
              </p:nvSpPr>
              <p:spPr bwMode="auto">
                <a:xfrm>
                  <a:off x="1511" y="2124"/>
                  <a:ext cx="24" cy="9"/>
                </a:xfrm>
                <a:custGeom>
                  <a:avLst/>
                  <a:gdLst>
                    <a:gd name="T0" fmla="*/ 4 w 22"/>
                    <a:gd name="T1" fmla="*/ 9 h 9"/>
                    <a:gd name="T2" fmla="*/ 0 w 22"/>
                    <a:gd name="T3" fmla="*/ 0 h 9"/>
                    <a:gd name="T4" fmla="*/ 9 w 22"/>
                    <a:gd name="T5" fmla="*/ 0 h 9"/>
                    <a:gd name="T6" fmla="*/ 17 w 22"/>
                    <a:gd name="T7" fmla="*/ 0 h 9"/>
                    <a:gd name="T8" fmla="*/ 22 w 22"/>
                    <a:gd name="T9" fmla="*/ 0 h 9"/>
                    <a:gd name="T10" fmla="*/ 4 w 22"/>
                    <a:gd name="T11" fmla="*/ 9 h 9"/>
                    <a:gd name="T12" fmla="*/ 0 60000 65536"/>
                    <a:gd name="T13" fmla="*/ 0 60000 65536"/>
                    <a:gd name="T14" fmla="*/ 0 60000 65536"/>
                    <a:gd name="T15" fmla="*/ 0 60000 65536"/>
                    <a:gd name="T16" fmla="*/ 0 60000 65536"/>
                    <a:gd name="T17" fmla="*/ 0 60000 65536"/>
                    <a:gd name="T18" fmla="*/ 0 w 22"/>
                    <a:gd name="T19" fmla="*/ 0 h 9"/>
                    <a:gd name="T20" fmla="*/ 22 w 22"/>
                    <a:gd name="T21" fmla="*/ 9 h 9"/>
                  </a:gdLst>
                  <a:ahLst/>
                  <a:cxnLst>
                    <a:cxn ang="T12">
                      <a:pos x="T0" y="T1"/>
                    </a:cxn>
                    <a:cxn ang="T13">
                      <a:pos x="T2" y="T3"/>
                    </a:cxn>
                    <a:cxn ang="T14">
                      <a:pos x="T4" y="T5"/>
                    </a:cxn>
                    <a:cxn ang="T15">
                      <a:pos x="T6" y="T7"/>
                    </a:cxn>
                    <a:cxn ang="T16">
                      <a:pos x="T8" y="T9"/>
                    </a:cxn>
                    <a:cxn ang="T17">
                      <a:pos x="T10" y="T11"/>
                    </a:cxn>
                  </a:cxnLst>
                  <a:rect l="T18" t="T19" r="T20" b="T21"/>
                  <a:pathLst>
                    <a:path w="22" h="9">
                      <a:moveTo>
                        <a:pt x="4" y="9"/>
                      </a:moveTo>
                      <a:lnTo>
                        <a:pt x="0" y="0"/>
                      </a:lnTo>
                      <a:lnTo>
                        <a:pt x="9" y="0"/>
                      </a:lnTo>
                      <a:lnTo>
                        <a:pt x="17" y="0"/>
                      </a:lnTo>
                      <a:lnTo>
                        <a:pt x="22" y="0"/>
                      </a:lnTo>
                      <a:lnTo>
                        <a:pt x="4" y="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51" name="Freeform 215">
                  <a:extLst>
                    <a:ext uri="{FF2B5EF4-FFF2-40B4-BE49-F238E27FC236}">
                      <a16:creationId xmlns:a16="http://schemas.microsoft.com/office/drawing/2014/main" id="{1CFC7B44-4D8B-4897-B86E-F9099769AD6D}"/>
                    </a:ext>
                  </a:extLst>
                </p:cNvPr>
                <p:cNvSpPr>
                  <a:spLocks noChangeAspect="1"/>
                </p:cNvSpPr>
                <p:nvPr/>
              </p:nvSpPr>
              <p:spPr bwMode="auto">
                <a:xfrm>
                  <a:off x="1594" y="2228"/>
                  <a:ext cx="14" cy="4"/>
                </a:xfrm>
                <a:custGeom>
                  <a:avLst/>
                  <a:gdLst>
                    <a:gd name="T0" fmla="*/ 4 w 13"/>
                    <a:gd name="T1" fmla="*/ 4 h 4"/>
                    <a:gd name="T2" fmla="*/ 0 w 13"/>
                    <a:gd name="T3" fmla="*/ 2 h 4"/>
                    <a:gd name="T4" fmla="*/ 6 w 13"/>
                    <a:gd name="T5" fmla="*/ 0 h 4"/>
                    <a:gd name="T6" fmla="*/ 13 w 13"/>
                    <a:gd name="T7" fmla="*/ 0 h 4"/>
                    <a:gd name="T8" fmla="*/ 8 w 13"/>
                    <a:gd name="T9" fmla="*/ 4 h 4"/>
                    <a:gd name="T10" fmla="*/ 4 w 13"/>
                    <a:gd name="T11" fmla="*/ 4 h 4"/>
                    <a:gd name="T12" fmla="*/ 0 60000 65536"/>
                    <a:gd name="T13" fmla="*/ 0 60000 65536"/>
                    <a:gd name="T14" fmla="*/ 0 60000 65536"/>
                    <a:gd name="T15" fmla="*/ 0 60000 65536"/>
                    <a:gd name="T16" fmla="*/ 0 60000 65536"/>
                    <a:gd name="T17" fmla="*/ 0 60000 65536"/>
                    <a:gd name="T18" fmla="*/ 0 w 13"/>
                    <a:gd name="T19" fmla="*/ 0 h 4"/>
                    <a:gd name="T20" fmla="*/ 13 w 13"/>
                    <a:gd name="T21" fmla="*/ 4 h 4"/>
                  </a:gdLst>
                  <a:ahLst/>
                  <a:cxnLst>
                    <a:cxn ang="T12">
                      <a:pos x="T0" y="T1"/>
                    </a:cxn>
                    <a:cxn ang="T13">
                      <a:pos x="T2" y="T3"/>
                    </a:cxn>
                    <a:cxn ang="T14">
                      <a:pos x="T4" y="T5"/>
                    </a:cxn>
                    <a:cxn ang="T15">
                      <a:pos x="T6" y="T7"/>
                    </a:cxn>
                    <a:cxn ang="T16">
                      <a:pos x="T8" y="T9"/>
                    </a:cxn>
                    <a:cxn ang="T17">
                      <a:pos x="T10" y="T11"/>
                    </a:cxn>
                  </a:cxnLst>
                  <a:rect l="T18" t="T19" r="T20" b="T21"/>
                  <a:pathLst>
                    <a:path w="13" h="4">
                      <a:moveTo>
                        <a:pt x="4" y="4"/>
                      </a:moveTo>
                      <a:lnTo>
                        <a:pt x="0" y="2"/>
                      </a:lnTo>
                      <a:lnTo>
                        <a:pt x="6" y="0"/>
                      </a:lnTo>
                      <a:lnTo>
                        <a:pt x="13" y="0"/>
                      </a:lnTo>
                      <a:lnTo>
                        <a:pt x="8" y="4"/>
                      </a:lnTo>
                      <a:lnTo>
                        <a:pt x="4" y="4"/>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52" name="Freeform 216">
                  <a:extLst>
                    <a:ext uri="{FF2B5EF4-FFF2-40B4-BE49-F238E27FC236}">
                      <a16:creationId xmlns:a16="http://schemas.microsoft.com/office/drawing/2014/main" id="{1C07B6C9-7709-4464-B0C2-216FAFE2487D}"/>
                    </a:ext>
                  </a:extLst>
                </p:cNvPr>
                <p:cNvSpPr>
                  <a:spLocks noChangeAspect="1"/>
                </p:cNvSpPr>
                <p:nvPr/>
              </p:nvSpPr>
              <p:spPr bwMode="auto">
                <a:xfrm>
                  <a:off x="1565" y="2163"/>
                  <a:ext cx="7" cy="11"/>
                </a:xfrm>
                <a:custGeom>
                  <a:avLst/>
                  <a:gdLst>
                    <a:gd name="T0" fmla="*/ 2 w 6"/>
                    <a:gd name="T1" fmla="*/ 11 h 11"/>
                    <a:gd name="T2" fmla="*/ 2 w 6"/>
                    <a:gd name="T3" fmla="*/ 9 h 11"/>
                    <a:gd name="T4" fmla="*/ 0 w 6"/>
                    <a:gd name="T5" fmla="*/ 2 h 11"/>
                    <a:gd name="T6" fmla="*/ 2 w 6"/>
                    <a:gd name="T7" fmla="*/ 0 h 11"/>
                    <a:gd name="T8" fmla="*/ 6 w 6"/>
                    <a:gd name="T9" fmla="*/ 11 h 11"/>
                    <a:gd name="T10" fmla="*/ 2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2" y="11"/>
                      </a:moveTo>
                      <a:lnTo>
                        <a:pt x="2" y="9"/>
                      </a:lnTo>
                      <a:lnTo>
                        <a:pt x="0" y="2"/>
                      </a:lnTo>
                      <a:lnTo>
                        <a:pt x="2" y="0"/>
                      </a:lnTo>
                      <a:lnTo>
                        <a:pt x="6" y="11"/>
                      </a:lnTo>
                      <a:lnTo>
                        <a:pt x="2" y="11"/>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53" name="Freeform 217">
                  <a:extLst>
                    <a:ext uri="{FF2B5EF4-FFF2-40B4-BE49-F238E27FC236}">
                      <a16:creationId xmlns:a16="http://schemas.microsoft.com/office/drawing/2014/main" id="{41A9D2A1-4F38-457E-A071-5002479A66A6}"/>
                    </a:ext>
                  </a:extLst>
                </p:cNvPr>
                <p:cNvSpPr>
                  <a:spLocks noChangeAspect="1"/>
                </p:cNvSpPr>
                <p:nvPr/>
              </p:nvSpPr>
              <p:spPr bwMode="auto">
                <a:xfrm>
                  <a:off x="1570" y="2185"/>
                  <a:ext cx="7" cy="15"/>
                </a:xfrm>
                <a:custGeom>
                  <a:avLst/>
                  <a:gdLst>
                    <a:gd name="T0" fmla="*/ 7 w 7"/>
                    <a:gd name="T1" fmla="*/ 15 h 15"/>
                    <a:gd name="T2" fmla="*/ 0 w 7"/>
                    <a:gd name="T3" fmla="*/ 0 h 15"/>
                    <a:gd name="T4" fmla="*/ 7 w 7"/>
                    <a:gd name="T5" fmla="*/ 13 h 15"/>
                    <a:gd name="T6" fmla="*/ 7 w 7"/>
                    <a:gd name="T7" fmla="*/ 15 h 15"/>
                    <a:gd name="T8" fmla="*/ 0 60000 65536"/>
                    <a:gd name="T9" fmla="*/ 0 60000 65536"/>
                    <a:gd name="T10" fmla="*/ 0 60000 65536"/>
                    <a:gd name="T11" fmla="*/ 0 60000 65536"/>
                    <a:gd name="T12" fmla="*/ 0 w 7"/>
                    <a:gd name="T13" fmla="*/ 0 h 15"/>
                    <a:gd name="T14" fmla="*/ 7 w 7"/>
                    <a:gd name="T15" fmla="*/ 15 h 15"/>
                  </a:gdLst>
                  <a:ahLst/>
                  <a:cxnLst>
                    <a:cxn ang="T8">
                      <a:pos x="T0" y="T1"/>
                    </a:cxn>
                    <a:cxn ang="T9">
                      <a:pos x="T2" y="T3"/>
                    </a:cxn>
                    <a:cxn ang="T10">
                      <a:pos x="T4" y="T5"/>
                    </a:cxn>
                    <a:cxn ang="T11">
                      <a:pos x="T6" y="T7"/>
                    </a:cxn>
                  </a:cxnLst>
                  <a:rect l="T12" t="T13" r="T14" b="T15"/>
                  <a:pathLst>
                    <a:path w="7" h="15">
                      <a:moveTo>
                        <a:pt x="7" y="15"/>
                      </a:moveTo>
                      <a:lnTo>
                        <a:pt x="0" y="0"/>
                      </a:lnTo>
                      <a:lnTo>
                        <a:pt x="7" y="13"/>
                      </a:lnTo>
                      <a:lnTo>
                        <a:pt x="7" y="1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54" name="Freeform 218">
                  <a:extLst>
                    <a:ext uri="{FF2B5EF4-FFF2-40B4-BE49-F238E27FC236}">
                      <a16:creationId xmlns:a16="http://schemas.microsoft.com/office/drawing/2014/main" id="{88A2C913-B7A8-46CC-A311-31388581E30C}"/>
                    </a:ext>
                  </a:extLst>
                </p:cNvPr>
                <p:cNvSpPr>
                  <a:spLocks noChangeAspect="1"/>
                </p:cNvSpPr>
                <p:nvPr/>
              </p:nvSpPr>
              <p:spPr bwMode="auto">
                <a:xfrm>
                  <a:off x="1528" y="2174"/>
                  <a:ext cx="7" cy="7"/>
                </a:xfrm>
                <a:custGeom>
                  <a:avLst/>
                  <a:gdLst>
                    <a:gd name="T0" fmla="*/ 0 w 7"/>
                    <a:gd name="T1" fmla="*/ 7 h 7"/>
                    <a:gd name="T2" fmla="*/ 0 w 7"/>
                    <a:gd name="T3" fmla="*/ 4 h 7"/>
                    <a:gd name="T4" fmla="*/ 7 w 7"/>
                    <a:gd name="T5" fmla="*/ 0 h 7"/>
                    <a:gd name="T6" fmla="*/ 7 w 7"/>
                    <a:gd name="T7" fmla="*/ 7 h 7"/>
                    <a:gd name="T8" fmla="*/ 0 w 7"/>
                    <a:gd name="T9" fmla="*/ 7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7"/>
                      </a:moveTo>
                      <a:lnTo>
                        <a:pt x="0" y="4"/>
                      </a:lnTo>
                      <a:lnTo>
                        <a:pt x="7" y="0"/>
                      </a:lnTo>
                      <a:lnTo>
                        <a:pt x="7" y="7"/>
                      </a:lnTo>
                      <a:lnTo>
                        <a:pt x="0" y="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55" name="Freeform 219">
                  <a:extLst>
                    <a:ext uri="{FF2B5EF4-FFF2-40B4-BE49-F238E27FC236}">
                      <a16:creationId xmlns:a16="http://schemas.microsoft.com/office/drawing/2014/main" id="{591F1F30-834C-4C73-A3FB-234C8C01C29B}"/>
                    </a:ext>
                  </a:extLst>
                </p:cNvPr>
                <p:cNvSpPr>
                  <a:spLocks noChangeAspect="1"/>
                </p:cNvSpPr>
                <p:nvPr/>
              </p:nvSpPr>
              <p:spPr bwMode="auto">
                <a:xfrm>
                  <a:off x="1608" y="2204"/>
                  <a:ext cx="6" cy="5"/>
                </a:xfrm>
                <a:custGeom>
                  <a:avLst/>
                  <a:gdLst>
                    <a:gd name="T0" fmla="*/ 6 w 6"/>
                    <a:gd name="T1" fmla="*/ 5 h 5"/>
                    <a:gd name="T2" fmla="*/ 0 w 6"/>
                    <a:gd name="T3" fmla="*/ 5 h 5"/>
                    <a:gd name="T4" fmla="*/ 0 w 6"/>
                    <a:gd name="T5" fmla="*/ 0 h 5"/>
                    <a:gd name="T6" fmla="*/ 6 w 6"/>
                    <a:gd name="T7" fmla="*/ 5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6" y="5"/>
                      </a:moveTo>
                      <a:lnTo>
                        <a:pt x="0" y="5"/>
                      </a:lnTo>
                      <a:lnTo>
                        <a:pt x="0" y="0"/>
                      </a:lnTo>
                      <a:lnTo>
                        <a:pt x="6" y="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56" name="Freeform 220">
                  <a:extLst>
                    <a:ext uri="{FF2B5EF4-FFF2-40B4-BE49-F238E27FC236}">
                      <a16:creationId xmlns:a16="http://schemas.microsoft.com/office/drawing/2014/main" id="{5BE40595-8760-4674-9BD8-54E74A01FD18}"/>
                    </a:ext>
                  </a:extLst>
                </p:cNvPr>
                <p:cNvSpPr>
                  <a:spLocks noChangeAspect="1"/>
                </p:cNvSpPr>
                <p:nvPr/>
              </p:nvSpPr>
              <p:spPr bwMode="auto">
                <a:xfrm>
                  <a:off x="1830" y="2368"/>
                  <a:ext cx="6" cy="9"/>
                </a:xfrm>
                <a:custGeom>
                  <a:avLst/>
                  <a:gdLst>
                    <a:gd name="T0" fmla="*/ 2 w 6"/>
                    <a:gd name="T1" fmla="*/ 9 h 9"/>
                    <a:gd name="T2" fmla="*/ 0 w 6"/>
                    <a:gd name="T3" fmla="*/ 0 h 9"/>
                    <a:gd name="T4" fmla="*/ 2 w 6"/>
                    <a:gd name="T5" fmla="*/ 0 h 9"/>
                    <a:gd name="T6" fmla="*/ 6 w 6"/>
                    <a:gd name="T7" fmla="*/ 5 h 9"/>
                    <a:gd name="T8" fmla="*/ 2 w 6"/>
                    <a:gd name="T9" fmla="*/ 9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2" y="9"/>
                      </a:moveTo>
                      <a:lnTo>
                        <a:pt x="0" y="0"/>
                      </a:lnTo>
                      <a:lnTo>
                        <a:pt x="2" y="0"/>
                      </a:lnTo>
                      <a:lnTo>
                        <a:pt x="6" y="5"/>
                      </a:lnTo>
                      <a:lnTo>
                        <a:pt x="2" y="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57" name="Freeform 221">
                  <a:extLst>
                    <a:ext uri="{FF2B5EF4-FFF2-40B4-BE49-F238E27FC236}">
                      <a16:creationId xmlns:a16="http://schemas.microsoft.com/office/drawing/2014/main" id="{A5516016-63AB-4F17-9B46-DDF63413AF3E}"/>
                    </a:ext>
                  </a:extLst>
                </p:cNvPr>
                <p:cNvSpPr>
                  <a:spLocks noChangeAspect="1"/>
                </p:cNvSpPr>
                <p:nvPr/>
              </p:nvSpPr>
              <p:spPr bwMode="auto">
                <a:xfrm>
                  <a:off x="1313" y="2273"/>
                  <a:ext cx="25" cy="43"/>
                </a:xfrm>
                <a:custGeom>
                  <a:avLst/>
                  <a:gdLst>
                    <a:gd name="T0" fmla="*/ 4 w 23"/>
                    <a:gd name="T1" fmla="*/ 9 h 43"/>
                    <a:gd name="T2" fmla="*/ 13 w 23"/>
                    <a:gd name="T3" fmla="*/ 0 h 43"/>
                    <a:gd name="T4" fmla="*/ 19 w 23"/>
                    <a:gd name="T5" fmla="*/ 0 h 43"/>
                    <a:gd name="T6" fmla="*/ 23 w 23"/>
                    <a:gd name="T7" fmla="*/ 5 h 43"/>
                    <a:gd name="T8" fmla="*/ 19 w 23"/>
                    <a:gd name="T9" fmla="*/ 18 h 43"/>
                    <a:gd name="T10" fmla="*/ 15 w 23"/>
                    <a:gd name="T11" fmla="*/ 31 h 43"/>
                    <a:gd name="T12" fmla="*/ 8 w 23"/>
                    <a:gd name="T13" fmla="*/ 35 h 43"/>
                    <a:gd name="T14" fmla="*/ 4 w 23"/>
                    <a:gd name="T15" fmla="*/ 43 h 43"/>
                    <a:gd name="T16" fmla="*/ 0 w 23"/>
                    <a:gd name="T17" fmla="*/ 39 h 43"/>
                    <a:gd name="T18" fmla="*/ 4 w 23"/>
                    <a:gd name="T19" fmla="*/ 9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43"/>
                    <a:gd name="T32" fmla="*/ 23 w 23"/>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43">
                      <a:moveTo>
                        <a:pt x="4" y="9"/>
                      </a:moveTo>
                      <a:lnTo>
                        <a:pt x="13" y="0"/>
                      </a:lnTo>
                      <a:lnTo>
                        <a:pt x="19" y="0"/>
                      </a:lnTo>
                      <a:lnTo>
                        <a:pt x="23" y="5"/>
                      </a:lnTo>
                      <a:lnTo>
                        <a:pt x="19" y="18"/>
                      </a:lnTo>
                      <a:lnTo>
                        <a:pt x="15" y="31"/>
                      </a:lnTo>
                      <a:lnTo>
                        <a:pt x="8" y="35"/>
                      </a:lnTo>
                      <a:lnTo>
                        <a:pt x="4" y="43"/>
                      </a:lnTo>
                      <a:lnTo>
                        <a:pt x="0" y="39"/>
                      </a:lnTo>
                      <a:lnTo>
                        <a:pt x="4" y="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58" name="Freeform 222">
                  <a:extLst>
                    <a:ext uri="{FF2B5EF4-FFF2-40B4-BE49-F238E27FC236}">
                      <a16:creationId xmlns:a16="http://schemas.microsoft.com/office/drawing/2014/main" id="{61DCA67A-1EDC-40BD-A8FF-29DF1DF9FEDA}"/>
                    </a:ext>
                  </a:extLst>
                </p:cNvPr>
                <p:cNvSpPr>
                  <a:spLocks noChangeAspect="1"/>
                </p:cNvSpPr>
                <p:nvPr/>
              </p:nvSpPr>
              <p:spPr bwMode="auto">
                <a:xfrm>
                  <a:off x="1652" y="2748"/>
                  <a:ext cx="217" cy="225"/>
                </a:xfrm>
                <a:custGeom>
                  <a:avLst/>
                  <a:gdLst>
                    <a:gd name="T0" fmla="*/ 6 w 200"/>
                    <a:gd name="T1" fmla="*/ 95 h 225"/>
                    <a:gd name="T2" fmla="*/ 10 w 200"/>
                    <a:gd name="T3" fmla="*/ 78 h 225"/>
                    <a:gd name="T4" fmla="*/ 10 w 200"/>
                    <a:gd name="T5" fmla="*/ 65 h 225"/>
                    <a:gd name="T6" fmla="*/ 15 w 200"/>
                    <a:gd name="T7" fmla="*/ 43 h 225"/>
                    <a:gd name="T8" fmla="*/ 0 w 200"/>
                    <a:gd name="T9" fmla="*/ 20 h 225"/>
                    <a:gd name="T10" fmla="*/ 19 w 200"/>
                    <a:gd name="T11" fmla="*/ 22 h 225"/>
                    <a:gd name="T12" fmla="*/ 28 w 200"/>
                    <a:gd name="T13" fmla="*/ 15 h 225"/>
                    <a:gd name="T14" fmla="*/ 49 w 200"/>
                    <a:gd name="T15" fmla="*/ 0 h 225"/>
                    <a:gd name="T16" fmla="*/ 69 w 200"/>
                    <a:gd name="T17" fmla="*/ 0 h 225"/>
                    <a:gd name="T18" fmla="*/ 71 w 200"/>
                    <a:gd name="T19" fmla="*/ 22 h 225"/>
                    <a:gd name="T20" fmla="*/ 77 w 200"/>
                    <a:gd name="T21" fmla="*/ 39 h 225"/>
                    <a:gd name="T22" fmla="*/ 92 w 200"/>
                    <a:gd name="T23" fmla="*/ 48 h 225"/>
                    <a:gd name="T24" fmla="*/ 121 w 200"/>
                    <a:gd name="T25" fmla="*/ 54 h 225"/>
                    <a:gd name="T26" fmla="*/ 151 w 200"/>
                    <a:gd name="T27" fmla="*/ 69 h 225"/>
                    <a:gd name="T28" fmla="*/ 155 w 200"/>
                    <a:gd name="T29" fmla="*/ 89 h 225"/>
                    <a:gd name="T30" fmla="*/ 155 w 200"/>
                    <a:gd name="T31" fmla="*/ 108 h 225"/>
                    <a:gd name="T32" fmla="*/ 190 w 200"/>
                    <a:gd name="T33" fmla="*/ 112 h 225"/>
                    <a:gd name="T34" fmla="*/ 200 w 200"/>
                    <a:gd name="T35" fmla="*/ 134 h 225"/>
                    <a:gd name="T36" fmla="*/ 200 w 200"/>
                    <a:gd name="T37" fmla="*/ 158 h 225"/>
                    <a:gd name="T38" fmla="*/ 194 w 200"/>
                    <a:gd name="T39" fmla="*/ 179 h 225"/>
                    <a:gd name="T40" fmla="*/ 183 w 200"/>
                    <a:gd name="T41" fmla="*/ 166 h 225"/>
                    <a:gd name="T42" fmla="*/ 136 w 200"/>
                    <a:gd name="T43" fmla="*/ 166 h 225"/>
                    <a:gd name="T44" fmla="*/ 136 w 200"/>
                    <a:gd name="T45" fmla="*/ 173 h 225"/>
                    <a:gd name="T46" fmla="*/ 125 w 200"/>
                    <a:gd name="T47" fmla="*/ 182 h 225"/>
                    <a:gd name="T48" fmla="*/ 129 w 200"/>
                    <a:gd name="T49" fmla="*/ 194 h 225"/>
                    <a:gd name="T50" fmla="*/ 121 w 200"/>
                    <a:gd name="T51" fmla="*/ 210 h 225"/>
                    <a:gd name="T52" fmla="*/ 105 w 200"/>
                    <a:gd name="T53" fmla="*/ 210 h 225"/>
                    <a:gd name="T54" fmla="*/ 99 w 200"/>
                    <a:gd name="T55" fmla="*/ 223 h 225"/>
                    <a:gd name="T56" fmla="*/ 90 w 200"/>
                    <a:gd name="T57" fmla="*/ 214 h 225"/>
                    <a:gd name="T58" fmla="*/ 73 w 200"/>
                    <a:gd name="T59" fmla="*/ 214 h 225"/>
                    <a:gd name="T60" fmla="*/ 64 w 200"/>
                    <a:gd name="T61" fmla="*/ 207 h 225"/>
                    <a:gd name="T62" fmla="*/ 64 w 200"/>
                    <a:gd name="T63" fmla="*/ 210 h 225"/>
                    <a:gd name="T64" fmla="*/ 58 w 200"/>
                    <a:gd name="T65" fmla="*/ 214 h 225"/>
                    <a:gd name="T66" fmla="*/ 56 w 200"/>
                    <a:gd name="T67" fmla="*/ 225 h 225"/>
                    <a:gd name="T68" fmla="*/ 43 w 200"/>
                    <a:gd name="T69" fmla="*/ 225 h 225"/>
                    <a:gd name="T70" fmla="*/ 38 w 200"/>
                    <a:gd name="T71" fmla="*/ 207 h 225"/>
                    <a:gd name="T72" fmla="*/ 30 w 200"/>
                    <a:gd name="T73" fmla="*/ 188 h 225"/>
                    <a:gd name="T74" fmla="*/ 26 w 200"/>
                    <a:gd name="T75" fmla="*/ 164 h 225"/>
                    <a:gd name="T76" fmla="*/ 15 w 200"/>
                    <a:gd name="T77" fmla="*/ 145 h 225"/>
                    <a:gd name="T78" fmla="*/ 6 w 200"/>
                    <a:gd name="T79" fmla="*/ 132 h 225"/>
                    <a:gd name="T80" fmla="*/ 10 w 200"/>
                    <a:gd name="T81" fmla="*/ 119 h 225"/>
                    <a:gd name="T82" fmla="*/ 13 w 200"/>
                    <a:gd name="T83" fmla="*/ 112 h 225"/>
                    <a:gd name="T84" fmla="*/ 15 w 200"/>
                    <a:gd name="T85" fmla="*/ 115 h 225"/>
                    <a:gd name="T86" fmla="*/ 21 w 200"/>
                    <a:gd name="T87" fmla="*/ 108 h 225"/>
                    <a:gd name="T88" fmla="*/ 6 w 200"/>
                    <a:gd name="T89" fmla="*/ 95 h 2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
                    <a:gd name="T136" fmla="*/ 0 h 225"/>
                    <a:gd name="T137" fmla="*/ 200 w 200"/>
                    <a:gd name="T138" fmla="*/ 225 h 2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 h="225">
                      <a:moveTo>
                        <a:pt x="6" y="95"/>
                      </a:moveTo>
                      <a:lnTo>
                        <a:pt x="10" y="78"/>
                      </a:lnTo>
                      <a:lnTo>
                        <a:pt x="10" y="65"/>
                      </a:lnTo>
                      <a:lnTo>
                        <a:pt x="15" y="43"/>
                      </a:lnTo>
                      <a:lnTo>
                        <a:pt x="0" y="20"/>
                      </a:lnTo>
                      <a:lnTo>
                        <a:pt x="19" y="22"/>
                      </a:lnTo>
                      <a:lnTo>
                        <a:pt x="28" y="15"/>
                      </a:lnTo>
                      <a:lnTo>
                        <a:pt x="49" y="0"/>
                      </a:lnTo>
                      <a:lnTo>
                        <a:pt x="69" y="0"/>
                      </a:lnTo>
                      <a:lnTo>
                        <a:pt x="71" y="22"/>
                      </a:lnTo>
                      <a:lnTo>
                        <a:pt x="77" y="39"/>
                      </a:lnTo>
                      <a:lnTo>
                        <a:pt x="92" y="48"/>
                      </a:lnTo>
                      <a:lnTo>
                        <a:pt x="121" y="54"/>
                      </a:lnTo>
                      <a:lnTo>
                        <a:pt x="151" y="69"/>
                      </a:lnTo>
                      <a:lnTo>
                        <a:pt x="155" y="89"/>
                      </a:lnTo>
                      <a:lnTo>
                        <a:pt x="155" y="108"/>
                      </a:lnTo>
                      <a:lnTo>
                        <a:pt x="190" y="112"/>
                      </a:lnTo>
                      <a:lnTo>
                        <a:pt x="200" y="134"/>
                      </a:lnTo>
                      <a:lnTo>
                        <a:pt x="200" y="158"/>
                      </a:lnTo>
                      <a:lnTo>
                        <a:pt x="194" y="179"/>
                      </a:lnTo>
                      <a:lnTo>
                        <a:pt x="183" y="166"/>
                      </a:lnTo>
                      <a:lnTo>
                        <a:pt x="136" y="166"/>
                      </a:lnTo>
                      <a:lnTo>
                        <a:pt x="136" y="173"/>
                      </a:lnTo>
                      <a:lnTo>
                        <a:pt x="125" y="182"/>
                      </a:lnTo>
                      <a:lnTo>
                        <a:pt x="129" y="194"/>
                      </a:lnTo>
                      <a:lnTo>
                        <a:pt x="121" y="210"/>
                      </a:lnTo>
                      <a:lnTo>
                        <a:pt x="105" y="210"/>
                      </a:lnTo>
                      <a:lnTo>
                        <a:pt x="99" y="223"/>
                      </a:lnTo>
                      <a:lnTo>
                        <a:pt x="90" y="214"/>
                      </a:lnTo>
                      <a:lnTo>
                        <a:pt x="73" y="214"/>
                      </a:lnTo>
                      <a:lnTo>
                        <a:pt x="64" y="207"/>
                      </a:lnTo>
                      <a:lnTo>
                        <a:pt x="64" y="210"/>
                      </a:lnTo>
                      <a:lnTo>
                        <a:pt x="58" y="214"/>
                      </a:lnTo>
                      <a:lnTo>
                        <a:pt x="56" y="225"/>
                      </a:lnTo>
                      <a:lnTo>
                        <a:pt x="43" y="225"/>
                      </a:lnTo>
                      <a:lnTo>
                        <a:pt x="38" y="207"/>
                      </a:lnTo>
                      <a:lnTo>
                        <a:pt x="30" y="188"/>
                      </a:lnTo>
                      <a:lnTo>
                        <a:pt x="26" y="164"/>
                      </a:lnTo>
                      <a:lnTo>
                        <a:pt x="15" y="145"/>
                      </a:lnTo>
                      <a:lnTo>
                        <a:pt x="6" y="132"/>
                      </a:lnTo>
                      <a:lnTo>
                        <a:pt x="10" y="119"/>
                      </a:lnTo>
                      <a:lnTo>
                        <a:pt x="13" y="112"/>
                      </a:lnTo>
                      <a:lnTo>
                        <a:pt x="15" y="115"/>
                      </a:lnTo>
                      <a:lnTo>
                        <a:pt x="21" y="108"/>
                      </a:lnTo>
                      <a:lnTo>
                        <a:pt x="6" y="9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59" name="Freeform 223">
                  <a:extLst>
                    <a:ext uri="{FF2B5EF4-FFF2-40B4-BE49-F238E27FC236}">
                      <a16:creationId xmlns:a16="http://schemas.microsoft.com/office/drawing/2014/main" id="{E66C12FA-557B-470E-B953-8E5A004A602E}"/>
                    </a:ext>
                  </a:extLst>
                </p:cNvPr>
                <p:cNvSpPr>
                  <a:spLocks noChangeAspect="1"/>
                </p:cNvSpPr>
                <p:nvPr/>
              </p:nvSpPr>
              <p:spPr bwMode="auto">
                <a:xfrm>
                  <a:off x="1577" y="2498"/>
                  <a:ext cx="689" cy="671"/>
                </a:xfrm>
                <a:custGeom>
                  <a:avLst/>
                  <a:gdLst>
                    <a:gd name="T0" fmla="*/ 343 w 636"/>
                    <a:gd name="T1" fmla="*/ 54 h 671"/>
                    <a:gd name="T2" fmla="*/ 362 w 636"/>
                    <a:gd name="T3" fmla="*/ 19 h 671"/>
                    <a:gd name="T4" fmla="*/ 388 w 636"/>
                    <a:gd name="T5" fmla="*/ 58 h 671"/>
                    <a:gd name="T6" fmla="*/ 358 w 636"/>
                    <a:gd name="T7" fmla="*/ 99 h 671"/>
                    <a:gd name="T8" fmla="*/ 379 w 636"/>
                    <a:gd name="T9" fmla="*/ 93 h 671"/>
                    <a:gd name="T10" fmla="*/ 377 w 636"/>
                    <a:gd name="T11" fmla="*/ 121 h 671"/>
                    <a:gd name="T12" fmla="*/ 442 w 636"/>
                    <a:gd name="T13" fmla="*/ 103 h 671"/>
                    <a:gd name="T14" fmla="*/ 474 w 636"/>
                    <a:gd name="T15" fmla="*/ 136 h 671"/>
                    <a:gd name="T16" fmla="*/ 546 w 636"/>
                    <a:gd name="T17" fmla="*/ 136 h 671"/>
                    <a:gd name="T18" fmla="*/ 619 w 636"/>
                    <a:gd name="T19" fmla="*/ 173 h 671"/>
                    <a:gd name="T20" fmla="*/ 628 w 636"/>
                    <a:gd name="T21" fmla="*/ 237 h 671"/>
                    <a:gd name="T22" fmla="*/ 593 w 636"/>
                    <a:gd name="T23" fmla="*/ 293 h 671"/>
                    <a:gd name="T24" fmla="*/ 572 w 636"/>
                    <a:gd name="T25" fmla="*/ 332 h 671"/>
                    <a:gd name="T26" fmla="*/ 563 w 636"/>
                    <a:gd name="T27" fmla="*/ 393 h 671"/>
                    <a:gd name="T28" fmla="*/ 543 w 636"/>
                    <a:gd name="T29" fmla="*/ 457 h 671"/>
                    <a:gd name="T30" fmla="*/ 492 w 636"/>
                    <a:gd name="T31" fmla="*/ 481 h 671"/>
                    <a:gd name="T32" fmla="*/ 429 w 636"/>
                    <a:gd name="T33" fmla="*/ 520 h 671"/>
                    <a:gd name="T34" fmla="*/ 418 w 636"/>
                    <a:gd name="T35" fmla="*/ 578 h 671"/>
                    <a:gd name="T36" fmla="*/ 392 w 636"/>
                    <a:gd name="T37" fmla="*/ 628 h 671"/>
                    <a:gd name="T38" fmla="*/ 362 w 636"/>
                    <a:gd name="T39" fmla="*/ 671 h 671"/>
                    <a:gd name="T40" fmla="*/ 343 w 636"/>
                    <a:gd name="T41" fmla="*/ 632 h 671"/>
                    <a:gd name="T42" fmla="*/ 297 w 636"/>
                    <a:gd name="T43" fmla="*/ 606 h 671"/>
                    <a:gd name="T44" fmla="*/ 308 w 636"/>
                    <a:gd name="T45" fmla="*/ 583 h 671"/>
                    <a:gd name="T46" fmla="*/ 341 w 636"/>
                    <a:gd name="T47" fmla="*/ 550 h 671"/>
                    <a:gd name="T48" fmla="*/ 332 w 636"/>
                    <a:gd name="T49" fmla="*/ 496 h 671"/>
                    <a:gd name="T50" fmla="*/ 308 w 636"/>
                    <a:gd name="T51" fmla="*/ 464 h 671"/>
                    <a:gd name="T52" fmla="*/ 269 w 636"/>
                    <a:gd name="T53" fmla="*/ 408 h 671"/>
                    <a:gd name="T54" fmla="*/ 224 w 636"/>
                    <a:gd name="T55" fmla="*/ 358 h 671"/>
                    <a:gd name="T56" fmla="*/ 190 w 636"/>
                    <a:gd name="T57" fmla="*/ 304 h 671"/>
                    <a:gd name="T58" fmla="*/ 140 w 636"/>
                    <a:gd name="T59" fmla="*/ 272 h 671"/>
                    <a:gd name="T60" fmla="*/ 99 w 636"/>
                    <a:gd name="T61" fmla="*/ 263 h 671"/>
                    <a:gd name="T62" fmla="*/ 60 w 636"/>
                    <a:gd name="T63" fmla="*/ 267 h 671"/>
                    <a:gd name="T64" fmla="*/ 45 w 636"/>
                    <a:gd name="T65" fmla="*/ 250 h 671"/>
                    <a:gd name="T66" fmla="*/ 10 w 636"/>
                    <a:gd name="T67" fmla="*/ 233 h 671"/>
                    <a:gd name="T68" fmla="*/ 10 w 636"/>
                    <a:gd name="T69" fmla="*/ 194 h 671"/>
                    <a:gd name="T70" fmla="*/ 45 w 636"/>
                    <a:gd name="T71" fmla="*/ 153 h 671"/>
                    <a:gd name="T72" fmla="*/ 71 w 636"/>
                    <a:gd name="T73" fmla="*/ 103 h 671"/>
                    <a:gd name="T74" fmla="*/ 60 w 636"/>
                    <a:gd name="T75" fmla="*/ 78 h 671"/>
                    <a:gd name="T76" fmla="*/ 60 w 636"/>
                    <a:gd name="T77" fmla="*/ 69 h 671"/>
                    <a:gd name="T78" fmla="*/ 88 w 636"/>
                    <a:gd name="T79" fmla="*/ 58 h 671"/>
                    <a:gd name="T80" fmla="*/ 107 w 636"/>
                    <a:gd name="T81" fmla="*/ 65 h 671"/>
                    <a:gd name="T82" fmla="*/ 131 w 636"/>
                    <a:gd name="T83" fmla="*/ 73 h 671"/>
                    <a:gd name="T84" fmla="*/ 168 w 636"/>
                    <a:gd name="T85" fmla="*/ 47 h 671"/>
                    <a:gd name="T86" fmla="*/ 144 w 636"/>
                    <a:gd name="T87" fmla="*/ 19 h 671"/>
                    <a:gd name="T88" fmla="*/ 183 w 636"/>
                    <a:gd name="T89" fmla="*/ 19 h 671"/>
                    <a:gd name="T90" fmla="*/ 220 w 636"/>
                    <a:gd name="T91" fmla="*/ 0 h 671"/>
                    <a:gd name="T92" fmla="*/ 224 w 636"/>
                    <a:gd name="T93" fmla="*/ 43 h 671"/>
                    <a:gd name="T94" fmla="*/ 267 w 636"/>
                    <a:gd name="T95" fmla="*/ 58 h 671"/>
                    <a:gd name="T96" fmla="*/ 293 w 636"/>
                    <a:gd name="T97" fmla="*/ 47 h 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36"/>
                    <a:gd name="T148" fmla="*/ 0 h 671"/>
                    <a:gd name="T149" fmla="*/ 636 w 636"/>
                    <a:gd name="T150" fmla="*/ 671 h 6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36" h="671">
                      <a:moveTo>
                        <a:pt x="313" y="49"/>
                      </a:moveTo>
                      <a:lnTo>
                        <a:pt x="323" y="58"/>
                      </a:lnTo>
                      <a:lnTo>
                        <a:pt x="343" y="54"/>
                      </a:lnTo>
                      <a:lnTo>
                        <a:pt x="354" y="39"/>
                      </a:lnTo>
                      <a:lnTo>
                        <a:pt x="358" y="24"/>
                      </a:lnTo>
                      <a:lnTo>
                        <a:pt x="362" y="19"/>
                      </a:lnTo>
                      <a:lnTo>
                        <a:pt x="369" y="26"/>
                      </a:lnTo>
                      <a:lnTo>
                        <a:pt x="377" y="58"/>
                      </a:lnTo>
                      <a:lnTo>
                        <a:pt x="388" y="58"/>
                      </a:lnTo>
                      <a:lnTo>
                        <a:pt x="388" y="73"/>
                      </a:lnTo>
                      <a:lnTo>
                        <a:pt x="369" y="88"/>
                      </a:lnTo>
                      <a:lnTo>
                        <a:pt x="358" y="99"/>
                      </a:lnTo>
                      <a:lnTo>
                        <a:pt x="347" y="114"/>
                      </a:lnTo>
                      <a:lnTo>
                        <a:pt x="369" y="108"/>
                      </a:lnTo>
                      <a:lnTo>
                        <a:pt x="379" y="93"/>
                      </a:lnTo>
                      <a:lnTo>
                        <a:pt x="414" y="97"/>
                      </a:lnTo>
                      <a:lnTo>
                        <a:pt x="405" y="114"/>
                      </a:lnTo>
                      <a:lnTo>
                        <a:pt x="377" y="121"/>
                      </a:lnTo>
                      <a:lnTo>
                        <a:pt x="399" y="123"/>
                      </a:lnTo>
                      <a:lnTo>
                        <a:pt x="423" y="99"/>
                      </a:lnTo>
                      <a:lnTo>
                        <a:pt x="442" y="103"/>
                      </a:lnTo>
                      <a:lnTo>
                        <a:pt x="464" y="112"/>
                      </a:lnTo>
                      <a:lnTo>
                        <a:pt x="479" y="123"/>
                      </a:lnTo>
                      <a:lnTo>
                        <a:pt x="474" y="136"/>
                      </a:lnTo>
                      <a:lnTo>
                        <a:pt x="498" y="129"/>
                      </a:lnTo>
                      <a:lnTo>
                        <a:pt x="522" y="136"/>
                      </a:lnTo>
                      <a:lnTo>
                        <a:pt x="546" y="136"/>
                      </a:lnTo>
                      <a:lnTo>
                        <a:pt x="574" y="153"/>
                      </a:lnTo>
                      <a:lnTo>
                        <a:pt x="595" y="168"/>
                      </a:lnTo>
                      <a:lnTo>
                        <a:pt x="619" y="173"/>
                      </a:lnTo>
                      <a:lnTo>
                        <a:pt x="628" y="188"/>
                      </a:lnTo>
                      <a:lnTo>
                        <a:pt x="636" y="207"/>
                      </a:lnTo>
                      <a:lnTo>
                        <a:pt x="628" y="237"/>
                      </a:lnTo>
                      <a:lnTo>
                        <a:pt x="617" y="252"/>
                      </a:lnTo>
                      <a:lnTo>
                        <a:pt x="604" y="272"/>
                      </a:lnTo>
                      <a:lnTo>
                        <a:pt x="593" y="293"/>
                      </a:lnTo>
                      <a:lnTo>
                        <a:pt x="578" y="298"/>
                      </a:lnTo>
                      <a:lnTo>
                        <a:pt x="572" y="311"/>
                      </a:lnTo>
                      <a:lnTo>
                        <a:pt x="572" y="332"/>
                      </a:lnTo>
                      <a:lnTo>
                        <a:pt x="574" y="352"/>
                      </a:lnTo>
                      <a:lnTo>
                        <a:pt x="572" y="382"/>
                      </a:lnTo>
                      <a:lnTo>
                        <a:pt x="563" y="393"/>
                      </a:lnTo>
                      <a:lnTo>
                        <a:pt x="563" y="412"/>
                      </a:lnTo>
                      <a:lnTo>
                        <a:pt x="546" y="442"/>
                      </a:lnTo>
                      <a:lnTo>
                        <a:pt x="543" y="457"/>
                      </a:lnTo>
                      <a:lnTo>
                        <a:pt x="531" y="473"/>
                      </a:lnTo>
                      <a:lnTo>
                        <a:pt x="513" y="473"/>
                      </a:lnTo>
                      <a:lnTo>
                        <a:pt x="492" y="481"/>
                      </a:lnTo>
                      <a:lnTo>
                        <a:pt x="466" y="492"/>
                      </a:lnTo>
                      <a:lnTo>
                        <a:pt x="444" y="503"/>
                      </a:lnTo>
                      <a:lnTo>
                        <a:pt x="429" y="520"/>
                      </a:lnTo>
                      <a:lnTo>
                        <a:pt x="427" y="544"/>
                      </a:lnTo>
                      <a:lnTo>
                        <a:pt x="427" y="568"/>
                      </a:lnTo>
                      <a:lnTo>
                        <a:pt x="418" y="578"/>
                      </a:lnTo>
                      <a:lnTo>
                        <a:pt x="407" y="596"/>
                      </a:lnTo>
                      <a:lnTo>
                        <a:pt x="401" y="611"/>
                      </a:lnTo>
                      <a:lnTo>
                        <a:pt x="392" y="628"/>
                      </a:lnTo>
                      <a:lnTo>
                        <a:pt x="379" y="641"/>
                      </a:lnTo>
                      <a:lnTo>
                        <a:pt x="373" y="656"/>
                      </a:lnTo>
                      <a:lnTo>
                        <a:pt x="362" y="671"/>
                      </a:lnTo>
                      <a:lnTo>
                        <a:pt x="358" y="658"/>
                      </a:lnTo>
                      <a:lnTo>
                        <a:pt x="362" y="647"/>
                      </a:lnTo>
                      <a:lnTo>
                        <a:pt x="343" y="632"/>
                      </a:lnTo>
                      <a:lnTo>
                        <a:pt x="328" y="622"/>
                      </a:lnTo>
                      <a:lnTo>
                        <a:pt x="319" y="622"/>
                      </a:lnTo>
                      <a:lnTo>
                        <a:pt x="297" y="606"/>
                      </a:lnTo>
                      <a:lnTo>
                        <a:pt x="293" y="606"/>
                      </a:lnTo>
                      <a:lnTo>
                        <a:pt x="297" y="596"/>
                      </a:lnTo>
                      <a:lnTo>
                        <a:pt x="308" y="583"/>
                      </a:lnTo>
                      <a:lnTo>
                        <a:pt x="315" y="572"/>
                      </a:lnTo>
                      <a:lnTo>
                        <a:pt x="328" y="561"/>
                      </a:lnTo>
                      <a:lnTo>
                        <a:pt x="341" y="550"/>
                      </a:lnTo>
                      <a:lnTo>
                        <a:pt x="343" y="535"/>
                      </a:lnTo>
                      <a:lnTo>
                        <a:pt x="334" y="520"/>
                      </a:lnTo>
                      <a:lnTo>
                        <a:pt x="332" y="496"/>
                      </a:lnTo>
                      <a:lnTo>
                        <a:pt x="323" y="488"/>
                      </a:lnTo>
                      <a:lnTo>
                        <a:pt x="319" y="492"/>
                      </a:lnTo>
                      <a:lnTo>
                        <a:pt x="308" y="464"/>
                      </a:lnTo>
                      <a:lnTo>
                        <a:pt x="274" y="462"/>
                      </a:lnTo>
                      <a:lnTo>
                        <a:pt x="263" y="427"/>
                      </a:lnTo>
                      <a:lnTo>
                        <a:pt x="269" y="408"/>
                      </a:lnTo>
                      <a:lnTo>
                        <a:pt x="269" y="384"/>
                      </a:lnTo>
                      <a:lnTo>
                        <a:pt x="259" y="360"/>
                      </a:lnTo>
                      <a:lnTo>
                        <a:pt x="224" y="358"/>
                      </a:lnTo>
                      <a:lnTo>
                        <a:pt x="224" y="339"/>
                      </a:lnTo>
                      <a:lnTo>
                        <a:pt x="220" y="317"/>
                      </a:lnTo>
                      <a:lnTo>
                        <a:pt x="190" y="304"/>
                      </a:lnTo>
                      <a:lnTo>
                        <a:pt x="164" y="296"/>
                      </a:lnTo>
                      <a:lnTo>
                        <a:pt x="149" y="287"/>
                      </a:lnTo>
                      <a:lnTo>
                        <a:pt x="140" y="272"/>
                      </a:lnTo>
                      <a:lnTo>
                        <a:pt x="138" y="250"/>
                      </a:lnTo>
                      <a:lnTo>
                        <a:pt x="120" y="250"/>
                      </a:lnTo>
                      <a:lnTo>
                        <a:pt x="99" y="263"/>
                      </a:lnTo>
                      <a:lnTo>
                        <a:pt x="88" y="272"/>
                      </a:lnTo>
                      <a:lnTo>
                        <a:pt x="71" y="267"/>
                      </a:lnTo>
                      <a:lnTo>
                        <a:pt x="60" y="267"/>
                      </a:lnTo>
                      <a:lnTo>
                        <a:pt x="56" y="267"/>
                      </a:lnTo>
                      <a:lnTo>
                        <a:pt x="56" y="244"/>
                      </a:lnTo>
                      <a:lnTo>
                        <a:pt x="45" y="250"/>
                      </a:lnTo>
                      <a:lnTo>
                        <a:pt x="30" y="250"/>
                      </a:lnTo>
                      <a:lnTo>
                        <a:pt x="19" y="244"/>
                      </a:lnTo>
                      <a:lnTo>
                        <a:pt x="10" y="233"/>
                      </a:lnTo>
                      <a:lnTo>
                        <a:pt x="0" y="218"/>
                      </a:lnTo>
                      <a:lnTo>
                        <a:pt x="0" y="201"/>
                      </a:lnTo>
                      <a:lnTo>
                        <a:pt x="10" y="194"/>
                      </a:lnTo>
                      <a:lnTo>
                        <a:pt x="10" y="179"/>
                      </a:lnTo>
                      <a:lnTo>
                        <a:pt x="19" y="168"/>
                      </a:lnTo>
                      <a:lnTo>
                        <a:pt x="45" y="153"/>
                      </a:lnTo>
                      <a:lnTo>
                        <a:pt x="58" y="153"/>
                      </a:lnTo>
                      <a:lnTo>
                        <a:pt x="60" y="153"/>
                      </a:lnTo>
                      <a:lnTo>
                        <a:pt x="71" y="103"/>
                      </a:lnTo>
                      <a:lnTo>
                        <a:pt x="69" y="93"/>
                      </a:lnTo>
                      <a:lnTo>
                        <a:pt x="58" y="88"/>
                      </a:lnTo>
                      <a:lnTo>
                        <a:pt x="60" y="78"/>
                      </a:lnTo>
                      <a:lnTo>
                        <a:pt x="71" y="78"/>
                      </a:lnTo>
                      <a:lnTo>
                        <a:pt x="71" y="73"/>
                      </a:lnTo>
                      <a:lnTo>
                        <a:pt x="60" y="69"/>
                      </a:lnTo>
                      <a:lnTo>
                        <a:pt x="60" y="58"/>
                      </a:lnTo>
                      <a:lnTo>
                        <a:pt x="69" y="58"/>
                      </a:lnTo>
                      <a:lnTo>
                        <a:pt x="88" y="58"/>
                      </a:lnTo>
                      <a:lnTo>
                        <a:pt x="88" y="54"/>
                      </a:lnTo>
                      <a:lnTo>
                        <a:pt x="101" y="54"/>
                      </a:lnTo>
                      <a:lnTo>
                        <a:pt x="107" y="65"/>
                      </a:lnTo>
                      <a:lnTo>
                        <a:pt x="110" y="69"/>
                      </a:lnTo>
                      <a:lnTo>
                        <a:pt x="120" y="73"/>
                      </a:lnTo>
                      <a:lnTo>
                        <a:pt x="131" y="73"/>
                      </a:lnTo>
                      <a:lnTo>
                        <a:pt x="155" y="62"/>
                      </a:lnTo>
                      <a:lnTo>
                        <a:pt x="170" y="54"/>
                      </a:lnTo>
                      <a:lnTo>
                        <a:pt x="168" y="47"/>
                      </a:lnTo>
                      <a:lnTo>
                        <a:pt x="153" y="43"/>
                      </a:lnTo>
                      <a:lnTo>
                        <a:pt x="155" y="28"/>
                      </a:lnTo>
                      <a:lnTo>
                        <a:pt x="144" y="19"/>
                      </a:lnTo>
                      <a:lnTo>
                        <a:pt x="159" y="19"/>
                      </a:lnTo>
                      <a:lnTo>
                        <a:pt x="179" y="26"/>
                      </a:lnTo>
                      <a:lnTo>
                        <a:pt x="183" y="19"/>
                      </a:lnTo>
                      <a:lnTo>
                        <a:pt x="202" y="13"/>
                      </a:lnTo>
                      <a:lnTo>
                        <a:pt x="213" y="4"/>
                      </a:lnTo>
                      <a:lnTo>
                        <a:pt x="220" y="0"/>
                      </a:lnTo>
                      <a:lnTo>
                        <a:pt x="224" y="13"/>
                      </a:lnTo>
                      <a:lnTo>
                        <a:pt x="231" y="24"/>
                      </a:lnTo>
                      <a:lnTo>
                        <a:pt x="224" y="43"/>
                      </a:lnTo>
                      <a:lnTo>
                        <a:pt x="231" y="58"/>
                      </a:lnTo>
                      <a:lnTo>
                        <a:pt x="248" y="65"/>
                      </a:lnTo>
                      <a:lnTo>
                        <a:pt x="267" y="58"/>
                      </a:lnTo>
                      <a:lnTo>
                        <a:pt x="278" y="58"/>
                      </a:lnTo>
                      <a:lnTo>
                        <a:pt x="289" y="58"/>
                      </a:lnTo>
                      <a:lnTo>
                        <a:pt x="293" y="47"/>
                      </a:lnTo>
                      <a:lnTo>
                        <a:pt x="308" y="43"/>
                      </a:lnTo>
                      <a:lnTo>
                        <a:pt x="313" y="4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60" name="Freeform 224">
                  <a:extLst>
                    <a:ext uri="{FF2B5EF4-FFF2-40B4-BE49-F238E27FC236}">
                      <a16:creationId xmlns:a16="http://schemas.microsoft.com/office/drawing/2014/main" id="{A491254F-5C50-471C-AB85-B5539D24FB74}"/>
                    </a:ext>
                  </a:extLst>
                </p:cNvPr>
                <p:cNvSpPr>
                  <a:spLocks noChangeAspect="1"/>
                </p:cNvSpPr>
                <p:nvPr/>
              </p:nvSpPr>
              <p:spPr bwMode="auto">
                <a:xfrm>
                  <a:off x="1633" y="2880"/>
                  <a:ext cx="150" cy="732"/>
                </a:xfrm>
                <a:custGeom>
                  <a:avLst/>
                  <a:gdLst>
                    <a:gd name="T0" fmla="*/ 24 w 139"/>
                    <a:gd name="T1" fmla="*/ 0 h 732"/>
                    <a:gd name="T2" fmla="*/ 50 w 139"/>
                    <a:gd name="T3" fmla="*/ 56 h 732"/>
                    <a:gd name="T4" fmla="*/ 74 w 139"/>
                    <a:gd name="T5" fmla="*/ 91 h 732"/>
                    <a:gd name="T6" fmla="*/ 52 w 139"/>
                    <a:gd name="T7" fmla="*/ 125 h 732"/>
                    <a:gd name="T8" fmla="*/ 52 w 139"/>
                    <a:gd name="T9" fmla="*/ 155 h 732"/>
                    <a:gd name="T10" fmla="*/ 48 w 139"/>
                    <a:gd name="T11" fmla="*/ 186 h 732"/>
                    <a:gd name="T12" fmla="*/ 35 w 139"/>
                    <a:gd name="T13" fmla="*/ 246 h 732"/>
                    <a:gd name="T14" fmla="*/ 50 w 139"/>
                    <a:gd name="T15" fmla="*/ 300 h 732"/>
                    <a:gd name="T16" fmla="*/ 39 w 139"/>
                    <a:gd name="T17" fmla="*/ 347 h 732"/>
                    <a:gd name="T18" fmla="*/ 39 w 139"/>
                    <a:gd name="T19" fmla="*/ 397 h 732"/>
                    <a:gd name="T20" fmla="*/ 48 w 139"/>
                    <a:gd name="T21" fmla="*/ 464 h 732"/>
                    <a:gd name="T22" fmla="*/ 50 w 139"/>
                    <a:gd name="T23" fmla="*/ 490 h 732"/>
                    <a:gd name="T24" fmla="*/ 63 w 139"/>
                    <a:gd name="T25" fmla="*/ 511 h 732"/>
                    <a:gd name="T26" fmla="*/ 59 w 139"/>
                    <a:gd name="T27" fmla="*/ 524 h 732"/>
                    <a:gd name="T28" fmla="*/ 63 w 139"/>
                    <a:gd name="T29" fmla="*/ 559 h 732"/>
                    <a:gd name="T30" fmla="*/ 63 w 139"/>
                    <a:gd name="T31" fmla="*/ 596 h 732"/>
                    <a:gd name="T32" fmla="*/ 52 w 139"/>
                    <a:gd name="T33" fmla="*/ 639 h 732"/>
                    <a:gd name="T34" fmla="*/ 74 w 139"/>
                    <a:gd name="T35" fmla="*/ 671 h 732"/>
                    <a:gd name="T36" fmla="*/ 123 w 139"/>
                    <a:gd name="T37" fmla="*/ 684 h 732"/>
                    <a:gd name="T38" fmla="*/ 115 w 139"/>
                    <a:gd name="T39" fmla="*/ 701 h 732"/>
                    <a:gd name="T40" fmla="*/ 104 w 139"/>
                    <a:gd name="T41" fmla="*/ 732 h 732"/>
                    <a:gd name="T42" fmla="*/ 98 w 139"/>
                    <a:gd name="T43" fmla="*/ 714 h 732"/>
                    <a:gd name="T44" fmla="*/ 80 w 139"/>
                    <a:gd name="T45" fmla="*/ 701 h 732"/>
                    <a:gd name="T46" fmla="*/ 87 w 139"/>
                    <a:gd name="T47" fmla="*/ 721 h 732"/>
                    <a:gd name="T48" fmla="*/ 67 w 139"/>
                    <a:gd name="T49" fmla="*/ 706 h 732"/>
                    <a:gd name="T50" fmla="*/ 65 w 139"/>
                    <a:gd name="T51" fmla="*/ 691 h 732"/>
                    <a:gd name="T52" fmla="*/ 67 w 139"/>
                    <a:gd name="T53" fmla="*/ 680 h 732"/>
                    <a:gd name="T54" fmla="*/ 50 w 139"/>
                    <a:gd name="T55" fmla="*/ 660 h 732"/>
                    <a:gd name="T56" fmla="*/ 44 w 139"/>
                    <a:gd name="T57" fmla="*/ 643 h 732"/>
                    <a:gd name="T58" fmla="*/ 39 w 139"/>
                    <a:gd name="T59" fmla="*/ 626 h 732"/>
                    <a:gd name="T60" fmla="*/ 48 w 139"/>
                    <a:gd name="T61" fmla="*/ 600 h 732"/>
                    <a:gd name="T62" fmla="*/ 33 w 139"/>
                    <a:gd name="T63" fmla="*/ 574 h 732"/>
                    <a:gd name="T64" fmla="*/ 9 w 139"/>
                    <a:gd name="T65" fmla="*/ 550 h 732"/>
                    <a:gd name="T66" fmla="*/ 39 w 139"/>
                    <a:gd name="T67" fmla="*/ 550 h 732"/>
                    <a:gd name="T68" fmla="*/ 39 w 139"/>
                    <a:gd name="T69" fmla="*/ 514 h 732"/>
                    <a:gd name="T70" fmla="*/ 33 w 139"/>
                    <a:gd name="T71" fmla="*/ 477 h 732"/>
                    <a:gd name="T72" fmla="*/ 13 w 139"/>
                    <a:gd name="T73" fmla="*/ 451 h 732"/>
                    <a:gd name="T74" fmla="*/ 7 w 139"/>
                    <a:gd name="T75" fmla="*/ 397 h 732"/>
                    <a:gd name="T76" fmla="*/ 13 w 139"/>
                    <a:gd name="T77" fmla="*/ 332 h 732"/>
                    <a:gd name="T78" fmla="*/ 20 w 139"/>
                    <a:gd name="T79" fmla="*/ 274 h 732"/>
                    <a:gd name="T80" fmla="*/ 13 w 139"/>
                    <a:gd name="T81" fmla="*/ 205 h 732"/>
                    <a:gd name="T82" fmla="*/ 20 w 139"/>
                    <a:gd name="T83" fmla="*/ 129 h 732"/>
                    <a:gd name="T84" fmla="*/ 20 w 139"/>
                    <a:gd name="T85" fmla="*/ 75 h 7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9"/>
                    <a:gd name="T130" fmla="*/ 0 h 732"/>
                    <a:gd name="T131" fmla="*/ 139 w 139"/>
                    <a:gd name="T132" fmla="*/ 732 h 7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9" h="732">
                      <a:moveTo>
                        <a:pt x="13" y="15"/>
                      </a:moveTo>
                      <a:lnTo>
                        <a:pt x="20" y="11"/>
                      </a:lnTo>
                      <a:lnTo>
                        <a:pt x="24" y="0"/>
                      </a:lnTo>
                      <a:lnTo>
                        <a:pt x="35" y="11"/>
                      </a:lnTo>
                      <a:lnTo>
                        <a:pt x="44" y="30"/>
                      </a:lnTo>
                      <a:lnTo>
                        <a:pt x="50" y="56"/>
                      </a:lnTo>
                      <a:lnTo>
                        <a:pt x="56" y="75"/>
                      </a:lnTo>
                      <a:lnTo>
                        <a:pt x="63" y="91"/>
                      </a:lnTo>
                      <a:lnTo>
                        <a:pt x="74" y="91"/>
                      </a:lnTo>
                      <a:lnTo>
                        <a:pt x="72" y="114"/>
                      </a:lnTo>
                      <a:lnTo>
                        <a:pt x="56" y="121"/>
                      </a:lnTo>
                      <a:lnTo>
                        <a:pt x="52" y="125"/>
                      </a:lnTo>
                      <a:lnTo>
                        <a:pt x="52" y="136"/>
                      </a:lnTo>
                      <a:lnTo>
                        <a:pt x="56" y="151"/>
                      </a:lnTo>
                      <a:lnTo>
                        <a:pt x="52" y="155"/>
                      </a:lnTo>
                      <a:lnTo>
                        <a:pt x="59" y="166"/>
                      </a:lnTo>
                      <a:lnTo>
                        <a:pt x="52" y="170"/>
                      </a:lnTo>
                      <a:lnTo>
                        <a:pt x="48" y="186"/>
                      </a:lnTo>
                      <a:lnTo>
                        <a:pt x="39" y="201"/>
                      </a:lnTo>
                      <a:lnTo>
                        <a:pt x="39" y="227"/>
                      </a:lnTo>
                      <a:lnTo>
                        <a:pt x="35" y="246"/>
                      </a:lnTo>
                      <a:lnTo>
                        <a:pt x="39" y="261"/>
                      </a:lnTo>
                      <a:lnTo>
                        <a:pt x="44" y="281"/>
                      </a:lnTo>
                      <a:lnTo>
                        <a:pt x="50" y="300"/>
                      </a:lnTo>
                      <a:lnTo>
                        <a:pt x="44" y="322"/>
                      </a:lnTo>
                      <a:lnTo>
                        <a:pt x="48" y="341"/>
                      </a:lnTo>
                      <a:lnTo>
                        <a:pt x="39" y="347"/>
                      </a:lnTo>
                      <a:lnTo>
                        <a:pt x="39" y="371"/>
                      </a:lnTo>
                      <a:lnTo>
                        <a:pt x="48" y="395"/>
                      </a:lnTo>
                      <a:lnTo>
                        <a:pt x="39" y="397"/>
                      </a:lnTo>
                      <a:lnTo>
                        <a:pt x="39" y="421"/>
                      </a:lnTo>
                      <a:lnTo>
                        <a:pt x="39" y="445"/>
                      </a:lnTo>
                      <a:lnTo>
                        <a:pt x="48" y="464"/>
                      </a:lnTo>
                      <a:lnTo>
                        <a:pt x="39" y="462"/>
                      </a:lnTo>
                      <a:lnTo>
                        <a:pt x="39" y="483"/>
                      </a:lnTo>
                      <a:lnTo>
                        <a:pt x="50" y="490"/>
                      </a:lnTo>
                      <a:lnTo>
                        <a:pt x="52" y="494"/>
                      </a:lnTo>
                      <a:lnTo>
                        <a:pt x="52" y="511"/>
                      </a:lnTo>
                      <a:lnTo>
                        <a:pt x="63" y="511"/>
                      </a:lnTo>
                      <a:lnTo>
                        <a:pt x="63" y="520"/>
                      </a:lnTo>
                      <a:lnTo>
                        <a:pt x="52" y="520"/>
                      </a:lnTo>
                      <a:lnTo>
                        <a:pt x="59" y="524"/>
                      </a:lnTo>
                      <a:lnTo>
                        <a:pt x="63" y="535"/>
                      </a:lnTo>
                      <a:lnTo>
                        <a:pt x="63" y="546"/>
                      </a:lnTo>
                      <a:lnTo>
                        <a:pt x="63" y="559"/>
                      </a:lnTo>
                      <a:lnTo>
                        <a:pt x="63" y="574"/>
                      </a:lnTo>
                      <a:lnTo>
                        <a:pt x="59" y="587"/>
                      </a:lnTo>
                      <a:lnTo>
                        <a:pt x="63" y="596"/>
                      </a:lnTo>
                      <a:lnTo>
                        <a:pt x="59" y="611"/>
                      </a:lnTo>
                      <a:lnTo>
                        <a:pt x="50" y="622"/>
                      </a:lnTo>
                      <a:lnTo>
                        <a:pt x="52" y="639"/>
                      </a:lnTo>
                      <a:lnTo>
                        <a:pt x="63" y="652"/>
                      </a:lnTo>
                      <a:lnTo>
                        <a:pt x="74" y="652"/>
                      </a:lnTo>
                      <a:lnTo>
                        <a:pt x="74" y="671"/>
                      </a:lnTo>
                      <a:lnTo>
                        <a:pt x="89" y="684"/>
                      </a:lnTo>
                      <a:lnTo>
                        <a:pt x="104" y="684"/>
                      </a:lnTo>
                      <a:lnTo>
                        <a:pt x="123" y="684"/>
                      </a:lnTo>
                      <a:lnTo>
                        <a:pt x="139" y="688"/>
                      </a:lnTo>
                      <a:lnTo>
                        <a:pt x="128" y="691"/>
                      </a:lnTo>
                      <a:lnTo>
                        <a:pt x="115" y="701"/>
                      </a:lnTo>
                      <a:lnTo>
                        <a:pt x="113" y="710"/>
                      </a:lnTo>
                      <a:lnTo>
                        <a:pt x="113" y="725"/>
                      </a:lnTo>
                      <a:lnTo>
                        <a:pt x="104" y="732"/>
                      </a:lnTo>
                      <a:lnTo>
                        <a:pt x="98" y="730"/>
                      </a:lnTo>
                      <a:lnTo>
                        <a:pt x="89" y="721"/>
                      </a:lnTo>
                      <a:lnTo>
                        <a:pt x="98" y="714"/>
                      </a:lnTo>
                      <a:lnTo>
                        <a:pt x="104" y="710"/>
                      </a:lnTo>
                      <a:lnTo>
                        <a:pt x="98" y="699"/>
                      </a:lnTo>
                      <a:lnTo>
                        <a:pt x="80" y="701"/>
                      </a:lnTo>
                      <a:lnTo>
                        <a:pt x="93" y="710"/>
                      </a:lnTo>
                      <a:lnTo>
                        <a:pt x="87" y="717"/>
                      </a:lnTo>
                      <a:lnTo>
                        <a:pt x="87" y="721"/>
                      </a:lnTo>
                      <a:lnTo>
                        <a:pt x="78" y="717"/>
                      </a:lnTo>
                      <a:lnTo>
                        <a:pt x="80" y="710"/>
                      </a:lnTo>
                      <a:lnTo>
                        <a:pt x="67" y="706"/>
                      </a:lnTo>
                      <a:lnTo>
                        <a:pt x="72" y="699"/>
                      </a:lnTo>
                      <a:lnTo>
                        <a:pt x="65" y="704"/>
                      </a:lnTo>
                      <a:lnTo>
                        <a:pt x="65" y="691"/>
                      </a:lnTo>
                      <a:lnTo>
                        <a:pt x="78" y="691"/>
                      </a:lnTo>
                      <a:lnTo>
                        <a:pt x="78" y="684"/>
                      </a:lnTo>
                      <a:lnTo>
                        <a:pt x="67" y="680"/>
                      </a:lnTo>
                      <a:lnTo>
                        <a:pt x="65" y="686"/>
                      </a:lnTo>
                      <a:lnTo>
                        <a:pt x="56" y="676"/>
                      </a:lnTo>
                      <a:lnTo>
                        <a:pt x="50" y="660"/>
                      </a:lnTo>
                      <a:lnTo>
                        <a:pt x="50" y="658"/>
                      </a:lnTo>
                      <a:lnTo>
                        <a:pt x="39" y="645"/>
                      </a:lnTo>
                      <a:lnTo>
                        <a:pt x="44" y="643"/>
                      </a:lnTo>
                      <a:lnTo>
                        <a:pt x="39" y="635"/>
                      </a:lnTo>
                      <a:lnTo>
                        <a:pt x="48" y="635"/>
                      </a:lnTo>
                      <a:lnTo>
                        <a:pt x="39" y="626"/>
                      </a:lnTo>
                      <a:lnTo>
                        <a:pt x="35" y="609"/>
                      </a:lnTo>
                      <a:lnTo>
                        <a:pt x="35" y="600"/>
                      </a:lnTo>
                      <a:lnTo>
                        <a:pt x="48" y="600"/>
                      </a:lnTo>
                      <a:lnTo>
                        <a:pt x="39" y="587"/>
                      </a:lnTo>
                      <a:lnTo>
                        <a:pt x="24" y="587"/>
                      </a:lnTo>
                      <a:lnTo>
                        <a:pt x="33" y="574"/>
                      </a:lnTo>
                      <a:lnTo>
                        <a:pt x="13" y="565"/>
                      </a:lnTo>
                      <a:lnTo>
                        <a:pt x="7" y="570"/>
                      </a:lnTo>
                      <a:lnTo>
                        <a:pt x="9" y="550"/>
                      </a:lnTo>
                      <a:lnTo>
                        <a:pt x="24" y="550"/>
                      </a:lnTo>
                      <a:lnTo>
                        <a:pt x="33" y="565"/>
                      </a:lnTo>
                      <a:lnTo>
                        <a:pt x="39" y="550"/>
                      </a:lnTo>
                      <a:lnTo>
                        <a:pt x="33" y="529"/>
                      </a:lnTo>
                      <a:lnTo>
                        <a:pt x="35" y="527"/>
                      </a:lnTo>
                      <a:lnTo>
                        <a:pt x="39" y="514"/>
                      </a:lnTo>
                      <a:lnTo>
                        <a:pt x="33" y="511"/>
                      </a:lnTo>
                      <a:lnTo>
                        <a:pt x="33" y="499"/>
                      </a:lnTo>
                      <a:lnTo>
                        <a:pt x="33" y="477"/>
                      </a:lnTo>
                      <a:lnTo>
                        <a:pt x="33" y="455"/>
                      </a:lnTo>
                      <a:lnTo>
                        <a:pt x="20" y="455"/>
                      </a:lnTo>
                      <a:lnTo>
                        <a:pt x="13" y="451"/>
                      </a:lnTo>
                      <a:lnTo>
                        <a:pt x="9" y="436"/>
                      </a:lnTo>
                      <a:lnTo>
                        <a:pt x="13" y="419"/>
                      </a:lnTo>
                      <a:lnTo>
                        <a:pt x="7" y="397"/>
                      </a:lnTo>
                      <a:lnTo>
                        <a:pt x="0" y="369"/>
                      </a:lnTo>
                      <a:lnTo>
                        <a:pt x="7" y="356"/>
                      </a:lnTo>
                      <a:lnTo>
                        <a:pt x="13" y="332"/>
                      </a:lnTo>
                      <a:lnTo>
                        <a:pt x="20" y="304"/>
                      </a:lnTo>
                      <a:lnTo>
                        <a:pt x="20" y="283"/>
                      </a:lnTo>
                      <a:lnTo>
                        <a:pt x="20" y="274"/>
                      </a:lnTo>
                      <a:lnTo>
                        <a:pt x="13" y="250"/>
                      </a:lnTo>
                      <a:lnTo>
                        <a:pt x="13" y="231"/>
                      </a:lnTo>
                      <a:lnTo>
                        <a:pt x="13" y="205"/>
                      </a:lnTo>
                      <a:lnTo>
                        <a:pt x="18" y="179"/>
                      </a:lnTo>
                      <a:lnTo>
                        <a:pt x="20" y="153"/>
                      </a:lnTo>
                      <a:lnTo>
                        <a:pt x="20" y="129"/>
                      </a:lnTo>
                      <a:lnTo>
                        <a:pt x="18" y="106"/>
                      </a:lnTo>
                      <a:lnTo>
                        <a:pt x="20" y="95"/>
                      </a:lnTo>
                      <a:lnTo>
                        <a:pt x="20" y="75"/>
                      </a:lnTo>
                      <a:lnTo>
                        <a:pt x="20" y="43"/>
                      </a:lnTo>
                      <a:lnTo>
                        <a:pt x="13" y="1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61" name="Freeform 225">
                  <a:extLst>
                    <a:ext uri="{FF2B5EF4-FFF2-40B4-BE49-F238E27FC236}">
                      <a16:creationId xmlns:a16="http://schemas.microsoft.com/office/drawing/2014/main" id="{5124543F-127D-4246-A725-EF4B5FC713BA}"/>
                    </a:ext>
                  </a:extLst>
                </p:cNvPr>
                <p:cNvSpPr>
                  <a:spLocks noChangeAspect="1"/>
                </p:cNvSpPr>
                <p:nvPr/>
              </p:nvSpPr>
              <p:spPr bwMode="auto">
                <a:xfrm>
                  <a:off x="1745" y="3577"/>
                  <a:ext cx="51" cy="56"/>
                </a:xfrm>
                <a:custGeom>
                  <a:avLst/>
                  <a:gdLst>
                    <a:gd name="T0" fmla="*/ 35 w 47"/>
                    <a:gd name="T1" fmla="*/ 0 h 56"/>
                    <a:gd name="T2" fmla="*/ 39 w 47"/>
                    <a:gd name="T3" fmla="*/ 26 h 56"/>
                    <a:gd name="T4" fmla="*/ 47 w 47"/>
                    <a:gd name="T5" fmla="*/ 52 h 56"/>
                    <a:gd name="T6" fmla="*/ 28 w 47"/>
                    <a:gd name="T7" fmla="*/ 56 h 56"/>
                    <a:gd name="T8" fmla="*/ 0 w 47"/>
                    <a:gd name="T9" fmla="*/ 45 h 56"/>
                    <a:gd name="T10" fmla="*/ 37 w 47"/>
                    <a:gd name="T11" fmla="*/ 41 h 56"/>
                    <a:gd name="T12" fmla="*/ 22 w 47"/>
                    <a:gd name="T13" fmla="*/ 26 h 56"/>
                    <a:gd name="T14" fmla="*/ 28 w 47"/>
                    <a:gd name="T15" fmla="*/ 17 h 56"/>
                    <a:gd name="T16" fmla="*/ 15 w 47"/>
                    <a:gd name="T17" fmla="*/ 22 h 56"/>
                    <a:gd name="T18" fmla="*/ 15 w 47"/>
                    <a:gd name="T19" fmla="*/ 7 h 56"/>
                    <a:gd name="T20" fmla="*/ 22 w 47"/>
                    <a:gd name="T21" fmla="*/ 0 h 56"/>
                    <a:gd name="T22" fmla="*/ 35 w 47"/>
                    <a:gd name="T23" fmla="*/ 0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56"/>
                    <a:gd name="T38" fmla="*/ 47 w 47"/>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56">
                      <a:moveTo>
                        <a:pt x="35" y="0"/>
                      </a:moveTo>
                      <a:lnTo>
                        <a:pt x="39" y="26"/>
                      </a:lnTo>
                      <a:lnTo>
                        <a:pt x="47" y="52"/>
                      </a:lnTo>
                      <a:lnTo>
                        <a:pt x="28" y="56"/>
                      </a:lnTo>
                      <a:lnTo>
                        <a:pt x="0" y="45"/>
                      </a:lnTo>
                      <a:lnTo>
                        <a:pt x="37" y="41"/>
                      </a:lnTo>
                      <a:lnTo>
                        <a:pt x="22" y="26"/>
                      </a:lnTo>
                      <a:lnTo>
                        <a:pt x="28" y="17"/>
                      </a:lnTo>
                      <a:lnTo>
                        <a:pt x="15" y="22"/>
                      </a:lnTo>
                      <a:lnTo>
                        <a:pt x="15" y="7"/>
                      </a:lnTo>
                      <a:lnTo>
                        <a:pt x="22" y="0"/>
                      </a:lnTo>
                      <a:lnTo>
                        <a:pt x="35"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62" name="Freeform 226">
                  <a:extLst>
                    <a:ext uri="{FF2B5EF4-FFF2-40B4-BE49-F238E27FC236}">
                      <a16:creationId xmlns:a16="http://schemas.microsoft.com/office/drawing/2014/main" id="{DEF7B04E-3F40-4434-AC43-01320762DEA5}"/>
                    </a:ext>
                  </a:extLst>
                </p:cNvPr>
                <p:cNvSpPr>
                  <a:spLocks noChangeAspect="1"/>
                </p:cNvSpPr>
                <p:nvPr/>
              </p:nvSpPr>
              <p:spPr bwMode="auto">
                <a:xfrm>
                  <a:off x="1364" y="2399"/>
                  <a:ext cx="63" cy="56"/>
                </a:xfrm>
                <a:custGeom>
                  <a:avLst/>
                  <a:gdLst>
                    <a:gd name="T0" fmla="*/ 2 w 58"/>
                    <a:gd name="T1" fmla="*/ 0 h 56"/>
                    <a:gd name="T2" fmla="*/ 7 w 58"/>
                    <a:gd name="T3" fmla="*/ 0 h 56"/>
                    <a:gd name="T4" fmla="*/ 15 w 58"/>
                    <a:gd name="T5" fmla="*/ 0 h 56"/>
                    <a:gd name="T6" fmla="*/ 22 w 58"/>
                    <a:gd name="T7" fmla="*/ 0 h 56"/>
                    <a:gd name="T8" fmla="*/ 30 w 58"/>
                    <a:gd name="T9" fmla="*/ 6 h 56"/>
                    <a:gd name="T10" fmla="*/ 41 w 58"/>
                    <a:gd name="T11" fmla="*/ 6 h 56"/>
                    <a:gd name="T12" fmla="*/ 46 w 58"/>
                    <a:gd name="T13" fmla="*/ 15 h 56"/>
                    <a:gd name="T14" fmla="*/ 48 w 58"/>
                    <a:gd name="T15" fmla="*/ 21 h 56"/>
                    <a:gd name="T16" fmla="*/ 56 w 58"/>
                    <a:gd name="T17" fmla="*/ 25 h 56"/>
                    <a:gd name="T18" fmla="*/ 58 w 58"/>
                    <a:gd name="T19" fmla="*/ 28 h 56"/>
                    <a:gd name="T20" fmla="*/ 52 w 58"/>
                    <a:gd name="T21" fmla="*/ 28 h 56"/>
                    <a:gd name="T22" fmla="*/ 48 w 58"/>
                    <a:gd name="T23" fmla="*/ 41 h 56"/>
                    <a:gd name="T24" fmla="*/ 48 w 58"/>
                    <a:gd name="T25" fmla="*/ 45 h 56"/>
                    <a:gd name="T26" fmla="*/ 52 w 58"/>
                    <a:gd name="T27" fmla="*/ 49 h 56"/>
                    <a:gd name="T28" fmla="*/ 48 w 58"/>
                    <a:gd name="T29" fmla="*/ 56 h 56"/>
                    <a:gd name="T30" fmla="*/ 46 w 58"/>
                    <a:gd name="T31" fmla="*/ 53 h 56"/>
                    <a:gd name="T32" fmla="*/ 43 w 58"/>
                    <a:gd name="T33" fmla="*/ 45 h 56"/>
                    <a:gd name="T34" fmla="*/ 41 w 58"/>
                    <a:gd name="T35" fmla="*/ 45 h 56"/>
                    <a:gd name="T36" fmla="*/ 37 w 58"/>
                    <a:gd name="T37" fmla="*/ 45 h 56"/>
                    <a:gd name="T38" fmla="*/ 37 w 58"/>
                    <a:gd name="T39" fmla="*/ 34 h 56"/>
                    <a:gd name="T40" fmla="*/ 24 w 58"/>
                    <a:gd name="T41" fmla="*/ 28 h 56"/>
                    <a:gd name="T42" fmla="*/ 11 w 58"/>
                    <a:gd name="T43" fmla="*/ 15 h 56"/>
                    <a:gd name="T44" fmla="*/ 15 w 58"/>
                    <a:gd name="T45" fmla="*/ 25 h 56"/>
                    <a:gd name="T46" fmla="*/ 0 w 58"/>
                    <a:gd name="T47" fmla="*/ 15 h 56"/>
                    <a:gd name="T48" fmla="*/ 2 w 58"/>
                    <a:gd name="T49" fmla="*/ 10 h 56"/>
                    <a:gd name="T50" fmla="*/ 2 w 58"/>
                    <a:gd name="T51" fmla="*/ 0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
                    <a:gd name="T79" fmla="*/ 0 h 56"/>
                    <a:gd name="T80" fmla="*/ 58 w 58"/>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 h="56">
                      <a:moveTo>
                        <a:pt x="2" y="0"/>
                      </a:moveTo>
                      <a:lnTo>
                        <a:pt x="7" y="0"/>
                      </a:lnTo>
                      <a:lnTo>
                        <a:pt x="15" y="0"/>
                      </a:lnTo>
                      <a:lnTo>
                        <a:pt x="22" y="0"/>
                      </a:lnTo>
                      <a:lnTo>
                        <a:pt x="30" y="6"/>
                      </a:lnTo>
                      <a:lnTo>
                        <a:pt x="41" y="6"/>
                      </a:lnTo>
                      <a:lnTo>
                        <a:pt x="46" y="15"/>
                      </a:lnTo>
                      <a:lnTo>
                        <a:pt x="48" y="21"/>
                      </a:lnTo>
                      <a:lnTo>
                        <a:pt x="56" y="25"/>
                      </a:lnTo>
                      <a:lnTo>
                        <a:pt x="58" y="28"/>
                      </a:lnTo>
                      <a:lnTo>
                        <a:pt x="52" y="28"/>
                      </a:lnTo>
                      <a:lnTo>
                        <a:pt x="48" y="41"/>
                      </a:lnTo>
                      <a:lnTo>
                        <a:pt x="48" y="45"/>
                      </a:lnTo>
                      <a:lnTo>
                        <a:pt x="52" y="49"/>
                      </a:lnTo>
                      <a:lnTo>
                        <a:pt x="48" y="56"/>
                      </a:lnTo>
                      <a:lnTo>
                        <a:pt x="46" y="53"/>
                      </a:lnTo>
                      <a:lnTo>
                        <a:pt x="43" y="45"/>
                      </a:lnTo>
                      <a:lnTo>
                        <a:pt x="41" y="45"/>
                      </a:lnTo>
                      <a:lnTo>
                        <a:pt x="37" y="45"/>
                      </a:lnTo>
                      <a:lnTo>
                        <a:pt x="37" y="34"/>
                      </a:lnTo>
                      <a:lnTo>
                        <a:pt x="24" y="28"/>
                      </a:lnTo>
                      <a:lnTo>
                        <a:pt x="11" y="15"/>
                      </a:lnTo>
                      <a:lnTo>
                        <a:pt x="15" y="25"/>
                      </a:lnTo>
                      <a:lnTo>
                        <a:pt x="0" y="15"/>
                      </a:lnTo>
                      <a:lnTo>
                        <a:pt x="2" y="10"/>
                      </a:lnTo>
                      <a:lnTo>
                        <a:pt x="2"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63" name="Freeform 227">
                  <a:extLst>
                    <a:ext uri="{FF2B5EF4-FFF2-40B4-BE49-F238E27FC236}">
                      <a16:creationId xmlns:a16="http://schemas.microsoft.com/office/drawing/2014/main" id="{8ECF673E-77EB-4495-A960-72121C02D9E5}"/>
                    </a:ext>
                  </a:extLst>
                </p:cNvPr>
                <p:cNvSpPr>
                  <a:spLocks noChangeAspect="1"/>
                </p:cNvSpPr>
                <p:nvPr/>
              </p:nvSpPr>
              <p:spPr bwMode="auto">
                <a:xfrm>
                  <a:off x="1624" y="2254"/>
                  <a:ext cx="63" cy="39"/>
                </a:xfrm>
                <a:custGeom>
                  <a:avLst/>
                  <a:gdLst>
                    <a:gd name="T0" fmla="*/ 0 w 58"/>
                    <a:gd name="T1" fmla="*/ 28 h 39"/>
                    <a:gd name="T2" fmla="*/ 0 w 58"/>
                    <a:gd name="T3" fmla="*/ 15 h 39"/>
                    <a:gd name="T4" fmla="*/ 0 w 58"/>
                    <a:gd name="T5" fmla="*/ 0 h 39"/>
                    <a:gd name="T6" fmla="*/ 2 w 58"/>
                    <a:gd name="T7" fmla="*/ 0 h 39"/>
                    <a:gd name="T8" fmla="*/ 15 w 58"/>
                    <a:gd name="T9" fmla="*/ 0 h 39"/>
                    <a:gd name="T10" fmla="*/ 30 w 58"/>
                    <a:gd name="T11" fmla="*/ 4 h 39"/>
                    <a:gd name="T12" fmla="*/ 36 w 58"/>
                    <a:gd name="T13" fmla="*/ 9 h 39"/>
                    <a:gd name="T14" fmla="*/ 58 w 58"/>
                    <a:gd name="T15" fmla="*/ 15 h 39"/>
                    <a:gd name="T16" fmla="*/ 52 w 58"/>
                    <a:gd name="T17" fmla="*/ 26 h 39"/>
                    <a:gd name="T18" fmla="*/ 26 w 58"/>
                    <a:gd name="T19" fmla="*/ 26 h 39"/>
                    <a:gd name="T20" fmla="*/ 17 w 58"/>
                    <a:gd name="T21" fmla="*/ 26 h 39"/>
                    <a:gd name="T22" fmla="*/ 6 w 58"/>
                    <a:gd name="T23" fmla="*/ 39 h 39"/>
                    <a:gd name="T24" fmla="*/ 0 w 58"/>
                    <a:gd name="T25" fmla="*/ 28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
                    <a:gd name="T40" fmla="*/ 0 h 39"/>
                    <a:gd name="T41" fmla="*/ 58 w 58"/>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 h="39">
                      <a:moveTo>
                        <a:pt x="0" y="28"/>
                      </a:moveTo>
                      <a:lnTo>
                        <a:pt x="0" y="15"/>
                      </a:lnTo>
                      <a:lnTo>
                        <a:pt x="0" y="0"/>
                      </a:lnTo>
                      <a:lnTo>
                        <a:pt x="2" y="0"/>
                      </a:lnTo>
                      <a:lnTo>
                        <a:pt x="15" y="0"/>
                      </a:lnTo>
                      <a:lnTo>
                        <a:pt x="30" y="4"/>
                      </a:lnTo>
                      <a:lnTo>
                        <a:pt x="36" y="9"/>
                      </a:lnTo>
                      <a:lnTo>
                        <a:pt x="58" y="15"/>
                      </a:lnTo>
                      <a:lnTo>
                        <a:pt x="52" y="26"/>
                      </a:lnTo>
                      <a:lnTo>
                        <a:pt x="26" y="26"/>
                      </a:lnTo>
                      <a:lnTo>
                        <a:pt x="17" y="26"/>
                      </a:lnTo>
                      <a:lnTo>
                        <a:pt x="6" y="39"/>
                      </a:lnTo>
                      <a:lnTo>
                        <a:pt x="0" y="28"/>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64" name="Freeform 228">
                  <a:extLst>
                    <a:ext uri="{FF2B5EF4-FFF2-40B4-BE49-F238E27FC236}">
                      <a16:creationId xmlns:a16="http://schemas.microsoft.com/office/drawing/2014/main" id="{CD5D13E1-B3BF-4E67-B8D0-37AF8A3E0FAC}"/>
                    </a:ext>
                  </a:extLst>
                </p:cNvPr>
                <p:cNvSpPr>
                  <a:spLocks noChangeAspect="1"/>
                </p:cNvSpPr>
                <p:nvPr/>
              </p:nvSpPr>
              <p:spPr bwMode="auto">
                <a:xfrm>
                  <a:off x="1448" y="2563"/>
                  <a:ext cx="103" cy="103"/>
                </a:xfrm>
                <a:custGeom>
                  <a:avLst/>
                  <a:gdLst>
                    <a:gd name="T0" fmla="*/ 37 w 95"/>
                    <a:gd name="T1" fmla="*/ 0 h 103"/>
                    <a:gd name="T2" fmla="*/ 54 w 95"/>
                    <a:gd name="T3" fmla="*/ 8 h 103"/>
                    <a:gd name="T4" fmla="*/ 65 w 95"/>
                    <a:gd name="T5" fmla="*/ 17 h 103"/>
                    <a:gd name="T6" fmla="*/ 75 w 95"/>
                    <a:gd name="T7" fmla="*/ 17 h 103"/>
                    <a:gd name="T8" fmla="*/ 84 w 95"/>
                    <a:gd name="T9" fmla="*/ 21 h 103"/>
                    <a:gd name="T10" fmla="*/ 95 w 95"/>
                    <a:gd name="T11" fmla="*/ 36 h 103"/>
                    <a:gd name="T12" fmla="*/ 84 w 95"/>
                    <a:gd name="T13" fmla="*/ 49 h 103"/>
                    <a:gd name="T14" fmla="*/ 69 w 95"/>
                    <a:gd name="T15" fmla="*/ 64 h 103"/>
                    <a:gd name="T16" fmla="*/ 52 w 95"/>
                    <a:gd name="T17" fmla="*/ 73 h 103"/>
                    <a:gd name="T18" fmla="*/ 39 w 95"/>
                    <a:gd name="T19" fmla="*/ 88 h 103"/>
                    <a:gd name="T20" fmla="*/ 34 w 95"/>
                    <a:gd name="T21" fmla="*/ 103 h 103"/>
                    <a:gd name="T22" fmla="*/ 21 w 95"/>
                    <a:gd name="T23" fmla="*/ 95 h 103"/>
                    <a:gd name="T24" fmla="*/ 11 w 95"/>
                    <a:gd name="T25" fmla="*/ 92 h 103"/>
                    <a:gd name="T26" fmla="*/ 15 w 95"/>
                    <a:gd name="T27" fmla="*/ 79 h 103"/>
                    <a:gd name="T28" fmla="*/ 19 w 95"/>
                    <a:gd name="T29" fmla="*/ 79 h 103"/>
                    <a:gd name="T30" fmla="*/ 21 w 95"/>
                    <a:gd name="T31" fmla="*/ 64 h 103"/>
                    <a:gd name="T32" fmla="*/ 19 w 95"/>
                    <a:gd name="T33" fmla="*/ 60 h 103"/>
                    <a:gd name="T34" fmla="*/ 11 w 95"/>
                    <a:gd name="T35" fmla="*/ 64 h 103"/>
                    <a:gd name="T36" fmla="*/ 0 w 95"/>
                    <a:gd name="T37" fmla="*/ 60 h 103"/>
                    <a:gd name="T38" fmla="*/ 6 w 95"/>
                    <a:gd name="T39" fmla="*/ 54 h 103"/>
                    <a:gd name="T40" fmla="*/ 4 w 95"/>
                    <a:gd name="T41" fmla="*/ 38 h 103"/>
                    <a:gd name="T42" fmla="*/ 9 w 95"/>
                    <a:gd name="T43" fmla="*/ 36 h 103"/>
                    <a:gd name="T44" fmla="*/ 9 w 95"/>
                    <a:gd name="T45" fmla="*/ 30 h 103"/>
                    <a:gd name="T46" fmla="*/ 15 w 95"/>
                    <a:gd name="T47" fmla="*/ 21 h 103"/>
                    <a:gd name="T48" fmla="*/ 15 w 95"/>
                    <a:gd name="T49" fmla="*/ 10 h 103"/>
                    <a:gd name="T50" fmla="*/ 21 w 95"/>
                    <a:gd name="T51" fmla="*/ 8 h 103"/>
                    <a:gd name="T52" fmla="*/ 37 w 95"/>
                    <a:gd name="T53" fmla="*/ 0 h 1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
                    <a:gd name="T82" fmla="*/ 0 h 103"/>
                    <a:gd name="T83" fmla="*/ 95 w 95"/>
                    <a:gd name="T84" fmla="*/ 103 h 1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 h="103">
                      <a:moveTo>
                        <a:pt x="37" y="0"/>
                      </a:moveTo>
                      <a:lnTo>
                        <a:pt x="54" y="8"/>
                      </a:lnTo>
                      <a:lnTo>
                        <a:pt x="65" y="17"/>
                      </a:lnTo>
                      <a:lnTo>
                        <a:pt x="75" y="17"/>
                      </a:lnTo>
                      <a:lnTo>
                        <a:pt x="84" y="21"/>
                      </a:lnTo>
                      <a:lnTo>
                        <a:pt x="95" y="36"/>
                      </a:lnTo>
                      <a:lnTo>
                        <a:pt x="84" y="49"/>
                      </a:lnTo>
                      <a:lnTo>
                        <a:pt x="69" y="64"/>
                      </a:lnTo>
                      <a:lnTo>
                        <a:pt x="52" y="73"/>
                      </a:lnTo>
                      <a:lnTo>
                        <a:pt x="39" y="88"/>
                      </a:lnTo>
                      <a:lnTo>
                        <a:pt x="34" y="103"/>
                      </a:lnTo>
                      <a:lnTo>
                        <a:pt x="21" y="95"/>
                      </a:lnTo>
                      <a:lnTo>
                        <a:pt x="11" y="92"/>
                      </a:lnTo>
                      <a:lnTo>
                        <a:pt x="15" y="79"/>
                      </a:lnTo>
                      <a:lnTo>
                        <a:pt x="19" y="79"/>
                      </a:lnTo>
                      <a:lnTo>
                        <a:pt x="21" y="64"/>
                      </a:lnTo>
                      <a:lnTo>
                        <a:pt x="19" y="60"/>
                      </a:lnTo>
                      <a:lnTo>
                        <a:pt x="11" y="64"/>
                      </a:lnTo>
                      <a:lnTo>
                        <a:pt x="0" y="60"/>
                      </a:lnTo>
                      <a:lnTo>
                        <a:pt x="6" y="54"/>
                      </a:lnTo>
                      <a:lnTo>
                        <a:pt x="4" y="38"/>
                      </a:lnTo>
                      <a:lnTo>
                        <a:pt x="9" y="36"/>
                      </a:lnTo>
                      <a:lnTo>
                        <a:pt x="9" y="30"/>
                      </a:lnTo>
                      <a:lnTo>
                        <a:pt x="15" y="21"/>
                      </a:lnTo>
                      <a:lnTo>
                        <a:pt x="15" y="10"/>
                      </a:lnTo>
                      <a:lnTo>
                        <a:pt x="21" y="8"/>
                      </a:lnTo>
                      <a:lnTo>
                        <a:pt x="37"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65" name="Freeform 229">
                  <a:extLst>
                    <a:ext uri="{FF2B5EF4-FFF2-40B4-BE49-F238E27FC236}">
                      <a16:creationId xmlns:a16="http://schemas.microsoft.com/office/drawing/2014/main" id="{7F8178B6-E86F-4BE8-9CE7-2C5752CC2AC6}"/>
                    </a:ext>
                  </a:extLst>
                </p:cNvPr>
                <p:cNvSpPr>
                  <a:spLocks noChangeAspect="1"/>
                </p:cNvSpPr>
                <p:nvPr/>
              </p:nvSpPr>
              <p:spPr bwMode="auto">
                <a:xfrm>
                  <a:off x="1257" y="2282"/>
                  <a:ext cx="65" cy="71"/>
                </a:xfrm>
                <a:custGeom>
                  <a:avLst/>
                  <a:gdLst>
                    <a:gd name="T0" fmla="*/ 54 w 60"/>
                    <a:gd name="T1" fmla="*/ 0 h 71"/>
                    <a:gd name="T2" fmla="*/ 50 w 60"/>
                    <a:gd name="T3" fmla="*/ 30 h 71"/>
                    <a:gd name="T4" fmla="*/ 54 w 60"/>
                    <a:gd name="T5" fmla="*/ 34 h 71"/>
                    <a:gd name="T6" fmla="*/ 58 w 60"/>
                    <a:gd name="T7" fmla="*/ 37 h 71"/>
                    <a:gd name="T8" fmla="*/ 60 w 60"/>
                    <a:gd name="T9" fmla="*/ 37 h 71"/>
                    <a:gd name="T10" fmla="*/ 60 w 60"/>
                    <a:gd name="T11" fmla="*/ 41 h 71"/>
                    <a:gd name="T12" fmla="*/ 50 w 60"/>
                    <a:gd name="T13" fmla="*/ 45 h 71"/>
                    <a:gd name="T14" fmla="*/ 50 w 60"/>
                    <a:gd name="T15" fmla="*/ 52 h 71"/>
                    <a:gd name="T16" fmla="*/ 50 w 60"/>
                    <a:gd name="T17" fmla="*/ 58 h 71"/>
                    <a:gd name="T18" fmla="*/ 45 w 60"/>
                    <a:gd name="T19" fmla="*/ 58 h 71"/>
                    <a:gd name="T20" fmla="*/ 41 w 60"/>
                    <a:gd name="T21" fmla="*/ 65 h 71"/>
                    <a:gd name="T22" fmla="*/ 37 w 60"/>
                    <a:gd name="T23" fmla="*/ 71 h 71"/>
                    <a:gd name="T24" fmla="*/ 15 w 60"/>
                    <a:gd name="T25" fmla="*/ 67 h 71"/>
                    <a:gd name="T26" fmla="*/ 0 w 60"/>
                    <a:gd name="T27" fmla="*/ 56 h 71"/>
                    <a:gd name="T28" fmla="*/ 6 w 60"/>
                    <a:gd name="T29" fmla="*/ 50 h 71"/>
                    <a:gd name="T30" fmla="*/ 2 w 60"/>
                    <a:gd name="T31" fmla="*/ 41 h 71"/>
                    <a:gd name="T32" fmla="*/ 11 w 60"/>
                    <a:gd name="T33" fmla="*/ 30 h 71"/>
                    <a:gd name="T34" fmla="*/ 30 w 60"/>
                    <a:gd name="T35" fmla="*/ 30 h 71"/>
                    <a:gd name="T36" fmla="*/ 34 w 60"/>
                    <a:gd name="T37" fmla="*/ 26 h 71"/>
                    <a:gd name="T38" fmla="*/ 21 w 60"/>
                    <a:gd name="T39" fmla="*/ 11 h 71"/>
                    <a:gd name="T40" fmla="*/ 26 w 60"/>
                    <a:gd name="T41" fmla="*/ 0 h 71"/>
                    <a:gd name="T42" fmla="*/ 54 w 60"/>
                    <a:gd name="T43" fmla="*/ 0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71"/>
                    <a:gd name="T68" fmla="*/ 60 w 60"/>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71">
                      <a:moveTo>
                        <a:pt x="54" y="0"/>
                      </a:moveTo>
                      <a:lnTo>
                        <a:pt x="50" y="30"/>
                      </a:lnTo>
                      <a:lnTo>
                        <a:pt x="54" y="34"/>
                      </a:lnTo>
                      <a:lnTo>
                        <a:pt x="58" y="37"/>
                      </a:lnTo>
                      <a:lnTo>
                        <a:pt x="60" y="37"/>
                      </a:lnTo>
                      <a:lnTo>
                        <a:pt x="60" y="41"/>
                      </a:lnTo>
                      <a:lnTo>
                        <a:pt x="50" y="45"/>
                      </a:lnTo>
                      <a:lnTo>
                        <a:pt x="50" y="52"/>
                      </a:lnTo>
                      <a:lnTo>
                        <a:pt x="50" y="58"/>
                      </a:lnTo>
                      <a:lnTo>
                        <a:pt x="45" y="58"/>
                      </a:lnTo>
                      <a:lnTo>
                        <a:pt x="41" y="65"/>
                      </a:lnTo>
                      <a:lnTo>
                        <a:pt x="37" y="71"/>
                      </a:lnTo>
                      <a:lnTo>
                        <a:pt x="15" y="67"/>
                      </a:lnTo>
                      <a:lnTo>
                        <a:pt x="0" y="56"/>
                      </a:lnTo>
                      <a:lnTo>
                        <a:pt x="6" y="50"/>
                      </a:lnTo>
                      <a:lnTo>
                        <a:pt x="2" y="41"/>
                      </a:lnTo>
                      <a:lnTo>
                        <a:pt x="11" y="30"/>
                      </a:lnTo>
                      <a:lnTo>
                        <a:pt x="30" y="30"/>
                      </a:lnTo>
                      <a:lnTo>
                        <a:pt x="34" y="26"/>
                      </a:lnTo>
                      <a:lnTo>
                        <a:pt x="21" y="11"/>
                      </a:lnTo>
                      <a:lnTo>
                        <a:pt x="26" y="0"/>
                      </a:lnTo>
                      <a:lnTo>
                        <a:pt x="54"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66" name="Freeform 230">
                  <a:extLst>
                    <a:ext uri="{FF2B5EF4-FFF2-40B4-BE49-F238E27FC236}">
                      <a16:creationId xmlns:a16="http://schemas.microsoft.com/office/drawing/2014/main" id="{14009E70-49EA-4DA4-B785-2DAAD585B035}"/>
                    </a:ext>
                  </a:extLst>
                </p:cNvPr>
                <p:cNvSpPr>
                  <a:spLocks noChangeAspect="1"/>
                </p:cNvSpPr>
                <p:nvPr/>
              </p:nvSpPr>
              <p:spPr bwMode="auto">
                <a:xfrm>
                  <a:off x="1796" y="2450"/>
                  <a:ext cx="83" cy="115"/>
                </a:xfrm>
                <a:custGeom>
                  <a:avLst/>
                  <a:gdLst>
                    <a:gd name="T0" fmla="*/ 26 w 76"/>
                    <a:gd name="T1" fmla="*/ 0 h 115"/>
                    <a:gd name="T2" fmla="*/ 50 w 76"/>
                    <a:gd name="T3" fmla="*/ 15 h 115"/>
                    <a:gd name="T4" fmla="*/ 41 w 76"/>
                    <a:gd name="T5" fmla="*/ 33 h 115"/>
                    <a:gd name="T6" fmla="*/ 52 w 76"/>
                    <a:gd name="T7" fmla="*/ 26 h 115"/>
                    <a:gd name="T8" fmla="*/ 70 w 76"/>
                    <a:gd name="T9" fmla="*/ 37 h 115"/>
                    <a:gd name="T10" fmla="*/ 65 w 76"/>
                    <a:gd name="T11" fmla="*/ 52 h 115"/>
                    <a:gd name="T12" fmla="*/ 54 w 76"/>
                    <a:gd name="T13" fmla="*/ 59 h 115"/>
                    <a:gd name="T14" fmla="*/ 52 w 76"/>
                    <a:gd name="T15" fmla="*/ 72 h 115"/>
                    <a:gd name="T16" fmla="*/ 65 w 76"/>
                    <a:gd name="T17" fmla="*/ 82 h 115"/>
                    <a:gd name="T18" fmla="*/ 76 w 76"/>
                    <a:gd name="T19" fmla="*/ 106 h 115"/>
                    <a:gd name="T20" fmla="*/ 65 w 76"/>
                    <a:gd name="T21" fmla="*/ 108 h 115"/>
                    <a:gd name="T22" fmla="*/ 46 w 76"/>
                    <a:gd name="T23" fmla="*/ 115 h 115"/>
                    <a:gd name="T24" fmla="*/ 26 w 76"/>
                    <a:gd name="T25" fmla="*/ 108 h 115"/>
                    <a:gd name="T26" fmla="*/ 22 w 76"/>
                    <a:gd name="T27" fmla="*/ 93 h 115"/>
                    <a:gd name="T28" fmla="*/ 26 w 76"/>
                    <a:gd name="T29" fmla="*/ 72 h 115"/>
                    <a:gd name="T30" fmla="*/ 22 w 76"/>
                    <a:gd name="T31" fmla="*/ 63 h 115"/>
                    <a:gd name="T32" fmla="*/ 18 w 76"/>
                    <a:gd name="T33" fmla="*/ 48 h 115"/>
                    <a:gd name="T34" fmla="*/ 11 w 76"/>
                    <a:gd name="T35" fmla="*/ 52 h 115"/>
                    <a:gd name="T36" fmla="*/ 0 w 76"/>
                    <a:gd name="T37" fmla="*/ 41 h 115"/>
                    <a:gd name="T38" fmla="*/ 5 w 76"/>
                    <a:gd name="T39" fmla="*/ 33 h 115"/>
                    <a:gd name="T40" fmla="*/ 5 w 76"/>
                    <a:gd name="T41" fmla="*/ 26 h 115"/>
                    <a:gd name="T42" fmla="*/ 18 w 76"/>
                    <a:gd name="T43" fmla="*/ 22 h 115"/>
                    <a:gd name="T44" fmla="*/ 11 w 76"/>
                    <a:gd name="T45" fmla="*/ 11 h 115"/>
                    <a:gd name="T46" fmla="*/ 26 w 76"/>
                    <a:gd name="T47" fmla="*/ 0 h 1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6"/>
                    <a:gd name="T73" fmla="*/ 0 h 115"/>
                    <a:gd name="T74" fmla="*/ 76 w 76"/>
                    <a:gd name="T75" fmla="*/ 115 h 1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6" h="115">
                      <a:moveTo>
                        <a:pt x="26" y="0"/>
                      </a:moveTo>
                      <a:lnTo>
                        <a:pt x="50" y="15"/>
                      </a:lnTo>
                      <a:lnTo>
                        <a:pt x="41" y="33"/>
                      </a:lnTo>
                      <a:lnTo>
                        <a:pt x="52" y="26"/>
                      </a:lnTo>
                      <a:lnTo>
                        <a:pt x="70" y="37"/>
                      </a:lnTo>
                      <a:lnTo>
                        <a:pt x="65" y="52"/>
                      </a:lnTo>
                      <a:lnTo>
                        <a:pt x="54" y="59"/>
                      </a:lnTo>
                      <a:lnTo>
                        <a:pt x="52" y="72"/>
                      </a:lnTo>
                      <a:lnTo>
                        <a:pt x="65" y="82"/>
                      </a:lnTo>
                      <a:lnTo>
                        <a:pt x="76" y="106"/>
                      </a:lnTo>
                      <a:lnTo>
                        <a:pt x="65" y="108"/>
                      </a:lnTo>
                      <a:lnTo>
                        <a:pt x="46" y="115"/>
                      </a:lnTo>
                      <a:lnTo>
                        <a:pt x="26" y="108"/>
                      </a:lnTo>
                      <a:lnTo>
                        <a:pt x="22" y="93"/>
                      </a:lnTo>
                      <a:lnTo>
                        <a:pt x="26" y="72"/>
                      </a:lnTo>
                      <a:lnTo>
                        <a:pt x="22" y="63"/>
                      </a:lnTo>
                      <a:lnTo>
                        <a:pt x="18" y="48"/>
                      </a:lnTo>
                      <a:lnTo>
                        <a:pt x="11" y="52"/>
                      </a:lnTo>
                      <a:lnTo>
                        <a:pt x="0" y="41"/>
                      </a:lnTo>
                      <a:lnTo>
                        <a:pt x="5" y="33"/>
                      </a:lnTo>
                      <a:lnTo>
                        <a:pt x="5" y="26"/>
                      </a:lnTo>
                      <a:lnTo>
                        <a:pt x="18" y="22"/>
                      </a:lnTo>
                      <a:lnTo>
                        <a:pt x="11" y="11"/>
                      </a:lnTo>
                      <a:lnTo>
                        <a:pt x="26"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67" name="Freeform 231">
                  <a:extLst>
                    <a:ext uri="{FF2B5EF4-FFF2-40B4-BE49-F238E27FC236}">
                      <a16:creationId xmlns:a16="http://schemas.microsoft.com/office/drawing/2014/main" id="{B98077E1-9A1E-47FF-B269-28B572868EF0}"/>
                    </a:ext>
                  </a:extLst>
                </p:cNvPr>
                <p:cNvSpPr>
                  <a:spLocks noChangeAspect="1"/>
                </p:cNvSpPr>
                <p:nvPr/>
              </p:nvSpPr>
              <p:spPr bwMode="auto">
                <a:xfrm>
                  <a:off x="1577" y="2252"/>
                  <a:ext cx="47" cy="30"/>
                </a:xfrm>
                <a:custGeom>
                  <a:avLst/>
                  <a:gdLst>
                    <a:gd name="T0" fmla="*/ 43 w 43"/>
                    <a:gd name="T1" fmla="*/ 2 h 30"/>
                    <a:gd name="T2" fmla="*/ 43 w 43"/>
                    <a:gd name="T3" fmla="*/ 17 h 30"/>
                    <a:gd name="T4" fmla="*/ 43 w 43"/>
                    <a:gd name="T5" fmla="*/ 30 h 30"/>
                    <a:gd name="T6" fmla="*/ 8 w 43"/>
                    <a:gd name="T7" fmla="*/ 30 h 30"/>
                    <a:gd name="T8" fmla="*/ 0 w 43"/>
                    <a:gd name="T9" fmla="*/ 26 h 30"/>
                    <a:gd name="T10" fmla="*/ 4 w 43"/>
                    <a:gd name="T11" fmla="*/ 17 h 30"/>
                    <a:gd name="T12" fmla="*/ 34 w 43"/>
                    <a:gd name="T13" fmla="*/ 19 h 30"/>
                    <a:gd name="T14" fmla="*/ 28 w 43"/>
                    <a:gd name="T15" fmla="*/ 15 h 30"/>
                    <a:gd name="T16" fmla="*/ 23 w 43"/>
                    <a:gd name="T17" fmla="*/ 6 h 30"/>
                    <a:gd name="T18" fmla="*/ 19 w 43"/>
                    <a:gd name="T19" fmla="*/ 0 h 30"/>
                    <a:gd name="T20" fmla="*/ 32 w 43"/>
                    <a:gd name="T21" fmla="*/ 0 h 30"/>
                    <a:gd name="T22" fmla="*/ 43 w 43"/>
                    <a:gd name="T23" fmla="*/ 2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30"/>
                    <a:gd name="T38" fmla="*/ 43 w 43"/>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30">
                      <a:moveTo>
                        <a:pt x="43" y="2"/>
                      </a:moveTo>
                      <a:lnTo>
                        <a:pt x="43" y="17"/>
                      </a:lnTo>
                      <a:lnTo>
                        <a:pt x="43" y="30"/>
                      </a:lnTo>
                      <a:lnTo>
                        <a:pt x="8" y="30"/>
                      </a:lnTo>
                      <a:lnTo>
                        <a:pt x="0" y="26"/>
                      </a:lnTo>
                      <a:lnTo>
                        <a:pt x="4" y="17"/>
                      </a:lnTo>
                      <a:lnTo>
                        <a:pt x="34" y="19"/>
                      </a:lnTo>
                      <a:lnTo>
                        <a:pt x="28" y="15"/>
                      </a:lnTo>
                      <a:lnTo>
                        <a:pt x="23" y="6"/>
                      </a:lnTo>
                      <a:lnTo>
                        <a:pt x="19" y="0"/>
                      </a:lnTo>
                      <a:lnTo>
                        <a:pt x="32" y="0"/>
                      </a:lnTo>
                      <a:lnTo>
                        <a:pt x="43" y="2"/>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68" name="Freeform 232">
                  <a:extLst>
                    <a:ext uri="{FF2B5EF4-FFF2-40B4-BE49-F238E27FC236}">
                      <a16:creationId xmlns:a16="http://schemas.microsoft.com/office/drawing/2014/main" id="{648AEC8E-AD13-4F6A-917A-F2C4F89A1162}"/>
                    </a:ext>
                  </a:extLst>
                </p:cNvPr>
                <p:cNvSpPr>
                  <a:spLocks noChangeAspect="1"/>
                </p:cNvSpPr>
                <p:nvPr/>
              </p:nvSpPr>
              <p:spPr bwMode="auto">
                <a:xfrm>
                  <a:off x="1305" y="2316"/>
                  <a:ext cx="111" cy="48"/>
                </a:xfrm>
                <a:custGeom>
                  <a:avLst/>
                  <a:gdLst>
                    <a:gd name="T0" fmla="*/ 15 w 102"/>
                    <a:gd name="T1" fmla="*/ 3 h 48"/>
                    <a:gd name="T2" fmla="*/ 24 w 102"/>
                    <a:gd name="T3" fmla="*/ 3 h 48"/>
                    <a:gd name="T4" fmla="*/ 43 w 102"/>
                    <a:gd name="T5" fmla="*/ 3 h 48"/>
                    <a:gd name="T6" fmla="*/ 65 w 102"/>
                    <a:gd name="T7" fmla="*/ 0 h 48"/>
                    <a:gd name="T8" fmla="*/ 76 w 102"/>
                    <a:gd name="T9" fmla="*/ 3 h 48"/>
                    <a:gd name="T10" fmla="*/ 91 w 102"/>
                    <a:gd name="T11" fmla="*/ 3 h 48"/>
                    <a:gd name="T12" fmla="*/ 93 w 102"/>
                    <a:gd name="T13" fmla="*/ 7 h 48"/>
                    <a:gd name="T14" fmla="*/ 87 w 102"/>
                    <a:gd name="T15" fmla="*/ 11 h 48"/>
                    <a:gd name="T16" fmla="*/ 102 w 102"/>
                    <a:gd name="T17" fmla="*/ 16 h 48"/>
                    <a:gd name="T18" fmla="*/ 80 w 102"/>
                    <a:gd name="T19" fmla="*/ 22 h 48"/>
                    <a:gd name="T20" fmla="*/ 76 w 102"/>
                    <a:gd name="T21" fmla="*/ 18 h 48"/>
                    <a:gd name="T22" fmla="*/ 71 w 102"/>
                    <a:gd name="T23" fmla="*/ 22 h 48"/>
                    <a:gd name="T24" fmla="*/ 61 w 102"/>
                    <a:gd name="T25" fmla="*/ 33 h 48"/>
                    <a:gd name="T26" fmla="*/ 50 w 102"/>
                    <a:gd name="T27" fmla="*/ 37 h 48"/>
                    <a:gd name="T28" fmla="*/ 39 w 102"/>
                    <a:gd name="T29" fmla="*/ 48 h 48"/>
                    <a:gd name="T30" fmla="*/ 35 w 102"/>
                    <a:gd name="T31" fmla="*/ 48 h 48"/>
                    <a:gd name="T32" fmla="*/ 30 w 102"/>
                    <a:gd name="T33" fmla="*/ 46 h 48"/>
                    <a:gd name="T34" fmla="*/ 28 w 102"/>
                    <a:gd name="T35" fmla="*/ 42 h 48"/>
                    <a:gd name="T36" fmla="*/ 24 w 102"/>
                    <a:gd name="T37" fmla="*/ 33 h 48"/>
                    <a:gd name="T38" fmla="*/ 13 w 102"/>
                    <a:gd name="T39" fmla="*/ 26 h 48"/>
                    <a:gd name="T40" fmla="*/ 0 w 102"/>
                    <a:gd name="T41" fmla="*/ 22 h 48"/>
                    <a:gd name="T42" fmla="*/ 5 w 102"/>
                    <a:gd name="T43" fmla="*/ 22 h 48"/>
                    <a:gd name="T44" fmla="*/ 7 w 102"/>
                    <a:gd name="T45" fmla="*/ 18 h 48"/>
                    <a:gd name="T46" fmla="*/ 7 w 102"/>
                    <a:gd name="T47" fmla="*/ 11 h 48"/>
                    <a:gd name="T48" fmla="*/ 15 w 102"/>
                    <a:gd name="T49" fmla="*/ 7 h 48"/>
                    <a:gd name="T50" fmla="*/ 15 w 102"/>
                    <a:gd name="T51" fmla="*/ 3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2"/>
                    <a:gd name="T79" fmla="*/ 0 h 48"/>
                    <a:gd name="T80" fmla="*/ 102 w 102"/>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2" h="48">
                      <a:moveTo>
                        <a:pt x="15" y="3"/>
                      </a:moveTo>
                      <a:lnTo>
                        <a:pt x="24" y="3"/>
                      </a:lnTo>
                      <a:lnTo>
                        <a:pt x="43" y="3"/>
                      </a:lnTo>
                      <a:lnTo>
                        <a:pt x="65" y="0"/>
                      </a:lnTo>
                      <a:lnTo>
                        <a:pt x="76" y="3"/>
                      </a:lnTo>
                      <a:lnTo>
                        <a:pt x="91" y="3"/>
                      </a:lnTo>
                      <a:lnTo>
                        <a:pt x="93" y="7"/>
                      </a:lnTo>
                      <a:lnTo>
                        <a:pt x="87" y="11"/>
                      </a:lnTo>
                      <a:lnTo>
                        <a:pt x="102" y="16"/>
                      </a:lnTo>
                      <a:lnTo>
                        <a:pt x="80" y="22"/>
                      </a:lnTo>
                      <a:lnTo>
                        <a:pt x="76" y="18"/>
                      </a:lnTo>
                      <a:lnTo>
                        <a:pt x="71" y="22"/>
                      </a:lnTo>
                      <a:lnTo>
                        <a:pt x="61" y="33"/>
                      </a:lnTo>
                      <a:lnTo>
                        <a:pt x="50" y="37"/>
                      </a:lnTo>
                      <a:lnTo>
                        <a:pt x="39" y="48"/>
                      </a:lnTo>
                      <a:lnTo>
                        <a:pt x="35" y="48"/>
                      </a:lnTo>
                      <a:lnTo>
                        <a:pt x="30" y="46"/>
                      </a:lnTo>
                      <a:lnTo>
                        <a:pt x="28" y="42"/>
                      </a:lnTo>
                      <a:lnTo>
                        <a:pt x="24" y="33"/>
                      </a:lnTo>
                      <a:lnTo>
                        <a:pt x="13" y="26"/>
                      </a:lnTo>
                      <a:lnTo>
                        <a:pt x="0" y="22"/>
                      </a:lnTo>
                      <a:lnTo>
                        <a:pt x="5" y="22"/>
                      </a:lnTo>
                      <a:lnTo>
                        <a:pt x="7" y="18"/>
                      </a:lnTo>
                      <a:lnTo>
                        <a:pt x="7" y="11"/>
                      </a:lnTo>
                      <a:lnTo>
                        <a:pt x="15" y="7"/>
                      </a:lnTo>
                      <a:lnTo>
                        <a:pt x="15" y="3"/>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69" name="Freeform 233">
                  <a:extLst>
                    <a:ext uri="{FF2B5EF4-FFF2-40B4-BE49-F238E27FC236}">
                      <a16:creationId xmlns:a16="http://schemas.microsoft.com/office/drawing/2014/main" id="{87FBF1B3-AB08-48F4-95BF-A41175E20717}"/>
                    </a:ext>
                  </a:extLst>
                </p:cNvPr>
                <p:cNvSpPr>
                  <a:spLocks noChangeAspect="1"/>
                </p:cNvSpPr>
                <p:nvPr/>
              </p:nvSpPr>
              <p:spPr bwMode="auto">
                <a:xfrm>
                  <a:off x="1511" y="2273"/>
                  <a:ext cx="33" cy="11"/>
                </a:xfrm>
                <a:custGeom>
                  <a:avLst/>
                  <a:gdLst>
                    <a:gd name="T0" fmla="*/ 17 w 30"/>
                    <a:gd name="T1" fmla="*/ 11 h 11"/>
                    <a:gd name="T2" fmla="*/ 7 w 30"/>
                    <a:gd name="T3" fmla="*/ 11 h 11"/>
                    <a:gd name="T4" fmla="*/ 0 w 30"/>
                    <a:gd name="T5" fmla="*/ 5 h 11"/>
                    <a:gd name="T6" fmla="*/ 7 w 30"/>
                    <a:gd name="T7" fmla="*/ 0 h 11"/>
                    <a:gd name="T8" fmla="*/ 24 w 30"/>
                    <a:gd name="T9" fmla="*/ 5 h 11"/>
                    <a:gd name="T10" fmla="*/ 30 w 30"/>
                    <a:gd name="T11" fmla="*/ 11 h 11"/>
                    <a:gd name="T12" fmla="*/ 17 w 30"/>
                    <a:gd name="T13" fmla="*/ 11 h 11"/>
                    <a:gd name="T14" fmla="*/ 0 60000 65536"/>
                    <a:gd name="T15" fmla="*/ 0 60000 65536"/>
                    <a:gd name="T16" fmla="*/ 0 60000 65536"/>
                    <a:gd name="T17" fmla="*/ 0 60000 65536"/>
                    <a:gd name="T18" fmla="*/ 0 60000 65536"/>
                    <a:gd name="T19" fmla="*/ 0 60000 65536"/>
                    <a:gd name="T20" fmla="*/ 0 60000 65536"/>
                    <a:gd name="T21" fmla="*/ 0 w 30"/>
                    <a:gd name="T22" fmla="*/ 0 h 11"/>
                    <a:gd name="T23" fmla="*/ 30 w 30"/>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1">
                      <a:moveTo>
                        <a:pt x="17" y="11"/>
                      </a:moveTo>
                      <a:lnTo>
                        <a:pt x="7" y="11"/>
                      </a:lnTo>
                      <a:lnTo>
                        <a:pt x="0" y="5"/>
                      </a:lnTo>
                      <a:lnTo>
                        <a:pt x="7" y="0"/>
                      </a:lnTo>
                      <a:lnTo>
                        <a:pt x="24" y="5"/>
                      </a:lnTo>
                      <a:lnTo>
                        <a:pt x="30" y="11"/>
                      </a:lnTo>
                      <a:lnTo>
                        <a:pt x="17" y="11"/>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70" name="Freeform 234">
                  <a:extLst>
                    <a:ext uri="{FF2B5EF4-FFF2-40B4-BE49-F238E27FC236}">
                      <a16:creationId xmlns:a16="http://schemas.microsoft.com/office/drawing/2014/main" id="{31465681-ECCA-408F-9E99-C0C47A906CB0}"/>
                    </a:ext>
                  </a:extLst>
                </p:cNvPr>
                <p:cNvSpPr>
                  <a:spLocks noChangeAspect="1"/>
                </p:cNvSpPr>
                <p:nvPr/>
              </p:nvSpPr>
              <p:spPr bwMode="auto">
                <a:xfrm>
                  <a:off x="732" y="931"/>
                  <a:ext cx="1270" cy="891"/>
                </a:xfrm>
                <a:custGeom>
                  <a:avLst/>
                  <a:gdLst>
                    <a:gd name="T0" fmla="*/ 242 w 1172"/>
                    <a:gd name="T1" fmla="*/ 45 h 891"/>
                    <a:gd name="T2" fmla="*/ 344 w 1172"/>
                    <a:gd name="T3" fmla="*/ 34 h 891"/>
                    <a:gd name="T4" fmla="*/ 307 w 1172"/>
                    <a:gd name="T5" fmla="*/ 51 h 891"/>
                    <a:gd name="T6" fmla="*/ 380 w 1172"/>
                    <a:gd name="T7" fmla="*/ 23 h 891"/>
                    <a:gd name="T8" fmla="*/ 395 w 1172"/>
                    <a:gd name="T9" fmla="*/ 73 h 891"/>
                    <a:gd name="T10" fmla="*/ 497 w 1172"/>
                    <a:gd name="T11" fmla="*/ 110 h 891"/>
                    <a:gd name="T12" fmla="*/ 549 w 1172"/>
                    <a:gd name="T13" fmla="*/ 155 h 891"/>
                    <a:gd name="T14" fmla="*/ 566 w 1172"/>
                    <a:gd name="T15" fmla="*/ 194 h 891"/>
                    <a:gd name="T16" fmla="*/ 579 w 1172"/>
                    <a:gd name="T17" fmla="*/ 155 h 891"/>
                    <a:gd name="T18" fmla="*/ 644 w 1172"/>
                    <a:gd name="T19" fmla="*/ 175 h 891"/>
                    <a:gd name="T20" fmla="*/ 719 w 1172"/>
                    <a:gd name="T21" fmla="*/ 200 h 891"/>
                    <a:gd name="T22" fmla="*/ 743 w 1172"/>
                    <a:gd name="T23" fmla="*/ 194 h 891"/>
                    <a:gd name="T24" fmla="*/ 734 w 1172"/>
                    <a:gd name="T25" fmla="*/ 226 h 891"/>
                    <a:gd name="T26" fmla="*/ 767 w 1172"/>
                    <a:gd name="T27" fmla="*/ 185 h 891"/>
                    <a:gd name="T28" fmla="*/ 795 w 1172"/>
                    <a:gd name="T29" fmla="*/ 162 h 891"/>
                    <a:gd name="T30" fmla="*/ 775 w 1172"/>
                    <a:gd name="T31" fmla="*/ 129 h 891"/>
                    <a:gd name="T32" fmla="*/ 808 w 1172"/>
                    <a:gd name="T33" fmla="*/ 101 h 891"/>
                    <a:gd name="T34" fmla="*/ 827 w 1172"/>
                    <a:gd name="T35" fmla="*/ 151 h 891"/>
                    <a:gd name="T36" fmla="*/ 829 w 1172"/>
                    <a:gd name="T37" fmla="*/ 170 h 891"/>
                    <a:gd name="T38" fmla="*/ 840 w 1172"/>
                    <a:gd name="T39" fmla="*/ 218 h 891"/>
                    <a:gd name="T40" fmla="*/ 903 w 1172"/>
                    <a:gd name="T41" fmla="*/ 179 h 891"/>
                    <a:gd name="T42" fmla="*/ 939 w 1172"/>
                    <a:gd name="T43" fmla="*/ 220 h 891"/>
                    <a:gd name="T44" fmla="*/ 875 w 1172"/>
                    <a:gd name="T45" fmla="*/ 250 h 891"/>
                    <a:gd name="T46" fmla="*/ 810 w 1172"/>
                    <a:gd name="T47" fmla="*/ 291 h 891"/>
                    <a:gd name="T48" fmla="*/ 784 w 1172"/>
                    <a:gd name="T49" fmla="*/ 330 h 891"/>
                    <a:gd name="T50" fmla="*/ 715 w 1172"/>
                    <a:gd name="T51" fmla="*/ 326 h 891"/>
                    <a:gd name="T52" fmla="*/ 680 w 1172"/>
                    <a:gd name="T53" fmla="*/ 395 h 891"/>
                    <a:gd name="T54" fmla="*/ 654 w 1172"/>
                    <a:gd name="T55" fmla="*/ 522 h 891"/>
                    <a:gd name="T56" fmla="*/ 752 w 1172"/>
                    <a:gd name="T57" fmla="*/ 580 h 891"/>
                    <a:gd name="T58" fmla="*/ 795 w 1172"/>
                    <a:gd name="T59" fmla="*/ 686 h 891"/>
                    <a:gd name="T60" fmla="*/ 877 w 1172"/>
                    <a:gd name="T61" fmla="*/ 578 h 891"/>
                    <a:gd name="T62" fmla="*/ 909 w 1172"/>
                    <a:gd name="T63" fmla="*/ 425 h 891"/>
                    <a:gd name="T64" fmla="*/ 991 w 1172"/>
                    <a:gd name="T65" fmla="*/ 444 h 891"/>
                    <a:gd name="T66" fmla="*/ 993 w 1172"/>
                    <a:gd name="T67" fmla="*/ 513 h 891"/>
                    <a:gd name="T68" fmla="*/ 1086 w 1172"/>
                    <a:gd name="T69" fmla="*/ 479 h 891"/>
                    <a:gd name="T70" fmla="*/ 1153 w 1172"/>
                    <a:gd name="T71" fmla="*/ 636 h 891"/>
                    <a:gd name="T72" fmla="*/ 1151 w 1172"/>
                    <a:gd name="T73" fmla="*/ 665 h 891"/>
                    <a:gd name="T74" fmla="*/ 1095 w 1172"/>
                    <a:gd name="T75" fmla="*/ 736 h 891"/>
                    <a:gd name="T76" fmla="*/ 991 w 1172"/>
                    <a:gd name="T77" fmla="*/ 751 h 891"/>
                    <a:gd name="T78" fmla="*/ 1000 w 1172"/>
                    <a:gd name="T79" fmla="*/ 785 h 891"/>
                    <a:gd name="T80" fmla="*/ 1004 w 1172"/>
                    <a:gd name="T81" fmla="*/ 861 h 891"/>
                    <a:gd name="T82" fmla="*/ 1004 w 1172"/>
                    <a:gd name="T83" fmla="*/ 835 h 891"/>
                    <a:gd name="T84" fmla="*/ 944 w 1172"/>
                    <a:gd name="T85" fmla="*/ 794 h 891"/>
                    <a:gd name="T86" fmla="*/ 799 w 1172"/>
                    <a:gd name="T87" fmla="*/ 850 h 891"/>
                    <a:gd name="T88" fmla="*/ 773 w 1172"/>
                    <a:gd name="T89" fmla="*/ 876 h 891"/>
                    <a:gd name="T90" fmla="*/ 734 w 1172"/>
                    <a:gd name="T91" fmla="*/ 861 h 891"/>
                    <a:gd name="T92" fmla="*/ 767 w 1172"/>
                    <a:gd name="T93" fmla="*/ 831 h 891"/>
                    <a:gd name="T94" fmla="*/ 695 w 1172"/>
                    <a:gd name="T95" fmla="*/ 760 h 891"/>
                    <a:gd name="T96" fmla="*/ 594 w 1172"/>
                    <a:gd name="T97" fmla="*/ 738 h 891"/>
                    <a:gd name="T98" fmla="*/ 564 w 1172"/>
                    <a:gd name="T99" fmla="*/ 701 h 891"/>
                    <a:gd name="T100" fmla="*/ 80 w 1172"/>
                    <a:gd name="T101" fmla="*/ 602 h 891"/>
                    <a:gd name="T102" fmla="*/ 95 w 1172"/>
                    <a:gd name="T103" fmla="*/ 466 h 891"/>
                    <a:gd name="T104" fmla="*/ 52 w 1172"/>
                    <a:gd name="T105" fmla="*/ 339 h 891"/>
                    <a:gd name="T106" fmla="*/ 113 w 1172"/>
                    <a:gd name="T107" fmla="*/ 95 h 8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72"/>
                    <a:gd name="T163" fmla="*/ 0 h 891"/>
                    <a:gd name="T164" fmla="*/ 1172 w 1172"/>
                    <a:gd name="T165" fmla="*/ 891 h 8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72" h="891">
                      <a:moveTo>
                        <a:pt x="113" y="95"/>
                      </a:moveTo>
                      <a:lnTo>
                        <a:pt x="190" y="0"/>
                      </a:lnTo>
                      <a:lnTo>
                        <a:pt x="206" y="6"/>
                      </a:lnTo>
                      <a:lnTo>
                        <a:pt x="216" y="36"/>
                      </a:lnTo>
                      <a:lnTo>
                        <a:pt x="242" y="51"/>
                      </a:lnTo>
                      <a:lnTo>
                        <a:pt x="242" y="45"/>
                      </a:lnTo>
                      <a:lnTo>
                        <a:pt x="247" y="49"/>
                      </a:lnTo>
                      <a:lnTo>
                        <a:pt x="251" y="60"/>
                      </a:lnTo>
                      <a:lnTo>
                        <a:pt x="257" y="45"/>
                      </a:lnTo>
                      <a:lnTo>
                        <a:pt x="275" y="36"/>
                      </a:lnTo>
                      <a:lnTo>
                        <a:pt x="346" y="26"/>
                      </a:lnTo>
                      <a:lnTo>
                        <a:pt x="344" y="34"/>
                      </a:lnTo>
                      <a:lnTo>
                        <a:pt x="320" y="39"/>
                      </a:lnTo>
                      <a:lnTo>
                        <a:pt x="285" y="41"/>
                      </a:lnTo>
                      <a:lnTo>
                        <a:pt x="270" y="54"/>
                      </a:lnTo>
                      <a:lnTo>
                        <a:pt x="279" y="56"/>
                      </a:lnTo>
                      <a:lnTo>
                        <a:pt x="311" y="45"/>
                      </a:lnTo>
                      <a:lnTo>
                        <a:pt x="307" y="51"/>
                      </a:lnTo>
                      <a:lnTo>
                        <a:pt x="346" y="39"/>
                      </a:lnTo>
                      <a:lnTo>
                        <a:pt x="344" y="41"/>
                      </a:lnTo>
                      <a:lnTo>
                        <a:pt x="346" y="49"/>
                      </a:lnTo>
                      <a:lnTo>
                        <a:pt x="374" y="34"/>
                      </a:lnTo>
                      <a:lnTo>
                        <a:pt x="374" y="26"/>
                      </a:lnTo>
                      <a:lnTo>
                        <a:pt x="380" y="23"/>
                      </a:lnTo>
                      <a:lnTo>
                        <a:pt x="374" y="60"/>
                      </a:lnTo>
                      <a:lnTo>
                        <a:pt x="380" y="71"/>
                      </a:lnTo>
                      <a:lnTo>
                        <a:pt x="400" y="49"/>
                      </a:lnTo>
                      <a:lnTo>
                        <a:pt x="411" y="45"/>
                      </a:lnTo>
                      <a:lnTo>
                        <a:pt x="406" y="60"/>
                      </a:lnTo>
                      <a:lnTo>
                        <a:pt x="395" y="73"/>
                      </a:lnTo>
                      <a:lnTo>
                        <a:pt x="415" y="73"/>
                      </a:lnTo>
                      <a:lnTo>
                        <a:pt x="423" y="64"/>
                      </a:lnTo>
                      <a:lnTo>
                        <a:pt x="439" y="67"/>
                      </a:lnTo>
                      <a:lnTo>
                        <a:pt x="447" y="82"/>
                      </a:lnTo>
                      <a:lnTo>
                        <a:pt x="475" y="105"/>
                      </a:lnTo>
                      <a:lnTo>
                        <a:pt x="497" y="110"/>
                      </a:lnTo>
                      <a:lnTo>
                        <a:pt x="505" y="129"/>
                      </a:lnTo>
                      <a:lnTo>
                        <a:pt x="503" y="138"/>
                      </a:lnTo>
                      <a:lnTo>
                        <a:pt x="490" y="136"/>
                      </a:lnTo>
                      <a:lnTo>
                        <a:pt x="480" y="140"/>
                      </a:lnTo>
                      <a:lnTo>
                        <a:pt x="514" y="155"/>
                      </a:lnTo>
                      <a:lnTo>
                        <a:pt x="549" y="155"/>
                      </a:lnTo>
                      <a:lnTo>
                        <a:pt x="564" y="175"/>
                      </a:lnTo>
                      <a:lnTo>
                        <a:pt x="564" y="190"/>
                      </a:lnTo>
                      <a:lnTo>
                        <a:pt x="555" y="185"/>
                      </a:lnTo>
                      <a:lnTo>
                        <a:pt x="559" y="211"/>
                      </a:lnTo>
                      <a:lnTo>
                        <a:pt x="559" y="200"/>
                      </a:lnTo>
                      <a:lnTo>
                        <a:pt x="566" y="194"/>
                      </a:lnTo>
                      <a:lnTo>
                        <a:pt x="570" y="196"/>
                      </a:lnTo>
                      <a:lnTo>
                        <a:pt x="575" y="170"/>
                      </a:lnTo>
                      <a:lnTo>
                        <a:pt x="583" y="162"/>
                      </a:lnTo>
                      <a:lnTo>
                        <a:pt x="607" y="162"/>
                      </a:lnTo>
                      <a:lnTo>
                        <a:pt x="620" y="153"/>
                      </a:lnTo>
                      <a:lnTo>
                        <a:pt x="579" y="155"/>
                      </a:lnTo>
                      <a:lnTo>
                        <a:pt x="575" y="153"/>
                      </a:lnTo>
                      <a:lnTo>
                        <a:pt x="590" y="146"/>
                      </a:lnTo>
                      <a:lnTo>
                        <a:pt x="622" y="144"/>
                      </a:lnTo>
                      <a:lnTo>
                        <a:pt x="629" y="168"/>
                      </a:lnTo>
                      <a:lnTo>
                        <a:pt x="635" y="175"/>
                      </a:lnTo>
                      <a:lnTo>
                        <a:pt x="644" y="175"/>
                      </a:lnTo>
                      <a:lnTo>
                        <a:pt x="650" y="194"/>
                      </a:lnTo>
                      <a:lnTo>
                        <a:pt x="654" y="190"/>
                      </a:lnTo>
                      <a:lnTo>
                        <a:pt x="695" y="200"/>
                      </a:lnTo>
                      <a:lnTo>
                        <a:pt x="704" y="190"/>
                      </a:lnTo>
                      <a:lnTo>
                        <a:pt x="708" y="200"/>
                      </a:lnTo>
                      <a:lnTo>
                        <a:pt x="719" y="200"/>
                      </a:lnTo>
                      <a:lnTo>
                        <a:pt x="708" y="190"/>
                      </a:lnTo>
                      <a:lnTo>
                        <a:pt x="711" y="181"/>
                      </a:lnTo>
                      <a:lnTo>
                        <a:pt x="723" y="181"/>
                      </a:lnTo>
                      <a:lnTo>
                        <a:pt x="734" y="190"/>
                      </a:lnTo>
                      <a:lnTo>
                        <a:pt x="728" y="196"/>
                      </a:lnTo>
                      <a:lnTo>
                        <a:pt x="743" y="194"/>
                      </a:lnTo>
                      <a:lnTo>
                        <a:pt x="723" y="216"/>
                      </a:lnTo>
                      <a:lnTo>
                        <a:pt x="730" y="220"/>
                      </a:lnTo>
                      <a:lnTo>
                        <a:pt x="719" y="220"/>
                      </a:lnTo>
                      <a:lnTo>
                        <a:pt x="719" y="235"/>
                      </a:lnTo>
                      <a:lnTo>
                        <a:pt x="723" y="226"/>
                      </a:lnTo>
                      <a:lnTo>
                        <a:pt x="734" y="226"/>
                      </a:lnTo>
                      <a:lnTo>
                        <a:pt x="739" y="205"/>
                      </a:lnTo>
                      <a:lnTo>
                        <a:pt x="745" y="196"/>
                      </a:lnTo>
                      <a:lnTo>
                        <a:pt x="754" y="200"/>
                      </a:lnTo>
                      <a:lnTo>
                        <a:pt x="780" y="190"/>
                      </a:lnTo>
                      <a:lnTo>
                        <a:pt x="784" y="179"/>
                      </a:lnTo>
                      <a:lnTo>
                        <a:pt x="767" y="185"/>
                      </a:lnTo>
                      <a:lnTo>
                        <a:pt x="773" y="175"/>
                      </a:lnTo>
                      <a:lnTo>
                        <a:pt x="784" y="168"/>
                      </a:lnTo>
                      <a:lnTo>
                        <a:pt x="788" y="166"/>
                      </a:lnTo>
                      <a:lnTo>
                        <a:pt x="784" y="170"/>
                      </a:lnTo>
                      <a:lnTo>
                        <a:pt x="790" y="168"/>
                      </a:lnTo>
                      <a:lnTo>
                        <a:pt x="795" y="162"/>
                      </a:lnTo>
                      <a:lnTo>
                        <a:pt x="784" y="166"/>
                      </a:lnTo>
                      <a:lnTo>
                        <a:pt x="784" y="155"/>
                      </a:lnTo>
                      <a:lnTo>
                        <a:pt x="775" y="155"/>
                      </a:lnTo>
                      <a:lnTo>
                        <a:pt x="764" y="146"/>
                      </a:lnTo>
                      <a:lnTo>
                        <a:pt x="764" y="140"/>
                      </a:lnTo>
                      <a:lnTo>
                        <a:pt x="775" y="129"/>
                      </a:lnTo>
                      <a:lnTo>
                        <a:pt x="784" y="129"/>
                      </a:lnTo>
                      <a:lnTo>
                        <a:pt x="780" y="116"/>
                      </a:lnTo>
                      <a:lnTo>
                        <a:pt x="788" y="110"/>
                      </a:lnTo>
                      <a:lnTo>
                        <a:pt x="799" y="103"/>
                      </a:lnTo>
                      <a:lnTo>
                        <a:pt x="799" y="110"/>
                      </a:lnTo>
                      <a:lnTo>
                        <a:pt x="808" y="101"/>
                      </a:lnTo>
                      <a:lnTo>
                        <a:pt x="799" y="99"/>
                      </a:lnTo>
                      <a:lnTo>
                        <a:pt x="816" y="95"/>
                      </a:lnTo>
                      <a:lnTo>
                        <a:pt x="829" y="101"/>
                      </a:lnTo>
                      <a:lnTo>
                        <a:pt x="829" y="116"/>
                      </a:lnTo>
                      <a:lnTo>
                        <a:pt x="825" y="136"/>
                      </a:lnTo>
                      <a:lnTo>
                        <a:pt x="827" y="151"/>
                      </a:lnTo>
                      <a:lnTo>
                        <a:pt x="818" y="146"/>
                      </a:lnTo>
                      <a:lnTo>
                        <a:pt x="823" y="153"/>
                      </a:lnTo>
                      <a:lnTo>
                        <a:pt x="810" y="159"/>
                      </a:lnTo>
                      <a:lnTo>
                        <a:pt x="816" y="168"/>
                      </a:lnTo>
                      <a:lnTo>
                        <a:pt x="823" y="166"/>
                      </a:lnTo>
                      <a:lnTo>
                        <a:pt x="829" y="170"/>
                      </a:lnTo>
                      <a:lnTo>
                        <a:pt x="823" y="175"/>
                      </a:lnTo>
                      <a:lnTo>
                        <a:pt x="816" y="205"/>
                      </a:lnTo>
                      <a:lnTo>
                        <a:pt x="846" y="181"/>
                      </a:lnTo>
                      <a:lnTo>
                        <a:pt x="855" y="200"/>
                      </a:lnTo>
                      <a:lnTo>
                        <a:pt x="849" y="211"/>
                      </a:lnTo>
                      <a:lnTo>
                        <a:pt x="840" y="218"/>
                      </a:lnTo>
                      <a:lnTo>
                        <a:pt x="840" y="241"/>
                      </a:lnTo>
                      <a:lnTo>
                        <a:pt x="870" y="224"/>
                      </a:lnTo>
                      <a:lnTo>
                        <a:pt x="887" y="200"/>
                      </a:lnTo>
                      <a:lnTo>
                        <a:pt x="898" y="200"/>
                      </a:lnTo>
                      <a:lnTo>
                        <a:pt x="894" y="194"/>
                      </a:lnTo>
                      <a:lnTo>
                        <a:pt x="903" y="179"/>
                      </a:lnTo>
                      <a:lnTo>
                        <a:pt x="939" y="190"/>
                      </a:lnTo>
                      <a:lnTo>
                        <a:pt x="933" y="194"/>
                      </a:lnTo>
                      <a:lnTo>
                        <a:pt x="944" y="205"/>
                      </a:lnTo>
                      <a:lnTo>
                        <a:pt x="935" y="209"/>
                      </a:lnTo>
                      <a:lnTo>
                        <a:pt x="941" y="211"/>
                      </a:lnTo>
                      <a:lnTo>
                        <a:pt x="939" y="220"/>
                      </a:lnTo>
                      <a:lnTo>
                        <a:pt x="920" y="220"/>
                      </a:lnTo>
                      <a:lnTo>
                        <a:pt x="922" y="250"/>
                      </a:lnTo>
                      <a:lnTo>
                        <a:pt x="918" y="261"/>
                      </a:lnTo>
                      <a:lnTo>
                        <a:pt x="879" y="274"/>
                      </a:lnTo>
                      <a:lnTo>
                        <a:pt x="879" y="259"/>
                      </a:lnTo>
                      <a:lnTo>
                        <a:pt x="875" y="250"/>
                      </a:lnTo>
                      <a:lnTo>
                        <a:pt x="868" y="254"/>
                      </a:lnTo>
                      <a:lnTo>
                        <a:pt x="875" y="276"/>
                      </a:lnTo>
                      <a:lnTo>
                        <a:pt x="838" y="261"/>
                      </a:lnTo>
                      <a:lnTo>
                        <a:pt x="846" y="274"/>
                      </a:lnTo>
                      <a:lnTo>
                        <a:pt x="818" y="295"/>
                      </a:lnTo>
                      <a:lnTo>
                        <a:pt x="810" y="291"/>
                      </a:lnTo>
                      <a:lnTo>
                        <a:pt x="790" y="269"/>
                      </a:lnTo>
                      <a:lnTo>
                        <a:pt x="784" y="269"/>
                      </a:lnTo>
                      <a:lnTo>
                        <a:pt x="795" y="289"/>
                      </a:lnTo>
                      <a:lnTo>
                        <a:pt x="818" y="298"/>
                      </a:lnTo>
                      <a:lnTo>
                        <a:pt x="799" y="326"/>
                      </a:lnTo>
                      <a:lnTo>
                        <a:pt x="784" y="330"/>
                      </a:lnTo>
                      <a:lnTo>
                        <a:pt x="773" y="330"/>
                      </a:lnTo>
                      <a:lnTo>
                        <a:pt x="769" y="321"/>
                      </a:lnTo>
                      <a:lnTo>
                        <a:pt x="758" y="341"/>
                      </a:lnTo>
                      <a:lnTo>
                        <a:pt x="745" y="341"/>
                      </a:lnTo>
                      <a:lnTo>
                        <a:pt x="715" y="319"/>
                      </a:lnTo>
                      <a:lnTo>
                        <a:pt x="715" y="326"/>
                      </a:lnTo>
                      <a:lnTo>
                        <a:pt x="730" y="330"/>
                      </a:lnTo>
                      <a:lnTo>
                        <a:pt x="749" y="349"/>
                      </a:lnTo>
                      <a:lnTo>
                        <a:pt x="743" y="360"/>
                      </a:lnTo>
                      <a:lnTo>
                        <a:pt x="719" y="360"/>
                      </a:lnTo>
                      <a:lnTo>
                        <a:pt x="719" y="364"/>
                      </a:lnTo>
                      <a:lnTo>
                        <a:pt x="680" y="395"/>
                      </a:lnTo>
                      <a:lnTo>
                        <a:pt x="654" y="421"/>
                      </a:lnTo>
                      <a:lnTo>
                        <a:pt x="639" y="464"/>
                      </a:lnTo>
                      <a:lnTo>
                        <a:pt x="648" y="470"/>
                      </a:lnTo>
                      <a:lnTo>
                        <a:pt x="663" y="475"/>
                      </a:lnTo>
                      <a:lnTo>
                        <a:pt x="659" y="513"/>
                      </a:lnTo>
                      <a:lnTo>
                        <a:pt x="654" y="522"/>
                      </a:lnTo>
                      <a:lnTo>
                        <a:pt x="685" y="520"/>
                      </a:lnTo>
                      <a:lnTo>
                        <a:pt x="711" y="535"/>
                      </a:lnTo>
                      <a:lnTo>
                        <a:pt x="719" y="550"/>
                      </a:lnTo>
                      <a:lnTo>
                        <a:pt x="719" y="559"/>
                      </a:lnTo>
                      <a:lnTo>
                        <a:pt x="739" y="570"/>
                      </a:lnTo>
                      <a:lnTo>
                        <a:pt x="752" y="580"/>
                      </a:lnTo>
                      <a:lnTo>
                        <a:pt x="790" y="591"/>
                      </a:lnTo>
                      <a:lnTo>
                        <a:pt x="775" y="641"/>
                      </a:lnTo>
                      <a:lnTo>
                        <a:pt x="780" y="658"/>
                      </a:lnTo>
                      <a:lnTo>
                        <a:pt x="773" y="665"/>
                      </a:lnTo>
                      <a:lnTo>
                        <a:pt x="790" y="673"/>
                      </a:lnTo>
                      <a:lnTo>
                        <a:pt x="795" y="686"/>
                      </a:lnTo>
                      <a:lnTo>
                        <a:pt x="799" y="690"/>
                      </a:lnTo>
                      <a:lnTo>
                        <a:pt x="810" y="684"/>
                      </a:lnTo>
                      <a:lnTo>
                        <a:pt x="812" y="688"/>
                      </a:lnTo>
                      <a:lnTo>
                        <a:pt x="825" y="660"/>
                      </a:lnTo>
                      <a:lnTo>
                        <a:pt x="823" y="606"/>
                      </a:lnTo>
                      <a:lnTo>
                        <a:pt x="877" y="578"/>
                      </a:lnTo>
                      <a:lnTo>
                        <a:pt x="887" y="554"/>
                      </a:lnTo>
                      <a:lnTo>
                        <a:pt x="883" y="526"/>
                      </a:lnTo>
                      <a:lnTo>
                        <a:pt x="868" y="505"/>
                      </a:lnTo>
                      <a:lnTo>
                        <a:pt x="898" y="470"/>
                      </a:lnTo>
                      <a:lnTo>
                        <a:pt x="894" y="442"/>
                      </a:lnTo>
                      <a:lnTo>
                        <a:pt x="909" y="425"/>
                      </a:lnTo>
                      <a:lnTo>
                        <a:pt x="907" y="405"/>
                      </a:lnTo>
                      <a:lnTo>
                        <a:pt x="922" y="395"/>
                      </a:lnTo>
                      <a:lnTo>
                        <a:pt x="957" y="414"/>
                      </a:lnTo>
                      <a:lnTo>
                        <a:pt x="974" y="410"/>
                      </a:lnTo>
                      <a:lnTo>
                        <a:pt x="993" y="436"/>
                      </a:lnTo>
                      <a:lnTo>
                        <a:pt x="991" y="444"/>
                      </a:lnTo>
                      <a:lnTo>
                        <a:pt x="1021" y="455"/>
                      </a:lnTo>
                      <a:lnTo>
                        <a:pt x="1008" y="494"/>
                      </a:lnTo>
                      <a:lnTo>
                        <a:pt x="1000" y="505"/>
                      </a:lnTo>
                      <a:lnTo>
                        <a:pt x="1008" y="505"/>
                      </a:lnTo>
                      <a:lnTo>
                        <a:pt x="1008" y="511"/>
                      </a:lnTo>
                      <a:lnTo>
                        <a:pt x="993" y="513"/>
                      </a:lnTo>
                      <a:lnTo>
                        <a:pt x="998" y="520"/>
                      </a:lnTo>
                      <a:lnTo>
                        <a:pt x="1019" y="513"/>
                      </a:lnTo>
                      <a:lnTo>
                        <a:pt x="1023" y="535"/>
                      </a:lnTo>
                      <a:lnTo>
                        <a:pt x="1052" y="520"/>
                      </a:lnTo>
                      <a:lnTo>
                        <a:pt x="1084" y="475"/>
                      </a:lnTo>
                      <a:lnTo>
                        <a:pt x="1086" y="479"/>
                      </a:lnTo>
                      <a:lnTo>
                        <a:pt x="1108" y="572"/>
                      </a:lnTo>
                      <a:lnTo>
                        <a:pt x="1099" y="587"/>
                      </a:lnTo>
                      <a:lnTo>
                        <a:pt x="1112" y="606"/>
                      </a:lnTo>
                      <a:lnTo>
                        <a:pt x="1112" y="619"/>
                      </a:lnTo>
                      <a:lnTo>
                        <a:pt x="1131" y="619"/>
                      </a:lnTo>
                      <a:lnTo>
                        <a:pt x="1153" y="636"/>
                      </a:lnTo>
                      <a:lnTo>
                        <a:pt x="1118" y="649"/>
                      </a:lnTo>
                      <a:lnTo>
                        <a:pt x="1103" y="658"/>
                      </a:lnTo>
                      <a:lnTo>
                        <a:pt x="1103" y="667"/>
                      </a:lnTo>
                      <a:lnTo>
                        <a:pt x="1144" y="649"/>
                      </a:lnTo>
                      <a:lnTo>
                        <a:pt x="1153" y="656"/>
                      </a:lnTo>
                      <a:lnTo>
                        <a:pt x="1151" y="665"/>
                      </a:lnTo>
                      <a:lnTo>
                        <a:pt x="1162" y="658"/>
                      </a:lnTo>
                      <a:lnTo>
                        <a:pt x="1172" y="667"/>
                      </a:lnTo>
                      <a:lnTo>
                        <a:pt x="1168" y="686"/>
                      </a:lnTo>
                      <a:lnTo>
                        <a:pt x="1159" y="701"/>
                      </a:lnTo>
                      <a:lnTo>
                        <a:pt x="1127" y="714"/>
                      </a:lnTo>
                      <a:lnTo>
                        <a:pt x="1095" y="736"/>
                      </a:lnTo>
                      <a:lnTo>
                        <a:pt x="1015" y="729"/>
                      </a:lnTo>
                      <a:lnTo>
                        <a:pt x="993" y="731"/>
                      </a:lnTo>
                      <a:lnTo>
                        <a:pt x="941" y="768"/>
                      </a:lnTo>
                      <a:lnTo>
                        <a:pt x="913" y="796"/>
                      </a:lnTo>
                      <a:lnTo>
                        <a:pt x="950" y="768"/>
                      </a:lnTo>
                      <a:lnTo>
                        <a:pt x="991" y="751"/>
                      </a:lnTo>
                      <a:lnTo>
                        <a:pt x="1008" y="753"/>
                      </a:lnTo>
                      <a:lnTo>
                        <a:pt x="1023" y="764"/>
                      </a:lnTo>
                      <a:lnTo>
                        <a:pt x="1019" y="770"/>
                      </a:lnTo>
                      <a:lnTo>
                        <a:pt x="1004" y="781"/>
                      </a:lnTo>
                      <a:lnTo>
                        <a:pt x="987" y="779"/>
                      </a:lnTo>
                      <a:lnTo>
                        <a:pt x="1000" y="785"/>
                      </a:lnTo>
                      <a:lnTo>
                        <a:pt x="1008" y="785"/>
                      </a:lnTo>
                      <a:lnTo>
                        <a:pt x="1000" y="798"/>
                      </a:lnTo>
                      <a:lnTo>
                        <a:pt x="1015" y="820"/>
                      </a:lnTo>
                      <a:lnTo>
                        <a:pt x="1058" y="844"/>
                      </a:lnTo>
                      <a:lnTo>
                        <a:pt x="1006" y="854"/>
                      </a:lnTo>
                      <a:lnTo>
                        <a:pt x="1004" y="861"/>
                      </a:lnTo>
                      <a:lnTo>
                        <a:pt x="982" y="876"/>
                      </a:lnTo>
                      <a:lnTo>
                        <a:pt x="974" y="870"/>
                      </a:lnTo>
                      <a:lnTo>
                        <a:pt x="978" y="859"/>
                      </a:lnTo>
                      <a:lnTo>
                        <a:pt x="991" y="846"/>
                      </a:lnTo>
                      <a:lnTo>
                        <a:pt x="1019" y="835"/>
                      </a:lnTo>
                      <a:lnTo>
                        <a:pt x="1004" y="835"/>
                      </a:lnTo>
                      <a:lnTo>
                        <a:pt x="1008" y="826"/>
                      </a:lnTo>
                      <a:lnTo>
                        <a:pt x="963" y="839"/>
                      </a:lnTo>
                      <a:lnTo>
                        <a:pt x="954" y="824"/>
                      </a:lnTo>
                      <a:lnTo>
                        <a:pt x="963" y="796"/>
                      </a:lnTo>
                      <a:lnTo>
                        <a:pt x="957" y="790"/>
                      </a:lnTo>
                      <a:lnTo>
                        <a:pt x="944" y="794"/>
                      </a:lnTo>
                      <a:lnTo>
                        <a:pt x="941" y="785"/>
                      </a:lnTo>
                      <a:lnTo>
                        <a:pt x="905" y="833"/>
                      </a:lnTo>
                      <a:lnTo>
                        <a:pt x="894" y="835"/>
                      </a:lnTo>
                      <a:lnTo>
                        <a:pt x="844" y="835"/>
                      </a:lnTo>
                      <a:lnTo>
                        <a:pt x="818" y="848"/>
                      </a:lnTo>
                      <a:lnTo>
                        <a:pt x="799" y="850"/>
                      </a:lnTo>
                      <a:lnTo>
                        <a:pt x="808" y="859"/>
                      </a:lnTo>
                      <a:lnTo>
                        <a:pt x="795" y="854"/>
                      </a:lnTo>
                      <a:lnTo>
                        <a:pt x="773" y="859"/>
                      </a:lnTo>
                      <a:lnTo>
                        <a:pt x="764" y="865"/>
                      </a:lnTo>
                      <a:lnTo>
                        <a:pt x="769" y="870"/>
                      </a:lnTo>
                      <a:lnTo>
                        <a:pt x="773" y="876"/>
                      </a:lnTo>
                      <a:lnTo>
                        <a:pt x="749" y="883"/>
                      </a:lnTo>
                      <a:lnTo>
                        <a:pt x="734" y="885"/>
                      </a:lnTo>
                      <a:lnTo>
                        <a:pt x="704" y="891"/>
                      </a:lnTo>
                      <a:lnTo>
                        <a:pt x="708" y="883"/>
                      </a:lnTo>
                      <a:lnTo>
                        <a:pt x="719" y="870"/>
                      </a:lnTo>
                      <a:lnTo>
                        <a:pt x="734" y="861"/>
                      </a:lnTo>
                      <a:lnTo>
                        <a:pt x="745" y="835"/>
                      </a:lnTo>
                      <a:lnTo>
                        <a:pt x="743" y="824"/>
                      </a:lnTo>
                      <a:lnTo>
                        <a:pt x="745" y="824"/>
                      </a:lnTo>
                      <a:lnTo>
                        <a:pt x="749" y="835"/>
                      </a:lnTo>
                      <a:lnTo>
                        <a:pt x="764" y="839"/>
                      </a:lnTo>
                      <a:lnTo>
                        <a:pt x="767" y="831"/>
                      </a:lnTo>
                      <a:lnTo>
                        <a:pt x="760" y="811"/>
                      </a:lnTo>
                      <a:lnTo>
                        <a:pt x="743" y="805"/>
                      </a:lnTo>
                      <a:lnTo>
                        <a:pt x="711" y="794"/>
                      </a:lnTo>
                      <a:lnTo>
                        <a:pt x="704" y="783"/>
                      </a:lnTo>
                      <a:lnTo>
                        <a:pt x="704" y="755"/>
                      </a:lnTo>
                      <a:lnTo>
                        <a:pt x="695" y="760"/>
                      </a:lnTo>
                      <a:lnTo>
                        <a:pt x="685" y="738"/>
                      </a:lnTo>
                      <a:lnTo>
                        <a:pt x="659" y="731"/>
                      </a:lnTo>
                      <a:lnTo>
                        <a:pt x="639" y="751"/>
                      </a:lnTo>
                      <a:lnTo>
                        <a:pt x="622" y="747"/>
                      </a:lnTo>
                      <a:lnTo>
                        <a:pt x="600" y="744"/>
                      </a:lnTo>
                      <a:lnTo>
                        <a:pt x="594" y="738"/>
                      </a:lnTo>
                      <a:lnTo>
                        <a:pt x="583" y="723"/>
                      </a:lnTo>
                      <a:lnTo>
                        <a:pt x="583" y="731"/>
                      </a:lnTo>
                      <a:lnTo>
                        <a:pt x="559" y="723"/>
                      </a:lnTo>
                      <a:lnTo>
                        <a:pt x="575" y="723"/>
                      </a:lnTo>
                      <a:lnTo>
                        <a:pt x="575" y="706"/>
                      </a:lnTo>
                      <a:lnTo>
                        <a:pt x="564" y="701"/>
                      </a:lnTo>
                      <a:lnTo>
                        <a:pt x="551" y="716"/>
                      </a:lnTo>
                      <a:lnTo>
                        <a:pt x="132" y="673"/>
                      </a:lnTo>
                      <a:lnTo>
                        <a:pt x="119" y="658"/>
                      </a:lnTo>
                      <a:lnTo>
                        <a:pt x="113" y="634"/>
                      </a:lnTo>
                      <a:lnTo>
                        <a:pt x="82" y="611"/>
                      </a:lnTo>
                      <a:lnTo>
                        <a:pt x="80" y="602"/>
                      </a:lnTo>
                      <a:lnTo>
                        <a:pt x="87" y="539"/>
                      </a:lnTo>
                      <a:lnTo>
                        <a:pt x="95" y="529"/>
                      </a:lnTo>
                      <a:lnTo>
                        <a:pt x="76" y="539"/>
                      </a:lnTo>
                      <a:lnTo>
                        <a:pt x="72" y="511"/>
                      </a:lnTo>
                      <a:lnTo>
                        <a:pt x="87" y="490"/>
                      </a:lnTo>
                      <a:lnTo>
                        <a:pt x="95" y="466"/>
                      </a:lnTo>
                      <a:lnTo>
                        <a:pt x="87" y="451"/>
                      </a:lnTo>
                      <a:lnTo>
                        <a:pt x="76" y="434"/>
                      </a:lnTo>
                      <a:lnTo>
                        <a:pt x="72" y="362"/>
                      </a:lnTo>
                      <a:lnTo>
                        <a:pt x="72" y="341"/>
                      </a:lnTo>
                      <a:lnTo>
                        <a:pt x="63" y="334"/>
                      </a:lnTo>
                      <a:lnTo>
                        <a:pt x="52" y="339"/>
                      </a:lnTo>
                      <a:lnTo>
                        <a:pt x="31" y="354"/>
                      </a:lnTo>
                      <a:lnTo>
                        <a:pt x="22" y="311"/>
                      </a:lnTo>
                      <a:lnTo>
                        <a:pt x="22" y="304"/>
                      </a:lnTo>
                      <a:lnTo>
                        <a:pt x="0" y="300"/>
                      </a:lnTo>
                      <a:lnTo>
                        <a:pt x="52" y="200"/>
                      </a:lnTo>
                      <a:lnTo>
                        <a:pt x="113" y="9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71" name="Freeform 235">
                  <a:extLst>
                    <a:ext uri="{FF2B5EF4-FFF2-40B4-BE49-F238E27FC236}">
                      <a16:creationId xmlns:a16="http://schemas.microsoft.com/office/drawing/2014/main" id="{6B30EC1A-ABFF-4D95-9284-10548B3580B7}"/>
                    </a:ext>
                  </a:extLst>
                </p:cNvPr>
                <p:cNvSpPr>
                  <a:spLocks noChangeAspect="1"/>
                </p:cNvSpPr>
                <p:nvPr/>
              </p:nvSpPr>
              <p:spPr bwMode="auto">
                <a:xfrm>
                  <a:off x="1675" y="989"/>
                  <a:ext cx="337" cy="378"/>
                </a:xfrm>
                <a:custGeom>
                  <a:avLst/>
                  <a:gdLst>
                    <a:gd name="T0" fmla="*/ 182 w 311"/>
                    <a:gd name="T1" fmla="*/ 371 h 378"/>
                    <a:gd name="T2" fmla="*/ 136 w 311"/>
                    <a:gd name="T3" fmla="*/ 326 h 378"/>
                    <a:gd name="T4" fmla="*/ 130 w 311"/>
                    <a:gd name="T5" fmla="*/ 306 h 378"/>
                    <a:gd name="T6" fmla="*/ 112 w 311"/>
                    <a:gd name="T7" fmla="*/ 291 h 378"/>
                    <a:gd name="T8" fmla="*/ 80 w 311"/>
                    <a:gd name="T9" fmla="*/ 291 h 378"/>
                    <a:gd name="T10" fmla="*/ 80 w 311"/>
                    <a:gd name="T11" fmla="*/ 257 h 378"/>
                    <a:gd name="T12" fmla="*/ 123 w 311"/>
                    <a:gd name="T13" fmla="*/ 257 h 378"/>
                    <a:gd name="T14" fmla="*/ 130 w 311"/>
                    <a:gd name="T15" fmla="*/ 240 h 378"/>
                    <a:gd name="T16" fmla="*/ 166 w 311"/>
                    <a:gd name="T17" fmla="*/ 216 h 378"/>
                    <a:gd name="T18" fmla="*/ 158 w 311"/>
                    <a:gd name="T19" fmla="*/ 177 h 378"/>
                    <a:gd name="T20" fmla="*/ 136 w 311"/>
                    <a:gd name="T21" fmla="*/ 162 h 378"/>
                    <a:gd name="T22" fmla="*/ 136 w 311"/>
                    <a:gd name="T23" fmla="*/ 127 h 378"/>
                    <a:gd name="T24" fmla="*/ 121 w 311"/>
                    <a:gd name="T25" fmla="*/ 121 h 378"/>
                    <a:gd name="T26" fmla="*/ 87 w 311"/>
                    <a:gd name="T27" fmla="*/ 121 h 378"/>
                    <a:gd name="T28" fmla="*/ 63 w 311"/>
                    <a:gd name="T29" fmla="*/ 121 h 378"/>
                    <a:gd name="T30" fmla="*/ 9 w 311"/>
                    <a:gd name="T31" fmla="*/ 99 h 378"/>
                    <a:gd name="T32" fmla="*/ 24 w 311"/>
                    <a:gd name="T33" fmla="*/ 71 h 378"/>
                    <a:gd name="T34" fmla="*/ 20 w 311"/>
                    <a:gd name="T35" fmla="*/ 41 h 378"/>
                    <a:gd name="T36" fmla="*/ 50 w 311"/>
                    <a:gd name="T37" fmla="*/ 13 h 378"/>
                    <a:gd name="T38" fmla="*/ 97 w 311"/>
                    <a:gd name="T39" fmla="*/ 9 h 378"/>
                    <a:gd name="T40" fmla="*/ 63 w 311"/>
                    <a:gd name="T41" fmla="*/ 43 h 378"/>
                    <a:gd name="T42" fmla="*/ 39 w 311"/>
                    <a:gd name="T43" fmla="*/ 86 h 378"/>
                    <a:gd name="T44" fmla="*/ 65 w 311"/>
                    <a:gd name="T45" fmla="*/ 69 h 378"/>
                    <a:gd name="T46" fmla="*/ 84 w 311"/>
                    <a:gd name="T47" fmla="*/ 39 h 378"/>
                    <a:gd name="T48" fmla="*/ 147 w 311"/>
                    <a:gd name="T49" fmla="*/ 17 h 378"/>
                    <a:gd name="T50" fmla="*/ 143 w 311"/>
                    <a:gd name="T51" fmla="*/ 50 h 378"/>
                    <a:gd name="T52" fmla="*/ 147 w 311"/>
                    <a:gd name="T53" fmla="*/ 65 h 378"/>
                    <a:gd name="T54" fmla="*/ 173 w 311"/>
                    <a:gd name="T55" fmla="*/ 56 h 378"/>
                    <a:gd name="T56" fmla="*/ 207 w 311"/>
                    <a:gd name="T57" fmla="*/ 73 h 378"/>
                    <a:gd name="T58" fmla="*/ 192 w 311"/>
                    <a:gd name="T59" fmla="*/ 88 h 378"/>
                    <a:gd name="T60" fmla="*/ 225 w 311"/>
                    <a:gd name="T61" fmla="*/ 97 h 378"/>
                    <a:gd name="T62" fmla="*/ 238 w 311"/>
                    <a:gd name="T63" fmla="*/ 121 h 378"/>
                    <a:gd name="T64" fmla="*/ 248 w 311"/>
                    <a:gd name="T65" fmla="*/ 147 h 378"/>
                    <a:gd name="T66" fmla="*/ 246 w 311"/>
                    <a:gd name="T67" fmla="*/ 164 h 378"/>
                    <a:gd name="T68" fmla="*/ 242 w 311"/>
                    <a:gd name="T69" fmla="*/ 181 h 378"/>
                    <a:gd name="T70" fmla="*/ 281 w 311"/>
                    <a:gd name="T71" fmla="*/ 216 h 378"/>
                    <a:gd name="T72" fmla="*/ 311 w 311"/>
                    <a:gd name="T73" fmla="*/ 246 h 378"/>
                    <a:gd name="T74" fmla="*/ 272 w 311"/>
                    <a:gd name="T75" fmla="*/ 276 h 378"/>
                    <a:gd name="T76" fmla="*/ 242 w 311"/>
                    <a:gd name="T77" fmla="*/ 261 h 378"/>
                    <a:gd name="T78" fmla="*/ 227 w 311"/>
                    <a:gd name="T79" fmla="*/ 257 h 378"/>
                    <a:gd name="T80" fmla="*/ 227 w 311"/>
                    <a:gd name="T81" fmla="*/ 296 h 378"/>
                    <a:gd name="T82" fmla="*/ 233 w 311"/>
                    <a:gd name="T83" fmla="*/ 352 h 378"/>
                    <a:gd name="T84" fmla="*/ 203 w 311"/>
                    <a:gd name="T85" fmla="*/ 337 h 378"/>
                    <a:gd name="T86" fmla="*/ 207 w 311"/>
                    <a:gd name="T87" fmla="*/ 367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1"/>
                    <a:gd name="T133" fmla="*/ 0 h 378"/>
                    <a:gd name="T134" fmla="*/ 311 w 311"/>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1" h="378">
                      <a:moveTo>
                        <a:pt x="207" y="378"/>
                      </a:moveTo>
                      <a:lnTo>
                        <a:pt x="192" y="378"/>
                      </a:lnTo>
                      <a:lnTo>
                        <a:pt x="182" y="371"/>
                      </a:lnTo>
                      <a:lnTo>
                        <a:pt x="162" y="350"/>
                      </a:lnTo>
                      <a:lnTo>
                        <a:pt x="145" y="341"/>
                      </a:lnTo>
                      <a:lnTo>
                        <a:pt x="136" y="326"/>
                      </a:lnTo>
                      <a:lnTo>
                        <a:pt x="138" y="322"/>
                      </a:lnTo>
                      <a:lnTo>
                        <a:pt x="143" y="317"/>
                      </a:lnTo>
                      <a:lnTo>
                        <a:pt x="130" y="306"/>
                      </a:lnTo>
                      <a:lnTo>
                        <a:pt x="121" y="291"/>
                      </a:lnTo>
                      <a:lnTo>
                        <a:pt x="115" y="287"/>
                      </a:lnTo>
                      <a:lnTo>
                        <a:pt x="112" y="291"/>
                      </a:lnTo>
                      <a:lnTo>
                        <a:pt x="100" y="289"/>
                      </a:lnTo>
                      <a:lnTo>
                        <a:pt x="93" y="289"/>
                      </a:lnTo>
                      <a:lnTo>
                        <a:pt x="80" y="291"/>
                      </a:lnTo>
                      <a:lnTo>
                        <a:pt x="65" y="283"/>
                      </a:lnTo>
                      <a:lnTo>
                        <a:pt x="69" y="268"/>
                      </a:lnTo>
                      <a:lnTo>
                        <a:pt x="80" y="257"/>
                      </a:lnTo>
                      <a:lnTo>
                        <a:pt x="87" y="257"/>
                      </a:lnTo>
                      <a:lnTo>
                        <a:pt x="108" y="263"/>
                      </a:lnTo>
                      <a:lnTo>
                        <a:pt x="123" y="257"/>
                      </a:lnTo>
                      <a:lnTo>
                        <a:pt x="132" y="261"/>
                      </a:lnTo>
                      <a:lnTo>
                        <a:pt x="136" y="253"/>
                      </a:lnTo>
                      <a:lnTo>
                        <a:pt x="130" y="240"/>
                      </a:lnTo>
                      <a:lnTo>
                        <a:pt x="138" y="237"/>
                      </a:lnTo>
                      <a:lnTo>
                        <a:pt x="153" y="227"/>
                      </a:lnTo>
                      <a:lnTo>
                        <a:pt x="166" y="216"/>
                      </a:lnTo>
                      <a:lnTo>
                        <a:pt x="166" y="203"/>
                      </a:lnTo>
                      <a:lnTo>
                        <a:pt x="166" y="188"/>
                      </a:lnTo>
                      <a:lnTo>
                        <a:pt x="158" y="177"/>
                      </a:lnTo>
                      <a:lnTo>
                        <a:pt x="153" y="166"/>
                      </a:lnTo>
                      <a:lnTo>
                        <a:pt x="132" y="168"/>
                      </a:lnTo>
                      <a:lnTo>
                        <a:pt x="136" y="162"/>
                      </a:lnTo>
                      <a:lnTo>
                        <a:pt x="147" y="162"/>
                      </a:lnTo>
                      <a:lnTo>
                        <a:pt x="136" y="145"/>
                      </a:lnTo>
                      <a:lnTo>
                        <a:pt x="136" y="127"/>
                      </a:lnTo>
                      <a:lnTo>
                        <a:pt x="128" y="114"/>
                      </a:lnTo>
                      <a:lnTo>
                        <a:pt x="115" y="114"/>
                      </a:lnTo>
                      <a:lnTo>
                        <a:pt x="121" y="121"/>
                      </a:lnTo>
                      <a:lnTo>
                        <a:pt x="117" y="132"/>
                      </a:lnTo>
                      <a:lnTo>
                        <a:pt x="108" y="132"/>
                      </a:lnTo>
                      <a:lnTo>
                        <a:pt x="87" y="121"/>
                      </a:lnTo>
                      <a:lnTo>
                        <a:pt x="89" y="132"/>
                      </a:lnTo>
                      <a:lnTo>
                        <a:pt x="80" y="127"/>
                      </a:lnTo>
                      <a:lnTo>
                        <a:pt x="63" y="121"/>
                      </a:lnTo>
                      <a:lnTo>
                        <a:pt x="39" y="114"/>
                      </a:lnTo>
                      <a:lnTo>
                        <a:pt x="26" y="104"/>
                      </a:lnTo>
                      <a:lnTo>
                        <a:pt x="9" y="99"/>
                      </a:lnTo>
                      <a:lnTo>
                        <a:pt x="0" y="78"/>
                      </a:lnTo>
                      <a:lnTo>
                        <a:pt x="24" y="82"/>
                      </a:lnTo>
                      <a:lnTo>
                        <a:pt x="24" y="71"/>
                      </a:lnTo>
                      <a:lnTo>
                        <a:pt x="0" y="65"/>
                      </a:lnTo>
                      <a:lnTo>
                        <a:pt x="11" y="43"/>
                      </a:lnTo>
                      <a:lnTo>
                        <a:pt x="20" y="41"/>
                      </a:lnTo>
                      <a:lnTo>
                        <a:pt x="17" y="39"/>
                      </a:lnTo>
                      <a:lnTo>
                        <a:pt x="35" y="24"/>
                      </a:lnTo>
                      <a:lnTo>
                        <a:pt x="50" y="13"/>
                      </a:lnTo>
                      <a:lnTo>
                        <a:pt x="71" y="0"/>
                      </a:lnTo>
                      <a:lnTo>
                        <a:pt x="108" y="4"/>
                      </a:lnTo>
                      <a:lnTo>
                        <a:pt x="97" y="9"/>
                      </a:lnTo>
                      <a:lnTo>
                        <a:pt x="80" y="19"/>
                      </a:lnTo>
                      <a:lnTo>
                        <a:pt x="63" y="32"/>
                      </a:lnTo>
                      <a:lnTo>
                        <a:pt x="63" y="43"/>
                      </a:lnTo>
                      <a:lnTo>
                        <a:pt x="54" y="58"/>
                      </a:lnTo>
                      <a:lnTo>
                        <a:pt x="59" y="73"/>
                      </a:lnTo>
                      <a:lnTo>
                        <a:pt x="39" y="86"/>
                      </a:lnTo>
                      <a:lnTo>
                        <a:pt x="56" y="88"/>
                      </a:lnTo>
                      <a:lnTo>
                        <a:pt x="71" y="71"/>
                      </a:lnTo>
                      <a:lnTo>
                        <a:pt x="65" y="69"/>
                      </a:lnTo>
                      <a:lnTo>
                        <a:pt x="71" y="54"/>
                      </a:lnTo>
                      <a:lnTo>
                        <a:pt x="80" y="50"/>
                      </a:lnTo>
                      <a:lnTo>
                        <a:pt x="84" y="39"/>
                      </a:lnTo>
                      <a:lnTo>
                        <a:pt x="97" y="28"/>
                      </a:lnTo>
                      <a:lnTo>
                        <a:pt x="115" y="19"/>
                      </a:lnTo>
                      <a:lnTo>
                        <a:pt x="147" y="17"/>
                      </a:lnTo>
                      <a:lnTo>
                        <a:pt x="145" y="28"/>
                      </a:lnTo>
                      <a:lnTo>
                        <a:pt x="147" y="34"/>
                      </a:lnTo>
                      <a:lnTo>
                        <a:pt x="143" y="50"/>
                      </a:lnTo>
                      <a:lnTo>
                        <a:pt x="128" y="71"/>
                      </a:lnTo>
                      <a:lnTo>
                        <a:pt x="143" y="63"/>
                      </a:lnTo>
                      <a:lnTo>
                        <a:pt x="147" y="65"/>
                      </a:lnTo>
                      <a:lnTo>
                        <a:pt x="164" y="71"/>
                      </a:lnTo>
                      <a:lnTo>
                        <a:pt x="162" y="63"/>
                      </a:lnTo>
                      <a:lnTo>
                        <a:pt x="173" y="56"/>
                      </a:lnTo>
                      <a:lnTo>
                        <a:pt x="184" y="58"/>
                      </a:lnTo>
                      <a:lnTo>
                        <a:pt x="203" y="65"/>
                      </a:lnTo>
                      <a:lnTo>
                        <a:pt x="207" y="73"/>
                      </a:lnTo>
                      <a:lnTo>
                        <a:pt x="192" y="78"/>
                      </a:lnTo>
                      <a:lnTo>
                        <a:pt x="203" y="84"/>
                      </a:lnTo>
                      <a:lnTo>
                        <a:pt x="192" y="88"/>
                      </a:lnTo>
                      <a:lnTo>
                        <a:pt x="207" y="93"/>
                      </a:lnTo>
                      <a:lnTo>
                        <a:pt x="212" y="108"/>
                      </a:lnTo>
                      <a:lnTo>
                        <a:pt x="225" y="97"/>
                      </a:lnTo>
                      <a:lnTo>
                        <a:pt x="233" y="104"/>
                      </a:lnTo>
                      <a:lnTo>
                        <a:pt x="238" y="112"/>
                      </a:lnTo>
                      <a:lnTo>
                        <a:pt x="238" y="121"/>
                      </a:lnTo>
                      <a:lnTo>
                        <a:pt x="248" y="129"/>
                      </a:lnTo>
                      <a:lnTo>
                        <a:pt x="257" y="138"/>
                      </a:lnTo>
                      <a:lnTo>
                        <a:pt x="248" y="147"/>
                      </a:lnTo>
                      <a:lnTo>
                        <a:pt x="261" y="147"/>
                      </a:lnTo>
                      <a:lnTo>
                        <a:pt x="268" y="162"/>
                      </a:lnTo>
                      <a:lnTo>
                        <a:pt x="246" y="164"/>
                      </a:lnTo>
                      <a:lnTo>
                        <a:pt x="272" y="177"/>
                      </a:lnTo>
                      <a:lnTo>
                        <a:pt x="257" y="177"/>
                      </a:lnTo>
                      <a:lnTo>
                        <a:pt x="242" y="181"/>
                      </a:lnTo>
                      <a:lnTo>
                        <a:pt x="253" y="192"/>
                      </a:lnTo>
                      <a:lnTo>
                        <a:pt x="261" y="209"/>
                      </a:lnTo>
                      <a:lnTo>
                        <a:pt x="281" y="216"/>
                      </a:lnTo>
                      <a:lnTo>
                        <a:pt x="285" y="240"/>
                      </a:lnTo>
                      <a:lnTo>
                        <a:pt x="300" y="240"/>
                      </a:lnTo>
                      <a:lnTo>
                        <a:pt x="311" y="246"/>
                      </a:lnTo>
                      <a:lnTo>
                        <a:pt x="307" y="257"/>
                      </a:lnTo>
                      <a:lnTo>
                        <a:pt x="287" y="272"/>
                      </a:lnTo>
                      <a:lnTo>
                        <a:pt x="272" y="276"/>
                      </a:lnTo>
                      <a:lnTo>
                        <a:pt x="264" y="296"/>
                      </a:lnTo>
                      <a:lnTo>
                        <a:pt x="253" y="283"/>
                      </a:lnTo>
                      <a:lnTo>
                        <a:pt x="242" y="261"/>
                      </a:lnTo>
                      <a:lnTo>
                        <a:pt x="238" y="246"/>
                      </a:lnTo>
                      <a:lnTo>
                        <a:pt x="225" y="246"/>
                      </a:lnTo>
                      <a:lnTo>
                        <a:pt x="227" y="257"/>
                      </a:lnTo>
                      <a:lnTo>
                        <a:pt x="212" y="261"/>
                      </a:lnTo>
                      <a:lnTo>
                        <a:pt x="218" y="281"/>
                      </a:lnTo>
                      <a:lnTo>
                        <a:pt x="227" y="296"/>
                      </a:lnTo>
                      <a:lnTo>
                        <a:pt x="240" y="311"/>
                      </a:lnTo>
                      <a:lnTo>
                        <a:pt x="242" y="335"/>
                      </a:lnTo>
                      <a:lnTo>
                        <a:pt x="233" y="352"/>
                      </a:lnTo>
                      <a:lnTo>
                        <a:pt x="227" y="360"/>
                      </a:lnTo>
                      <a:lnTo>
                        <a:pt x="218" y="352"/>
                      </a:lnTo>
                      <a:lnTo>
                        <a:pt x="203" y="337"/>
                      </a:lnTo>
                      <a:lnTo>
                        <a:pt x="182" y="319"/>
                      </a:lnTo>
                      <a:lnTo>
                        <a:pt x="192" y="347"/>
                      </a:lnTo>
                      <a:lnTo>
                        <a:pt x="207" y="367"/>
                      </a:lnTo>
                      <a:lnTo>
                        <a:pt x="207" y="378"/>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72" name="Freeform 236">
                  <a:extLst>
                    <a:ext uri="{FF2B5EF4-FFF2-40B4-BE49-F238E27FC236}">
                      <a16:creationId xmlns:a16="http://schemas.microsoft.com/office/drawing/2014/main" id="{67C63AD4-F14B-4F3C-AC46-8667842610C2}"/>
                    </a:ext>
                  </a:extLst>
                </p:cNvPr>
                <p:cNvSpPr>
                  <a:spLocks noChangeAspect="1"/>
                </p:cNvSpPr>
                <p:nvPr/>
              </p:nvSpPr>
              <p:spPr bwMode="auto">
                <a:xfrm>
                  <a:off x="1796" y="667"/>
                  <a:ext cx="482" cy="264"/>
                </a:xfrm>
                <a:custGeom>
                  <a:avLst/>
                  <a:gdLst>
                    <a:gd name="T0" fmla="*/ 91 w 445"/>
                    <a:gd name="T1" fmla="*/ 259 h 264"/>
                    <a:gd name="T2" fmla="*/ 95 w 445"/>
                    <a:gd name="T3" fmla="*/ 249 h 264"/>
                    <a:gd name="T4" fmla="*/ 76 w 445"/>
                    <a:gd name="T5" fmla="*/ 251 h 264"/>
                    <a:gd name="T6" fmla="*/ 18 w 445"/>
                    <a:gd name="T7" fmla="*/ 238 h 264"/>
                    <a:gd name="T8" fmla="*/ 3 w 445"/>
                    <a:gd name="T9" fmla="*/ 223 h 264"/>
                    <a:gd name="T10" fmla="*/ 24 w 445"/>
                    <a:gd name="T11" fmla="*/ 205 h 264"/>
                    <a:gd name="T12" fmla="*/ 46 w 445"/>
                    <a:gd name="T13" fmla="*/ 199 h 264"/>
                    <a:gd name="T14" fmla="*/ 65 w 445"/>
                    <a:gd name="T15" fmla="*/ 186 h 264"/>
                    <a:gd name="T16" fmla="*/ 70 w 445"/>
                    <a:gd name="T17" fmla="*/ 214 h 264"/>
                    <a:gd name="T18" fmla="*/ 111 w 445"/>
                    <a:gd name="T19" fmla="*/ 199 h 264"/>
                    <a:gd name="T20" fmla="*/ 87 w 445"/>
                    <a:gd name="T21" fmla="*/ 201 h 264"/>
                    <a:gd name="T22" fmla="*/ 119 w 445"/>
                    <a:gd name="T23" fmla="*/ 160 h 264"/>
                    <a:gd name="T24" fmla="*/ 136 w 445"/>
                    <a:gd name="T25" fmla="*/ 164 h 264"/>
                    <a:gd name="T26" fmla="*/ 134 w 445"/>
                    <a:gd name="T27" fmla="*/ 154 h 264"/>
                    <a:gd name="T28" fmla="*/ 126 w 445"/>
                    <a:gd name="T29" fmla="*/ 119 h 264"/>
                    <a:gd name="T30" fmla="*/ 147 w 445"/>
                    <a:gd name="T31" fmla="*/ 100 h 264"/>
                    <a:gd name="T32" fmla="*/ 164 w 445"/>
                    <a:gd name="T33" fmla="*/ 126 h 264"/>
                    <a:gd name="T34" fmla="*/ 186 w 445"/>
                    <a:gd name="T35" fmla="*/ 134 h 264"/>
                    <a:gd name="T36" fmla="*/ 171 w 445"/>
                    <a:gd name="T37" fmla="*/ 106 h 264"/>
                    <a:gd name="T38" fmla="*/ 216 w 445"/>
                    <a:gd name="T39" fmla="*/ 104 h 264"/>
                    <a:gd name="T40" fmla="*/ 236 w 445"/>
                    <a:gd name="T41" fmla="*/ 91 h 264"/>
                    <a:gd name="T42" fmla="*/ 231 w 445"/>
                    <a:gd name="T43" fmla="*/ 82 h 264"/>
                    <a:gd name="T44" fmla="*/ 169 w 445"/>
                    <a:gd name="T45" fmla="*/ 95 h 264"/>
                    <a:gd name="T46" fmla="*/ 169 w 445"/>
                    <a:gd name="T47" fmla="*/ 74 h 264"/>
                    <a:gd name="T48" fmla="*/ 175 w 445"/>
                    <a:gd name="T49" fmla="*/ 67 h 264"/>
                    <a:gd name="T50" fmla="*/ 126 w 445"/>
                    <a:gd name="T51" fmla="*/ 65 h 264"/>
                    <a:gd name="T52" fmla="*/ 119 w 445"/>
                    <a:gd name="T53" fmla="*/ 54 h 264"/>
                    <a:gd name="T54" fmla="*/ 130 w 445"/>
                    <a:gd name="T55" fmla="*/ 37 h 264"/>
                    <a:gd name="T56" fmla="*/ 162 w 445"/>
                    <a:gd name="T57" fmla="*/ 26 h 264"/>
                    <a:gd name="T58" fmla="*/ 190 w 445"/>
                    <a:gd name="T59" fmla="*/ 26 h 264"/>
                    <a:gd name="T60" fmla="*/ 201 w 445"/>
                    <a:gd name="T61" fmla="*/ 15 h 264"/>
                    <a:gd name="T62" fmla="*/ 236 w 445"/>
                    <a:gd name="T63" fmla="*/ 15 h 264"/>
                    <a:gd name="T64" fmla="*/ 251 w 445"/>
                    <a:gd name="T65" fmla="*/ 39 h 264"/>
                    <a:gd name="T66" fmla="*/ 270 w 445"/>
                    <a:gd name="T67" fmla="*/ 7 h 264"/>
                    <a:gd name="T68" fmla="*/ 309 w 445"/>
                    <a:gd name="T69" fmla="*/ 31 h 264"/>
                    <a:gd name="T70" fmla="*/ 339 w 445"/>
                    <a:gd name="T71" fmla="*/ 11 h 264"/>
                    <a:gd name="T72" fmla="*/ 354 w 445"/>
                    <a:gd name="T73" fmla="*/ 11 h 264"/>
                    <a:gd name="T74" fmla="*/ 365 w 445"/>
                    <a:gd name="T75" fmla="*/ 22 h 264"/>
                    <a:gd name="T76" fmla="*/ 385 w 445"/>
                    <a:gd name="T77" fmla="*/ 11 h 264"/>
                    <a:gd name="T78" fmla="*/ 411 w 445"/>
                    <a:gd name="T79" fmla="*/ 31 h 264"/>
                    <a:gd name="T80" fmla="*/ 411 w 445"/>
                    <a:gd name="T81" fmla="*/ 39 h 264"/>
                    <a:gd name="T82" fmla="*/ 445 w 445"/>
                    <a:gd name="T83" fmla="*/ 67 h 264"/>
                    <a:gd name="T84" fmla="*/ 411 w 445"/>
                    <a:gd name="T85" fmla="*/ 85 h 264"/>
                    <a:gd name="T86" fmla="*/ 350 w 445"/>
                    <a:gd name="T87" fmla="*/ 89 h 264"/>
                    <a:gd name="T88" fmla="*/ 393 w 445"/>
                    <a:gd name="T89" fmla="*/ 95 h 264"/>
                    <a:gd name="T90" fmla="*/ 339 w 445"/>
                    <a:gd name="T91" fmla="*/ 115 h 264"/>
                    <a:gd name="T92" fmla="*/ 305 w 445"/>
                    <a:gd name="T93" fmla="*/ 134 h 264"/>
                    <a:gd name="T94" fmla="*/ 266 w 445"/>
                    <a:gd name="T95" fmla="*/ 156 h 264"/>
                    <a:gd name="T96" fmla="*/ 221 w 445"/>
                    <a:gd name="T97" fmla="*/ 160 h 264"/>
                    <a:gd name="T98" fmla="*/ 182 w 445"/>
                    <a:gd name="T99" fmla="*/ 171 h 264"/>
                    <a:gd name="T100" fmla="*/ 214 w 445"/>
                    <a:gd name="T101" fmla="*/ 184 h 264"/>
                    <a:gd name="T102" fmla="*/ 190 w 445"/>
                    <a:gd name="T103" fmla="*/ 208 h 264"/>
                    <a:gd name="T104" fmla="*/ 156 w 445"/>
                    <a:gd name="T105" fmla="*/ 218 h 264"/>
                    <a:gd name="T106" fmla="*/ 121 w 445"/>
                    <a:gd name="T107" fmla="*/ 223 h 264"/>
                    <a:gd name="T108" fmla="*/ 104 w 445"/>
                    <a:gd name="T109" fmla="*/ 223 h 264"/>
                    <a:gd name="T110" fmla="*/ 141 w 445"/>
                    <a:gd name="T111" fmla="*/ 238 h 264"/>
                    <a:gd name="T112" fmla="*/ 113 w 445"/>
                    <a:gd name="T113" fmla="*/ 264 h 2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5"/>
                    <a:gd name="T172" fmla="*/ 0 h 264"/>
                    <a:gd name="T173" fmla="*/ 445 w 445"/>
                    <a:gd name="T174" fmla="*/ 264 h 2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5" h="264">
                      <a:moveTo>
                        <a:pt x="113" y="264"/>
                      </a:moveTo>
                      <a:lnTo>
                        <a:pt x="91" y="259"/>
                      </a:lnTo>
                      <a:lnTo>
                        <a:pt x="98" y="253"/>
                      </a:lnTo>
                      <a:lnTo>
                        <a:pt x="95" y="249"/>
                      </a:lnTo>
                      <a:lnTo>
                        <a:pt x="87" y="238"/>
                      </a:lnTo>
                      <a:lnTo>
                        <a:pt x="76" y="251"/>
                      </a:lnTo>
                      <a:lnTo>
                        <a:pt x="41" y="249"/>
                      </a:lnTo>
                      <a:lnTo>
                        <a:pt x="18" y="238"/>
                      </a:lnTo>
                      <a:lnTo>
                        <a:pt x="0" y="229"/>
                      </a:lnTo>
                      <a:lnTo>
                        <a:pt x="3" y="223"/>
                      </a:lnTo>
                      <a:lnTo>
                        <a:pt x="11" y="214"/>
                      </a:lnTo>
                      <a:lnTo>
                        <a:pt x="24" y="205"/>
                      </a:lnTo>
                      <a:lnTo>
                        <a:pt x="46" y="214"/>
                      </a:lnTo>
                      <a:lnTo>
                        <a:pt x="46" y="199"/>
                      </a:lnTo>
                      <a:lnTo>
                        <a:pt x="50" y="186"/>
                      </a:lnTo>
                      <a:lnTo>
                        <a:pt x="65" y="186"/>
                      </a:lnTo>
                      <a:lnTo>
                        <a:pt x="67" y="201"/>
                      </a:lnTo>
                      <a:lnTo>
                        <a:pt x="70" y="214"/>
                      </a:lnTo>
                      <a:lnTo>
                        <a:pt x="87" y="214"/>
                      </a:lnTo>
                      <a:lnTo>
                        <a:pt x="111" y="199"/>
                      </a:lnTo>
                      <a:lnTo>
                        <a:pt x="102" y="199"/>
                      </a:lnTo>
                      <a:lnTo>
                        <a:pt x="87" y="201"/>
                      </a:lnTo>
                      <a:lnTo>
                        <a:pt x="106" y="154"/>
                      </a:lnTo>
                      <a:lnTo>
                        <a:pt x="119" y="160"/>
                      </a:lnTo>
                      <a:lnTo>
                        <a:pt x="132" y="175"/>
                      </a:lnTo>
                      <a:lnTo>
                        <a:pt x="136" y="164"/>
                      </a:lnTo>
                      <a:lnTo>
                        <a:pt x="149" y="156"/>
                      </a:lnTo>
                      <a:lnTo>
                        <a:pt x="134" y="154"/>
                      </a:lnTo>
                      <a:lnTo>
                        <a:pt x="130" y="141"/>
                      </a:lnTo>
                      <a:lnTo>
                        <a:pt x="126" y="119"/>
                      </a:lnTo>
                      <a:lnTo>
                        <a:pt x="132" y="100"/>
                      </a:lnTo>
                      <a:lnTo>
                        <a:pt x="147" y="100"/>
                      </a:lnTo>
                      <a:lnTo>
                        <a:pt x="160" y="104"/>
                      </a:lnTo>
                      <a:lnTo>
                        <a:pt x="164" y="126"/>
                      </a:lnTo>
                      <a:lnTo>
                        <a:pt x="169" y="145"/>
                      </a:lnTo>
                      <a:lnTo>
                        <a:pt x="186" y="134"/>
                      </a:lnTo>
                      <a:lnTo>
                        <a:pt x="175" y="121"/>
                      </a:lnTo>
                      <a:lnTo>
                        <a:pt x="171" y="106"/>
                      </a:lnTo>
                      <a:lnTo>
                        <a:pt x="186" y="106"/>
                      </a:lnTo>
                      <a:lnTo>
                        <a:pt x="216" y="104"/>
                      </a:lnTo>
                      <a:lnTo>
                        <a:pt x="251" y="95"/>
                      </a:lnTo>
                      <a:lnTo>
                        <a:pt x="236" y="91"/>
                      </a:lnTo>
                      <a:lnTo>
                        <a:pt x="266" y="69"/>
                      </a:lnTo>
                      <a:lnTo>
                        <a:pt x="231" y="82"/>
                      </a:lnTo>
                      <a:lnTo>
                        <a:pt x="201" y="100"/>
                      </a:lnTo>
                      <a:lnTo>
                        <a:pt x="169" y="95"/>
                      </a:lnTo>
                      <a:lnTo>
                        <a:pt x="149" y="85"/>
                      </a:lnTo>
                      <a:lnTo>
                        <a:pt x="169" y="74"/>
                      </a:lnTo>
                      <a:lnTo>
                        <a:pt x="210" y="67"/>
                      </a:lnTo>
                      <a:lnTo>
                        <a:pt x="175" y="67"/>
                      </a:lnTo>
                      <a:lnTo>
                        <a:pt x="145" y="80"/>
                      </a:lnTo>
                      <a:lnTo>
                        <a:pt x="126" y="65"/>
                      </a:lnTo>
                      <a:lnTo>
                        <a:pt x="190" y="59"/>
                      </a:lnTo>
                      <a:lnTo>
                        <a:pt x="119" y="54"/>
                      </a:lnTo>
                      <a:lnTo>
                        <a:pt x="164" y="41"/>
                      </a:lnTo>
                      <a:lnTo>
                        <a:pt x="130" y="37"/>
                      </a:lnTo>
                      <a:lnTo>
                        <a:pt x="130" y="26"/>
                      </a:lnTo>
                      <a:lnTo>
                        <a:pt x="162" y="26"/>
                      </a:lnTo>
                      <a:lnTo>
                        <a:pt x="184" y="20"/>
                      </a:lnTo>
                      <a:lnTo>
                        <a:pt x="190" y="26"/>
                      </a:lnTo>
                      <a:lnTo>
                        <a:pt x="214" y="31"/>
                      </a:lnTo>
                      <a:lnTo>
                        <a:pt x="201" y="15"/>
                      </a:lnTo>
                      <a:lnTo>
                        <a:pt x="221" y="7"/>
                      </a:lnTo>
                      <a:lnTo>
                        <a:pt x="236" y="15"/>
                      </a:lnTo>
                      <a:lnTo>
                        <a:pt x="231" y="31"/>
                      </a:lnTo>
                      <a:lnTo>
                        <a:pt x="251" y="39"/>
                      </a:lnTo>
                      <a:lnTo>
                        <a:pt x="249" y="20"/>
                      </a:lnTo>
                      <a:lnTo>
                        <a:pt x="270" y="7"/>
                      </a:lnTo>
                      <a:lnTo>
                        <a:pt x="296" y="2"/>
                      </a:lnTo>
                      <a:lnTo>
                        <a:pt x="309" y="31"/>
                      </a:lnTo>
                      <a:lnTo>
                        <a:pt x="311" y="0"/>
                      </a:lnTo>
                      <a:lnTo>
                        <a:pt x="339" y="11"/>
                      </a:lnTo>
                      <a:lnTo>
                        <a:pt x="344" y="31"/>
                      </a:lnTo>
                      <a:lnTo>
                        <a:pt x="354" y="11"/>
                      </a:lnTo>
                      <a:lnTo>
                        <a:pt x="361" y="11"/>
                      </a:lnTo>
                      <a:lnTo>
                        <a:pt x="365" y="22"/>
                      </a:lnTo>
                      <a:lnTo>
                        <a:pt x="370" y="11"/>
                      </a:lnTo>
                      <a:lnTo>
                        <a:pt x="385" y="11"/>
                      </a:lnTo>
                      <a:lnTo>
                        <a:pt x="385" y="26"/>
                      </a:lnTo>
                      <a:lnTo>
                        <a:pt x="411" y="31"/>
                      </a:lnTo>
                      <a:lnTo>
                        <a:pt x="380" y="41"/>
                      </a:lnTo>
                      <a:lnTo>
                        <a:pt x="411" y="39"/>
                      </a:lnTo>
                      <a:lnTo>
                        <a:pt x="434" y="39"/>
                      </a:lnTo>
                      <a:lnTo>
                        <a:pt x="445" y="67"/>
                      </a:lnTo>
                      <a:lnTo>
                        <a:pt x="434" y="76"/>
                      </a:lnTo>
                      <a:lnTo>
                        <a:pt x="411" y="85"/>
                      </a:lnTo>
                      <a:lnTo>
                        <a:pt x="385" y="89"/>
                      </a:lnTo>
                      <a:lnTo>
                        <a:pt x="350" y="89"/>
                      </a:lnTo>
                      <a:lnTo>
                        <a:pt x="361" y="100"/>
                      </a:lnTo>
                      <a:lnTo>
                        <a:pt x="393" y="95"/>
                      </a:lnTo>
                      <a:lnTo>
                        <a:pt x="359" y="110"/>
                      </a:lnTo>
                      <a:lnTo>
                        <a:pt x="339" y="115"/>
                      </a:lnTo>
                      <a:lnTo>
                        <a:pt x="322" y="126"/>
                      </a:lnTo>
                      <a:lnTo>
                        <a:pt x="305" y="134"/>
                      </a:lnTo>
                      <a:lnTo>
                        <a:pt x="290" y="149"/>
                      </a:lnTo>
                      <a:lnTo>
                        <a:pt x="266" y="156"/>
                      </a:lnTo>
                      <a:lnTo>
                        <a:pt x="242" y="160"/>
                      </a:lnTo>
                      <a:lnTo>
                        <a:pt x="221" y="160"/>
                      </a:lnTo>
                      <a:lnTo>
                        <a:pt x="201" y="156"/>
                      </a:lnTo>
                      <a:lnTo>
                        <a:pt x="182" y="171"/>
                      </a:lnTo>
                      <a:lnTo>
                        <a:pt x="201" y="171"/>
                      </a:lnTo>
                      <a:lnTo>
                        <a:pt x="214" y="184"/>
                      </a:lnTo>
                      <a:lnTo>
                        <a:pt x="199" y="199"/>
                      </a:lnTo>
                      <a:lnTo>
                        <a:pt x="190" y="208"/>
                      </a:lnTo>
                      <a:lnTo>
                        <a:pt x="162" y="208"/>
                      </a:lnTo>
                      <a:lnTo>
                        <a:pt x="156" y="218"/>
                      </a:lnTo>
                      <a:lnTo>
                        <a:pt x="145" y="223"/>
                      </a:lnTo>
                      <a:lnTo>
                        <a:pt x="121" y="223"/>
                      </a:lnTo>
                      <a:lnTo>
                        <a:pt x="113" y="208"/>
                      </a:lnTo>
                      <a:lnTo>
                        <a:pt x="104" y="223"/>
                      </a:lnTo>
                      <a:lnTo>
                        <a:pt x="126" y="238"/>
                      </a:lnTo>
                      <a:lnTo>
                        <a:pt x="141" y="238"/>
                      </a:lnTo>
                      <a:lnTo>
                        <a:pt x="126" y="257"/>
                      </a:lnTo>
                      <a:lnTo>
                        <a:pt x="113" y="264"/>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73" name="Freeform 237">
                  <a:extLst>
                    <a:ext uri="{FF2B5EF4-FFF2-40B4-BE49-F238E27FC236}">
                      <a16:creationId xmlns:a16="http://schemas.microsoft.com/office/drawing/2014/main" id="{BCF2090E-1D46-45ED-AEF8-487A0B90F360}"/>
                    </a:ext>
                  </a:extLst>
                </p:cNvPr>
                <p:cNvSpPr>
                  <a:spLocks noChangeAspect="1"/>
                </p:cNvSpPr>
                <p:nvPr/>
              </p:nvSpPr>
              <p:spPr bwMode="auto">
                <a:xfrm>
                  <a:off x="1269" y="918"/>
                  <a:ext cx="234" cy="168"/>
                </a:xfrm>
                <a:custGeom>
                  <a:avLst/>
                  <a:gdLst>
                    <a:gd name="T0" fmla="*/ 159 w 216"/>
                    <a:gd name="T1" fmla="*/ 168 h 168"/>
                    <a:gd name="T2" fmla="*/ 129 w 216"/>
                    <a:gd name="T3" fmla="*/ 153 h 168"/>
                    <a:gd name="T4" fmla="*/ 114 w 216"/>
                    <a:gd name="T5" fmla="*/ 149 h 168"/>
                    <a:gd name="T6" fmla="*/ 71 w 216"/>
                    <a:gd name="T7" fmla="*/ 155 h 168"/>
                    <a:gd name="T8" fmla="*/ 26 w 216"/>
                    <a:gd name="T9" fmla="*/ 144 h 168"/>
                    <a:gd name="T10" fmla="*/ 30 w 216"/>
                    <a:gd name="T11" fmla="*/ 127 h 168"/>
                    <a:gd name="T12" fmla="*/ 2 w 216"/>
                    <a:gd name="T13" fmla="*/ 112 h 168"/>
                    <a:gd name="T14" fmla="*/ 2 w 216"/>
                    <a:gd name="T15" fmla="*/ 88 h 168"/>
                    <a:gd name="T16" fmla="*/ 49 w 216"/>
                    <a:gd name="T17" fmla="*/ 93 h 168"/>
                    <a:gd name="T18" fmla="*/ 84 w 216"/>
                    <a:gd name="T19" fmla="*/ 103 h 168"/>
                    <a:gd name="T20" fmla="*/ 56 w 216"/>
                    <a:gd name="T21" fmla="*/ 80 h 168"/>
                    <a:gd name="T22" fmla="*/ 10 w 216"/>
                    <a:gd name="T23" fmla="*/ 73 h 168"/>
                    <a:gd name="T24" fmla="*/ 15 w 216"/>
                    <a:gd name="T25" fmla="*/ 56 h 168"/>
                    <a:gd name="T26" fmla="*/ 64 w 216"/>
                    <a:gd name="T27" fmla="*/ 56 h 168"/>
                    <a:gd name="T28" fmla="*/ 30 w 216"/>
                    <a:gd name="T29" fmla="*/ 43 h 168"/>
                    <a:gd name="T30" fmla="*/ 23 w 216"/>
                    <a:gd name="T31" fmla="*/ 28 h 168"/>
                    <a:gd name="T32" fmla="*/ 45 w 216"/>
                    <a:gd name="T33" fmla="*/ 23 h 168"/>
                    <a:gd name="T34" fmla="*/ 49 w 216"/>
                    <a:gd name="T35" fmla="*/ 13 h 168"/>
                    <a:gd name="T36" fmla="*/ 75 w 216"/>
                    <a:gd name="T37" fmla="*/ 8 h 168"/>
                    <a:gd name="T38" fmla="*/ 114 w 216"/>
                    <a:gd name="T39" fmla="*/ 0 h 168"/>
                    <a:gd name="T40" fmla="*/ 95 w 216"/>
                    <a:gd name="T41" fmla="*/ 23 h 168"/>
                    <a:gd name="T42" fmla="*/ 125 w 216"/>
                    <a:gd name="T43" fmla="*/ 23 h 168"/>
                    <a:gd name="T44" fmla="*/ 134 w 216"/>
                    <a:gd name="T45" fmla="*/ 39 h 168"/>
                    <a:gd name="T46" fmla="*/ 136 w 216"/>
                    <a:gd name="T47" fmla="*/ 43 h 168"/>
                    <a:gd name="T48" fmla="*/ 155 w 216"/>
                    <a:gd name="T49" fmla="*/ 39 h 168"/>
                    <a:gd name="T50" fmla="*/ 159 w 216"/>
                    <a:gd name="T51" fmla="*/ 28 h 168"/>
                    <a:gd name="T52" fmla="*/ 159 w 216"/>
                    <a:gd name="T53" fmla="*/ 56 h 168"/>
                    <a:gd name="T54" fmla="*/ 159 w 216"/>
                    <a:gd name="T55" fmla="*/ 73 h 168"/>
                    <a:gd name="T56" fmla="*/ 177 w 216"/>
                    <a:gd name="T57" fmla="*/ 54 h 168"/>
                    <a:gd name="T58" fmla="*/ 194 w 216"/>
                    <a:gd name="T59" fmla="*/ 23 h 168"/>
                    <a:gd name="T60" fmla="*/ 209 w 216"/>
                    <a:gd name="T61" fmla="*/ 41 h 168"/>
                    <a:gd name="T62" fmla="*/ 207 w 216"/>
                    <a:gd name="T63" fmla="*/ 62 h 168"/>
                    <a:gd name="T64" fmla="*/ 194 w 216"/>
                    <a:gd name="T65" fmla="*/ 88 h 168"/>
                    <a:gd name="T66" fmla="*/ 192 w 216"/>
                    <a:gd name="T67" fmla="*/ 108 h 168"/>
                    <a:gd name="T68" fmla="*/ 200 w 216"/>
                    <a:gd name="T69" fmla="*/ 118 h 168"/>
                    <a:gd name="T70" fmla="*/ 216 w 216"/>
                    <a:gd name="T71" fmla="*/ 140 h 168"/>
                    <a:gd name="T72" fmla="*/ 198 w 216"/>
                    <a:gd name="T73" fmla="*/ 144 h 168"/>
                    <a:gd name="T74" fmla="*/ 177 w 216"/>
                    <a:gd name="T75" fmla="*/ 144 h 168"/>
                    <a:gd name="T76" fmla="*/ 185 w 216"/>
                    <a:gd name="T77" fmla="*/ 155 h 168"/>
                    <a:gd name="T78" fmla="*/ 175 w 216"/>
                    <a:gd name="T79" fmla="*/ 168 h 1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6"/>
                    <a:gd name="T121" fmla="*/ 0 h 168"/>
                    <a:gd name="T122" fmla="*/ 216 w 216"/>
                    <a:gd name="T123" fmla="*/ 168 h 1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6" h="168">
                      <a:moveTo>
                        <a:pt x="175" y="168"/>
                      </a:moveTo>
                      <a:lnTo>
                        <a:pt x="159" y="168"/>
                      </a:lnTo>
                      <a:lnTo>
                        <a:pt x="140" y="159"/>
                      </a:lnTo>
                      <a:lnTo>
                        <a:pt x="129" y="153"/>
                      </a:lnTo>
                      <a:lnTo>
                        <a:pt x="129" y="140"/>
                      </a:lnTo>
                      <a:lnTo>
                        <a:pt x="114" y="149"/>
                      </a:lnTo>
                      <a:lnTo>
                        <a:pt x="95" y="153"/>
                      </a:lnTo>
                      <a:lnTo>
                        <a:pt x="71" y="155"/>
                      </a:lnTo>
                      <a:lnTo>
                        <a:pt x="45" y="149"/>
                      </a:lnTo>
                      <a:lnTo>
                        <a:pt x="26" y="144"/>
                      </a:lnTo>
                      <a:lnTo>
                        <a:pt x="26" y="136"/>
                      </a:lnTo>
                      <a:lnTo>
                        <a:pt x="30" y="127"/>
                      </a:lnTo>
                      <a:lnTo>
                        <a:pt x="17" y="118"/>
                      </a:lnTo>
                      <a:lnTo>
                        <a:pt x="2" y="112"/>
                      </a:lnTo>
                      <a:lnTo>
                        <a:pt x="0" y="99"/>
                      </a:lnTo>
                      <a:lnTo>
                        <a:pt x="2" y="88"/>
                      </a:lnTo>
                      <a:lnTo>
                        <a:pt x="26" y="88"/>
                      </a:lnTo>
                      <a:lnTo>
                        <a:pt x="49" y="93"/>
                      </a:lnTo>
                      <a:lnTo>
                        <a:pt x="64" y="99"/>
                      </a:lnTo>
                      <a:lnTo>
                        <a:pt x="84" y="103"/>
                      </a:lnTo>
                      <a:lnTo>
                        <a:pt x="80" y="95"/>
                      </a:lnTo>
                      <a:lnTo>
                        <a:pt x="56" y="80"/>
                      </a:lnTo>
                      <a:lnTo>
                        <a:pt x="36" y="80"/>
                      </a:lnTo>
                      <a:lnTo>
                        <a:pt x="10" y="73"/>
                      </a:lnTo>
                      <a:lnTo>
                        <a:pt x="8" y="62"/>
                      </a:lnTo>
                      <a:lnTo>
                        <a:pt x="15" y="56"/>
                      </a:lnTo>
                      <a:lnTo>
                        <a:pt x="32" y="56"/>
                      </a:lnTo>
                      <a:lnTo>
                        <a:pt x="64" y="56"/>
                      </a:lnTo>
                      <a:lnTo>
                        <a:pt x="23" y="47"/>
                      </a:lnTo>
                      <a:lnTo>
                        <a:pt x="30" y="43"/>
                      </a:lnTo>
                      <a:lnTo>
                        <a:pt x="17" y="39"/>
                      </a:lnTo>
                      <a:lnTo>
                        <a:pt x="23" y="28"/>
                      </a:lnTo>
                      <a:lnTo>
                        <a:pt x="36" y="23"/>
                      </a:lnTo>
                      <a:lnTo>
                        <a:pt x="45" y="23"/>
                      </a:lnTo>
                      <a:lnTo>
                        <a:pt x="41" y="15"/>
                      </a:lnTo>
                      <a:lnTo>
                        <a:pt x="49" y="13"/>
                      </a:lnTo>
                      <a:lnTo>
                        <a:pt x="60" y="13"/>
                      </a:lnTo>
                      <a:lnTo>
                        <a:pt x="75" y="8"/>
                      </a:lnTo>
                      <a:lnTo>
                        <a:pt x="90" y="4"/>
                      </a:lnTo>
                      <a:lnTo>
                        <a:pt x="114" y="0"/>
                      </a:lnTo>
                      <a:lnTo>
                        <a:pt x="112" y="15"/>
                      </a:lnTo>
                      <a:lnTo>
                        <a:pt x="95" y="23"/>
                      </a:lnTo>
                      <a:lnTo>
                        <a:pt x="114" y="23"/>
                      </a:lnTo>
                      <a:lnTo>
                        <a:pt x="125" y="23"/>
                      </a:lnTo>
                      <a:lnTo>
                        <a:pt x="136" y="30"/>
                      </a:lnTo>
                      <a:lnTo>
                        <a:pt x="134" y="39"/>
                      </a:lnTo>
                      <a:lnTo>
                        <a:pt x="121" y="43"/>
                      </a:lnTo>
                      <a:lnTo>
                        <a:pt x="136" y="43"/>
                      </a:lnTo>
                      <a:lnTo>
                        <a:pt x="149" y="47"/>
                      </a:lnTo>
                      <a:lnTo>
                        <a:pt x="155" y="39"/>
                      </a:lnTo>
                      <a:lnTo>
                        <a:pt x="155" y="23"/>
                      </a:lnTo>
                      <a:lnTo>
                        <a:pt x="159" y="28"/>
                      </a:lnTo>
                      <a:lnTo>
                        <a:pt x="168" y="41"/>
                      </a:lnTo>
                      <a:lnTo>
                        <a:pt x="159" y="56"/>
                      </a:lnTo>
                      <a:lnTo>
                        <a:pt x="155" y="71"/>
                      </a:lnTo>
                      <a:lnTo>
                        <a:pt x="159" y="73"/>
                      </a:lnTo>
                      <a:lnTo>
                        <a:pt x="170" y="69"/>
                      </a:lnTo>
                      <a:lnTo>
                        <a:pt x="177" y="54"/>
                      </a:lnTo>
                      <a:lnTo>
                        <a:pt x="183" y="39"/>
                      </a:lnTo>
                      <a:lnTo>
                        <a:pt x="194" y="23"/>
                      </a:lnTo>
                      <a:lnTo>
                        <a:pt x="205" y="28"/>
                      </a:lnTo>
                      <a:lnTo>
                        <a:pt x="209" y="41"/>
                      </a:lnTo>
                      <a:lnTo>
                        <a:pt x="213" y="49"/>
                      </a:lnTo>
                      <a:lnTo>
                        <a:pt x="207" y="62"/>
                      </a:lnTo>
                      <a:lnTo>
                        <a:pt x="200" y="77"/>
                      </a:lnTo>
                      <a:lnTo>
                        <a:pt x="194" y="88"/>
                      </a:lnTo>
                      <a:lnTo>
                        <a:pt x="187" y="99"/>
                      </a:lnTo>
                      <a:lnTo>
                        <a:pt x="192" y="108"/>
                      </a:lnTo>
                      <a:lnTo>
                        <a:pt x="198" y="121"/>
                      </a:lnTo>
                      <a:lnTo>
                        <a:pt x="200" y="118"/>
                      </a:lnTo>
                      <a:lnTo>
                        <a:pt x="207" y="129"/>
                      </a:lnTo>
                      <a:lnTo>
                        <a:pt x="216" y="140"/>
                      </a:lnTo>
                      <a:lnTo>
                        <a:pt x="207" y="153"/>
                      </a:lnTo>
                      <a:lnTo>
                        <a:pt x="198" y="144"/>
                      </a:lnTo>
                      <a:lnTo>
                        <a:pt x="185" y="144"/>
                      </a:lnTo>
                      <a:lnTo>
                        <a:pt x="177" y="144"/>
                      </a:lnTo>
                      <a:lnTo>
                        <a:pt x="170" y="159"/>
                      </a:lnTo>
                      <a:lnTo>
                        <a:pt x="185" y="155"/>
                      </a:lnTo>
                      <a:lnTo>
                        <a:pt x="185" y="164"/>
                      </a:lnTo>
                      <a:lnTo>
                        <a:pt x="175" y="168"/>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74" name="Freeform 238">
                  <a:extLst>
                    <a:ext uri="{FF2B5EF4-FFF2-40B4-BE49-F238E27FC236}">
                      <a16:creationId xmlns:a16="http://schemas.microsoft.com/office/drawing/2014/main" id="{5FE11348-20E7-4122-B9EE-ABAF048A0E26}"/>
                    </a:ext>
                  </a:extLst>
                </p:cNvPr>
                <p:cNvSpPr>
                  <a:spLocks noChangeAspect="1"/>
                </p:cNvSpPr>
                <p:nvPr/>
              </p:nvSpPr>
              <p:spPr bwMode="auto">
                <a:xfrm>
                  <a:off x="1806" y="698"/>
                  <a:ext cx="123" cy="142"/>
                </a:xfrm>
                <a:custGeom>
                  <a:avLst/>
                  <a:gdLst>
                    <a:gd name="T0" fmla="*/ 41 w 114"/>
                    <a:gd name="T1" fmla="*/ 142 h 142"/>
                    <a:gd name="T2" fmla="*/ 24 w 114"/>
                    <a:gd name="T3" fmla="*/ 140 h 142"/>
                    <a:gd name="T4" fmla="*/ 15 w 114"/>
                    <a:gd name="T5" fmla="*/ 136 h 142"/>
                    <a:gd name="T6" fmla="*/ 0 w 114"/>
                    <a:gd name="T7" fmla="*/ 127 h 142"/>
                    <a:gd name="T8" fmla="*/ 0 w 114"/>
                    <a:gd name="T9" fmla="*/ 110 h 142"/>
                    <a:gd name="T10" fmla="*/ 15 w 114"/>
                    <a:gd name="T11" fmla="*/ 95 h 142"/>
                    <a:gd name="T12" fmla="*/ 48 w 114"/>
                    <a:gd name="T13" fmla="*/ 101 h 142"/>
                    <a:gd name="T14" fmla="*/ 45 w 114"/>
                    <a:gd name="T15" fmla="*/ 86 h 142"/>
                    <a:gd name="T16" fmla="*/ 17 w 114"/>
                    <a:gd name="T17" fmla="*/ 84 h 142"/>
                    <a:gd name="T18" fmla="*/ 2 w 114"/>
                    <a:gd name="T19" fmla="*/ 79 h 142"/>
                    <a:gd name="T20" fmla="*/ 24 w 114"/>
                    <a:gd name="T21" fmla="*/ 69 h 142"/>
                    <a:gd name="T22" fmla="*/ 2 w 114"/>
                    <a:gd name="T23" fmla="*/ 69 h 142"/>
                    <a:gd name="T24" fmla="*/ 15 w 114"/>
                    <a:gd name="T25" fmla="*/ 45 h 142"/>
                    <a:gd name="T26" fmla="*/ 30 w 114"/>
                    <a:gd name="T27" fmla="*/ 56 h 142"/>
                    <a:gd name="T28" fmla="*/ 45 w 114"/>
                    <a:gd name="T29" fmla="*/ 45 h 142"/>
                    <a:gd name="T30" fmla="*/ 30 w 114"/>
                    <a:gd name="T31" fmla="*/ 45 h 142"/>
                    <a:gd name="T32" fmla="*/ 24 w 114"/>
                    <a:gd name="T33" fmla="*/ 36 h 142"/>
                    <a:gd name="T34" fmla="*/ 37 w 114"/>
                    <a:gd name="T35" fmla="*/ 28 h 142"/>
                    <a:gd name="T36" fmla="*/ 56 w 114"/>
                    <a:gd name="T37" fmla="*/ 34 h 142"/>
                    <a:gd name="T38" fmla="*/ 61 w 114"/>
                    <a:gd name="T39" fmla="*/ 28 h 142"/>
                    <a:gd name="T40" fmla="*/ 56 w 114"/>
                    <a:gd name="T41" fmla="*/ 21 h 142"/>
                    <a:gd name="T42" fmla="*/ 67 w 114"/>
                    <a:gd name="T43" fmla="*/ 15 h 142"/>
                    <a:gd name="T44" fmla="*/ 89 w 114"/>
                    <a:gd name="T45" fmla="*/ 0 h 142"/>
                    <a:gd name="T46" fmla="*/ 102 w 114"/>
                    <a:gd name="T47" fmla="*/ 10 h 142"/>
                    <a:gd name="T48" fmla="*/ 97 w 114"/>
                    <a:gd name="T49" fmla="*/ 25 h 142"/>
                    <a:gd name="T50" fmla="*/ 97 w 114"/>
                    <a:gd name="T51" fmla="*/ 43 h 142"/>
                    <a:gd name="T52" fmla="*/ 102 w 114"/>
                    <a:gd name="T53" fmla="*/ 49 h 142"/>
                    <a:gd name="T54" fmla="*/ 99 w 114"/>
                    <a:gd name="T55" fmla="*/ 64 h 142"/>
                    <a:gd name="T56" fmla="*/ 108 w 114"/>
                    <a:gd name="T57" fmla="*/ 75 h 142"/>
                    <a:gd name="T58" fmla="*/ 97 w 114"/>
                    <a:gd name="T59" fmla="*/ 95 h 142"/>
                    <a:gd name="T60" fmla="*/ 108 w 114"/>
                    <a:gd name="T61" fmla="*/ 92 h 142"/>
                    <a:gd name="T62" fmla="*/ 114 w 114"/>
                    <a:gd name="T63" fmla="*/ 112 h 142"/>
                    <a:gd name="T64" fmla="*/ 104 w 114"/>
                    <a:gd name="T65" fmla="*/ 112 h 142"/>
                    <a:gd name="T66" fmla="*/ 89 w 114"/>
                    <a:gd name="T67" fmla="*/ 116 h 142"/>
                    <a:gd name="T68" fmla="*/ 71 w 114"/>
                    <a:gd name="T69" fmla="*/ 125 h 142"/>
                    <a:gd name="T70" fmla="*/ 78 w 114"/>
                    <a:gd name="T71" fmla="*/ 110 h 142"/>
                    <a:gd name="T72" fmla="*/ 65 w 114"/>
                    <a:gd name="T73" fmla="*/ 116 h 142"/>
                    <a:gd name="T74" fmla="*/ 61 w 114"/>
                    <a:gd name="T75" fmla="*/ 129 h 142"/>
                    <a:gd name="T76" fmla="*/ 52 w 114"/>
                    <a:gd name="T77" fmla="*/ 131 h 142"/>
                    <a:gd name="T78" fmla="*/ 41 w 114"/>
                    <a:gd name="T79" fmla="*/ 142 h 1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4"/>
                    <a:gd name="T121" fmla="*/ 0 h 142"/>
                    <a:gd name="T122" fmla="*/ 114 w 114"/>
                    <a:gd name="T123" fmla="*/ 142 h 1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4" h="142">
                      <a:moveTo>
                        <a:pt x="41" y="142"/>
                      </a:moveTo>
                      <a:lnTo>
                        <a:pt x="24" y="140"/>
                      </a:lnTo>
                      <a:lnTo>
                        <a:pt x="15" y="136"/>
                      </a:lnTo>
                      <a:lnTo>
                        <a:pt x="0" y="127"/>
                      </a:lnTo>
                      <a:lnTo>
                        <a:pt x="0" y="110"/>
                      </a:lnTo>
                      <a:lnTo>
                        <a:pt x="15" y="95"/>
                      </a:lnTo>
                      <a:lnTo>
                        <a:pt x="48" y="101"/>
                      </a:lnTo>
                      <a:lnTo>
                        <a:pt x="45" y="86"/>
                      </a:lnTo>
                      <a:lnTo>
                        <a:pt x="17" y="84"/>
                      </a:lnTo>
                      <a:lnTo>
                        <a:pt x="2" y="79"/>
                      </a:lnTo>
                      <a:lnTo>
                        <a:pt x="24" y="69"/>
                      </a:lnTo>
                      <a:lnTo>
                        <a:pt x="2" y="69"/>
                      </a:lnTo>
                      <a:lnTo>
                        <a:pt x="15" y="45"/>
                      </a:lnTo>
                      <a:lnTo>
                        <a:pt x="30" y="56"/>
                      </a:lnTo>
                      <a:lnTo>
                        <a:pt x="45" y="45"/>
                      </a:lnTo>
                      <a:lnTo>
                        <a:pt x="30" y="45"/>
                      </a:lnTo>
                      <a:lnTo>
                        <a:pt x="24" y="36"/>
                      </a:lnTo>
                      <a:lnTo>
                        <a:pt x="37" y="28"/>
                      </a:lnTo>
                      <a:lnTo>
                        <a:pt x="56" y="34"/>
                      </a:lnTo>
                      <a:lnTo>
                        <a:pt x="61" y="28"/>
                      </a:lnTo>
                      <a:lnTo>
                        <a:pt x="56" y="21"/>
                      </a:lnTo>
                      <a:lnTo>
                        <a:pt x="67" y="15"/>
                      </a:lnTo>
                      <a:lnTo>
                        <a:pt x="89" y="0"/>
                      </a:lnTo>
                      <a:lnTo>
                        <a:pt x="102" y="10"/>
                      </a:lnTo>
                      <a:lnTo>
                        <a:pt x="97" y="25"/>
                      </a:lnTo>
                      <a:lnTo>
                        <a:pt x="97" y="43"/>
                      </a:lnTo>
                      <a:lnTo>
                        <a:pt x="102" y="49"/>
                      </a:lnTo>
                      <a:lnTo>
                        <a:pt x="99" y="64"/>
                      </a:lnTo>
                      <a:lnTo>
                        <a:pt x="108" y="75"/>
                      </a:lnTo>
                      <a:lnTo>
                        <a:pt x="97" y="95"/>
                      </a:lnTo>
                      <a:lnTo>
                        <a:pt x="108" y="92"/>
                      </a:lnTo>
                      <a:lnTo>
                        <a:pt x="114" y="112"/>
                      </a:lnTo>
                      <a:lnTo>
                        <a:pt x="104" y="112"/>
                      </a:lnTo>
                      <a:lnTo>
                        <a:pt x="89" y="116"/>
                      </a:lnTo>
                      <a:lnTo>
                        <a:pt x="71" y="125"/>
                      </a:lnTo>
                      <a:lnTo>
                        <a:pt x="78" y="110"/>
                      </a:lnTo>
                      <a:lnTo>
                        <a:pt x="65" y="116"/>
                      </a:lnTo>
                      <a:lnTo>
                        <a:pt x="61" y="129"/>
                      </a:lnTo>
                      <a:lnTo>
                        <a:pt x="52" y="131"/>
                      </a:lnTo>
                      <a:lnTo>
                        <a:pt x="41" y="142"/>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75" name="Freeform 239">
                  <a:extLst>
                    <a:ext uri="{FF2B5EF4-FFF2-40B4-BE49-F238E27FC236}">
                      <a16:creationId xmlns:a16="http://schemas.microsoft.com/office/drawing/2014/main" id="{040A8BCC-5B2A-4367-A539-8B0862D1B69A}"/>
                    </a:ext>
                  </a:extLst>
                </p:cNvPr>
                <p:cNvSpPr>
                  <a:spLocks noChangeAspect="1"/>
                </p:cNvSpPr>
                <p:nvPr/>
              </p:nvSpPr>
              <p:spPr bwMode="auto">
                <a:xfrm>
                  <a:off x="1208" y="851"/>
                  <a:ext cx="182" cy="108"/>
                </a:xfrm>
                <a:custGeom>
                  <a:avLst/>
                  <a:gdLst>
                    <a:gd name="T0" fmla="*/ 21 w 168"/>
                    <a:gd name="T1" fmla="*/ 108 h 108"/>
                    <a:gd name="T2" fmla="*/ 10 w 168"/>
                    <a:gd name="T3" fmla="*/ 108 h 108"/>
                    <a:gd name="T4" fmla="*/ 15 w 168"/>
                    <a:gd name="T5" fmla="*/ 97 h 108"/>
                    <a:gd name="T6" fmla="*/ 15 w 168"/>
                    <a:gd name="T7" fmla="*/ 86 h 108"/>
                    <a:gd name="T8" fmla="*/ 6 w 168"/>
                    <a:gd name="T9" fmla="*/ 80 h 108"/>
                    <a:gd name="T10" fmla="*/ 0 w 168"/>
                    <a:gd name="T11" fmla="*/ 71 h 108"/>
                    <a:gd name="T12" fmla="*/ 17 w 168"/>
                    <a:gd name="T13" fmla="*/ 60 h 108"/>
                    <a:gd name="T14" fmla="*/ 25 w 168"/>
                    <a:gd name="T15" fmla="*/ 49 h 108"/>
                    <a:gd name="T16" fmla="*/ 38 w 168"/>
                    <a:gd name="T17" fmla="*/ 49 h 108"/>
                    <a:gd name="T18" fmla="*/ 41 w 168"/>
                    <a:gd name="T19" fmla="*/ 45 h 108"/>
                    <a:gd name="T20" fmla="*/ 38 w 168"/>
                    <a:gd name="T21" fmla="*/ 41 h 108"/>
                    <a:gd name="T22" fmla="*/ 41 w 168"/>
                    <a:gd name="T23" fmla="*/ 41 h 108"/>
                    <a:gd name="T24" fmla="*/ 45 w 168"/>
                    <a:gd name="T25" fmla="*/ 41 h 108"/>
                    <a:gd name="T26" fmla="*/ 71 w 168"/>
                    <a:gd name="T27" fmla="*/ 26 h 108"/>
                    <a:gd name="T28" fmla="*/ 66 w 168"/>
                    <a:gd name="T29" fmla="*/ 17 h 108"/>
                    <a:gd name="T30" fmla="*/ 75 w 168"/>
                    <a:gd name="T31" fmla="*/ 0 h 108"/>
                    <a:gd name="T32" fmla="*/ 97 w 168"/>
                    <a:gd name="T33" fmla="*/ 2 h 108"/>
                    <a:gd name="T34" fmla="*/ 101 w 168"/>
                    <a:gd name="T35" fmla="*/ 6 h 108"/>
                    <a:gd name="T36" fmla="*/ 125 w 168"/>
                    <a:gd name="T37" fmla="*/ 8 h 108"/>
                    <a:gd name="T38" fmla="*/ 125 w 168"/>
                    <a:gd name="T39" fmla="*/ 15 h 108"/>
                    <a:gd name="T40" fmla="*/ 131 w 168"/>
                    <a:gd name="T41" fmla="*/ 21 h 108"/>
                    <a:gd name="T42" fmla="*/ 120 w 168"/>
                    <a:gd name="T43" fmla="*/ 26 h 108"/>
                    <a:gd name="T44" fmla="*/ 136 w 168"/>
                    <a:gd name="T45" fmla="*/ 26 h 108"/>
                    <a:gd name="T46" fmla="*/ 136 w 168"/>
                    <a:gd name="T47" fmla="*/ 26 h 108"/>
                    <a:gd name="T48" fmla="*/ 136 w 168"/>
                    <a:gd name="T49" fmla="*/ 34 h 108"/>
                    <a:gd name="T50" fmla="*/ 144 w 168"/>
                    <a:gd name="T51" fmla="*/ 26 h 108"/>
                    <a:gd name="T52" fmla="*/ 144 w 168"/>
                    <a:gd name="T53" fmla="*/ 26 h 108"/>
                    <a:gd name="T54" fmla="*/ 157 w 168"/>
                    <a:gd name="T55" fmla="*/ 26 h 108"/>
                    <a:gd name="T56" fmla="*/ 161 w 168"/>
                    <a:gd name="T57" fmla="*/ 30 h 108"/>
                    <a:gd name="T58" fmla="*/ 161 w 168"/>
                    <a:gd name="T59" fmla="*/ 49 h 108"/>
                    <a:gd name="T60" fmla="*/ 168 w 168"/>
                    <a:gd name="T61" fmla="*/ 60 h 108"/>
                    <a:gd name="T62" fmla="*/ 153 w 168"/>
                    <a:gd name="T63" fmla="*/ 65 h 108"/>
                    <a:gd name="T64" fmla="*/ 136 w 168"/>
                    <a:gd name="T65" fmla="*/ 67 h 108"/>
                    <a:gd name="T66" fmla="*/ 112 w 168"/>
                    <a:gd name="T67" fmla="*/ 71 h 108"/>
                    <a:gd name="T68" fmla="*/ 101 w 168"/>
                    <a:gd name="T69" fmla="*/ 75 h 108"/>
                    <a:gd name="T70" fmla="*/ 88 w 168"/>
                    <a:gd name="T71" fmla="*/ 82 h 108"/>
                    <a:gd name="T72" fmla="*/ 75 w 168"/>
                    <a:gd name="T73" fmla="*/ 82 h 108"/>
                    <a:gd name="T74" fmla="*/ 71 w 168"/>
                    <a:gd name="T75" fmla="*/ 80 h 108"/>
                    <a:gd name="T76" fmla="*/ 60 w 168"/>
                    <a:gd name="T77" fmla="*/ 93 h 108"/>
                    <a:gd name="T78" fmla="*/ 51 w 168"/>
                    <a:gd name="T79" fmla="*/ 106 h 108"/>
                    <a:gd name="T80" fmla="*/ 38 w 168"/>
                    <a:gd name="T81" fmla="*/ 101 h 108"/>
                    <a:gd name="T82" fmla="*/ 21 w 168"/>
                    <a:gd name="T83" fmla="*/ 108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8"/>
                    <a:gd name="T127" fmla="*/ 0 h 108"/>
                    <a:gd name="T128" fmla="*/ 168 w 168"/>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8" h="108">
                      <a:moveTo>
                        <a:pt x="21" y="108"/>
                      </a:moveTo>
                      <a:lnTo>
                        <a:pt x="10" y="108"/>
                      </a:lnTo>
                      <a:lnTo>
                        <a:pt x="15" y="97"/>
                      </a:lnTo>
                      <a:lnTo>
                        <a:pt x="15" y="86"/>
                      </a:lnTo>
                      <a:lnTo>
                        <a:pt x="6" y="80"/>
                      </a:lnTo>
                      <a:lnTo>
                        <a:pt x="0" y="71"/>
                      </a:lnTo>
                      <a:lnTo>
                        <a:pt x="17" y="60"/>
                      </a:lnTo>
                      <a:lnTo>
                        <a:pt x="25" y="49"/>
                      </a:lnTo>
                      <a:lnTo>
                        <a:pt x="38" y="49"/>
                      </a:lnTo>
                      <a:lnTo>
                        <a:pt x="41" y="45"/>
                      </a:lnTo>
                      <a:lnTo>
                        <a:pt x="38" y="41"/>
                      </a:lnTo>
                      <a:lnTo>
                        <a:pt x="41" y="41"/>
                      </a:lnTo>
                      <a:lnTo>
                        <a:pt x="45" y="41"/>
                      </a:lnTo>
                      <a:lnTo>
                        <a:pt x="71" y="26"/>
                      </a:lnTo>
                      <a:lnTo>
                        <a:pt x="66" y="17"/>
                      </a:lnTo>
                      <a:lnTo>
                        <a:pt x="75" y="0"/>
                      </a:lnTo>
                      <a:lnTo>
                        <a:pt x="97" y="2"/>
                      </a:lnTo>
                      <a:lnTo>
                        <a:pt x="101" y="6"/>
                      </a:lnTo>
                      <a:lnTo>
                        <a:pt x="125" y="8"/>
                      </a:lnTo>
                      <a:lnTo>
                        <a:pt x="125" y="15"/>
                      </a:lnTo>
                      <a:lnTo>
                        <a:pt x="131" y="21"/>
                      </a:lnTo>
                      <a:lnTo>
                        <a:pt x="120" y="26"/>
                      </a:lnTo>
                      <a:lnTo>
                        <a:pt x="136" y="26"/>
                      </a:lnTo>
                      <a:lnTo>
                        <a:pt x="136" y="34"/>
                      </a:lnTo>
                      <a:lnTo>
                        <a:pt x="144" y="26"/>
                      </a:lnTo>
                      <a:lnTo>
                        <a:pt x="157" y="26"/>
                      </a:lnTo>
                      <a:lnTo>
                        <a:pt x="161" y="30"/>
                      </a:lnTo>
                      <a:lnTo>
                        <a:pt x="161" y="49"/>
                      </a:lnTo>
                      <a:lnTo>
                        <a:pt x="168" y="60"/>
                      </a:lnTo>
                      <a:lnTo>
                        <a:pt x="153" y="65"/>
                      </a:lnTo>
                      <a:lnTo>
                        <a:pt x="136" y="67"/>
                      </a:lnTo>
                      <a:lnTo>
                        <a:pt x="112" y="71"/>
                      </a:lnTo>
                      <a:lnTo>
                        <a:pt x="101" y="75"/>
                      </a:lnTo>
                      <a:lnTo>
                        <a:pt x="88" y="82"/>
                      </a:lnTo>
                      <a:lnTo>
                        <a:pt x="75" y="82"/>
                      </a:lnTo>
                      <a:lnTo>
                        <a:pt x="71" y="80"/>
                      </a:lnTo>
                      <a:lnTo>
                        <a:pt x="60" y="93"/>
                      </a:lnTo>
                      <a:lnTo>
                        <a:pt x="51" y="106"/>
                      </a:lnTo>
                      <a:lnTo>
                        <a:pt x="38" y="101"/>
                      </a:lnTo>
                      <a:lnTo>
                        <a:pt x="21" y="108"/>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76" name="Freeform 240">
                  <a:extLst>
                    <a:ext uri="{FF2B5EF4-FFF2-40B4-BE49-F238E27FC236}">
                      <a16:creationId xmlns:a16="http://schemas.microsoft.com/office/drawing/2014/main" id="{06270977-0A24-4DA6-B697-477B63EE0FB5}"/>
                    </a:ext>
                  </a:extLst>
                </p:cNvPr>
                <p:cNvSpPr>
                  <a:spLocks noChangeAspect="1"/>
                </p:cNvSpPr>
                <p:nvPr/>
              </p:nvSpPr>
              <p:spPr bwMode="auto">
                <a:xfrm>
                  <a:off x="1713" y="864"/>
                  <a:ext cx="184" cy="114"/>
                </a:xfrm>
                <a:custGeom>
                  <a:avLst/>
                  <a:gdLst>
                    <a:gd name="T0" fmla="*/ 142 w 170"/>
                    <a:gd name="T1" fmla="*/ 114 h 114"/>
                    <a:gd name="T2" fmla="*/ 121 w 170"/>
                    <a:gd name="T3" fmla="*/ 114 h 114"/>
                    <a:gd name="T4" fmla="*/ 103 w 170"/>
                    <a:gd name="T5" fmla="*/ 108 h 114"/>
                    <a:gd name="T6" fmla="*/ 77 w 170"/>
                    <a:gd name="T7" fmla="*/ 103 h 114"/>
                    <a:gd name="T8" fmla="*/ 49 w 170"/>
                    <a:gd name="T9" fmla="*/ 99 h 114"/>
                    <a:gd name="T10" fmla="*/ 24 w 170"/>
                    <a:gd name="T11" fmla="*/ 93 h 114"/>
                    <a:gd name="T12" fmla="*/ 8 w 170"/>
                    <a:gd name="T13" fmla="*/ 80 h 114"/>
                    <a:gd name="T14" fmla="*/ 15 w 170"/>
                    <a:gd name="T15" fmla="*/ 69 h 114"/>
                    <a:gd name="T16" fmla="*/ 24 w 170"/>
                    <a:gd name="T17" fmla="*/ 54 h 114"/>
                    <a:gd name="T18" fmla="*/ 24 w 170"/>
                    <a:gd name="T19" fmla="*/ 39 h 114"/>
                    <a:gd name="T20" fmla="*/ 24 w 170"/>
                    <a:gd name="T21" fmla="*/ 30 h 114"/>
                    <a:gd name="T22" fmla="*/ 6 w 170"/>
                    <a:gd name="T23" fmla="*/ 23 h 114"/>
                    <a:gd name="T24" fmla="*/ 0 w 170"/>
                    <a:gd name="T25" fmla="*/ 13 h 114"/>
                    <a:gd name="T26" fmla="*/ 4 w 170"/>
                    <a:gd name="T27" fmla="*/ 0 h 114"/>
                    <a:gd name="T28" fmla="*/ 19 w 170"/>
                    <a:gd name="T29" fmla="*/ 0 h 114"/>
                    <a:gd name="T30" fmla="*/ 39 w 170"/>
                    <a:gd name="T31" fmla="*/ 13 h 114"/>
                    <a:gd name="T32" fmla="*/ 45 w 170"/>
                    <a:gd name="T33" fmla="*/ 19 h 114"/>
                    <a:gd name="T34" fmla="*/ 62 w 170"/>
                    <a:gd name="T35" fmla="*/ 30 h 114"/>
                    <a:gd name="T36" fmla="*/ 69 w 170"/>
                    <a:gd name="T37" fmla="*/ 43 h 114"/>
                    <a:gd name="T38" fmla="*/ 58 w 170"/>
                    <a:gd name="T39" fmla="*/ 43 h 114"/>
                    <a:gd name="T40" fmla="*/ 56 w 170"/>
                    <a:gd name="T41" fmla="*/ 49 h 114"/>
                    <a:gd name="T42" fmla="*/ 56 w 170"/>
                    <a:gd name="T43" fmla="*/ 54 h 114"/>
                    <a:gd name="T44" fmla="*/ 62 w 170"/>
                    <a:gd name="T45" fmla="*/ 69 h 114"/>
                    <a:gd name="T46" fmla="*/ 77 w 170"/>
                    <a:gd name="T47" fmla="*/ 71 h 114"/>
                    <a:gd name="T48" fmla="*/ 93 w 170"/>
                    <a:gd name="T49" fmla="*/ 77 h 114"/>
                    <a:gd name="T50" fmla="*/ 118 w 170"/>
                    <a:gd name="T51" fmla="*/ 77 h 114"/>
                    <a:gd name="T52" fmla="*/ 136 w 170"/>
                    <a:gd name="T53" fmla="*/ 73 h 114"/>
                    <a:gd name="T54" fmla="*/ 159 w 170"/>
                    <a:gd name="T55" fmla="*/ 80 h 114"/>
                    <a:gd name="T56" fmla="*/ 170 w 170"/>
                    <a:gd name="T57" fmla="*/ 88 h 114"/>
                    <a:gd name="T58" fmla="*/ 170 w 170"/>
                    <a:gd name="T59" fmla="*/ 95 h 114"/>
                    <a:gd name="T60" fmla="*/ 159 w 170"/>
                    <a:gd name="T61" fmla="*/ 103 h 114"/>
                    <a:gd name="T62" fmla="*/ 151 w 170"/>
                    <a:gd name="T63" fmla="*/ 110 h 114"/>
                    <a:gd name="T64" fmla="*/ 142 w 170"/>
                    <a:gd name="T65" fmla="*/ 114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
                    <a:gd name="T100" fmla="*/ 0 h 114"/>
                    <a:gd name="T101" fmla="*/ 170 w 170"/>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 h="114">
                      <a:moveTo>
                        <a:pt x="142" y="114"/>
                      </a:moveTo>
                      <a:lnTo>
                        <a:pt x="121" y="114"/>
                      </a:lnTo>
                      <a:lnTo>
                        <a:pt x="103" y="108"/>
                      </a:lnTo>
                      <a:lnTo>
                        <a:pt x="77" y="103"/>
                      </a:lnTo>
                      <a:lnTo>
                        <a:pt x="49" y="99"/>
                      </a:lnTo>
                      <a:lnTo>
                        <a:pt x="24" y="93"/>
                      </a:lnTo>
                      <a:lnTo>
                        <a:pt x="8" y="80"/>
                      </a:lnTo>
                      <a:lnTo>
                        <a:pt x="15" y="69"/>
                      </a:lnTo>
                      <a:lnTo>
                        <a:pt x="24" y="54"/>
                      </a:lnTo>
                      <a:lnTo>
                        <a:pt x="24" y="39"/>
                      </a:lnTo>
                      <a:lnTo>
                        <a:pt x="24" y="30"/>
                      </a:lnTo>
                      <a:lnTo>
                        <a:pt x="6" y="23"/>
                      </a:lnTo>
                      <a:lnTo>
                        <a:pt x="0" y="13"/>
                      </a:lnTo>
                      <a:lnTo>
                        <a:pt x="4" y="0"/>
                      </a:lnTo>
                      <a:lnTo>
                        <a:pt x="19" y="0"/>
                      </a:lnTo>
                      <a:lnTo>
                        <a:pt x="39" y="13"/>
                      </a:lnTo>
                      <a:lnTo>
                        <a:pt x="45" y="19"/>
                      </a:lnTo>
                      <a:lnTo>
                        <a:pt x="62" y="30"/>
                      </a:lnTo>
                      <a:lnTo>
                        <a:pt x="69" y="43"/>
                      </a:lnTo>
                      <a:lnTo>
                        <a:pt x="58" y="43"/>
                      </a:lnTo>
                      <a:lnTo>
                        <a:pt x="56" y="49"/>
                      </a:lnTo>
                      <a:lnTo>
                        <a:pt x="56" y="54"/>
                      </a:lnTo>
                      <a:lnTo>
                        <a:pt x="62" y="69"/>
                      </a:lnTo>
                      <a:lnTo>
                        <a:pt x="77" y="71"/>
                      </a:lnTo>
                      <a:lnTo>
                        <a:pt x="93" y="77"/>
                      </a:lnTo>
                      <a:lnTo>
                        <a:pt x="118" y="77"/>
                      </a:lnTo>
                      <a:lnTo>
                        <a:pt x="136" y="73"/>
                      </a:lnTo>
                      <a:lnTo>
                        <a:pt x="159" y="80"/>
                      </a:lnTo>
                      <a:lnTo>
                        <a:pt x="170" y="88"/>
                      </a:lnTo>
                      <a:lnTo>
                        <a:pt x="170" y="95"/>
                      </a:lnTo>
                      <a:lnTo>
                        <a:pt x="159" y="103"/>
                      </a:lnTo>
                      <a:lnTo>
                        <a:pt x="151" y="110"/>
                      </a:lnTo>
                      <a:lnTo>
                        <a:pt x="142" y="114"/>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77" name="Freeform 241">
                  <a:extLst>
                    <a:ext uri="{FF2B5EF4-FFF2-40B4-BE49-F238E27FC236}">
                      <a16:creationId xmlns:a16="http://schemas.microsoft.com/office/drawing/2014/main" id="{7B8129AA-A347-4069-A2A0-1B3AE54EDD81}"/>
                    </a:ext>
                  </a:extLst>
                </p:cNvPr>
                <p:cNvSpPr>
                  <a:spLocks noChangeAspect="1"/>
                </p:cNvSpPr>
                <p:nvPr/>
              </p:nvSpPr>
              <p:spPr bwMode="auto">
                <a:xfrm>
                  <a:off x="1414" y="814"/>
                  <a:ext cx="163" cy="84"/>
                </a:xfrm>
                <a:custGeom>
                  <a:avLst/>
                  <a:gdLst>
                    <a:gd name="T0" fmla="*/ 123 w 151"/>
                    <a:gd name="T1" fmla="*/ 84 h 84"/>
                    <a:gd name="T2" fmla="*/ 90 w 151"/>
                    <a:gd name="T3" fmla="*/ 78 h 84"/>
                    <a:gd name="T4" fmla="*/ 94 w 151"/>
                    <a:gd name="T5" fmla="*/ 73 h 84"/>
                    <a:gd name="T6" fmla="*/ 25 w 151"/>
                    <a:gd name="T7" fmla="*/ 80 h 84"/>
                    <a:gd name="T8" fmla="*/ 19 w 151"/>
                    <a:gd name="T9" fmla="*/ 69 h 84"/>
                    <a:gd name="T10" fmla="*/ 36 w 151"/>
                    <a:gd name="T11" fmla="*/ 65 h 84"/>
                    <a:gd name="T12" fmla="*/ 60 w 151"/>
                    <a:gd name="T13" fmla="*/ 65 h 84"/>
                    <a:gd name="T14" fmla="*/ 75 w 151"/>
                    <a:gd name="T15" fmla="*/ 56 h 84"/>
                    <a:gd name="T16" fmla="*/ 41 w 151"/>
                    <a:gd name="T17" fmla="*/ 54 h 84"/>
                    <a:gd name="T18" fmla="*/ 51 w 151"/>
                    <a:gd name="T19" fmla="*/ 43 h 84"/>
                    <a:gd name="T20" fmla="*/ 49 w 151"/>
                    <a:gd name="T21" fmla="*/ 39 h 84"/>
                    <a:gd name="T22" fmla="*/ 25 w 151"/>
                    <a:gd name="T23" fmla="*/ 54 h 84"/>
                    <a:gd name="T24" fmla="*/ 10 w 151"/>
                    <a:gd name="T25" fmla="*/ 50 h 84"/>
                    <a:gd name="T26" fmla="*/ 0 w 151"/>
                    <a:gd name="T27" fmla="*/ 35 h 84"/>
                    <a:gd name="T28" fmla="*/ 21 w 151"/>
                    <a:gd name="T29" fmla="*/ 24 h 84"/>
                    <a:gd name="T30" fmla="*/ 34 w 151"/>
                    <a:gd name="T31" fmla="*/ 13 h 84"/>
                    <a:gd name="T32" fmla="*/ 51 w 151"/>
                    <a:gd name="T33" fmla="*/ 4 h 84"/>
                    <a:gd name="T34" fmla="*/ 71 w 151"/>
                    <a:gd name="T35" fmla="*/ 0 h 84"/>
                    <a:gd name="T36" fmla="*/ 71 w 151"/>
                    <a:gd name="T37" fmla="*/ 15 h 84"/>
                    <a:gd name="T38" fmla="*/ 79 w 151"/>
                    <a:gd name="T39" fmla="*/ 15 h 84"/>
                    <a:gd name="T40" fmla="*/ 86 w 151"/>
                    <a:gd name="T41" fmla="*/ 24 h 84"/>
                    <a:gd name="T42" fmla="*/ 82 w 151"/>
                    <a:gd name="T43" fmla="*/ 35 h 84"/>
                    <a:gd name="T44" fmla="*/ 79 w 151"/>
                    <a:gd name="T45" fmla="*/ 48 h 84"/>
                    <a:gd name="T46" fmla="*/ 90 w 151"/>
                    <a:gd name="T47" fmla="*/ 50 h 84"/>
                    <a:gd name="T48" fmla="*/ 101 w 151"/>
                    <a:gd name="T49" fmla="*/ 56 h 84"/>
                    <a:gd name="T50" fmla="*/ 110 w 151"/>
                    <a:gd name="T51" fmla="*/ 48 h 84"/>
                    <a:gd name="T52" fmla="*/ 116 w 151"/>
                    <a:gd name="T53" fmla="*/ 35 h 84"/>
                    <a:gd name="T54" fmla="*/ 125 w 151"/>
                    <a:gd name="T55" fmla="*/ 20 h 84"/>
                    <a:gd name="T56" fmla="*/ 144 w 151"/>
                    <a:gd name="T57" fmla="*/ 9 h 84"/>
                    <a:gd name="T58" fmla="*/ 140 w 151"/>
                    <a:gd name="T59" fmla="*/ 24 h 84"/>
                    <a:gd name="T60" fmla="*/ 131 w 151"/>
                    <a:gd name="T61" fmla="*/ 43 h 84"/>
                    <a:gd name="T62" fmla="*/ 135 w 151"/>
                    <a:gd name="T63" fmla="*/ 54 h 84"/>
                    <a:gd name="T64" fmla="*/ 146 w 151"/>
                    <a:gd name="T65" fmla="*/ 48 h 84"/>
                    <a:gd name="T66" fmla="*/ 151 w 151"/>
                    <a:gd name="T67" fmla="*/ 56 h 84"/>
                    <a:gd name="T68" fmla="*/ 140 w 151"/>
                    <a:gd name="T69" fmla="*/ 73 h 84"/>
                    <a:gd name="T70" fmla="*/ 123 w 151"/>
                    <a:gd name="T71" fmla="*/ 84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1"/>
                    <a:gd name="T109" fmla="*/ 0 h 84"/>
                    <a:gd name="T110" fmla="*/ 151 w 151"/>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1" h="84">
                      <a:moveTo>
                        <a:pt x="123" y="84"/>
                      </a:moveTo>
                      <a:lnTo>
                        <a:pt x="90" y="78"/>
                      </a:lnTo>
                      <a:lnTo>
                        <a:pt x="94" y="73"/>
                      </a:lnTo>
                      <a:lnTo>
                        <a:pt x="25" y="80"/>
                      </a:lnTo>
                      <a:lnTo>
                        <a:pt x="19" y="69"/>
                      </a:lnTo>
                      <a:lnTo>
                        <a:pt x="36" y="65"/>
                      </a:lnTo>
                      <a:lnTo>
                        <a:pt x="60" y="65"/>
                      </a:lnTo>
                      <a:lnTo>
                        <a:pt x="75" y="56"/>
                      </a:lnTo>
                      <a:lnTo>
                        <a:pt x="41" y="54"/>
                      </a:lnTo>
                      <a:lnTo>
                        <a:pt x="51" y="43"/>
                      </a:lnTo>
                      <a:lnTo>
                        <a:pt x="49" y="39"/>
                      </a:lnTo>
                      <a:lnTo>
                        <a:pt x="25" y="54"/>
                      </a:lnTo>
                      <a:lnTo>
                        <a:pt x="10" y="50"/>
                      </a:lnTo>
                      <a:lnTo>
                        <a:pt x="0" y="35"/>
                      </a:lnTo>
                      <a:lnTo>
                        <a:pt x="21" y="24"/>
                      </a:lnTo>
                      <a:lnTo>
                        <a:pt x="34" y="13"/>
                      </a:lnTo>
                      <a:lnTo>
                        <a:pt x="51" y="4"/>
                      </a:lnTo>
                      <a:lnTo>
                        <a:pt x="71" y="0"/>
                      </a:lnTo>
                      <a:lnTo>
                        <a:pt x="71" y="15"/>
                      </a:lnTo>
                      <a:lnTo>
                        <a:pt x="79" y="15"/>
                      </a:lnTo>
                      <a:lnTo>
                        <a:pt x="86" y="24"/>
                      </a:lnTo>
                      <a:lnTo>
                        <a:pt x="82" y="35"/>
                      </a:lnTo>
                      <a:lnTo>
                        <a:pt x="79" y="48"/>
                      </a:lnTo>
                      <a:lnTo>
                        <a:pt x="90" y="50"/>
                      </a:lnTo>
                      <a:lnTo>
                        <a:pt x="101" y="56"/>
                      </a:lnTo>
                      <a:lnTo>
                        <a:pt x="110" y="48"/>
                      </a:lnTo>
                      <a:lnTo>
                        <a:pt x="116" y="35"/>
                      </a:lnTo>
                      <a:lnTo>
                        <a:pt x="125" y="20"/>
                      </a:lnTo>
                      <a:lnTo>
                        <a:pt x="144" y="9"/>
                      </a:lnTo>
                      <a:lnTo>
                        <a:pt x="140" y="24"/>
                      </a:lnTo>
                      <a:lnTo>
                        <a:pt x="131" y="43"/>
                      </a:lnTo>
                      <a:lnTo>
                        <a:pt x="135" y="54"/>
                      </a:lnTo>
                      <a:lnTo>
                        <a:pt x="146" y="48"/>
                      </a:lnTo>
                      <a:lnTo>
                        <a:pt x="151" y="56"/>
                      </a:lnTo>
                      <a:lnTo>
                        <a:pt x="140" y="73"/>
                      </a:lnTo>
                      <a:lnTo>
                        <a:pt x="123" y="84"/>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78" name="Freeform 242">
                  <a:extLst>
                    <a:ext uri="{FF2B5EF4-FFF2-40B4-BE49-F238E27FC236}">
                      <a16:creationId xmlns:a16="http://schemas.microsoft.com/office/drawing/2014/main" id="{A50ABD8F-92AA-4729-A39B-34E289E274D0}"/>
                    </a:ext>
                  </a:extLst>
                </p:cNvPr>
                <p:cNvSpPr>
                  <a:spLocks noChangeAspect="1"/>
                </p:cNvSpPr>
                <p:nvPr/>
              </p:nvSpPr>
              <p:spPr bwMode="auto">
                <a:xfrm>
                  <a:off x="1919" y="1637"/>
                  <a:ext cx="107" cy="114"/>
                </a:xfrm>
                <a:custGeom>
                  <a:avLst/>
                  <a:gdLst>
                    <a:gd name="T0" fmla="*/ 88 w 99"/>
                    <a:gd name="T1" fmla="*/ 114 h 114"/>
                    <a:gd name="T2" fmla="*/ 73 w 99"/>
                    <a:gd name="T3" fmla="*/ 107 h 114"/>
                    <a:gd name="T4" fmla="*/ 80 w 99"/>
                    <a:gd name="T5" fmla="*/ 92 h 114"/>
                    <a:gd name="T6" fmla="*/ 77 w 99"/>
                    <a:gd name="T7" fmla="*/ 88 h 114"/>
                    <a:gd name="T8" fmla="*/ 69 w 99"/>
                    <a:gd name="T9" fmla="*/ 99 h 114"/>
                    <a:gd name="T10" fmla="*/ 47 w 99"/>
                    <a:gd name="T11" fmla="*/ 103 h 114"/>
                    <a:gd name="T12" fmla="*/ 62 w 99"/>
                    <a:gd name="T13" fmla="*/ 92 h 114"/>
                    <a:gd name="T14" fmla="*/ 47 w 99"/>
                    <a:gd name="T15" fmla="*/ 92 h 114"/>
                    <a:gd name="T16" fmla="*/ 0 w 99"/>
                    <a:gd name="T17" fmla="*/ 88 h 114"/>
                    <a:gd name="T18" fmla="*/ 0 w 99"/>
                    <a:gd name="T19" fmla="*/ 79 h 114"/>
                    <a:gd name="T20" fmla="*/ 13 w 99"/>
                    <a:gd name="T21" fmla="*/ 71 h 114"/>
                    <a:gd name="T22" fmla="*/ 4 w 99"/>
                    <a:gd name="T23" fmla="*/ 69 h 114"/>
                    <a:gd name="T24" fmla="*/ 21 w 99"/>
                    <a:gd name="T25" fmla="*/ 56 h 114"/>
                    <a:gd name="T26" fmla="*/ 21 w 99"/>
                    <a:gd name="T27" fmla="*/ 49 h 114"/>
                    <a:gd name="T28" fmla="*/ 39 w 99"/>
                    <a:gd name="T29" fmla="*/ 32 h 114"/>
                    <a:gd name="T30" fmla="*/ 49 w 99"/>
                    <a:gd name="T31" fmla="*/ 8 h 114"/>
                    <a:gd name="T32" fmla="*/ 69 w 99"/>
                    <a:gd name="T33" fmla="*/ 4 h 114"/>
                    <a:gd name="T34" fmla="*/ 77 w 99"/>
                    <a:gd name="T35" fmla="*/ 0 h 114"/>
                    <a:gd name="T36" fmla="*/ 69 w 99"/>
                    <a:gd name="T37" fmla="*/ 17 h 114"/>
                    <a:gd name="T38" fmla="*/ 43 w 99"/>
                    <a:gd name="T39" fmla="*/ 43 h 114"/>
                    <a:gd name="T40" fmla="*/ 56 w 99"/>
                    <a:gd name="T41" fmla="*/ 38 h 114"/>
                    <a:gd name="T42" fmla="*/ 62 w 99"/>
                    <a:gd name="T43" fmla="*/ 38 h 114"/>
                    <a:gd name="T44" fmla="*/ 56 w 99"/>
                    <a:gd name="T45" fmla="*/ 49 h 114"/>
                    <a:gd name="T46" fmla="*/ 73 w 99"/>
                    <a:gd name="T47" fmla="*/ 49 h 114"/>
                    <a:gd name="T48" fmla="*/ 92 w 99"/>
                    <a:gd name="T49" fmla="*/ 56 h 114"/>
                    <a:gd name="T50" fmla="*/ 88 w 99"/>
                    <a:gd name="T51" fmla="*/ 64 h 114"/>
                    <a:gd name="T52" fmla="*/ 88 w 99"/>
                    <a:gd name="T53" fmla="*/ 73 h 114"/>
                    <a:gd name="T54" fmla="*/ 97 w 99"/>
                    <a:gd name="T55" fmla="*/ 71 h 114"/>
                    <a:gd name="T56" fmla="*/ 99 w 99"/>
                    <a:gd name="T57" fmla="*/ 79 h 114"/>
                    <a:gd name="T58" fmla="*/ 99 w 99"/>
                    <a:gd name="T59" fmla="*/ 88 h 114"/>
                    <a:gd name="T60" fmla="*/ 97 w 99"/>
                    <a:gd name="T61" fmla="*/ 99 h 114"/>
                    <a:gd name="T62" fmla="*/ 88 w 99"/>
                    <a:gd name="T63" fmla="*/ 114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9"/>
                    <a:gd name="T97" fmla="*/ 0 h 114"/>
                    <a:gd name="T98" fmla="*/ 99 w 99"/>
                    <a:gd name="T99" fmla="*/ 114 h 1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9" h="114">
                      <a:moveTo>
                        <a:pt x="88" y="114"/>
                      </a:moveTo>
                      <a:lnTo>
                        <a:pt x="73" y="107"/>
                      </a:lnTo>
                      <a:lnTo>
                        <a:pt x="80" y="92"/>
                      </a:lnTo>
                      <a:lnTo>
                        <a:pt x="77" y="88"/>
                      </a:lnTo>
                      <a:lnTo>
                        <a:pt x="69" y="99"/>
                      </a:lnTo>
                      <a:lnTo>
                        <a:pt x="47" y="103"/>
                      </a:lnTo>
                      <a:lnTo>
                        <a:pt x="62" y="92"/>
                      </a:lnTo>
                      <a:lnTo>
                        <a:pt x="47" y="92"/>
                      </a:lnTo>
                      <a:lnTo>
                        <a:pt x="0" y="88"/>
                      </a:lnTo>
                      <a:lnTo>
                        <a:pt x="0" y="79"/>
                      </a:lnTo>
                      <a:lnTo>
                        <a:pt x="13" y="71"/>
                      </a:lnTo>
                      <a:lnTo>
                        <a:pt x="4" y="69"/>
                      </a:lnTo>
                      <a:lnTo>
                        <a:pt x="21" y="56"/>
                      </a:lnTo>
                      <a:lnTo>
                        <a:pt x="21" y="49"/>
                      </a:lnTo>
                      <a:lnTo>
                        <a:pt x="39" y="32"/>
                      </a:lnTo>
                      <a:lnTo>
                        <a:pt x="49" y="8"/>
                      </a:lnTo>
                      <a:lnTo>
                        <a:pt x="69" y="4"/>
                      </a:lnTo>
                      <a:lnTo>
                        <a:pt x="77" y="0"/>
                      </a:lnTo>
                      <a:lnTo>
                        <a:pt x="69" y="17"/>
                      </a:lnTo>
                      <a:lnTo>
                        <a:pt x="43" y="43"/>
                      </a:lnTo>
                      <a:lnTo>
                        <a:pt x="56" y="38"/>
                      </a:lnTo>
                      <a:lnTo>
                        <a:pt x="62" y="38"/>
                      </a:lnTo>
                      <a:lnTo>
                        <a:pt x="56" y="49"/>
                      </a:lnTo>
                      <a:lnTo>
                        <a:pt x="73" y="49"/>
                      </a:lnTo>
                      <a:lnTo>
                        <a:pt x="92" y="56"/>
                      </a:lnTo>
                      <a:lnTo>
                        <a:pt x="88" y="64"/>
                      </a:lnTo>
                      <a:lnTo>
                        <a:pt x="88" y="73"/>
                      </a:lnTo>
                      <a:lnTo>
                        <a:pt x="97" y="71"/>
                      </a:lnTo>
                      <a:lnTo>
                        <a:pt x="99" y="79"/>
                      </a:lnTo>
                      <a:lnTo>
                        <a:pt x="99" y="88"/>
                      </a:lnTo>
                      <a:lnTo>
                        <a:pt x="97" y="99"/>
                      </a:lnTo>
                      <a:lnTo>
                        <a:pt x="88" y="114"/>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79" name="Freeform 243">
                  <a:extLst>
                    <a:ext uri="{FF2B5EF4-FFF2-40B4-BE49-F238E27FC236}">
                      <a16:creationId xmlns:a16="http://schemas.microsoft.com/office/drawing/2014/main" id="{A5E4D41D-F515-4FC7-82EE-E613F9C4DF58}"/>
                    </a:ext>
                  </a:extLst>
                </p:cNvPr>
                <p:cNvSpPr>
                  <a:spLocks noChangeAspect="1"/>
                </p:cNvSpPr>
                <p:nvPr/>
              </p:nvSpPr>
              <p:spPr bwMode="auto">
                <a:xfrm>
                  <a:off x="1537" y="952"/>
                  <a:ext cx="96" cy="84"/>
                </a:xfrm>
                <a:custGeom>
                  <a:avLst/>
                  <a:gdLst>
                    <a:gd name="T0" fmla="*/ 17 w 88"/>
                    <a:gd name="T1" fmla="*/ 84 h 84"/>
                    <a:gd name="T2" fmla="*/ 11 w 88"/>
                    <a:gd name="T3" fmla="*/ 80 h 84"/>
                    <a:gd name="T4" fmla="*/ 15 w 88"/>
                    <a:gd name="T5" fmla="*/ 69 h 84"/>
                    <a:gd name="T6" fmla="*/ 11 w 88"/>
                    <a:gd name="T7" fmla="*/ 56 h 84"/>
                    <a:gd name="T8" fmla="*/ 9 w 88"/>
                    <a:gd name="T9" fmla="*/ 46 h 84"/>
                    <a:gd name="T10" fmla="*/ 0 w 88"/>
                    <a:gd name="T11" fmla="*/ 37 h 84"/>
                    <a:gd name="T12" fmla="*/ 0 w 88"/>
                    <a:gd name="T13" fmla="*/ 22 h 84"/>
                    <a:gd name="T14" fmla="*/ 11 w 88"/>
                    <a:gd name="T15" fmla="*/ 15 h 84"/>
                    <a:gd name="T16" fmla="*/ 11 w 88"/>
                    <a:gd name="T17" fmla="*/ 30 h 84"/>
                    <a:gd name="T18" fmla="*/ 17 w 88"/>
                    <a:gd name="T19" fmla="*/ 37 h 84"/>
                    <a:gd name="T20" fmla="*/ 26 w 88"/>
                    <a:gd name="T21" fmla="*/ 28 h 84"/>
                    <a:gd name="T22" fmla="*/ 32 w 88"/>
                    <a:gd name="T23" fmla="*/ 20 h 84"/>
                    <a:gd name="T24" fmla="*/ 41 w 88"/>
                    <a:gd name="T25" fmla="*/ 20 h 84"/>
                    <a:gd name="T26" fmla="*/ 41 w 88"/>
                    <a:gd name="T27" fmla="*/ 13 h 84"/>
                    <a:gd name="T28" fmla="*/ 32 w 88"/>
                    <a:gd name="T29" fmla="*/ 7 h 84"/>
                    <a:gd name="T30" fmla="*/ 41 w 88"/>
                    <a:gd name="T31" fmla="*/ 0 h 84"/>
                    <a:gd name="T32" fmla="*/ 52 w 88"/>
                    <a:gd name="T33" fmla="*/ 0 h 84"/>
                    <a:gd name="T34" fmla="*/ 60 w 88"/>
                    <a:gd name="T35" fmla="*/ 9 h 84"/>
                    <a:gd name="T36" fmla="*/ 80 w 88"/>
                    <a:gd name="T37" fmla="*/ 7 h 84"/>
                    <a:gd name="T38" fmla="*/ 88 w 88"/>
                    <a:gd name="T39" fmla="*/ 13 h 84"/>
                    <a:gd name="T40" fmla="*/ 82 w 88"/>
                    <a:gd name="T41" fmla="*/ 15 h 84"/>
                    <a:gd name="T42" fmla="*/ 73 w 88"/>
                    <a:gd name="T43" fmla="*/ 15 h 84"/>
                    <a:gd name="T44" fmla="*/ 78 w 88"/>
                    <a:gd name="T45" fmla="*/ 20 h 84"/>
                    <a:gd name="T46" fmla="*/ 71 w 88"/>
                    <a:gd name="T47" fmla="*/ 20 h 84"/>
                    <a:gd name="T48" fmla="*/ 56 w 88"/>
                    <a:gd name="T49" fmla="*/ 24 h 84"/>
                    <a:gd name="T50" fmla="*/ 56 w 88"/>
                    <a:gd name="T51" fmla="*/ 30 h 84"/>
                    <a:gd name="T52" fmla="*/ 60 w 88"/>
                    <a:gd name="T53" fmla="*/ 30 h 84"/>
                    <a:gd name="T54" fmla="*/ 67 w 88"/>
                    <a:gd name="T55" fmla="*/ 30 h 84"/>
                    <a:gd name="T56" fmla="*/ 71 w 88"/>
                    <a:gd name="T57" fmla="*/ 50 h 84"/>
                    <a:gd name="T58" fmla="*/ 58 w 88"/>
                    <a:gd name="T59" fmla="*/ 65 h 84"/>
                    <a:gd name="T60" fmla="*/ 45 w 88"/>
                    <a:gd name="T61" fmla="*/ 74 h 84"/>
                    <a:gd name="T62" fmla="*/ 32 w 88"/>
                    <a:gd name="T63" fmla="*/ 71 h 84"/>
                    <a:gd name="T64" fmla="*/ 37 w 88"/>
                    <a:gd name="T65" fmla="*/ 65 h 84"/>
                    <a:gd name="T66" fmla="*/ 26 w 88"/>
                    <a:gd name="T67" fmla="*/ 71 h 84"/>
                    <a:gd name="T68" fmla="*/ 26 w 88"/>
                    <a:gd name="T69" fmla="*/ 78 h 84"/>
                    <a:gd name="T70" fmla="*/ 17 w 88"/>
                    <a:gd name="T71" fmla="*/ 84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8"/>
                    <a:gd name="T109" fmla="*/ 0 h 84"/>
                    <a:gd name="T110" fmla="*/ 88 w 88"/>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8" h="84">
                      <a:moveTo>
                        <a:pt x="17" y="84"/>
                      </a:moveTo>
                      <a:lnTo>
                        <a:pt x="11" y="80"/>
                      </a:lnTo>
                      <a:lnTo>
                        <a:pt x="15" y="69"/>
                      </a:lnTo>
                      <a:lnTo>
                        <a:pt x="11" y="56"/>
                      </a:lnTo>
                      <a:lnTo>
                        <a:pt x="9" y="46"/>
                      </a:lnTo>
                      <a:lnTo>
                        <a:pt x="0" y="37"/>
                      </a:lnTo>
                      <a:lnTo>
                        <a:pt x="0" y="22"/>
                      </a:lnTo>
                      <a:lnTo>
                        <a:pt x="11" y="15"/>
                      </a:lnTo>
                      <a:lnTo>
                        <a:pt x="11" y="30"/>
                      </a:lnTo>
                      <a:lnTo>
                        <a:pt x="17" y="37"/>
                      </a:lnTo>
                      <a:lnTo>
                        <a:pt x="26" y="28"/>
                      </a:lnTo>
                      <a:lnTo>
                        <a:pt x="32" y="20"/>
                      </a:lnTo>
                      <a:lnTo>
                        <a:pt x="41" y="20"/>
                      </a:lnTo>
                      <a:lnTo>
                        <a:pt x="41" y="13"/>
                      </a:lnTo>
                      <a:lnTo>
                        <a:pt x="32" y="7"/>
                      </a:lnTo>
                      <a:lnTo>
                        <a:pt x="41" y="0"/>
                      </a:lnTo>
                      <a:lnTo>
                        <a:pt x="52" y="0"/>
                      </a:lnTo>
                      <a:lnTo>
                        <a:pt x="60" y="9"/>
                      </a:lnTo>
                      <a:lnTo>
                        <a:pt x="80" y="7"/>
                      </a:lnTo>
                      <a:lnTo>
                        <a:pt x="88" y="13"/>
                      </a:lnTo>
                      <a:lnTo>
                        <a:pt x="82" y="15"/>
                      </a:lnTo>
                      <a:lnTo>
                        <a:pt x="73" y="15"/>
                      </a:lnTo>
                      <a:lnTo>
                        <a:pt x="78" y="20"/>
                      </a:lnTo>
                      <a:lnTo>
                        <a:pt x="71" y="20"/>
                      </a:lnTo>
                      <a:lnTo>
                        <a:pt x="56" y="24"/>
                      </a:lnTo>
                      <a:lnTo>
                        <a:pt x="56" y="30"/>
                      </a:lnTo>
                      <a:lnTo>
                        <a:pt x="60" y="30"/>
                      </a:lnTo>
                      <a:lnTo>
                        <a:pt x="67" y="30"/>
                      </a:lnTo>
                      <a:lnTo>
                        <a:pt x="71" y="50"/>
                      </a:lnTo>
                      <a:lnTo>
                        <a:pt x="58" y="65"/>
                      </a:lnTo>
                      <a:lnTo>
                        <a:pt x="45" y="74"/>
                      </a:lnTo>
                      <a:lnTo>
                        <a:pt x="32" y="71"/>
                      </a:lnTo>
                      <a:lnTo>
                        <a:pt x="37" y="65"/>
                      </a:lnTo>
                      <a:lnTo>
                        <a:pt x="26" y="71"/>
                      </a:lnTo>
                      <a:lnTo>
                        <a:pt x="26" y="78"/>
                      </a:lnTo>
                      <a:lnTo>
                        <a:pt x="17" y="84"/>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80" name="Freeform 244">
                  <a:extLst>
                    <a:ext uri="{FF2B5EF4-FFF2-40B4-BE49-F238E27FC236}">
                      <a16:creationId xmlns:a16="http://schemas.microsoft.com/office/drawing/2014/main" id="{87669740-A574-4387-AC51-6219A08163BE}"/>
                    </a:ext>
                  </a:extLst>
                </p:cNvPr>
                <p:cNvSpPr>
                  <a:spLocks noChangeAspect="1"/>
                </p:cNvSpPr>
                <p:nvPr/>
              </p:nvSpPr>
              <p:spPr bwMode="auto">
                <a:xfrm>
                  <a:off x="1594" y="1213"/>
                  <a:ext cx="107" cy="80"/>
                </a:xfrm>
                <a:custGeom>
                  <a:avLst/>
                  <a:gdLst>
                    <a:gd name="T0" fmla="*/ 88 w 99"/>
                    <a:gd name="T1" fmla="*/ 80 h 80"/>
                    <a:gd name="T2" fmla="*/ 67 w 99"/>
                    <a:gd name="T3" fmla="*/ 72 h 80"/>
                    <a:gd name="T4" fmla="*/ 67 w 99"/>
                    <a:gd name="T5" fmla="*/ 57 h 80"/>
                    <a:gd name="T6" fmla="*/ 58 w 99"/>
                    <a:gd name="T7" fmla="*/ 59 h 80"/>
                    <a:gd name="T8" fmla="*/ 43 w 99"/>
                    <a:gd name="T9" fmla="*/ 72 h 80"/>
                    <a:gd name="T10" fmla="*/ 30 w 99"/>
                    <a:gd name="T11" fmla="*/ 80 h 80"/>
                    <a:gd name="T12" fmla="*/ 19 w 99"/>
                    <a:gd name="T13" fmla="*/ 80 h 80"/>
                    <a:gd name="T14" fmla="*/ 15 w 99"/>
                    <a:gd name="T15" fmla="*/ 74 h 80"/>
                    <a:gd name="T16" fmla="*/ 0 w 99"/>
                    <a:gd name="T17" fmla="*/ 74 h 80"/>
                    <a:gd name="T18" fmla="*/ 4 w 99"/>
                    <a:gd name="T19" fmla="*/ 70 h 80"/>
                    <a:gd name="T20" fmla="*/ 19 w 99"/>
                    <a:gd name="T21" fmla="*/ 59 h 80"/>
                    <a:gd name="T22" fmla="*/ 30 w 99"/>
                    <a:gd name="T23" fmla="*/ 29 h 80"/>
                    <a:gd name="T24" fmla="*/ 43 w 99"/>
                    <a:gd name="T25" fmla="*/ 13 h 80"/>
                    <a:gd name="T26" fmla="*/ 54 w 99"/>
                    <a:gd name="T27" fmla="*/ 0 h 80"/>
                    <a:gd name="T28" fmla="*/ 54 w 99"/>
                    <a:gd name="T29" fmla="*/ 20 h 80"/>
                    <a:gd name="T30" fmla="*/ 62 w 99"/>
                    <a:gd name="T31" fmla="*/ 18 h 80"/>
                    <a:gd name="T32" fmla="*/ 82 w 99"/>
                    <a:gd name="T33" fmla="*/ 39 h 80"/>
                    <a:gd name="T34" fmla="*/ 84 w 99"/>
                    <a:gd name="T35" fmla="*/ 59 h 80"/>
                    <a:gd name="T36" fmla="*/ 97 w 99"/>
                    <a:gd name="T37" fmla="*/ 65 h 80"/>
                    <a:gd name="T38" fmla="*/ 99 w 99"/>
                    <a:gd name="T39" fmla="*/ 74 h 80"/>
                    <a:gd name="T40" fmla="*/ 88 w 99"/>
                    <a:gd name="T41" fmla="*/ 80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80"/>
                    <a:gd name="T65" fmla="*/ 99 w 99"/>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80">
                      <a:moveTo>
                        <a:pt x="88" y="80"/>
                      </a:moveTo>
                      <a:lnTo>
                        <a:pt x="67" y="72"/>
                      </a:lnTo>
                      <a:lnTo>
                        <a:pt x="67" y="57"/>
                      </a:lnTo>
                      <a:lnTo>
                        <a:pt x="58" y="59"/>
                      </a:lnTo>
                      <a:lnTo>
                        <a:pt x="43" y="72"/>
                      </a:lnTo>
                      <a:lnTo>
                        <a:pt x="30" y="80"/>
                      </a:lnTo>
                      <a:lnTo>
                        <a:pt x="19" y="80"/>
                      </a:lnTo>
                      <a:lnTo>
                        <a:pt x="15" y="74"/>
                      </a:lnTo>
                      <a:lnTo>
                        <a:pt x="0" y="74"/>
                      </a:lnTo>
                      <a:lnTo>
                        <a:pt x="4" y="70"/>
                      </a:lnTo>
                      <a:lnTo>
                        <a:pt x="19" y="59"/>
                      </a:lnTo>
                      <a:lnTo>
                        <a:pt x="30" y="29"/>
                      </a:lnTo>
                      <a:lnTo>
                        <a:pt x="43" y="13"/>
                      </a:lnTo>
                      <a:lnTo>
                        <a:pt x="54" y="0"/>
                      </a:lnTo>
                      <a:lnTo>
                        <a:pt x="54" y="20"/>
                      </a:lnTo>
                      <a:lnTo>
                        <a:pt x="62" y="18"/>
                      </a:lnTo>
                      <a:lnTo>
                        <a:pt x="82" y="39"/>
                      </a:lnTo>
                      <a:lnTo>
                        <a:pt x="84" y="59"/>
                      </a:lnTo>
                      <a:lnTo>
                        <a:pt x="97" y="65"/>
                      </a:lnTo>
                      <a:lnTo>
                        <a:pt x="99" y="74"/>
                      </a:lnTo>
                      <a:lnTo>
                        <a:pt x="88" y="8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81" name="Freeform 245">
                  <a:extLst>
                    <a:ext uri="{FF2B5EF4-FFF2-40B4-BE49-F238E27FC236}">
                      <a16:creationId xmlns:a16="http://schemas.microsoft.com/office/drawing/2014/main" id="{1E7BC716-8BAB-47DA-BEB5-BD1E9C919970}"/>
                    </a:ext>
                  </a:extLst>
                </p:cNvPr>
                <p:cNvSpPr>
                  <a:spLocks noChangeAspect="1"/>
                </p:cNvSpPr>
                <p:nvPr/>
              </p:nvSpPr>
              <p:spPr bwMode="auto">
                <a:xfrm>
                  <a:off x="1608" y="846"/>
                  <a:ext cx="79" cy="72"/>
                </a:xfrm>
                <a:custGeom>
                  <a:avLst/>
                  <a:gdLst>
                    <a:gd name="T0" fmla="*/ 41 w 73"/>
                    <a:gd name="T1" fmla="*/ 72 h 72"/>
                    <a:gd name="T2" fmla="*/ 15 w 73"/>
                    <a:gd name="T3" fmla="*/ 70 h 72"/>
                    <a:gd name="T4" fmla="*/ 32 w 73"/>
                    <a:gd name="T5" fmla="*/ 48 h 72"/>
                    <a:gd name="T6" fmla="*/ 2 w 73"/>
                    <a:gd name="T7" fmla="*/ 46 h 72"/>
                    <a:gd name="T8" fmla="*/ 0 w 73"/>
                    <a:gd name="T9" fmla="*/ 35 h 72"/>
                    <a:gd name="T10" fmla="*/ 2 w 73"/>
                    <a:gd name="T11" fmla="*/ 18 h 72"/>
                    <a:gd name="T12" fmla="*/ 8 w 73"/>
                    <a:gd name="T13" fmla="*/ 0 h 72"/>
                    <a:gd name="T14" fmla="*/ 15 w 73"/>
                    <a:gd name="T15" fmla="*/ 7 h 72"/>
                    <a:gd name="T16" fmla="*/ 17 w 73"/>
                    <a:gd name="T17" fmla="*/ 18 h 72"/>
                    <a:gd name="T18" fmla="*/ 23 w 73"/>
                    <a:gd name="T19" fmla="*/ 39 h 72"/>
                    <a:gd name="T20" fmla="*/ 32 w 73"/>
                    <a:gd name="T21" fmla="*/ 18 h 72"/>
                    <a:gd name="T22" fmla="*/ 41 w 73"/>
                    <a:gd name="T23" fmla="*/ 39 h 72"/>
                    <a:gd name="T24" fmla="*/ 41 w 73"/>
                    <a:gd name="T25" fmla="*/ 18 h 72"/>
                    <a:gd name="T26" fmla="*/ 56 w 73"/>
                    <a:gd name="T27" fmla="*/ 18 h 72"/>
                    <a:gd name="T28" fmla="*/ 73 w 73"/>
                    <a:gd name="T29" fmla="*/ 22 h 72"/>
                    <a:gd name="T30" fmla="*/ 71 w 73"/>
                    <a:gd name="T31" fmla="*/ 41 h 72"/>
                    <a:gd name="T32" fmla="*/ 58 w 73"/>
                    <a:gd name="T33" fmla="*/ 61 h 72"/>
                    <a:gd name="T34" fmla="*/ 41 w 73"/>
                    <a:gd name="T35" fmla="*/ 72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72"/>
                    <a:gd name="T56" fmla="*/ 73 w 73"/>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72">
                      <a:moveTo>
                        <a:pt x="41" y="72"/>
                      </a:moveTo>
                      <a:lnTo>
                        <a:pt x="15" y="70"/>
                      </a:lnTo>
                      <a:lnTo>
                        <a:pt x="32" y="48"/>
                      </a:lnTo>
                      <a:lnTo>
                        <a:pt x="2" y="46"/>
                      </a:lnTo>
                      <a:lnTo>
                        <a:pt x="0" y="35"/>
                      </a:lnTo>
                      <a:lnTo>
                        <a:pt x="2" y="18"/>
                      </a:lnTo>
                      <a:lnTo>
                        <a:pt x="8" y="0"/>
                      </a:lnTo>
                      <a:lnTo>
                        <a:pt x="15" y="7"/>
                      </a:lnTo>
                      <a:lnTo>
                        <a:pt x="17" y="18"/>
                      </a:lnTo>
                      <a:lnTo>
                        <a:pt x="23" y="39"/>
                      </a:lnTo>
                      <a:lnTo>
                        <a:pt x="32" y="18"/>
                      </a:lnTo>
                      <a:lnTo>
                        <a:pt x="41" y="39"/>
                      </a:lnTo>
                      <a:lnTo>
                        <a:pt x="41" y="18"/>
                      </a:lnTo>
                      <a:lnTo>
                        <a:pt x="56" y="18"/>
                      </a:lnTo>
                      <a:lnTo>
                        <a:pt x="73" y="22"/>
                      </a:lnTo>
                      <a:lnTo>
                        <a:pt x="71" y="41"/>
                      </a:lnTo>
                      <a:lnTo>
                        <a:pt x="58" y="61"/>
                      </a:lnTo>
                      <a:lnTo>
                        <a:pt x="41" y="72"/>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82" name="Freeform 246">
                  <a:extLst>
                    <a:ext uri="{FF2B5EF4-FFF2-40B4-BE49-F238E27FC236}">
                      <a16:creationId xmlns:a16="http://schemas.microsoft.com/office/drawing/2014/main" id="{3E7A0953-DFF2-4ADD-96E0-263826959EA7}"/>
                    </a:ext>
                  </a:extLst>
                </p:cNvPr>
                <p:cNvSpPr>
                  <a:spLocks noChangeAspect="1"/>
                </p:cNvSpPr>
                <p:nvPr/>
              </p:nvSpPr>
              <p:spPr bwMode="auto">
                <a:xfrm>
                  <a:off x="1380" y="771"/>
                  <a:ext cx="131" cy="50"/>
                </a:xfrm>
                <a:custGeom>
                  <a:avLst/>
                  <a:gdLst>
                    <a:gd name="T0" fmla="*/ 18 w 121"/>
                    <a:gd name="T1" fmla="*/ 50 h 50"/>
                    <a:gd name="T2" fmla="*/ 26 w 121"/>
                    <a:gd name="T3" fmla="*/ 30 h 50"/>
                    <a:gd name="T4" fmla="*/ 11 w 121"/>
                    <a:gd name="T5" fmla="*/ 39 h 50"/>
                    <a:gd name="T6" fmla="*/ 0 w 121"/>
                    <a:gd name="T7" fmla="*/ 37 h 50"/>
                    <a:gd name="T8" fmla="*/ 2 w 121"/>
                    <a:gd name="T9" fmla="*/ 24 h 50"/>
                    <a:gd name="T10" fmla="*/ 24 w 121"/>
                    <a:gd name="T11" fmla="*/ 22 h 50"/>
                    <a:gd name="T12" fmla="*/ 41 w 121"/>
                    <a:gd name="T13" fmla="*/ 15 h 50"/>
                    <a:gd name="T14" fmla="*/ 65 w 121"/>
                    <a:gd name="T15" fmla="*/ 6 h 50"/>
                    <a:gd name="T16" fmla="*/ 87 w 121"/>
                    <a:gd name="T17" fmla="*/ 0 h 50"/>
                    <a:gd name="T18" fmla="*/ 106 w 121"/>
                    <a:gd name="T19" fmla="*/ 6 h 50"/>
                    <a:gd name="T20" fmla="*/ 106 w 121"/>
                    <a:gd name="T21" fmla="*/ 0 h 50"/>
                    <a:gd name="T22" fmla="*/ 113 w 121"/>
                    <a:gd name="T23" fmla="*/ 2 h 50"/>
                    <a:gd name="T24" fmla="*/ 121 w 121"/>
                    <a:gd name="T25" fmla="*/ 11 h 50"/>
                    <a:gd name="T26" fmla="*/ 106 w 121"/>
                    <a:gd name="T27" fmla="*/ 17 h 50"/>
                    <a:gd name="T28" fmla="*/ 102 w 121"/>
                    <a:gd name="T29" fmla="*/ 26 h 50"/>
                    <a:gd name="T30" fmla="*/ 95 w 121"/>
                    <a:gd name="T31" fmla="*/ 26 h 50"/>
                    <a:gd name="T32" fmla="*/ 95 w 121"/>
                    <a:gd name="T33" fmla="*/ 34 h 50"/>
                    <a:gd name="T34" fmla="*/ 78 w 121"/>
                    <a:gd name="T35" fmla="*/ 37 h 50"/>
                    <a:gd name="T36" fmla="*/ 72 w 121"/>
                    <a:gd name="T37" fmla="*/ 41 h 50"/>
                    <a:gd name="T38" fmla="*/ 61 w 121"/>
                    <a:gd name="T39" fmla="*/ 37 h 50"/>
                    <a:gd name="T40" fmla="*/ 78 w 121"/>
                    <a:gd name="T41" fmla="*/ 17 h 50"/>
                    <a:gd name="T42" fmla="*/ 56 w 121"/>
                    <a:gd name="T43" fmla="*/ 26 h 50"/>
                    <a:gd name="T44" fmla="*/ 52 w 121"/>
                    <a:gd name="T45" fmla="*/ 34 h 50"/>
                    <a:gd name="T46" fmla="*/ 41 w 121"/>
                    <a:gd name="T47" fmla="*/ 39 h 50"/>
                    <a:gd name="T48" fmla="*/ 46 w 121"/>
                    <a:gd name="T49" fmla="*/ 34 h 50"/>
                    <a:gd name="T50" fmla="*/ 31 w 121"/>
                    <a:gd name="T51" fmla="*/ 41 h 50"/>
                    <a:gd name="T52" fmla="*/ 18 w 121"/>
                    <a:gd name="T53" fmla="*/ 50 h 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1"/>
                    <a:gd name="T82" fmla="*/ 0 h 50"/>
                    <a:gd name="T83" fmla="*/ 121 w 121"/>
                    <a:gd name="T84" fmla="*/ 50 h 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1" h="50">
                      <a:moveTo>
                        <a:pt x="18" y="50"/>
                      </a:moveTo>
                      <a:lnTo>
                        <a:pt x="26" y="30"/>
                      </a:lnTo>
                      <a:lnTo>
                        <a:pt x="11" y="39"/>
                      </a:lnTo>
                      <a:lnTo>
                        <a:pt x="0" y="37"/>
                      </a:lnTo>
                      <a:lnTo>
                        <a:pt x="2" y="24"/>
                      </a:lnTo>
                      <a:lnTo>
                        <a:pt x="24" y="22"/>
                      </a:lnTo>
                      <a:lnTo>
                        <a:pt x="41" y="15"/>
                      </a:lnTo>
                      <a:lnTo>
                        <a:pt x="65" y="6"/>
                      </a:lnTo>
                      <a:lnTo>
                        <a:pt x="87" y="0"/>
                      </a:lnTo>
                      <a:lnTo>
                        <a:pt x="106" y="6"/>
                      </a:lnTo>
                      <a:lnTo>
                        <a:pt x="106" y="0"/>
                      </a:lnTo>
                      <a:lnTo>
                        <a:pt x="113" y="2"/>
                      </a:lnTo>
                      <a:lnTo>
                        <a:pt x="121" y="11"/>
                      </a:lnTo>
                      <a:lnTo>
                        <a:pt x="106" y="17"/>
                      </a:lnTo>
                      <a:lnTo>
                        <a:pt x="102" y="26"/>
                      </a:lnTo>
                      <a:lnTo>
                        <a:pt x="95" y="26"/>
                      </a:lnTo>
                      <a:lnTo>
                        <a:pt x="95" y="34"/>
                      </a:lnTo>
                      <a:lnTo>
                        <a:pt x="78" y="37"/>
                      </a:lnTo>
                      <a:lnTo>
                        <a:pt x="72" y="41"/>
                      </a:lnTo>
                      <a:lnTo>
                        <a:pt x="61" y="37"/>
                      </a:lnTo>
                      <a:lnTo>
                        <a:pt x="78" y="17"/>
                      </a:lnTo>
                      <a:lnTo>
                        <a:pt x="56" y="26"/>
                      </a:lnTo>
                      <a:lnTo>
                        <a:pt x="52" y="34"/>
                      </a:lnTo>
                      <a:lnTo>
                        <a:pt x="41" y="39"/>
                      </a:lnTo>
                      <a:lnTo>
                        <a:pt x="46" y="34"/>
                      </a:lnTo>
                      <a:lnTo>
                        <a:pt x="31" y="41"/>
                      </a:lnTo>
                      <a:lnTo>
                        <a:pt x="18" y="5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83" name="Freeform 247">
                  <a:extLst>
                    <a:ext uri="{FF2B5EF4-FFF2-40B4-BE49-F238E27FC236}">
                      <a16:creationId xmlns:a16="http://schemas.microsoft.com/office/drawing/2014/main" id="{0A53B61E-404E-43F5-ADBB-D74758C178CE}"/>
                    </a:ext>
                  </a:extLst>
                </p:cNvPr>
                <p:cNvSpPr>
                  <a:spLocks noChangeAspect="1"/>
                </p:cNvSpPr>
                <p:nvPr/>
              </p:nvSpPr>
              <p:spPr bwMode="auto">
                <a:xfrm>
                  <a:off x="1619" y="965"/>
                  <a:ext cx="102" cy="58"/>
                </a:xfrm>
                <a:custGeom>
                  <a:avLst/>
                  <a:gdLst>
                    <a:gd name="T0" fmla="*/ 11 w 95"/>
                    <a:gd name="T1" fmla="*/ 58 h 58"/>
                    <a:gd name="T2" fmla="*/ 0 w 95"/>
                    <a:gd name="T3" fmla="*/ 52 h 58"/>
                    <a:gd name="T4" fmla="*/ 7 w 95"/>
                    <a:gd name="T5" fmla="*/ 37 h 58"/>
                    <a:gd name="T6" fmla="*/ 20 w 95"/>
                    <a:gd name="T7" fmla="*/ 15 h 58"/>
                    <a:gd name="T8" fmla="*/ 37 w 95"/>
                    <a:gd name="T9" fmla="*/ 0 h 58"/>
                    <a:gd name="T10" fmla="*/ 65 w 95"/>
                    <a:gd name="T11" fmla="*/ 0 h 58"/>
                    <a:gd name="T12" fmla="*/ 95 w 95"/>
                    <a:gd name="T13" fmla="*/ 15 h 58"/>
                    <a:gd name="T14" fmla="*/ 69 w 95"/>
                    <a:gd name="T15" fmla="*/ 26 h 58"/>
                    <a:gd name="T16" fmla="*/ 50 w 95"/>
                    <a:gd name="T17" fmla="*/ 48 h 58"/>
                    <a:gd name="T18" fmla="*/ 20 w 95"/>
                    <a:gd name="T19" fmla="*/ 30 h 58"/>
                    <a:gd name="T20" fmla="*/ 16 w 95"/>
                    <a:gd name="T21" fmla="*/ 41 h 58"/>
                    <a:gd name="T22" fmla="*/ 31 w 95"/>
                    <a:gd name="T23" fmla="*/ 43 h 58"/>
                    <a:gd name="T24" fmla="*/ 11 w 95"/>
                    <a:gd name="T25" fmla="*/ 58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58"/>
                    <a:gd name="T41" fmla="*/ 95 w 95"/>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58">
                      <a:moveTo>
                        <a:pt x="11" y="58"/>
                      </a:moveTo>
                      <a:lnTo>
                        <a:pt x="0" y="52"/>
                      </a:lnTo>
                      <a:lnTo>
                        <a:pt x="7" y="37"/>
                      </a:lnTo>
                      <a:lnTo>
                        <a:pt x="20" y="15"/>
                      </a:lnTo>
                      <a:lnTo>
                        <a:pt x="37" y="0"/>
                      </a:lnTo>
                      <a:lnTo>
                        <a:pt x="65" y="0"/>
                      </a:lnTo>
                      <a:lnTo>
                        <a:pt x="95" y="15"/>
                      </a:lnTo>
                      <a:lnTo>
                        <a:pt x="69" y="26"/>
                      </a:lnTo>
                      <a:lnTo>
                        <a:pt x="50" y="48"/>
                      </a:lnTo>
                      <a:lnTo>
                        <a:pt x="20" y="30"/>
                      </a:lnTo>
                      <a:lnTo>
                        <a:pt x="16" y="41"/>
                      </a:lnTo>
                      <a:lnTo>
                        <a:pt x="31" y="43"/>
                      </a:lnTo>
                      <a:lnTo>
                        <a:pt x="11" y="58"/>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84" name="Freeform 248">
                  <a:extLst>
                    <a:ext uri="{FF2B5EF4-FFF2-40B4-BE49-F238E27FC236}">
                      <a16:creationId xmlns:a16="http://schemas.microsoft.com/office/drawing/2014/main" id="{63A9A13C-F8BB-4E1C-AFE1-327F24676134}"/>
                    </a:ext>
                  </a:extLst>
                </p:cNvPr>
                <p:cNvSpPr>
                  <a:spLocks noChangeAspect="1"/>
                </p:cNvSpPr>
                <p:nvPr/>
              </p:nvSpPr>
              <p:spPr bwMode="auto">
                <a:xfrm>
                  <a:off x="801" y="1546"/>
                  <a:ext cx="60" cy="69"/>
                </a:xfrm>
                <a:custGeom>
                  <a:avLst/>
                  <a:gdLst>
                    <a:gd name="T0" fmla="*/ 56 w 56"/>
                    <a:gd name="T1" fmla="*/ 69 h 69"/>
                    <a:gd name="T2" fmla="*/ 37 w 56"/>
                    <a:gd name="T3" fmla="*/ 62 h 69"/>
                    <a:gd name="T4" fmla="*/ 28 w 56"/>
                    <a:gd name="T5" fmla="*/ 50 h 69"/>
                    <a:gd name="T6" fmla="*/ 17 w 56"/>
                    <a:gd name="T7" fmla="*/ 43 h 69"/>
                    <a:gd name="T8" fmla="*/ 0 w 56"/>
                    <a:gd name="T9" fmla="*/ 19 h 69"/>
                    <a:gd name="T10" fmla="*/ 0 w 56"/>
                    <a:gd name="T11" fmla="*/ 4 h 69"/>
                    <a:gd name="T12" fmla="*/ 7 w 56"/>
                    <a:gd name="T13" fmla="*/ 0 h 69"/>
                    <a:gd name="T14" fmla="*/ 37 w 56"/>
                    <a:gd name="T15" fmla="*/ 17 h 69"/>
                    <a:gd name="T16" fmla="*/ 39 w 56"/>
                    <a:gd name="T17" fmla="*/ 34 h 69"/>
                    <a:gd name="T18" fmla="*/ 45 w 56"/>
                    <a:gd name="T19" fmla="*/ 47 h 69"/>
                    <a:gd name="T20" fmla="*/ 56 w 56"/>
                    <a:gd name="T21" fmla="*/ 69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69"/>
                    <a:gd name="T35" fmla="*/ 56 w 56"/>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69">
                      <a:moveTo>
                        <a:pt x="56" y="69"/>
                      </a:moveTo>
                      <a:lnTo>
                        <a:pt x="37" y="62"/>
                      </a:lnTo>
                      <a:lnTo>
                        <a:pt x="28" y="50"/>
                      </a:lnTo>
                      <a:lnTo>
                        <a:pt x="17" y="43"/>
                      </a:lnTo>
                      <a:lnTo>
                        <a:pt x="0" y="19"/>
                      </a:lnTo>
                      <a:lnTo>
                        <a:pt x="0" y="4"/>
                      </a:lnTo>
                      <a:lnTo>
                        <a:pt x="7" y="0"/>
                      </a:lnTo>
                      <a:lnTo>
                        <a:pt x="37" y="17"/>
                      </a:lnTo>
                      <a:lnTo>
                        <a:pt x="39" y="34"/>
                      </a:lnTo>
                      <a:lnTo>
                        <a:pt x="45" y="47"/>
                      </a:lnTo>
                      <a:lnTo>
                        <a:pt x="56" y="69"/>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85" name="Freeform 249">
                  <a:extLst>
                    <a:ext uri="{FF2B5EF4-FFF2-40B4-BE49-F238E27FC236}">
                      <a16:creationId xmlns:a16="http://schemas.microsoft.com/office/drawing/2014/main" id="{407598C4-DA12-4778-B15A-5D177141803D}"/>
                    </a:ext>
                  </a:extLst>
                </p:cNvPr>
                <p:cNvSpPr>
                  <a:spLocks noChangeAspect="1"/>
                </p:cNvSpPr>
                <p:nvPr/>
              </p:nvSpPr>
              <p:spPr bwMode="auto">
                <a:xfrm>
                  <a:off x="1544" y="767"/>
                  <a:ext cx="60" cy="32"/>
                </a:xfrm>
                <a:custGeom>
                  <a:avLst/>
                  <a:gdLst>
                    <a:gd name="T0" fmla="*/ 22 w 56"/>
                    <a:gd name="T1" fmla="*/ 32 h 32"/>
                    <a:gd name="T2" fmla="*/ 0 w 56"/>
                    <a:gd name="T3" fmla="*/ 32 h 32"/>
                    <a:gd name="T4" fmla="*/ 0 w 56"/>
                    <a:gd name="T5" fmla="*/ 21 h 32"/>
                    <a:gd name="T6" fmla="*/ 3 w 56"/>
                    <a:gd name="T7" fmla="*/ 15 h 32"/>
                    <a:gd name="T8" fmla="*/ 15 w 56"/>
                    <a:gd name="T9" fmla="*/ 0 h 32"/>
                    <a:gd name="T10" fmla="*/ 35 w 56"/>
                    <a:gd name="T11" fmla="*/ 0 h 32"/>
                    <a:gd name="T12" fmla="*/ 56 w 56"/>
                    <a:gd name="T13" fmla="*/ 10 h 32"/>
                    <a:gd name="T14" fmla="*/ 50 w 56"/>
                    <a:gd name="T15" fmla="*/ 17 h 32"/>
                    <a:gd name="T16" fmla="*/ 37 w 56"/>
                    <a:gd name="T17" fmla="*/ 15 h 32"/>
                    <a:gd name="T18" fmla="*/ 37 w 56"/>
                    <a:gd name="T19" fmla="*/ 19 h 32"/>
                    <a:gd name="T20" fmla="*/ 41 w 56"/>
                    <a:gd name="T21" fmla="*/ 21 h 32"/>
                    <a:gd name="T22" fmla="*/ 37 w 56"/>
                    <a:gd name="T23" fmla="*/ 30 h 32"/>
                    <a:gd name="T24" fmla="*/ 22 w 56"/>
                    <a:gd name="T25" fmla="*/ 32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32"/>
                    <a:gd name="T41" fmla="*/ 56 w 5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32">
                      <a:moveTo>
                        <a:pt x="22" y="32"/>
                      </a:moveTo>
                      <a:lnTo>
                        <a:pt x="0" y="32"/>
                      </a:lnTo>
                      <a:lnTo>
                        <a:pt x="0" y="21"/>
                      </a:lnTo>
                      <a:lnTo>
                        <a:pt x="3" y="15"/>
                      </a:lnTo>
                      <a:lnTo>
                        <a:pt x="15" y="0"/>
                      </a:lnTo>
                      <a:lnTo>
                        <a:pt x="35" y="0"/>
                      </a:lnTo>
                      <a:lnTo>
                        <a:pt x="56" y="10"/>
                      </a:lnTo>
                      <a:lnTo>
                        <a:pt x="50" y="17"/>
                      </a:lnTo>
                      <a:lnTo>
                        <a:pt x="37" y="15"/>
                      </a:lnTo>
                      <a:lnTo>
                        <a:pt x="37" y="19"/>
                      </a:lnTo>
                      <a:lnTo>
                        <a:pt x="41" y="21"/>
                      </a:lnTo>
                      <a:lnTo>
                        <a:pt x="37" y="30"/>
                      </a:lnTo>
                      <a:lnTo>
                        <a:pt x="22" y="32"/>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86" name="Freeform 250">
                  <a:extLst>
                    <a:ext uri="{FF2B5EF4-FFF2-40B4-BE49-F238E27FC236}">
                      <a16:creationId xmlns:a16="http://schemas.microsoft.com/office/drawing/2014/main" id="{B5349DE8-765A-41A9-85F4-D226BC2068A8}"/>
                    </a:ext>
                  </a:extLst>
                </p:cNvPr>
                <p:cNvSpPr>
                  <a:spLocks noChangeAspect="1"/>
                </p:cNvSpPr>
                <p:nvPr/>
              </p:nvSpPr>
              <p:spPr bwMode="auto">
                <a:xfrm>
                  <a:off x="1499" y="1073"/>
                  <a:ext cx="55" cy="39"/>
                </a:xfrm>
                <a:custGeom>
                  <a:avLst/>
                  <a:gdLst>
                    <a:gd name="T0" fmla="*/ 41 w 50"/>
                    <a:gd name="T1" fmla="*/ 39 h 39"/>
                    <a:gd name="T2" fmla="*/ 26 w 50"/>
                    <a:gd name="T3" fmla="*/ 39 h 39"/>
                    <a:gd name="T4" fmla="*/ 15 w 50"/>
                    <a:gd name="T5" fmla="*/ 33 h 39"/>
                    <a:gd name="T6" fmla="*/ 0 w 50"/>
                    <a:gd name="T7" fmla="*/ 20 h 39"/>
                    <a:gd name="T8" fmla="*/ 11 w 50"/>
                    <a:gd name="T9" fmla="*/ 20 h 39"/>
                    <a:gd name="T10" fmla="*/ 22 w 50"/>
                    <a:gd name="T11" fmla="*/ 9 h 39"/>
                    <a:gd name="T12" fmla="*/ 37 w 50"/>
                    <a:gd name="T13" fmla="*/ 0 h 39"/>
                    <a:gd name="T14" fmla="*/ 46 w 50"/>
                    <a:gd name="T15" fmla="*/ 20 h 39"/>
                    <a:gd name="T16" fmla="*/ 50 w 50"/>
                    <a:gd name="T17" fmla="*/ 33 h 39"/>
                    <a:gd name="T18" fmla="*/ 41 w 50"/>
                    <a:gd name="T19" fmla="*/ 39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39"/>
                    <a:gd name="T32" fmla="*/ 50 w 50"/>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39">
                      <a:moveTo>
                        <a:pt x="41" y="39"/>
                      </a:moveTo>
                      <a:lnTo>
                        <a:pt x="26" y="39"/>
                      </a:lnTo>
                      <a:lnTo>
                        <a:pt x="15" y="33"/>
                      </a:lnTo>
                      <a:lnTo>
                        <a:pt x="0" y="20"/>
                      </a:lnTo>
                      <a:lnTo>
                        <a:pt x="11" y="20"/>
                      </a:lnTo>
                      <a:lnTo>
                        <a:pt x="22" y="9"/>
                      </a:lnTo>
                      <a:lnTo>
                        <a:pt x="37" y="0"/>
                      </a:lnTo>
                      <a:lnTo>
                        <a:pt x="46" y="20"/>
                      </a:lnTo>
                      <a:lnTo>
                        <a:pt x="50" y="33"/>
                      </a:lnTo>
                      <a:lnTo>
                        <a:pt x="41" y="3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87" name="Freeform 251">
                  <a:extLst>
                    <a:ext uri="{FF2B5EF4-FFF2-40B4-BE49-F238E27FC236}">
                      <a16:creationId xmlns:a16="http://schemas.microsoft.com/office/drawing/2014/main" id="{D7970ACC-C04F-4B6C-BDBC-0C9AF1C90927}"/>
                    </a:ext>
                  </a:extLst>
                </p:cNvPr>
                <p:cNvSpPr>
                  <a:spLocks noChangeAspect="1"/>
                </p:cNvSpPr>
                <p:nvPr/>
              </p:nvSpPr>
              <p:spPr bwMode="auto">
                <a:xfrm>
                  <a:off x="1838" y="1006"/>
                  <a:ext cx="55" cy="39"/>
                </a:xfrm>
                <a:custGeom>
                  <a:avLst/>
                  <a:gdLst>
                    <a:gd name="T0" fmla="*/ 50 w 50"/>
                    <a:gd name="T1" fmla="*/ 39 h 39"/>
                    <a:gd name="T2" fmla="*/ 33 w 50"/>
                    <a:gd name="T3" fmla="*/ 30 h 39"/>
                    <a:gd name="T4" fmla="*/ 22 w 50"/>
                    <a:gd name="T5" fmla="*/ 30 h 39"/>
                    <a:gd name="T6" fmla="*/ 7 w 50"/>
                    <a:gd name="T7" fmla="*/ 30 h 39"/>
                    <a:gd name="T8" fmla="*/ 0 w 50"/>
                    <a:gd name="T9" fmla="*/ 26 h 39"/>
                    <a:gd name="T10" fmla="*/ 7 w 50"/>
                    <a:gd name="T11" fmla="*/ 15 h 39"/>
                    <a:gd name="T12" fmla="*/ 2 w 50"/>
                    <a:gd name="T13" fmla="*/ 11 h 39"/>
                    <a:gd name="T14" fmla="*/ 9 w 50"/>
                    <a:gd name="T15" fmla="*/ 0 h 39"/>
                    <a:gd name="T16" fmla="*/ 18 w 50"/>
                    <a:gd name="T17" fmla="*/ 7 h 39"/>
                    <a:gd name="T18" fmla="*/ 41 w 50"/>
                    <a:gd name="T19" fmla="*/ 13 h 39"/>
                    <a:gd name="T20" fmla="*/ 50 w 50"/>
                    <a:gd name="T21" fmla="*/ 3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39"/>
                    <a:gd name="T35" fmla="*/ 50 w 5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39">
                      <a:moveTo>
                        <a:pt x="50" y="39"/>
                      </a:moveTo>
                      <a:lnTo>
                        <a:pt x="33" y="30"/>
                      </a:lnTo>
                      <a:lnTo>
                        <a:pt x="22" y="30"/>
                      </a:lnTo>
                      <a:lnTo>
                        <a:pt x="7" y="30"/>
                      </a:lnTo>
                      <a:lnTo>
                        <a:pt x="0" y="26"/>
                      </a:lnTo>
                      <a:lnTo>
                        <a:pt x="7" y="15"/>
                      </a:lnTo>
                      <a:lnTo>
                        <a:pt x="2" y="11"/>
                      </a:lnTo>
                      <a:lnTo>
                        <a:pt x="9" y="0"/>
                      </a:lnTo>
                      <a:lnTo>
                        <a:pt x="18" y="7"/>
                      </a:lnTo>
                      <a:lnTo>
                        <a:pt x="41" y="13"/>
                      </a:lnTo>
                      <a:lnTo>
                        <a:pt x="50" y="3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88" name="Freeform 252">
                  <a:extLst>
                    <a:ext uri="{FF2B5EF4-FFF2-40B4-BE49-F238E27FC236}">
                      <a16:creationId xmlns:a16="http://schemas.microsoft.com/office/drawing/2014/main" id="{211DB92C-B603-4221-850E-882A95164FA0}"/>
                    </a:ext>
                  </a:extLst>
                </p:cNvPr>
                <p:cNvSpPr>
                  <a:spLocks noChangeAspect="1"/>
                </p:cNvSpPr>
                <p:nvPr/>
              </p:nvSpPr>
              <p:spPr bwMode="auto">
                <a:xfrm>
                  <a:off x="1666" y="909"/>
                  <a:ext cx="47" cy="35"/>
                </a:xfrm>
                <a:custGeom>
                  <a:avLst/>
                  <a:gdLst>
                    <a:gd name="T0" fmla="*/ 28 w 43"/>
                    <a:gd name="T1" fmla="*/ 35 h 35"/>
                    <a:gd name="T2" fmla="*/ 6 w 43"/>
                    <a:gd name="T3" fmla="*/ 28 h 35"/>
                    <a:gd name="T4" fmla="*/ 0 w 43"/>
                    <a:gd name="T5" fmla="*/ 17 h 35"/>
                    <a:gd name="T6" fmla="*/ 17 w 43"/>
                    <a:gd name="T7" fmla="*/ 9 h 35"/>
                    <a:gd name="T8" fmla="*/ 41 w 43"/>
                    <a:gd name="T9" fmla="*/ 0 h 35"/>
                    <a:gd name="T10" fmla="*/ 43 w 43"/>
                    <a:gd name="T11" fmla="*/ 9 h 35"/>
                    <a:gd name="T12" fmla="*/ 43 w 43"/>
                    <a:gd name="T13" fmla="*/ 17 h 35"/>
                    <a:gd name="T14" fmla="*/ 28 w 43"/>
                    <a:gd name="T15" fmla="*/ 35 h 35"/>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5"/>
                    <a:gd name="T26" fmla="*/ 43 w 43"/>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5">
                      <a:moveTo>
                        <a:pt x="28" y="35"/>
                      </a:moveTo>
                      <a:lnTo>
                        <a:pt x="6" y="28"/>
                      </a:lnTo>
                      <a:lnTo>
                        <a:pt x="0" y="17"/>
                      </a:lnTo>
                      <a:lnTo>
                        <a:pt x="17" y="9"/>
                      </a:lnTo>
                      <a:lnTo>
                        <a:pt x="41" y="0"/>
                      </a:lnTo>
                      <a:lnTo>
                        <a:pt x="43" y="9"/>
                      </a:lnTo>
                      <a:lnTo>
                        <a:pt x="43" y="17"/>
                      </a:lnTo>
                      <a:lnTo>
                        <a:pt x="28" y="3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89" name="Freeform 253">
                  <a:extLst>
                    <a:ext uri="{FF2B5EF4-FFF2-40B4-BE49-F238E27FC236}">
                      <a16:creationId xmlns:a16="http://schemas.microsoft.com/office/drawing/2014/main" id="{63DFA85B-D5F8-4B61-84C5-982C91A44322}"/>
                    </a:ext>
                  </a:extLst>
                </p:cNvPr>
                <p:cNvSpPr>
                  <a:spLocks noChangeAspect="1"/>
                </p:cNvSpPr>
                <p:nvPr/>
              </p:nvSpPr>
              <p:spPr bwMode="auto">
                <a:xfrm>
                  <a:off x="1788" y="1170"/>
                  <a:ext cx="42" cy="26"/>
                </a:xfrm>
                <a:custGeom>
                  <a:avLst/>
                  <a:gdLst>
                    <a:gd name="T0" fmla="*/ 17 w 39"/>
                    <a:gd name="T1" fmla="*/ 26 h 26"/>
                    <a:gd name="T2" fmla="*/ 0 w 39"/>
                    <a:gd name="T3" fmla="*/ 22 h 26"/>
                    <a:gd name="T4" fmla="*/ 4 w 39"/>
                    <a:gd name="T5" fmla="*/ 11 h 26"/>
                    <a:gd name="T6" fmla="*/ 13 w 39"/>
                    <a:gd name="T7" fmla="*/ 2 h 26"/>
                    <a:gd name="T8" fmla="*/ 28 w 39"/>
                    <a:gd name="T9" fmla="*/ 0 h 26"/>
                    <a:gd name="T10" fmla="*/ 39 w 39"/>
                    <a:gd name="T11" fmla="*/ 5 h 26"/>
                    <a:gd name="T12" fmla="*/ 32 w 39"/>
                    <a:gd name="T13" fmla="*/ 22 h 26"/>
                    <a:gd name="T14" fmla="*/ 17 w 39"/>
                    <a:gd name="T15" fmla="*/ 26 h 26"/>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26"/>
                    <a:gd name="T26" fmla="*/ 39 w 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26">
                      <a:moveTo>
                        <a:pt x="17" y="26"/>
                      </a:moveTo>
                      <a:lnTo>
                        <a:pt x="0" y="22"/>
                      </a:lnTo>
                      <a:lnTo>
                        <a:pt x="4" y="11"/>
                      </a:lnTo>
                      <a:lnTo>
                        <a:pt x="13" y="2"/>
                      </a:lnTo>
                      <a:lnTo>
                        <a:pt x="28" y="0"/>
                      </a:lnTo>
                      <a:lnTo>
                        <a:pt x="39" y="5"/>
                      </a:lnTo>
                      <a:lnTo>
                        <a:pt x="32" y="22"/>
                      </a:lnTo>
                      <a:lnTo>
                        <a:pt x="17" y="2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90" name="Freeform 254">
                  <a:extLst>
                    <a:ext uri="{FF2B5EF4-FFF2-40B4-BE49-F238E27FC236}">
                      <a16:creationId xmlns:a16="http://schemas.microsoft.com/office/drawing/2014/main" id="{AB003AD1-01E2-4AA4-8B9B-50B8235DFC1D}"/>
                    </a:ext>
                  </a:extLst>
                </p:cNvPr>
                <p:cNvSpPr>
                  <a:spLocks noChangeAspect="1"/>
                </p:cNvSpPr>
                <p:nvPr/>
              </p:nvSpPr>
              <p:spPr bwMode="auto">
                <a:xfrm>
                  <a:off x="1495" y="933"/>
                  <a:ext cx="35" cy="32"/>
                </a:xfrm>
                <a:custGeom>
                  <a:avLst/>
                  <a:gdLst>
                    <a:gd name="T0" fmla="*/ 11 w 32"/>
                    <a:gd name="T1" fmla="*/ 32 h 32"/>
                    <a:gd name="T2" fmla="*/ 7 w 32"/>
                    <a:gd name="T3" fmla="*/ 13 h 32"/>
                    <a:gd name="T4" fmla="*/ 0 w 32"/>
                    <a:gd name="T5" fmla="*/ 8 h 32"/>
                    <a:gd name="T6" fmla="*/ 15 w 32"/>
                    <a:gd name="T7" fmla="*/ 0 h 32"/>
                    <a:gd name="T8" fmla="*/ 26 w 32"/>
                    <a:gd name="T9" fmla="*/ 4 h 32"/>
                    <a:gd name="T10" fmla="*/ 32 w 32"/>
                    <a:gd name="T11" fmla="*/ 13 h 32"/>
                    <a:gd name="T12" fmla="*/ 30 w 32"/>
                    <a:gd name="T13" fmla="*/ 21 h 32"/>
                    <a:gd name="T14" fmla="*/ 19 w 32"/>
                    <a:gd name="T15" fmla="*/ 28 h 32"/>
                    <a:gd name="T16" fmla="*/ 11 w 32"/>
                    <a:gd name="T17" fmla="*/ 32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32"/>
                    <a:gd name="T29" fmla="*/ 32 w 32"/>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32">
                      <a:moveTo>
                        <a:pt x="11" y="32"/>
                      </a:moveTo>
                      <a:lnTo>
                        <a:pt x="7" y="13"/>
                      </a:lnTo>
                      <a:lnTo>
                        <a:pt x="0" y="8"/>
                      </a:lnTo>
                      <a:lnTo>
                        <a:pt x="15" y="0"/>
                      </a:lnTo>
                      <a:lnTo>
                        <a:pt x="26" y="4"/>
                      </a:lnTo>
                      <a:lnTo>
                        <a:pt x="32" y="13"/>
                      </a:lnTo>
                      <a:lnTo>
                        <a:pt x="30" y="21"/>
                      </a:lnTo>
                      <a:lnTo>
                        <a:pt x="19" y="28"/>
                      </a:lnTo>
                      <a:lnTo>
                        <a:pt x="11" y="32"/>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91" name="Freeform 255">
                  <a:extLst>
                    <a:ext uri="{FF2B5EF4-FFF2-40B4-BE49-F238E27FC236}">
                      <a16:creationId xmlns:a16="http://schemas.microsoft.com/office/drawing/2014/main" id="{19E6F048-EEEF-436E-8130-D46ECBF12201}"/>
                    </a:ext>
                  </a:extLst>
                </p:cNvPr>
                <p:cNvSpPr>
                  <a:spLocks noChangeAspect="1"/>
                </p:cNvSpPr>
                <p:nvPr/>
              </p:nvSpPr>
              <p:spPr bwMode="auto">
                <a:xfrm>
                  <a:off x="1572" y="749"/>
                  <a:ext cx="52" cy="20"/>
                </a:xfrm>
                <a:custGeom>
                  <a:avLst/>
                  <a:gdLst>
                    <a:gd name="T0" fmla="*/ 35 w 48"/>
                    <a:gd name="T1" fmla="*/ 20 h 20"/>
                    <a:gd name="T2" fmla="*/ 15 w 48"/>
                    <a:gd name="T3" fmla="*/ 13 h 20"/>
                    <a:gd name="T4" fmla="*/ 0 w 48"/>
                    <a:gd name="T5" fmla="*/ 9 h 20"/>
                    <a:gd name="T6" fmla="*/ 20 w 48"/>
                    <a:gd name="T7" fmla="*/ 0 h 20"/>
                    <a:gd name="T8" fmla="*/ 48 w 48"/>
                    <a:gd name="T9" fmla="*/ 0 h 20"/>
                    <a:gd name="T10" fmla="*/ 48 w 48"/>
                    <a:gd name="T11" fmla="*/ 13 h 20"/>
                    <a:gd name="T12" fmla="*/ 35 w 48"/>
                    <a:gd name="T13" fmla="*/ 20 h 20"/>
                    <a:gd name="T14" fmla="*/ 0 60000 65536"/>
                    <a:gd name="T15" fmla="*/ 0 60000 65536"/>
                    <a:gd name="T16" fmla="*/ 0 60000 65536"/>
                    <a:gd name="T17" fmla="*/ 0 60000 65536"/>
                    <a:gd name="T18" fmla="*/ 0 60000 65536"/>
                    <a:gd name="T19" fmla="*/ 0 60000 65536"/>
                    <a:gd name="T20" fmla="*/ 0 60000 65536"/>
                    <a:gd name="T21" fmla="*/ 0 w 48"/>
                    <a:gd name="T22" fmla="*/ 0 h 20"/>
                    <a:gd name="T23" fmla="*/ 48 w 48"/>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0">
                      <a:moveTo>
                        <a:pt x="35" y="20"/>
                      </a:moveTo>
                      <a:lnTo>
                        <a:pt x="15" y="13"/>
                      </a:lnTo>
                      <a:lnTo>
                        <a:pt x="0" y="9"/>
                      </a:lnTo>
                      <a:lnTo>
                        <a:pt x="20" y="0"/>
                      </a:lnTo>
                      <a:lnTo>
                        <a:pt x="48" y="0"/>
                      </a:lnTo>
                      <a:lnTo>
                        <a:pt x="48" y="13"/>
                      </a:lnTo>
                      <a:lnTo>
                        <a:pt x="35" y="2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92" name="Freeform 256">
                  <a:extLst>
                    <a:ext uri="{FF2B5EF4-FFF2-40B4-BE49-F238E27FC236}">
                      <a16:creationId xmlns:a16="http://schemas.microsoft.com/office/drawing/2014/main" id="{8B4D63AB-9F1E-4394-A78A-CA87229DFFEC}"/>
                    </a:ext>
                  </a:extLst>
                </p:cNvPr>
                <p:cNvSpPr>
                  <a:spLocks noChangeAspect="1"/>
                </p:cNvSpPr>
                <p:nvPr/>
              </p:nvSpPr>
              <p:spPr bwMode="auto">
                <a:xfrm>
                  <a:off x="1633" y="1306"/>
                  <a:ext cx="35" cy="22"/>
                </a:xfrm>
                <a:custGeom>
                  <a:avLst/>
                  <a:gdLst>
                    <a:gd name="T0" fmla="*/ 9 w 33"/>
                    <a:gd name="T1" fmla="*/ 22 h 22"/>
                    <a:gd name="T2" fmla="*/ 0 w 33"/>
                    <a:gd name="T3" fmla="*/ 20 h 22"/>
                    <a:gd name="T4" fmla="*/ 0 w 33"/>
                    <a:gd name="T5" fmla="*/ 11 h 22"/>
                    <a:gd name="T6" fmla="*/ 13 w 33"/>
                    <a:gd name="T7" fmla="*/ 0 h 22"/>
                    <a:gd name="T8" fmla="*/ 33 w 33"/>
                    <a:gd name="T9" fmla="*/ 7 h 22"/>
                    <a:gd name="T10" fmla="*/ 26 w 33"/>
                    <a:gd name="T11" fmla="*/ 11 h 22"/>
                    <a:gd name="T12" fmla="*/ 9 w 33"/>
                    <a:gd name="T13" fmla="*/ 22 h 22"/>
                    <a:gd name="T14" fmla="*/ 0 60000 65536"/>
                    <a:gd name="T15" fmla="*/ 0 60000 65536"/>
                    <a:gd name="T16" fmla="*/ 0 60000 65536"/>
                    <a:gd name="T17" fmla="*/ 0 60000 65536"/>
                    <a:gd name="T18" fmla="*/ 0 60000 65536"/>
                    <a:gd name="T19" fmla="*/ 0 60000 65536"/>
                    <a:gd name="T20" fmla="*/ 0 60000 65536"/>
                    <a:gd name="T21" fmla="*/ 0 w 33"/>
                    <a:gd name="T22" fmla="*/ 0 h 22"/>
                    <a:gd name="T23" fmla="*/ 33 w 33"/>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2">
                      <a:moveTo>
                        <a:pt x="9" y="22"/>
                      </a:moveTo>
                      <a:lnTo>
                        <a:pt x="0" y="20"/>
                      </a:lnTo>
                      <a:lnTo>
                        <a:pt x="0" y="11"/>
                      </a:lnTo>
                      <a:lnTo>
                        <a:pt x="13" y="0"/>
                      </a:lnTo>
                      <a:lnTo>
                        <a:pt x="33" y="7"/>
                      </a:lnTo>
                      <a:lnTo>
                        <a:pt x="26" y="11"/>
                      </a:lnTo>
                      <a:lnTo>
                        <a:pt x="9" y="22"/>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93" name="Freeform 257">
                  <a:extLst>
                    <a:ext uri="{FF2B5EF4-FFF2-40B4-BE49-F238E27FC236}">
                      <a16:creationId xmlns:a16="http://schemas.microsoft.com/office/drawing/2014/main" id="{78A3DB45-47CD-4E31-AD0C-56CCAB243BEF}"/>
                    </a:ext>
                  </a:extLst>
                </p:cNvPr>
                <p:cNvSpPr>
                  <a:spLocks noChangeAspect="1"/>
                </p:cNvSpPr>
                <p:nvPr/>
              </p:nvSpPr>
              <p:spPr bwMode="auto">
                <a:xfrm>
                  <a:off x="1846" y="1669"/>
                  <a:ext cx="39" cy="22"/>
                </a:xfrm>
                <a:custGeom>
                  <a:avLst/>
                  <a:gdLst>
                    <a:gd name="T0" fmla="*/ 36 w 36"/>
                    <a:gd name="T1" fmla="*/ 22 h 22"/>
                    <a:gd name="T2" fmla="*/ 21 w 36"/>
                    <a:gd name="T3" fmla="*/ 22 h 22"/>
                    <a:gd name="T4" fmla="*/ 8 w 36"/>
                    <a:gd name="T5" fmla="*/ 11 h 22"/>
                    <a:gd name="T6" fmla="*/ 0 w 36"/>
                    <a:gd name="T7" fmla="*/ 0 h 22"/>
                    <a:gd name="T8" fmla="*/ 6 w 36"/>
                    <a:gd name="T9" fmla="*/ 0 h 22"/>
                    <a:gd name="T10" fmla="*/ 26 w 36"/>
                    <a:gd name="T11" fmla="*/ 6 h 22"/>
                    <a:gd name="T12" fmla="*/ 34 w 36"/>
                    <a:gd name="T13" fmla="*/ 15 h 22"/>
                    <a:gd name="T14" fmla="*/ 36 w 36"/>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22"/>
                    <a:gd name="T26" fmla="*/ 36 w 3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22">
                      <a:moveTo>
                        <a:pt x="36" y="22"/>
                      </a:moveTo>
                      <a:lnTo>
                        <a:pt x="21" y="22"/>
                      </a:lnTo>
                      <a:lnTo>
                        <a:pt x="8" y="11"/>
                      </a:lnTo>
                      <a:lnTo>
                        <a:pt x="0" y="0"/>
                      </a:lnTo>
                      <a:lnTo>
                        <a:pt x="6" y="0"/>
                      </a:lnTo>
                      <a:lnTo>
                        <a:pt x="26" y="6"/>
                      </a:lnTo>
                      <a:lnTo>
                        <a:pt x="34" y="15"/>
                      </a:lnTo>
                      <a:lnTo>
                        <a:pt x="36" y="22"/>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94" name="Freeform 258">
                  <a:extLst>
                    <a:ext uri="{FF2B5EF4-FFF2-40B4-BE49-F238E27FC236}">
                      <a16:creationId xmlns:a16="http://schemas.microsoft.com/office/drawing/2014/main" id="{DDA0027B-25C0-40EE-A2FB-8795CF92AB1A}"/>
                    </a:ext>
                  </a:extLst>
                </p:cNvPr>
                <p:cNvSpPr>
                  <a:spLocks noChangeAspect="1"/>
                </p:cNvSpPr>
                <p:nvPr/>
              </p:nvSpPr>
              <p:spPr bwMode="auto">
                <a:xfrm>
                  <a:off x="1680" y="1326"/>
                  <a:ext cx="21" cy="26"/>
                </a:xfrm>
                <a:custGeom>
                  <a:avLst/>
                  <a:gdLst>
                    <a:gd name="T0" fmla="*/ 6 w 19"/>
                    <a:gd name="T1" fmla="*/ 26 h 26"/>
                    <a:gd name="T2" fmla="*/ 0 w 19"/>
                    <a:gd name="T3" fmla="*/ 19 h 26"/>
                    <a:gd name="T4" fmla="*/ 8 w 19"/>
                    <a:gd name="T5" fmla="*/ 4 h 26"/>
                    <a:gd name="T6" fmla="*/ 19 w 19"/>
                    <a:gd name="T7" fmla="*/ 0 h 26"/>
                    <a:gd name="T8" fmla="*/ 19 w 19"/>
                    <a:gd name="T9" fmla="*/ 10 h 26"/>
                    <a:gd name="T10" fmla="*/ 6 w 19"/>
                    <a:gd name="T11" fmla="*/ 26 h 26"/>
                    <a:gd name="T12" fmla="*/ 0 60000 65536"/>
                    <a:gd name="T13" fmla="*/ 0 60000 65536"/>
                    <a:gd name="T14" fmla="*/ 0 60000 65536"/>
                    <a:gd name="T15" fmla="*/ 0 60000 65536"/>
                    <a:gd name="T16" fmla="*/ 0 60000 65536"/>
                    <a:gd name="T17" fmla="*/ 0 60000 65536"/>
                    <a:gd name="T18" fmla="*/ 0 w 19"/>
                    <a:gd name="T19" fmla="*/ 0 h 26"/>
                    <a:gd name="T20" fmla="*/ 19 w 1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9" h="26">
                      <a:moveTo>
                        <a:pt x="6" y="26"/>
                      </a:moveTo>
                      <a:lnTo>
                        <a:pt x="0" y="19"/>
                      </a:lnTo>
                      <a:lnTo>
                        <a:pt x="8" y="4"/>
                      </a:lnTo>
                      <a:lnTo>
                        <a:pt x="19" y="0"/>
                      </a:lnTo>
                      <a:lnTo>
                        <a:pt x="19" y="10"/>
                      </a:lnTo>
                      <a:lnTo>
                        <a:pt x="6" y="2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95" name="Freeform 259">
                  <a:extLst>
                    <a:ext uri="{FF2B5EF4-FFF2-40B4-BE49-F238E27FC236}">
                      <a16:creationId xmlns:a16="http://schemas.microsoft.com/office/drawing/2014/main" id="{A7857D61-410C-44ED-A883-DD053D7EE56F}"/>
                    </a:ext>
                  </a:extLst>
                </p:cNvPr>
                <p:cNvSpPr>
                  <a:spLocks noChangeAspect="1"/>
                </p:cNvSpPr>
                <p:nvPr/>
              </p:nvSpPr>
              <p:spPr bwMode="auto">
                <a:xfrm>
                  <a:off x="1727" y="1300"/>
                  <a:ext cx="12" cy="13"/>
                </a:xfrm>
                <a:custGeom>
                  <a:avLst/>
                  <a:gdLst>
                    <a:gd name="T0" fmla="*/ 2 w 11"/>
                    <a:gd name="T1" fmla="*/ 13 h 13"/>
                    <a:gd name="T2" fmla="*/ 0 w 11"/>
                    <a:gd name="T3" fmla="*/ 0 h 13"/>
                    <a:gd name="T4" fmla="*/ 11 w 11"/>
                    <a:gd name="T5" fmla="*/ 2 h 13"/>
                    <a:gd name="T6" fmla="*/ 11 w 11"/>
                    <a:gd name="T7" fmla="*/ 11 h 13"/>
                    <a:gd name="T8" fmla="*/ 2 w 11"/>
                    <a:gd name="T9" fmla="*/ 13 h 13"/>
                    <a:gd name="T10" fmla="*/ 0 60000 65536"/>
                    <a:gd name="T11" fmla="*/ 0 60000 65536"/>
                    <a:gd name="T12" fmla="*/ 0 60000 65536"/>
                    <a:gd name="T13" fmla="*/ 0 60000 65536"/>
                    <a:gd name="T14" fmla="*/ 0 60000 65536"/>
                    <a:gd name="T15" fmla="*/ 0 w 11"/>
                    <a:gd name="T16" fmla="*/ 0 h 13"/>
                    <a:gd name="T17" fmla="*/ 11 w 11"/>
                    <a:gd name="T18" fmla="*/ 13 h 13"/>
                  </a:gdLst>
                  <a:ahLst/>
                  <a:cxnLst>
                    <a:cxn ang="T10">
                      <a:pos x="T0" y="T1"/>
                    </a:cxn>
                    <a:cxn ang="T11">
                      <a:pos x="T2" y="T3"/>
                    </a:cxn>
                    <a:cxn ang="T12">
                      <a:pos x="T4" y="T5"/>
                    </a:cxn>
                    <a:cxn ang="T13">
                      <a:pos x="T6" y="T7"/>
                    </a:cxn>
                    <a:cxn ang="T14">
                      <a:pos x="T8" y="T9"/>
                    </a:cxn>
                  </a:cxnLst>
                  <a:rect l="T15" t="T16" r="T17" b="T18"/>
                  <a:pathLst>
                    <a:path w="11" h="13">
                      <a:moveTo>
                        <a:pt x="2" y="13"/>
                      </a:moveTo>
                      <a:lnTo>
                        <a:pt x="0" y="0"/>
                      </a:lnTo>
                      <a:lnTo>
                        <a:pt x="11" y="2"/>
                      </a:lnTo>
                      <a:lnTo>
                        <a:pt x="11" y="11"/>
                      </a:lnTo>
                      <a:lnTo>
                        <a:pt x="2" y="13"/>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96" name="Freeform 260">
                  <a:extLst>
                    <a:ext uri="{FF2B5EF4-FFF2-40B4-BE49-F238E27FC236}">
                      <a16:creationId xmlns:a16="http://schemas.microsoft.com/office/drawing/2014/main" id="{A8512E6E-AD8C-40B8-A7ED-93CF52DF93C8}"/>
                    </a:ext>
                  </a:extLst>
                </p:cNvPr>
                <p:cNvSpPr>
                  <a:spLocks noChangeAspect="1"/>
                </p:cNvSpPr>
                <p:nvPr/>
              </p:nvSpPr>
              <p:spPr bwMode="auto">
                <a:xfrm>
                  <a:off x="1743" y="1295"/>
                  <a:ext cx="9" cy="11"/>
                </a:xfrm>
                <a:custGeom>
                  <a:avLst/>
                  <a:gdLst>
                    <a:gd name="T0" fmla="*/ 2 w 8"/>
                    <a:gd name="T1" fmla="*/ 11 h 11"/>
                    <a:gd name="T2" fmla="*/ 0 w 8"/>
                    <a:gd name="T3" fmla="*/ 0 h 11"/>
                    <a:gd name="T4" fmla="*/ 4 w 8"/>
                    <a:gd name="T5" fmla="*/ 0 h 11"/>
                    <a:gd name="T6" fmla="*/ 8 w 8"/>
                    <a:gd name="T7" fmla="*/ 7 h 11"/>
                    <a:gd name="T8" fmla="*/ 2 w 8"/>
                    <a:gd name="T9" fmla="*/ 11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2" y="11"/>
                      </a:moveTo>
                      <a:lnTo>
                        <a:pt x="0" y="0"/>
                      </a:lnTo>
                      <a:lnTo>
                        <a:pt x="4" y="0"/>
                      </a:lnTo>
                      <a:lnTo>
                        <a:pt x="8" y="7"/>
                      </a:lnTo>
                      <a:lnTo>
                        <a:pt x="2" y="11"/>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97" name="Freeform 261">
                  <a:extLst>
                    <a:ext uri="{FF2B5EF4-FFF2-40B4-BE49-F238E27FC236}">
                      <a16:creationId xmlns:a16="http://schemas.microsoft.com/office/drawing/2014/main" id="{A7D168EF-E5AE-43D8-945B-CE5F0338C8A4}"/>
                    </a:ext>
                  </a:extLst>
                </p:cNvPr>
                <p:cNvSpPr>
                  <a:spLocks noChangeAspect="1"/>
                </p:cNvSpPr>
                <p:nvPr/>
              </p:nvSpPr>
              <p:spPr bwMode="auto">
                <a:xfrm>
                  <a:off x="1483" y="2377"/>
                  <a:ext cx="214" cy="276"/>
                </a:xfrm>
                <a:custGeom>
                  <a:avLst/>
                  <a:gdLst>
                    <a:gd name="T0" fmla="*/ 37 w 197"/>
                    <a:gd name="T1" fmla="*/ 75 h 276"/>
                    <a:gd name="T2" fmla="*/ 50 w 197"/>
                    <a:gd name="T3" fmla="*/ 52 h 276"/>
                    <a:gd name="T4" fmla="*/ 61 w 197"/>
                    <a:gd name="T5" fmla="*/ 34 h 276"/>
                    <a:gd name="T6" fmla="*/ 80 w 197"/>
                    <a:gd name="T7" fmla="*/ 26 h 276"/>
                    <a:gd name="T8" fmla="*/ 106 w 197"/>
                    <a:gd name="T9" fmla="*/ 15 h 276"/>
                    <a:gd name="T10" fmla="*/ 117 w 197"/>
                    <a:gd name="T11" fmla="*/ 6 h 276"/>
                    <a:gd name="T12" fmla="*/ 132 w 197"/>
                    <a:gd name="T13" fmla="*/ 6 h 276"/>
                    <a:gd name="T14" fmla="*/ 117 w 197"/>
                    <a:gd name="T15" fmla="*/ 11 h 276"/>
                    <a:gd name="T16" fmla="*/ 104 w 197"/>
                    <a:gd name="T17" fmla="*/ 30 h 276"/>
                    <a:gd name="T18" fmla="*/ 97 w 197"/>
                    <a:gd name="T19" fmla="*/ 45 h 276"/>
                    <a:gd name="T20" fmla="*/ 102 w 197"/>
                    <a:gd name="T21" fmla="*/ 56 h 276"/>
                    <a:gd name="T22" fmla="*/ 110 w 197"/>
                    <a:gd name="T23" fmla="*/ 86 h 276"/>
                    <a:gd name="T24" fmla="*/ 147 w 197"/>
                    <a:gd name="T25" fmla="*/ 95 h 276"/>
                    <a:gd name="T26" fmla="*/ 190 w 197"/>
                    <a:gd name="T27" fmla="*/ 106 h 276"/>
                    <a:gd name="T28" fmla="*/ 186 w 197"/>
                    <a:gd name="T29" fmla="*/ 140 h 276"/>
                    <a:gd name="T30" fmla="*/ 186 w 197"/>
                    <a:gd name="T31" fmla="*/ 160 h 276"/>
                    <a:gd name="T32" fmla="*/ 197 w 197"/>
                    <a:gd name="T33" fmla="*/ 190 h 276"/>
                    <a:gd name="T34" fmla="*/ 186 w 197"/>
                    <a:gd name="T35" fmla="*/ 175 h 276"/>
                    <a:gd name="T36" fmla="*/ 175 w 197"/>
                    <a:gd name="T37" fmla="*/ 181 h 276"/>
                    <a:gd name="T38" fmla="*/ 147 w 197"/>
                    <a:gd name="T39" fmla="*/ 181 h 276"/>
                    <a:gd name="T40" fmla="*/ 156 w 197"/>
                    <a:gd name="T41" fmla="*/ 194 h 276"/>
                    <a:gd name="T42" fmla="*/ 147 w 197"/>
                    <a:gd name="T43" fmla="*/ 201 h 276"/>
                    <a:gd name="T44" fmla="*/ 153 w 197"/>
                    <a:gd name="T45" fmla="*/ 216 h 276"/>
                    <a:gd name="T46" fmla="*/ 147 w 197"/>
                    <a:gd name="T47" fmla="*/ 276 h 276"/>
                    <a:gd name="T48" fmla="*/ 136 w 197"/>
                    <a:gd name="T49" fmla="*/ 265 h 276"/>
                    <a:gd name="T50" fmla="*/ 130 w 197"/>
                    <a:gd name="T51" fmla="*/ 246 h 276"/>
                    <a:gd name="T52" fmla="*/ 106 w 197"/>
                    <a:gd name="T53" fmla="*/ 248 h 276"/>
                    <a:gd name="T54" fmla="*/ 91 w 197"/>
                    <a:gd name="T55" fmla="*/ 235 h 276"/>
                    <a:gd name="T56" fmla="*/ 67 w 197"/>
                    <a:gd name="T57" fmla="*/ 211 h 276"/>
                    <a:gd name="T58" fmla="*/ 52 w 197"/>
                    <a:gd name="T59" fmla="*/ 205 h 276"/>
                    <a:gd name="T60" fmla="*/ 30 w 197"/>
                    <a:gd name="T61" fmla="*/ 201 h 276"/>
                    <a:gd name="T62" fmla="*/ 2 w 197"/>
                    <a:gd name="T63" fmla="*/ 186 h 276"/>
                    <a:gd name="T64" fmla="*/ 7 w 197"/>
                    <a:gd name="T65" fmla="*/ 166 h 276"/>
                    <a:gd name="T66" fmla="*/ 26 w 197"/>
                    <a:gd name="T67" fmla="*/ 145 h 276"/>
                    <a:gd name="T68" fmla="*/ 26 w 197"/>
                    <a:gd name="T69" fmla="*/ 129 h 276"/>
                    <a:gd name="T70" fmla="*/ 26 w 197"/>
                    <a:gd name="T71" fmla="*/ 106 h 276"/>
                    <a:gd name="T72" fmla="*/ 18 w 197"/>
                    <a:gd name="T73" fmla="*/ 88 h 276"/>
                    <a:gd name="T74" fmla="*/ 26 w 197"/>
                    <a:gd name="T75" fmla="*/ 86 h 276"/>
                    <a:gd name="T76" fmla="*/ 30 w 197"/>
                    <a:gd name="T77" fmla="*/ 65 h 2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7"/>
                    <a:gd name="T118" fmla="*/ 0 h 276"/>
                    <a:gd name="T119" fmla="*/ 197 w 197"/>
                    <a:gd name="T120" fmla="*/ 276 h 2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7" h="276">
                      <a:moveTo>
                        <a:pt x="30" y="65"/>
                      </a:moveTo>
                      <a:lnTo>
                        <a:pt x="37" y="75"/>
                      </a:lnTo>
                      <a:lnTo>
                        <a:pt x="37" y="65"/>
                      </a:lnTo>
                      <a:lnTo>
                        <a:pt x="50" y="52"/>
                      </a:lnTo>
                      <a:lnTo>
                        <a:pt x="59" y="50"/>
                      </a:lnTo>
                      <a:lnTo>
                        <a:pt x="61" y="34"/>
                      </a:lnTo>
                      <a:lnTo>
                        <a:pt x="76" y="26"/>
                      </a:lnTo>
                      <a:lnTo>
                        <a:pt x="80" y="26"/>
                      </a:lnTo>
                      <a:lnTo>
                        <a:pt x="82" y="22"/>
                      </a:lnTo>
                      <a:lnTo>
                        <a:pt x="106" y="15"/>
                      </a:lnTo>
                      <a:lnTo>
                        <a:pt x="115" y="11"/>
                      </a:lnTo>
                      <a:lnTo>
                        <a:pt x="117" y="6"/>
                      </a:lnTo>
                      <a:lnTo>
                        <a:pt x="125" y="0"/>
                      </a:lnTo>
                      <a:lnTo>
                        <a:pt x="132" y="6"/>
                      </a:lnTo>
                      <a:lnTo>
                        <a:pt x="125" y="11"/>
                      </a:lnTo>
                      <a:lnTo>
                        <a:pt x="117" y="11"/>
                      </a:lnTo>
                      <a:lnTo>
                        <a:pt x="115" y="22"/>
                      </a:lnTo>
                      <a:lnTo>
                        <a:pt x="104" y="30"/>
                      </a:lnTo>
                      <a:lnTo>
                        <a:pt x="97" y="41"/>
                      </a:lnTo>
                      <a:lnTo>
                        <a:pt x="97" y="45"/>
                      </a:lnTo>
                      <a:lnTo>
                        <a:pt x="97" y="56"/>
                      </a:lnTo>
                      <a:lnTo>
                        <a:pt x="102" y="56"/>
                      </a:lnTo>
                      <a:lnTo>
                        <a:pt x="110" y="73"/>
                      </a:lnTo>
                      <a:lnTo>
                        <a:pt x="110" y="86"/>
                      </a:lnTo>
                      <a:lnTo>
                        <a:pt x="121" y="95"/>
                      </a:lnTo>
                      <a:lnTo>
                        <a:pt x="147" y="95"/>
                      </a:lnTo>
                      <a:lnTo>
                        <a:pt x="156" y="106"/>
                      </a:lnTo>
                      <a:lnTo>
                        <a:pt x="190" y="106"/>
                      </a:lnTo>
                      <a:lnTo>
                        <a:pt x="182" y="121"/>
                      </a:lnTo>
                      <a:lnTo>
                        <a:pt x="186" y="140"/>
                      </a:lnTo>
                      <a:lnTo>
                        <a:pt x="190" y="151"/>
                      </a:lnTo>
                      <a:lnTo>
                        <a:pt x="186" y="160"/>
                      </a:lnTo>
                      <a:lnTo>
                        <a:pt x="190" y="170"/>
                      </a:lnTo>
                      <a:lnTo>
                        <a:pt x="197" y="190"/>
                      </a:lnTo>
                      <a:lnTo>
                        <a:pt x="194" y="186"/>
                      </a:lnTo>
                      <a:lnTo>
                        <a:pt x="186" y="175"/>
                      </a:lnTo>
                      <a:lnTo>
                        <a:pt x="175" y="175"/>
                      </a:lnTo>
                      <a:lnTo>
                        <a:pt x="175" y="181"/>
                      </a:lnTo>
                      <a:lnTo>
                        <a:pt x="153" y="179"/>
                      </a:lnTo>
                      <a:lnTo>
                        <a:pt x="147" y="181"/>
                      </a:lnTo>
                      <a:lnTo>
                        <a:pt x="147" y="190"/>
                      </a:lnTo>
                      <a:lnTo>
                        <a:pt x="156" y="194"/>
                      </a:lnTo>
                      <a:lnTo>
                        <a:pt x="156" y="201"/>
                      </a:lnTo>
                      <a:lnTo>
                        <a:pt x="147" y="201"/>
                      </a:lnTo>
                      <a:lnTo>
                        <a:pt x="145" y="209"/>
                      </a:lnTo>
                      <a:lnTo>
                        <a:pt x="153" y="216"/>
                      </a:lnTo>
                      <a:lnTo>
                        <a:pt x="156" y="227"/>
                      </a:lnTo>
                      <a:lnTo>
                        <a:pt x="147" y="276"/>
                      </a:lnTo>
                      <a:lnTo>
                        <a:pt x="145" y="276"/>
                      </a:lnTo>
                      <a:lnTo>
                        <a:pt x="136" y="265"/>
                      </a:lnTo>
                      <a:lnTo>
                        <a:pt x="141" y="250"/>
                      </a:lnTo>
                      <a:lnTo>
                        <a:pt x="130" y="246"/>
                      </a:lnTo>
                      <a:lnTo>
                        <a:pt x="117" y="242"/>
                      </a:lnTo>
                      <a:lnTo>
                        <a:pt x="106" y="248"/>
                      </a:lnTo>
                      <a:lnTo>
                        <a:pt x="97" y="248"/>
                      </a:lnTo>
                      <a:lnTo>
                        <a:pt x="91" y="235"/>
                      </a:lnTo>
                      <a:lnTo>
                        <a:pt x="76" y="224"/>
                      </a:lnTo>
                      <a:lnTo>
                        <a:pt x="67" y="211"/>
                      </a:lnTo>
                      <a:lnTo>
                        <a:pt x="59" y="209"/>
                      </a:lnTo>
                      <a:lnTo>
                        <a:pt x="52" y="205"/>
                      </a:lnTo>
                      <a:lnTo>
                        <a:pt x="43" y="201"/>
                      </a:lnTo>
                      <a:lnTo>
                        <a:pt x="30" y="201"/>
                      </a:lnTo>
                      <a:lnTo>
                        <a:pt x="22" y="194"/>
                      </a:lnTo>
                      <a:lnTo>
                        <a:pt x="2" y="186"/>
                      </a:lnTo>
                      <a:lnTo>
                        <a:pt x="0" y="179"/>
                      </a:lnTo>
                      <a:lnTo>
                        <a:pt x="7" y="166"/>
                      </a:lnTo>
                      <a:lnTo>
                        <a:pt x="26" y="153"/>
                      </a:lnTo>
                      <a:lnTo>
                        <a:pt x="26" y="145"/>
                      </a:lnTo>
                      <a:lnTo>
                        <a:pt x="26" y="138"/>
                      </a:lnTo>
                      <a:lnTo>
                        <a:pt x="26" y="129"/>
                      </a:lnTo>
                      <a:lnTo>
                        <a:pt x="26" y="117"/>
                      </a:lnTo>
                      <a:lnTo>
                        <a:pt x="26" y="106"/>
                      </a:lnTo>
                      <a:lnTo>
                        <a:pt x="26" y="99"/>
                      </a:lnTo>
                      <a:lnTo>
                        <a:pt x="18" y="88"/>
                      </a:lnTo>
                      <a:lnTo>
                        <a:pt x="22" y="82"/>
                      </a:lnTo>
                      <a:lnTo>
                        <a:pt x="26" y="86"/>
                      </a:lnTo>
                      <a:lnTo>
                        <a:pt x="30" y="75"/>
                      </a:lnTo>
                      <a:lnTo>
                        <a:pt x="30" y="6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98" name="Freeform 262">
                  <a:extLst>
                    <a:ext uri="{FF2B5EF4-FFF2-40B4-BE49-F238E27FC236}">
                      <a16:creationId xmlns:a16="http://schemas.microsoft.com/office/drawing/2014/main" id="{4635BD7D-E9E9-48CB-9FE2-52AAAED14B7D}"/>
                    </a:ext>
                  </a:extLst>
                </p:cNvPr>
                <p:cNvSpPr>
                  <a:spLocks noChangeAspect="1"/>
                </p:cNvSpPr>
                <p:nvPr/>
              </p:nvSpPr>
              <p:spPr bwMode="auto">
                <a:xfrm>
                  <a:off x="1396" y="2189"/>
                  <a:ext cx="190" cy="63"/>
                </a:xfrm>
                <a:custGeom>
                  <a:avLst/>
                  <a:gdLst>
                    <a:gd name="T0" fmla="*/ 117 w 175"/>
                    <a:gd name="T1" fmla="*/ 63 h 63"/>
                    <a:gd name="T2" fmla="*/ 126 w 175"/>
                    <a:gd name="T3" fmla="*/ 50 h 63"/>
                    <a:gd name="T4" fmla="*/ 106 w 175"/>
                    <a:gd name="T5" fmla="*/ 43 h 63"/>
                    <a:gd name="T6" fmla="*/ 100 w 175"/>
                    <a:gd name="T7" fmla="*/ 28 h 63"/>
                    <a:gd name="T8" fmla="*/ 80 w 175"/>
                    <a:gd name="T9" fmla="*/ 28 h 63"/>
                    <a:gd name="T10" fmla="*/ 50 w 175"/>
                    <a:gd name="T11" fmla="*/ 15 h 63"/>
                    <a:gd name="T12" fmla="*/ 54 w 175"/>
                    <a:gd name="T13" fmla="*/ 13 h 63"/>
                    <a:gd name="T14" fmla="*/ 37 w 175"/>
                    <a:gd name="T15" fmla="*/ 9 h 63"/>
                    <a:gd name="T16" fmla="*/ 22 w 175"/>
                    <a:gd name="T17" fmla="*/ 22 h 63"/>
                    <a:gd name="T18" fmla="*/ 0 w 175"/>
                    <a:gd name="T19" fmla="*/ 22 h 63"/>
                    <a:gd name="T20" fmla="*/ 11 w 175"/>
                    <a:gd name="T21" fmla="*/ 15 h 63"/>
                    <a:gd name="T22" fmla="*/ 26 w 175"/>
                    <a:gd name="T23" fmla="*/ 7 h 63"/>
                    <a:gd name="T24" fmla="*/ 46 w 175"/>
                    <a:gd name="T25" fmla="*/ 0 h 63"/>
                    <a:gd name="T26" fmla="*/ 65 w 175"/>
                    <a:gd name="T27" fmla="*/ 0 h 63"/>
                    <a:gd name="T28" fmla="*/ 85 w 175"/>
                    <a:gd name="T29" fmla="*/ 7 h 63"/>
                    <a:gd name="T30" fmla="*/ 106 w 175"/>
                    <a:gd name="T31" fmla="*/ 20 h 63"/>
                    <a:gd name="T32" fmla="*/ 126 w 175"/>
                    <a:gd name="T33" fmla="*/ 28 h 63"/>
                    <a:gd name="T34" fmla="*/ 149 w 175"/>
                    <a:gd name="T35" fmla="*/ 39 h 63"/>
                    <a:gd name="T36" fmla="*/ 147 w 175"/>
                    <a:gd name="T37" fmla="*/ 48 h 63"/>
                    <a:gd name="T38" fmla="*/ 162 w 175"/>
                    <a:gd name="T39" fmla="*/ 50 h 63"/>
                    <a:gd name="T40" fmla="*/ 175 w 175"/>
                    <a:gd name="T41" fmla="*/ 54 h 63"/>
                    <a:gd name="T42" fmla="*/ 117 w 175"/>
                    <a:gd name="T43" fmla="*/ 63 h 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
                    <a:gd name="T67" fmla="*/ 0 h 63"/>
                    <a:gd name="T68" fmla="*/ 175 w 175"/>
                    <a:gd name="T69" fmla="*/ 63 h 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 h="63">
                      <a:moveTo>
                        <a:pt x="117" y="63"/>
                      </a:moveTo>
                      <a:lnTo>
                        <a:pt x="126" y="50"/>
                      </a:lnTo>
                      <a:lnTo>
                        <a:pt x="106" y="43"/>
                      </a:lnTo>
                      <a:lnTo>
                        <a:pt x="100" y="28"/>
                      </a:lnTo>
                      <a:lnTo>
                        <a:pt x="80" y="28"/>
                      </a:lnTo>
                      <a:lnTo>
                        <a:pt x="50" y="15"/>
                      </a:lnTo>
                      <a:lnTo>
                        <a:pt x="54" y="13"/>
                      </a:lnTo>
                      <a:lnTo>
                        <a:pt x="37" y="9"/>
                      </a:lnTo>
                      <a:lnTo>
                        <a:pt x="22" y="22"/>
                      </a:lnTo>
                      <a:lnTo>
                        <a:pt x="0" y="22"/>
                      </a:lnTo>
                      <a:lnTo>
                        <a:pt x="11" y="15"/>
                      </a:lnTo>
                      <a:lnTo>
                        <a:pt x="26" y="7"/>
                      </a:lnTo>
                      <a:lnTo>
                        <a:pt x="46" y="0"/>
                      </a:lnTo>
                      <a:lnTo>
                        <a:pt x="65" y="0"/>
                      </a:lnTo>
                      <a:lnTo>
                        <a:pt x="85" y="7"/>
                      </a:lnTo>
                      <a:lnTo>
                        <a:pt x="106" y="20"/>
                      </a:lnTo>
                      <a:lnTo>
                        <a:pt x="126" y="28"/>
                      </a:lnTo>
                      <a:lnTo>
                        <a:pt x="149" y="39"/>
                      </a:lnTo>
                      <a:lnTo>
                        <a:pt x="147" y="48"/>
                      </a:lnTo>
                      <a:lnTo>
                        <a:pt x="162" y="50"/>
                      </a:lnTo>
                      <a:lnTo>
                        <a:pt x="175" y="54"/>
                      </a:lnTo>
                      <a:lnTo>
                        <a:pt x="117" y="63"/>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99" name="Freeform 263">
                  <a:extLst>
                    <a:ext uri="{FF2B5EF4-FFF2-40B4-BE49-F238E27FC236}">
                      <a16:creationId xmlns:a16="http://schemas.microsoft.com/office/drawing/2014/main" id="{B9E925C0-C9AA-4B86-8AEC-5247E439AC77}"/>
                    </a:ext>
                  </a:extLst>
                </p:cNvPr>
                <p:cNvSpPr>
                  <a:spLocks noChangeAspect="1"/>
                </p:cNvSpPr>
                <p:nvPr/>
              </p:nvSpPr>
              <p:spPr bwMode="auto">
                <a:xfrm>
                  <a:off x="869" y="1988"/>
                  <a:ext cx="495" cy="350"/>
                </a:xfrm>
                <a:custGeom>
                  <a:avLst/>
                  <a:gdLst>
                    <a:gd name="T0" fmla="*/ 36 w 457"/>
                    <a:gd name="T1" fmla="*/ 0 h 350"/>
                    <a:gd name="T2" fmla="*/ 95 w 457"/>
                    <a:gd name="T3" fmla="*/ 31 h 350"/>
                    <a:gd name="T4" fmla="*/ 140 w 457"/>
                    <a:gd name="T5" fmla="*/ 24 h 350"/>
                    <a:gd name="T6" fmla="*/ 190 w 457"/>
                    <a:gd name="T7" fmla="*/ 52 h 350"/>
                    <a:gd name="T8" fmla="*/ 213 w 457"/>
                    <a:gd name="T9" fmla="*/ 82 h 350"/>
                    <a:gd name="T10" fmla="*/ 244 w 457"/>
                    <a:gd name="T11" fmla="*/ 72 h 350"/>
                    <a:gd name="T12" fmla="*/ 265 w 457"/>
                    <a:gd name="T13" fmla="*/ 113 h 350"/>
                    <a:gd name="T14" fmla="*/ 293 w 457"/>
                    <a:gd name="T15" fmla="*/ 145 h 350"/>
                    <a:gd name="T16" fmla="*/ 297 w 457"/>
                    <a:gd name="T17" fmla="*/ 151 h 350"/>
                    <a:gd name="T18" fmla="*/ 287 w 457"/>
                    <a:gd name="T19" fmla="*/ 171 h 350"/>
                    <a:gd name="T20" fmla="*/ 280 w 457"/>
                    <a:gd name="T21" fmla="*/ 212 h 350"/>
                    <a:gd name="T22" fmla="*/ 280 w 457"/>
                    <a:gd name="T23" fmla="*/ 225 h 350"/>
                    <a:gd name="T24" fmla="*/ 297 w 457"/>
                    <a:gd name="T25" fmla="*/ 257 h 350"/>
                    <a:gd name="T26" fmla="*/ 319 w 457"/>
                    <a:gd name="T27" fmla="*/ 281 h 350"/>
                    <a:gd name="T28" fmla="*/ 351 w 457"/>
                    <a:gd name="T29" fmla="*/ 285 h 350"/>
                    <a:gd name="T30" fmla="*/ 388 w 457"/>
                    <a:gd name="T31" fmla="*/ 270 h 350"/>
                    <a:gd name="T32" fmla="*/ 401 w 457"/>
                    <a:gd name="T33" fmla="*/ 242 h 350"/>
                    <a:gd name="T34" fmla="*/ 425 w 457"/>
                    <a:gd name="T35" fmla="*/ 229 h 350"/>
                    <a:gd name="T36" fmla="*/ 457 w 457"/>
                    <a:gd name="T37" fmla="*/ 229 h 350"/>
                    <a:gd name="T38" fmla="*/ 446 w 457"/>
                    <a:gd name="T39" fmla="*/ 255 h 350"/>
                    <a:gd name="T40" fmla="*/ 444 w 457"/>
                    <a:gd name="T41" fmla="*/ 266 h 350"/>
                    <a:gd name="T42" fmla="*/ 431 w 457"/>
                    <a:gd name="T43" fmla="*/ 279 h 350"/>
                    <a:gd name="T44" fmla="*/ 423 w 457"/>
                    <a:gd name="T45" fmla="*/ 285 h 350"/>
                    <a:gd name="T46" fmla="*/ 384 w 457"/>
                    <a:gd name="T47" fmla="*/ 294 h 350"/>
                    <a:gd name="T48" fmla="*/ 392 w 457"/>
                    <a:gd name="T49" fmla="*/ 320 h 350"/>
                    <a:gd name="T50" fmla="*/ 369 w 457"/>
                    <a:gd name="T51" fmla="*/ 324 h 350"/>
                    <a:gd name="T52" fmla="*/ 364 w 457"/>
                    <a:gd name="T53" fmla="*/ 344 h 350"/>
                    <a:gd name="T54" fmla="*/ 349 w 457"/>
                    <a:gd name="T55" fmla="*/ 337 h 350"/>
                    <a:gd name="T56" fmla="*/ 315 w 457"/>
                    <a:gd name="T57" fmla="*/ 324 h 350"/>
                    <a:gd name="T58" fmla="*/ 259 w 457"/>
                    <a:gd name="T59" fmla="*/ 316 h 350"/>
                    <a:gd name="T60" fmla="*/ 205 w 457"/>
                    <a:gd name="T61" fmla="*/ 290 h 350"/>
                    <a:gd name="T62" fmla="*/ 162 w 457"/>
                    <a:gd name="T63" fmla="*/ 270 h 350"/>
                    <a:gd name="T64" fmla="*/ 155 w 457"/>
                    <a:gd name="T65" fmla="*/ 246 h 350"/>
                    <a:gd name="T66" fmla="*/ 159 w 457"/>
                    <a:gd name="T67" fmla="*/ 229 h 350"/>
                    <a:gd name="T68" fmla="*/ 144 w 457"/>
                    <a:gd name="T69" fmla="*/ 190 h 350"/>
                    <a:gd name="T70" fmla="*/ 99 w 457"/>
                    <a:gd name="T71" fmla="*/ 141 h 350"/>
                    <a:gd name="T72" fmla="*/ 103 w 457"/>
                    <a:gd name="T73" fmla="*/ 121 h 350"/>
                    <a:gd name="T74" fmla="*/ 88 w 457"/>
                    <a:gd name="T75" fmla="*/ 102 h 350"/>
                    <a:gd name="T76" fmla="*/ 73 w 457"/>
                    <a:gd name="T77" fmla="*/ 87 h 350"/>
                    <a:gd name="T78" fmla="*/ 60 w 457"/>
                    <a:gd name="T79" fmla="*/ 37 h 350"/>
                    <a:gd name="T80" fmla="*/ 30 w 457"/>
                    <a:gd name="T81" fmla="*/ 52 h 350"/>
                    <a:gd name="T82" fmla="*/ 51 w 457"/>
                    <a:gd name="T83" fmla="*/ 87 h 350"/>
                    <a:gd name="T84" fmla="*/ 56 w 457"/>
                    <a:gd name="T85" fmla="*/ 104 h 350"/>
                    <a:gd name="T86" fmla="*/ 67 w 457"/>
                    <a:gd name="T87" fmla="*/ 117 h 350"/>
                    <a:gd name="T88" fmla="*/ 86 w 457"/>
                    <a:gd name="T89" fmla="*/ 169 h 350"/>
                    <a:gd name="T90" fmla="*/ 90 w 457"/>
                    <a:gd name="T91" fmla="*/ 193 h 350"/>
                    <a:gd name="T92" fmla="*/ 80 w 457"/>
                    <a:gd name="T93" fmla="*/ 186 h 350"/>
                    <a:gd name="T94" fmla="*/ 56 w 457"/>
                    <a:gd name="T95" fmla="*/ 132 h 350"/>
                    <a:gd name="T96" fmla="*/ 36 w 457"/>
                    <a:gd name="T97" fmla="*/ 119 h 350"/>
                    <a:gd name="T98" fmla="*/ 30 w 457"/>
                    <a:gd name="T99" fmla="*/ 102 h 350"/>
                    <a:gd name="T100" fmla="*/ 21 w 457"/>
                    <a:gd name="T101" fmla="*/ 67 h 350"/>
                    <a:gd name="T102" fmla="*/ 6 w 457"/>
                    <a:gd name="T103" fmla="*/ 24 h 3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57"/>
                    <a:gd name="T157" fmla="*/ 0 h 350"/>
                    <a:gd name="T158" fmla="*/ 457 w 457"/>
                    <a:gd name="T159" fmla="*/ 350 h 3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57" h="350">
                      <a:moveTo>
                        <a:pt x="0" y="3"/>
                      </a:moveTo>
                      <a:lnTo>
                        <a:pt x="36" y="0"/>
                      </a:lnTo>
                      <a:lnTo>
                        <a:pt x="36" y="7"/>
                      </a:lnTo>
                      <a:lnTo>
                        <a:pt x="95" y="31"/>
                      </a:lnTo>
                      <a:lnTo>
                        <a:pt x="140" y="33"/>
                      </a:lnTo>
                      <a:lnTo>
                        <a:pt x="140" y="24"/>
                      </a:lnTo>
                      <a:lnTo>
                        <a:pt x="168" y="24"/>
                      </a:lnTo>
                      <a:lnTo>
                        <a:pt x="190" y="52"/>
                      </a:lnTo>
                      <a:lnTo>
                        <a:pt x="194" y="69"/>
                      </a:lnTo>
                      <a:lnTo>
                        <a:pt x="213" y="82"/>
                      </a:lnTo>
                      <a:lnTo>
                        <a:pt x="228" y="67"/>
                      </a:lnTo>
                      <a:lnTo>
                        <a:pt x="244" y="72"/>
                      </a:lnTo>
                      <a:lnTo>
                        <a:pt x="259" y="102"/>
                      </a:lnTo>
                      <a:lnTo>
                        <a:pt x="265" y="113"/>
                      </a:lnTo>
                      <a:lnTo>
                        <a:pt x="269" y="132"/>
                      </a:lnTo>
                      <a:lnTo>
                        <a:pt x="293" y="145"/>
                      </a:lnTo>
                      <a:lnTo>
                        <a:pt x="300" y="141"/>
                      </a:lnTo>
                      <a:lnTo>
                        <a:pt x="297" y="151"/>
                      </a:lnTo>
                      <a:lnTo>
                        <a:pt x="289" y="156"/>
                      </a:lnTo>
                      <a:lnTo>
                        <a:pt x="287" y="171"/>
                      </a:lnTo>
                      <a:lnTo>
                        <a:pt x="285" y="190"/>
                      </a:lnTo>
                      <a:lnTo>
                        <a:pt x="280" y="212"/>
                      </a:lnTo>
                      <a:lnTo>
                        <a:pt x="287" y="227"/>
                      </a:lnTo>
                      <a:lnTo>
                        <a:pt x="280" y="225"/>
                      </a:lnTo>
                      <a:lnTo>
                        <a:pt x="287" y="240"/>
                      </a:lnTo>
                      <a:lnTo>
                        <a:pt x="297" y="257"/>
                      </a:lnTo>
                      <a:lnTo>
                        <a:pt x="304" y="275"/>
                      </a:lnTo>
                      <a:lnTo>
                        <a:pt x="319" y="281"/>
                      </a:lnTo>
                      <a:lnTo>
                        <a:pt x="328" y="290"/>
                      </a:lnTo>
                      <a:lnTo>
                        <a:pt x="351" y="285"/>
                      </a:lnTo>
                      <a:lnTo>
                        <a:pt x="369" y="279"/>
                      </a:lnTo>
                      <a:lnTo>
                        <a:pt x="388" y="270"/>
                      </a:lnTo>
                      <a:lnTo>
                        <a:pt x="395" y="262"/>
                      </a:lnTo>
                      <a:lnTo>
                        <a:pt x="401" y="242"/>
                      </a:lnTo>
                      <a:lnTo>
                        <a:pt x="408" y="236"/>
                      </a:lnTo>
                      <a:lnTo>
                        <a:pt x="425" y="229"/>
                      </a:lnTo>
                      <a:lnTo>
                        <a:pt x="438" y="227"/>
                      </a:lnTo>
                      <a:lnTo>
                        <a:pt x="457" y="229"/>
                      </a:lnTo>
                      <a:lnTo>
                        <a:pt x="457" y="242"/>
                      </a:lnTo>
                      <a:lnTo>
                        <a:pt x="446" y="255"/>
                      </a:lnTo>
                      <a:lnTo>
                        <a:pt x="438" y="264"/>
                      </a:lnTo>
                      <a:lnTo>
                        <a:pt x="444" y="266"/>
                      </a:lnTo>
                      <a:lnTo>
                        <a:pt x="438" y="285"/>
                      </a:lnTo>
                      <a:lnTo>
                        <a:pt x="431" y="279"/>
                      </a:lnTo>
                      <a:lnTo>
                        <a:pt x="429" y="285"/>
                      </a:lnTo>
                      <a:lnTo>
                        <a:pt x="423" y="285"/>
                      </a:lnTo>
                      <a:lnTo>
                        <a:pt x="414" y="294"/>
                      </a:lnTo>
                      <a:lnTo>
                        <a:pt x="384" y="294"/>
                      </a:lnTo>
                      <a:lnTo>
                        <a:pt x="379" y="307"/>
                      </a:lnTo>
                      <a:lnTo>
                        <a:pt x="392" y="320"/>
                      </a:lnTo>
                      <a:lnTo>
                        <a:pt x="388" y="324"/>
                      </a:lnTo>
                      <a:lnTo>
                        <a:pt x="369" y="324"/>
                      </a:lnTo>
                      <a:lnTo>
                        <a:pt x="360" y="337"/>
                      </a:lnTo>
                      <a:lnTo>
                        <a:pt x="364" y="344"/>
                      </a:lnTo>
                      <a:lnTo>
                        <a:pt x="358" y="350"/>
                      </a:lnTo>
                      <a:lnTo>
                        <a:pt x="349" y="337"/>
                      </a:lnTo>
                      <a:lnTo>
                        <a:pt x="328" y="324"/>
                      </a:lnTo>
                      <a:lnTo>
                        <a:pt x="315" y="324"/>
                      </a:lnTo>
                      <a:lnTo>
                        <a:pt x="289" y="335"/>
                      </a:lnTo>
                      <a:lnTo>
                        <a:pt x="259" y="316"/>
                      </a:lnTo>
                      <a:lnTo>
                        <a:pt x="228" y="307"/>
                      </a:lnTo>
                      <a:lnTo>
                        <a:pt x="205" y="290"/>
                      </a:lnTo>
                      <a:lnTo>
                        <a:pt x="183" y="285"/>
                      </a:lnTo>
                      <a:lnTo>
                        <a:pt x="162" y="270"/>
                      </a:lnTo>
                      <a:lnTo>
                        <a:pt x="149" y="249"/>
                      </a:lnTo>
                      <a:lnTo>
                        <a:pt x="155" y="246"/>
                      </a:lnTo>
                      <a:lnTo>
                        <a:pt x="155" y="236"/>
                      </a:lnTo>
                      <a:lnTo>
                        <a:pt x="159" y="229"/>
                      </a:lnTo>
                      <a:lnTo>
                        <a:pt x="153" y="212"/>
                      </a:lnTo>
                      <a:lnTo>
                        <a:pt x="144" y="190"/>
                      </a:lnTo>
                      <a:lnTo>
                        <a:pt x="129" y="169"/>
                      </a:lnTo>
                      <a:lnTo>
                        <a:pt x="99" y="141"/>
                      </a:lnTo>
                      <a:lnTo>
                        <a:pt x="105" y="132"/>
                      </a:lnTo>
                      <a:lnTo>
                        <a:pt x="103" y="121"/>
                      </a:lnTo>
                      <a:lnTo>
                        <a:pt x="88" y="110"/>
                      </a:lnTo>
                      <a:lnTo>
                        <a:pt x="88" y="102"/>
                      </a:lnTo>
                      <a:lnTo>
                        <a:pt x="82" y="102"/>
                      </a:lnTo>
                      <a:lnTo>
                        <a:pt x="73" y="87"/>
                      </a:lnTo>
                      <a:lnTo>
                        <a:pt x="60" y="61"/>
                      </a:lnTo>
                      <a:lnTo>
                        <a:pt x="60" y="37"/>
                      </a:lnTo>
                      <a:lnTo>
                        <a:pt x="34" y="18"/>
                      </a:lnTo>
                      <a:lnTo>
                        <a:pt x="30" y="52"/>
                      </a:lnTo>
                      <a:lnTo>
                        <a:pt x="41" y="67"/>
                      </a:lnTo>
                      <a:lnTo>
                        <a:pt x="51" y="87"/>
                      </a:lnTo>
                      <a:lnTo>
                        <a:pt x="51" y="98"/>
                      </a:lnTo>
                      <a:lnTo>
                        <a:pt x="56" y="104"/>
                      </a:lnTo>
                      <a:lnTo>
                        <a:pt x="67" y="126"/>
                      </a:lnTo>
                      <a:lnTo>
                        <a:pt x="67" y="117"/>
                      </a:lnTo>
                      <a:lnTo>
                        <a:pt x="80" y="156"/>
                      </a:lnTo>
                      <a:lnTo>
                        <a:pt x="86" y="169"/>
                      </a:lnTo>
                      <a:lnTo>
                        <a:pt x="88" y="177"/>
                      </a:lnTo>
                      <a:lnTo>
                        <a:pt x="90" y="193"/>
                      </a:lnTo>
                      <a:lnTo>
                        <a:pt x="86" y="199"/>
                      </a:lnTo>
                      <a:lnTo>
                        <a:pt x="80" y="186"/>
                      </a:lnTo>
                      <a:lnTo>
                        <a:pt x="51" y="156"/>
                      </a:lnTo>
                      <a:lnTo>
                        <a:pt x="56" y="132"/>
                      </a:lnTo>
                      <a:lnTo>
                        <a:pt x="41" y="117"/>
                      </a:lnTo>
                      <a:lnTo>
                        <a:pt x="36" y="119"/>
                      </a:lnTo>
                      <a:lnTo>
                        <a:pt x="17" y="98"/>
                      </a:lnTo>
                      <a:lnTo>
                        <a:pt x="30" y="102"/>
                      </a:lnTo>
                      <a:lnTo>
                        <a:pt x="34" y="87"/>
                      </a:lnTo>
                      <a:lnTo>
                        <a:pt x="21" y="67"/>
                      </a:lnTo>
                      <a:lnTo>
                        <a:pt x="10" y="54"/>
                      </a:lnTo>
                      <a:lnTo>
                        <a:pt x="6" y="24"/>
                      </a:lnTo>
                      <a:lnTo>
                        <a:pt x="0" y="3"/>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00" name="Freeform 264">
                  <a:extLst>
                    <a:ext uri="{FF2B5EF4-FFF2-40B4-BE49-F238E27FC236}">
                      <a16:creationId xmlns:a16="http://schemas.microsoft.com/office/drawing/2014/main" id="{64CED2C9-A085-4DE4-BB62-0C79162D4DAD}"/>
                    </a:ext>
                  </a:extLst>
                </p:cNvPr>
                <p:cNvSpPr>
                  <a:spLocks noChangeAspect="1"/>
                </p:cNvSpPr>
                <p:nvPr/>
              </p:nvSpPr>
              <p:spPr bwMode="auto">
                <a:xfrm>
                  <a:off x="1338" y="2332"/>
                  <a:ext cx="78" cy="73"/>
                </a:xfrm>
                <a:custGeom>
                  <a:avLst/>
                  <a:gdLst>
                    <a:gd name="T0" fmla="*/ 5 w 72"/>
                    <a:gd name="T1" fmla="*/ 32 h 73"/>
                    <a:gd name="T2" fmla="*/ 11 w 72"/>
                    <a:gd name="T3" fmla="*/ 32 h 73"/>
                    <a:gd name="T4" fmla="*/ 22 w 72"/>
                    <a:gd name="T5" fmla="*/ 21 h 73"/>
                    <a:gd name="T6" fmla="*/ 33 w 72"/>
                    <a:gd name="T7" fmla="*/ 17 h 73"/>
                    <a:gd name="T8" fmla="*/ 41 w 72"/>
                    <a:gd name="T9" fmla="*/ 6 h 73"/>
                    <a:gd name="T10" fmla="*/ 46 w 72"/>
                    <a:gd name="T11" fmla="*/ 2 h 73"/>
                    <a:gd name="T12" fmla="*/ 50 w 72"/>
                    <a:gd name="T13" fmla="*/ 6 h 73"/>
                    <a:gd name="T14" fmla="*/ 72 w 72"/>
                    <a:gd name="T15" fmla="*/ 0 h 73"/>
                    <a:gd name="T16" fmla="*/ 72 w 72"/>
                    <a:gd name="T17" fmla="*/ 6 h 73"/>
                    <a:gd name="T18" fmla="*/ 70 w 72"/>
                    <a:gd name="T19" fmla="*/ 17 h 73"/>
                    <a:gd name="T20" fmla="*/ 65 w 72"/>
                    <a:gd name="T21" fmla="*/ 30 h 73"/>
                    <a:gd name="T22" fmla="*/ 63 w 72"/>
                    <a:gd name="T23" fmla="*/ 45 h 73"/>
                    <a:gd name="T24" fmla="*/ 63 w 72"/>
                    <a:gd name="T25" fmla="*/ 60 h 73"/>
                    <a:gd name="T26" fmla="*/ 63 w 72"/>
                    <a:gd name="T27" fmla="*/ 73 h 73"/>
                    <a:gd name="T28" fmla="*/ 54 w 72"/>
                    <a:gd name="T29" fmla="*/ 73 h 73"/>
                    <a:gd name="T30" fmla="*/ 46 w 72"/>
                    <a:gd name="T31" fmla="*/ 67 h 73"/>
                    <a:gd name="T32" fmla="*/ 35 w 72"/>
                    <a:gd name="T33" fmla="*/ 56 h 73"/>
                    <a:gd name="T34" fmla="*/ 26 w 72"/>
                    <a:gd name="T35" fmla="*/ 51 h 73"/>
                    <a:gd name="T36" fmla="*/ 33 w 72"/>
                    <a:gd name="T37" fmla="*/ 67 h 73"/>
                    <a:gd name="T38" fmla="*/ 26 w 72"/>
                    <a:gd name="T39" fmla="*/ 67 h 73"/>
                    <a:gd name="T40" fmla="*/ 22 w 72"/>
                    <a:gd name="T41" fmla="*/ 58 h 73"/>
                    <a:gd name="T42" fmla="*/ 11 w 72"/>
                    <a:gd name="T43" fmla="*/ 47 h 73"/>
                    <a:gd name="T44" fmla="*/ 0 w 72"/>
                    <a:gd name="T45" fmla="*/ 32 h 73"/>
                    <a:gd name="T46" fmla="*/ 5 w 72"/>
                    <a:gd name="T47" fmla="*/ 32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73"/>
                    <a:gd name="T74" fmla="*/ 72 w 72"/>
                    <a:gd name="T75" fmla="*/ 73 h 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73">
                      <a:moveTo>
                        <a:pt x="5" y="32"/>
                      </a:moveTo>
                      <a:lnTo>
                        <a:pt x="11" y="32"/>
                      </a:lnTo>
                      <a:lnTo>
                        <a:pt x="22" y="21"/>
                      </a:lnTo>
                      <a:lnTo>
                        <a:pt x="33" y="17"/>
                      </a:lnTo>
                      <a:lnTo>
                        <a:pt x="41" y="6"/>
                      </a:lnTo>
                      <a:lnTo>
                        <a:pt x="46" y="2"/>
                      </a:lnTo>
                      <a:lnTo>
                        <a:pt x="50" y="6"/>
                      </a:lnTo>
                      <a:lnTo>
                        <a:pt x="72" y="0"/>
                      </a:lnTo>
                      <a:lnTo>
                        <a:pt x="72" y="6"/>
                      </a:lnTo>
                      <a:lnTo>
                        <a:pt x="70" y="17"/>
                      </a:lnTo>
                      <a:lnTo>
                        <a:pt x="65" y="30"/>
                      </a:lnTo>
                      <a:lnTo>
                        <a:pt x="63" y="45"/>
                      </a:lnTo>
                      <a:lnTo>
                        <a:pt x="63" y="60"/>
                      </a:lnTo>
                      <a:lnTo>
                        <a:pt x="63" y="73"/>
                      </a:lnTo>
                      <a:lnTo>
                        <a:pt x="54" y="73"/>
                      </a:lnTo>
                      <a:lnTo>
                        <a:pt x="46" y="67"/>
                      </a:lnTo>
                      <a:lnTo>
                        <a:pt x="35" y="56"/>
                      </a:lnTo>
                      <a:lnTo>
                        <a:pt x="26" y="51"/>
                      </a:lnTo>
                      <a:lnTo>
                        <a:pt x="33" y="67"/>
                      </a:lnTo>
                      <a:lnTo>
                        <a:pt x="26" y="67"/>
                      </a:lnTo>
                      <a:lnTo>
                        <a:pt x="22" y="58"/>
                      </a:lnTo>
                      <a:lnTo>
                        <a:pt x="11" y="47"/>
                      </a:lnTo>
                      <a:lnTo>
                        <a:pt x="0" y="32"/>
                      </a:lnTo>
                      <a:lnTo>
                        <a:pt x="5" y="32"/>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01" name="Freeform 265">
                  <a:extLst>
                    <a:ext uri="{FF2B5EF4-FFF2-40B4-BE49-F238E27FC236}">
                      <a16:creationId xmlns:a16="http://schemas.microsoft.com/office/drawing/2014/main" id="{AE07476F-2436-4CDB-9213-97366F674320}"/>
                    </a:ext>
                  </a:extLst>
                </p:cNvPr>
                <p:cNvSpPr>
                  <a:spLocks noChangeAspect="1"/>
                </p:cNvSpPr>
                <p:nvPr/>
              </p:nvSpPr>
              <p:spPr bwMode="auto">
                <a:xfrm>
                  <a:off x="1416" y="2427"/>
                  <a:ext cx="100" cy="41"/>
                </a:xfrm>
                <a:custGeom>
                  <a:avLst/>
                  <a:gdLst>
                    <a:gd name="T0" fmla="*/ 8 w 92"/>
                    <a:gd name="T1" fmla="*/ 0 h 41"/>
                    <a:gd name="T2" fmla="*/ 13 w 92"/>
                    <a:gd name="T3" fmla="*/ 6 h 41"/>
                    <a:gd name="T4" fmla="*/ 19 w 92"/>
                    <a:gd name="T5" fmla="*/ 6 h 41"/>
                    <a:gd name="T6" fmla="*/ 28 w 92"/>
                    <a:gd name="T7" fmla="*/ 10 h 41"/>
                    <a:gd name="T8" fmla="*/ 43 w 92"/>
                    <a:gd name="T9" fmla="*/ 6 h 41"/>
                    <a:gd name="T10" fmla="*/ 51 w 92"/>
                    <a:gd name="T11" fmla="*/ 0 h 41"/>
                    <a:gd name="T12" fmla="*/ 71 w 92"/>
                    <a:gd name="T13" fmla="*/ 2 h 41"/>
                    <a:gd name="T14" fmla="*/ 86 w 92"/>
                    <a:gd name="T15" fmla="*/ 10 h 41"/>
                    <a:gd name="T16" fmla="*/ 92 w 92"/>
                    <a:gd name="T17" fmla="*/ 15 h 41"/>
                    <a:gd name="T18" fmla="*/ 92 w 92"/>
                    <a:gd name="T19" fmla="*/ 28 h 41"/>
                    <a:gd name="T20" fmla="*/ 86 w 92"/>
                    <a:gd name="T21" fmla="*/ 36 h 41"/>
                    <a:gd name="T22" fmla="*/ 82 w 92"/>
                    <a:gd name="T23" fmla="*/ 32 h 41"/>
                    <a:gd name="T24" fmla="*/ 80 w 92"/>
                    <a:gd name="T25" fmla="*/ 41 h 41"/>
                    <a:gd name="T26" fmla="*/ 73 w 92"/>
                    <a:gd name="T27" fmla="*/ 25 h 41"/>
                    <a:gd name="T28" fmla="*/ 77 w 92"/>
                    <a:gd name="T29" fmla="*/ 17 h 41"/>
                    <a:gd name="T30" fmla="*/ 71 w 92"/>
                    <a:gd name="T31" fmla="*/ 17 h 41"/>
                    <a:gd name="T32" fmla="*/ 64 w 92"/>
                    <a:gd name="T33" fmla="*/ 10 h 41"/>
                    <a:gd name="T34" fmla="*/ 56 w 92"/>
                    <a:gd name="T35" fmla="*/ 10 h 41"/>
                    <a:gd name="T36" fmla="*/ 39 w 92"/>
                    <a:gd name="T37" fmla="*/ 25 h 41"/>
                    <a:gd name="T38" fmla="*/ 47 w 92"/>
                    <a:gd name="T39" fmla="*/ 36 h 41"/>
                    <a:gd name="T40" fmla="*/ 34 w 92"/>
                    <a:gd name="T41" fmla="*/ 41 h 41"/>
                    <a:gd name="T42" fmla="*/ 28 w 92"/>
                    <a:gd name="T43" fmla="*/ 30 h 41"/>
                    <a:gd name="T44" fmla="*/ 23 w 92"/>
                    <a:gd name="T45" fmla="*/ 30 h 41"/>
                    <a:gd name="T46" fmla="*/ 17 w 92"/>
                    <a:gd name="T47" fmla="*/ 25 h 41"/>
                    <a:gd name="T48" fmla="*/ 4 w 92"/>
                    <a:gd name="T49" fmla="*/ 21 h 41"/>
                    <a:gd name="T50" fmla="*/ 0 w 92"/>
                    <a:gd name="T51" fmla="*/ 15 h 41"/>
                    <a:gd name="T52" fmla="*/ 0 w 92"/>
                    <a:gd name="T53" fmla="*/ 10 h 41"/>
                    <a:gd name="T54" fmla="*/ 4 w 92"/>
                    <a:gd name="T55" fmla="*/ 0 h 41"/>
                    <a:gd name="T56" fmla="*/ 8 w 92"/>
                    <a:gd name="T57" fmla="*/ 0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2"/>
                    <a:gd name="T88" fmla="*/ 0 h 41"/>
                    <a:gd name="T89" fmla="*/ 92 w 92"/>
                    <a:gd name="T90" fmla="*/ 41 h 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2" h="41">
                      <a:moveTo>
                        <a:pt x="8" y="0"/>
                      </a:moveTo>
                      <a:lnTo>
                        <a:pt x="13" y="6"/>
                      </a:lnTo>
                      <a:lnTo>
                        <a:pt x="19" y="6"/>
                      </a:lnTo>
                      <a:lnTo>
                        <a:pt x="28" y="10"/>
                      </a:lnTo>
                      <a:lnTo>
                        <a:pt x="43" y="6"/>
                      </a:lnTo>
                      <a:lnTo>
                        <a:pt x="51" y="0"/>
                      </a:lnTo>
                      <a:lnTo>
                        <a:pt x="71" y="2"/>
                      </a:lnTo>
                      <a:lnTo>
                        <a:pt x="86" y="10"/>
                      </a:lnTo>
                      <a:lnTo>
                        <a:pt x="92" y="15"/>
                      </a:lnTo>
                      <a:lnTo>
                        <a:pt x="92" y="28"/>
                      </a:lnTo>
                      <a:lnTo>
                        <a:pt x="86" y="36"/>
                      </a:lnTo>
                      <a:lnTo>
                        <a:pt x="82" y="32"/>
                      </a:lnTo>
                      <a:lnTo>
                        <a:pt x="80" y="41"/>
                      </a:lnTo>
                      <a:lnTo>
                        <a:pt x="73" y="25"/>
                      </a:lnTo>
                      <a:lnTo>
                        <a:pt x="77" y="17"/>
                      </a:lnTo>
                      <a:lnTo>
                        <a:pt x="71" y="17"/>
                      </a:lnTo>
                      <a:lnTo>
                        <a:pt x="64" y="10"/>
                      </a:lnTo>
                      <a:lnTo>
                        <a:pt x="56" y="10"/>
                      </a:lnTo>
                      <a:lnTo>
                        <a:pt x="39" y="25"/>
                      </a:lnTo>
                      <a:lnTo>
                        <a:pt x="47" y="36"/>
                      </a:lnTo>
                      <a:lnTo>
                        <a:pt x="34" y="41"/>
                      </a:lnTo>
                      <a:lnTo>
                        <a:pt x="28" y="30"/>
                      </a:lnTo>
                      <a:lnTo>
                        <a:pt x="23" y="30"/>
                      </a:lnTo>
                      <a:lnTo>
                        <a:pt x="17" y="25"/>
                      </a:lnTo>
                      <a:lnTo>
                        <a:pt x="4" y="21"/>
                      </a:lnTo>
                      <a:lnTo>
                        <a:pt x="0" y="15"/>
                      </a:lnTo>
                      <a:lnTo>
                        <a:pt x="0" y="10"/>
                      </a:lnTo>
                      <a:lnTo>
                        <a:pt x="4" y="0"/>
                      </a:lnTo>
                      <a:lnTo>
                        <a:pt x="8"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02" name="Freeform 266">
                  <a:extLst>
                    <a:ext uri="{FF2B5EF4-FFF2-40B4-BE49-F238E27FC236}">
                      <a16:creationId xmlns:a16="http://schemas.microsoft.com/office/drawing/2014/main" id="{5FA4E6A8-A63E-4D9E-990F-CE036973C1A7}"/>
                    </a:ext>
                  </a:extLst>
                </p:cNvPr>
                <p:cNvSpPr>
                  <a:spLocks noChangeAspect="1"/>
                </p:cNvSpPr>
                <p:nvPr/>
              </p:nvSpPr>
              <p:spPr bwMode="auto">
                <a:xfrm>
                  <a:off x="1783" y="2914"/>
                  <a:ext cx="154" cy="147"/>
                </a:xfrm>
                <a:custGeom>
                  <a:avLst/>
                  <a:gdLst>
                    <a:gd name="T0" fmla="*/ 0 w 142"/>
                    <a:gd name="T1" fmla="*/ 44 h 147"/>
                    <a:gd name="T2" fmla="*/ 8 w 142"/>
                    <a:gd name="T3" fmla="*/ 28 h 147"/>
                    <a:gd name="T4" fmla="*/ 6 w 142"/>
                    <a:gd name="T5" fmla="*/ 16 h 147"/>
                    <a:gd name="T6" fmla="*/ 15 w 142"/>
                    <a:gd name="T7" fmla="*/ 7 h 147"/>
                    <a:gd name="T8" fmla="*/ 15 w 142"/>
                    <a:gd name="T9" fmla="*/ 0 h 147"/>
                    <a:gd name="T10" fmla="*/ 62 w 142"/>
                    <a:gd name="T11" fmla="*/ 0 h 147"/>
                    <a:gd name="T12" fmla="*/ 73 w 142"/>
                    <a:gd name="T13" fmla="*/ 11 h 147"/>
                    <a:gd name="T14" fmla="*/ 84 w 142"/>
                    <a:gd name="T15" fmla="*/ 46 h 147"/>
                    <a:gd name="T16" fmla="*/ 116 w 142"/>
                    <a:gd name="T17" fmla="*/ 48 h 147"/>
                    <a:gd name="T18" fmla="*/ 129 w 142"/>
                    <a:gd name="T19" fmla="*/ 78 h 147"/>
                    <a:gd name="T20" fmla="*/ 133 w 142"/>
                    <a:gd name="T21" fmla="*/ 74 h 147"/>
                    <a:gd name="T22" fmla="*/ 142 w 142"/>
                    <a:gd name="T23" fmla="*/ 82 h 147"/>
                    <a:gd name="T24" fmla="*/ 138 w 142"/>
                    <a:gd name="T25" fmla="*/ 98 h 147"/>
                    <a:gd name="T26" fmla="*/ 142 w 142"/>
                    <a:gd name="T27" fmla="*/ 113 h 147"/>
                    <a:gd name="T28" fmla="*/ 138 w 142"/>
                    <a:gd name="T29" fmla="*/ 128 h 147"/>
                    <a:gd name="T30" fmla="*/ 125 w 142"/>
                    <a:gd name="T31" fmla="*/ 139 h 147"/>
                    <a:gd name="T32" fmla="*/ 110 w 142"/>
                    <a:gd name="T33" fmla="*/ 147 h 147"/>
                    <a:gd name="T34" fmla="*/ 94 w 142"/>
                    <a:gd name="T35" fmla="*/ 139 h 147"/>
                    <a:gd name="T36" fmla="*/ 77 w 142"/>
                    <a:gd name="T37" fmla="*/ 136 h 147"/>
                    <a:gd name="T38" fmla="*/ 84 w 142"/>
                    <a:gd name="T39" fmla="*/ 121 h 147"/>
                    <a:gd name="T40" fmla="*/ 88 w 142"/>
                    <a:gd name="T41" fmla="*/ 113 h 147"/>
                    <a:gd name="T42" fmla="*/ 92 w 142"/>
                    <a:gd name="T43" fmla="*/ 98 h 147"/>
                    <a:gd name="T44" fmla="*/ 86 w 142"/>
                    <a:gd name="T45" fmla="*/ 93 h 147"/>
                    <a:gd name="T46" fmla="*/ 69 w 142"/>
                    <a:gd name="T47" fmla="*/ 89 h 147"/>
                    <a:gd name="T48" fmla="*/ 53 w 142"/>
                    <a:gd name="T49" fmla="*/ 82 h 147"/>
                    <a:gd name="T50" fmla="*/ 34 w 142"/>
                    <a:gd name="T51" fmla="*/ 78 h 147"/>
                    <a:gd name="T52" fmla="*/ 19 w 142"/>
                    <a:gd name="T53" fmla="*/ 63 h 147"/>
                    <a:gd name="T54" fmla="*/ 0 w 142"/>
                    <a:gd name="T55" fmla="*/ 44 h 14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2"/>
                    <a:gd name="T85" fmla="*/ 0 h 147"/>
                    <a:gd name="T86" fmla="*/ 142 w 142"/>
                    <a:gd name="T87" fmla="*/ 147 h 14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2" h="147">
                      <a:moveTo>
                        <a:pt x="0" y="44"/>
                      </a:moveTo>
                      <a:lnTo>
                        <a:pt x="8" y="28"/>
                      </a:lnTo>
                      <a:lnTo>
                        <a:pt x="6" y="16"/>
                      </a:lnTo>
                      <a:lnTo>
                        <a:pt x="15" y="7"/>
                      </a:lnTo>
                      <a:lnTo>
                        <a:pt x="15" y="0"/>
                      </a:lnTo>
                      <a:lnTo>
                        <a:pt x="62" y="0"/>
                      </a:lnTo>
                      <a:lnTo>
                        <a:pt x="73" y="11"/>
                      </a:lnTo>
                      <a:lnTo>
                        <a:pt x="84" y="46"/>
                      </a:lnTo>
                      <a:lnTo>
                        <a:pt x="116" y="48"/>
                      </a:lnTo>
                      <a:lnTo>
                        <a:pt x="129" y="78"/>
                      </a:lnTo>
                      <a:lnTo>
                        <a:pt x="133" y="74"/>
                      </a:lnTo>
                      <a:lnTo>
                        <a:pt x="142" y="82"/>
                      </a:lnTo>
                      <a:lnTo>
                        <a:pt x="138" y="98"/>
                      </a:lnTo>
                      <a:lnTo>
                        <a:pt x="142" y="113"/>
                      </a:lnTo>
                      <a:lnTo>
                        <a:pt x="138" y="128"/>
                      </a:lnTo>
                      <a:lnTo>
                        <a:pt x="125" y="139"/>
                      </a:lnTo>
                      <a:lnTo>
                        <a:pt x="110" y="147"/>
                      </a:lnTo>
                      <a:lnTo>
                        <a:pt x="94" y="139"/>
                      </a:lnTo>
                      <a:lnTo>
                        <a:pt x="77" y="136"/>
                      </a:lnTo>
                      <a:lnTo>
                        <a:pt x="84" y="121"/>
                      </a:lnTo>
                      <a:lnTo>
                        <a:pt x="88" y="113"/>
                      </a:lnTo>
                      <a:lnTo>
                        <a:pt x="92" y="98"/>
                      </a:lnTo>
                      <a:lnTo>
                        <a:pt x="86" y="93"/>
                      </a:lnTo>
                      <a:lnTo>
                        <a:pt x="69" y="89"/>
                      </a:lnTo>
                      <a:lnTo>
                        <a:pt x="53" y="82"/>
                      </a:lnTo>
                      <a:lnTo>
                        <a:pt x="34" y="78"/>
                      </a:lnTo>
                      <a:lnTo>
                        <a:pt x="19" y="63"/>
                      </a:lnTo>
                      <a:lnTo>
                        <a:pt x="0" y="44"/>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03" name="Freeform 267">
                  <a:extLst>
                    <a:ext uri="{FF2B5EF4-FFF2-40B4-BE49-F238E27FC236}">
                      <a16:creationId xmlns:a16="http://schemas.microsoft.com/office/drawing/2014/main" id="{F852FF9D-688E-4D5A-ADD6-7B45FFE13E68}"/>
                    </a:ext>
                  </a:extLst>
                </p:cNvPr>
                <p:cNvSpPr>
                  <a:spLocks noChangeAspect="1"/>
                </p:cNvSpPr>
                <p:nvPr/>
              </p:nvSpPr>
              <p:spPr bwMode="auto">
                <a:xfrm>
                  <a:off x="1441" y="2584"/>
                  <a:ext cx="227" cy="313"/>
                </a:xfrm>
                <a:custGeom>
                  <a:avLst/>
                  <a:gdLst>
                    <a:gd name="T0" fmla="*/ 89 w 210"/>
                    <a:gd name="T1" fmla="*/ 0 h 313"/>
                    <a:gd name="T2" fmla="*/ 95 w 210"/>
                    <a:gd name="T3" fmla="*/ 4 h 313"/>
                    <a:gd name="T4" fmla="*/ 106 w 210"/>
                    <a:gd name="T5" fmla="*/ 7 h 313"/>
                    <a:gd name="T6" fmla="*/ 115 w 210"/>
                    <a:gd name="T7" fmla="*/ 20 h 313"/>
                    <a:gd name="T8" fmla="*/ 130 w 210"/>
                    <a:gd name="T9" fmla="*/ 30 h 313"/>
                    <a:gd name="T10" fmla="*/ 136 w 210"/>
                    <a:gd name="T11" fmla="*/ 43 h 313"/>
                    <a:gd name="T12" fmla="*/ 145 w 210"/>
                    <a:gd name="T13" fmla="*/ 43 h 313"/>
                    <a:gd name="T14" fmla="*/ 154 w 210"/>
                    <a:gd name="T15" fmla="*/ 37 h 313"/>
                    <a:gd name="T16" fmla="*/ 167 w 210"/>
                    <a:gd name="T17" fmla="*/ 39 h 313"/>
                    <a:gd name="T18" fmla="*/ 180 w 210"/>
                    <a:gd name="T19" fmla="*/ 45 h 313"/>
                    <a:gd name="T20" fmla="*/ 175 w 210"/>
                    <a:gd name="T21" fmla="*/ 61 h 313"/>
                    <a:gd name="T22" fmla="*/ 182 w 210"/>
                    <a:gd name="T23" fmla="*/ 69 h 313"/>
                    <a:gd name="T24" fmla="*/ 169 w 210"/>
                    <a:gd name="T25" fmla="*/ 69 h 313"/>
                    <a:gd name="T26" fmla="*/ 143 w 210"/>
                    <a:gd name="T27" fmla="*/ 82 h 313"/>
                    <a:gd name="T28" fmla="*/ 136 w 210"/>
                    <a:gd name="T29" fmla="*/ 95 h 313"/>
                    <a:gd name="T30" fmla="*/ 134 w 210"/>
                    <a:gd name="T31" fmla="*/ 110 h 313"/>
                    <a:gd name="T32" fmla="*/ 123 w 210"/>
                    <a:gd name="T33" fmla="*/ 115 h 313"/>
                    <a:gd name="T34" fmla="*/ 123 w 210"/>
                    <a:gd name="T35" fmla="*/ 134 h 313"/>
                    <a:gd name="T36" fmla="*/ 134 w 210"/>
                    <a:gd name="T37" fmla="*/ 149 h 313"/>
                    <a:gd name="T38" fmla="*/ 143 w 210"/>
                    <a:gd name="T39" fmla="*/ 160 h 313"/>
                    <a:gd name="T40" fmla="*/ 154 w 210"/>
                    <a:gd name="T41" fmla="*/ 164 h 313"/>
                    <a:gd name="T42" fmla="*/ 169 w 210"/>
                    <a:gd name="T43" fmla="*/ 164 h 313"/>
                    <a:gd name="T44" fmla="*/ 180 w 210"/>
                    <a:gd name="T45" fmla="*/ 160 h 313"/>
                    <a:gd name="T46" fmla="*/ 180 w 210"/>
                    <a:gd name="T47" fmla="*/ 184 h 313"/>
                    <a:gd name="T48" fmla="*/ 184 w 210"/>
                    <a:gd name="T49" fmla="*/ 184 h 313"/>
                    <a:gd name="T50" fmla="*/ 195 w 210"/>
                    <a:gd name="T51" fmla="*/ 184 h 313"/>
                    <a:gd name="T52" fmla="*/ 210 w 210"/>
                    <a:gd name="T53" fmla="*/ 207 h 313"/>
                    <a:gd name="T54" fmla="*/ 203 w 210"/>
                    <a:gd name="T55" fmla="*/ 229 h 313"/>
                    <a:gd name="T56" fmla="*/ 203 w 210"/>
                    <a:gd name="T57" fmla="*/ 242 h 313"/>
                    <a:gd name="T58" fmla="*/ 199 w 210"/>
                    <a:gd name="T59" fmla="*/ 259 h 313"/>
                    <a:gd name="T60" fmla="*/ 192 w 210"/>
                    <a:gd name="T61" fmla="*/ 257 h 313"/>
                    <a:gd name="T62" fmla="*/ 192 w 210"/>
                    <a:gd name="T63" fmla="*/ 268 h 313"/>
                    <a:gd name="T64" fmla="*/ 203 w 210"/>
                    <a:gd name="T65" fmla="*/ 276 h 313"/>
                    <a:gd name="T66" fmla="*/ 208 w 210"/>
                    <a:gd name="T67" fmla="*/ 276 h 313"/>
                    <a:gd name="T68" fmla="*/ 203 w 210"/>
                    <a:gd name="T69" fmla="*/ 285 h 313"/>
                    <a:gd name="T70" fmla="*/ 199 w 210"/>
                    <a:gd name="T71" fmla="*/ 298 h 313"/>
                    <a:gd name="T72" fmla="*/ 195 w 210"/>
                    <a:gd name="T73" fmla="*/ 307 h 313"/>
                    <a:gd name="T74" fmla="*/ 188 w 210"/>
                    <a:gd name="T75" fmla="*/ 313 h 313"/>
                    <a:gd name="T76" fmla="*/ 173 w 210"/>
                    <a:gd name="T77" fmla="*/ 300 h 313"/>
                    <a:gd name="T78" fmla="*/ 158 w 210"/>
                    <a:gd name="T79" fmla="*/ 287 h 313"/>
                    <a:gd name="T80" fmla="*/ 130 w 210"/>
                    <a:gd name="T81" fmla="*/ 272 h 313"/>
                    <a:gd name="T82" fmla="*/ 108 w 210"/>
                    <a:gd name="T83" fmla="*/ 259 h 313"/>
                    <a:gd name="T84" fmla="*/ 89 w 210"/>
                    <a:gd name="T85" fmla="*/ 238 h 313"/>
                    <a:gd name="T86" fmla="*/ 80 w 210"/>
                    <a:gd name="T87" fmla="*/ 212 h 313"/>
                    <a:gd name="T88" fmla="*/ 69 w 210"/>
                    <a:gd name="T89" fmla="*/ 203 h 313"/>
                    <a:gd name="T90" fmla="*/ 63 w 210"/>
                    <a:gd name="T91" fmla="*/ 184 h 313"/>
                    <a:gd name="T92" fmla="*/ 50 w 210"/>
                    <a:gd name="T93" fmla="*/ 164 h 313"/>
                    <a:gd name="T94" fmla="*/ 41 w 210"/>
                    <a:gd name="T95" fmla="*/ 143 h 313"/>
                    <a:gd name="T96" fmla="*/ 26 w 210"/>
                    <a:gd name="T97" fmla="*/ 119 h 313"/>
                    <a:gd name="T98" fmla="*/ 0 w 210"/>
                    <a:gd name="T99" fmla="*/ 99 h 313"/>
                    <a:gd name="T100" fmla="*/ 0 w 210"/>
                    <a:gd name="T101" fmla="*/ 74 h 313"/>
                    <a:gd name="T102" fmla="*/ 9 w 210"/>
                    <a:gd name="T103" fmla="*/ 65 h 313"/>
                    <a:gd name="T104" fmla="*/ 20 w 210"/>
                    <a:gd name="T105" fmla="*/ 58 h 313"/>
                    <a:gd name="T106" fmla="*/ 16 w 210"/>
                    <a:gd name="T107" fmla="*/ 74 h 313"/>
                    <a:gd name="T108" fmla="*/ 26 w 210"/>
                    <a:gd name="T109" fmla="*/ 76 h 313"/>
                    <a:gd name="T110" fmla="*/ 39 w 210"/>
                    <a:gd name="T111" fmla="*/ 82 h 313"/>
                    <a:gd name="T112" fmla="*/ 44 w 210"/>
                    <a:gd name="T113" fmla="*/ 69 h 313"/>
                    <a:gd name="T114" fmla="*/ 57 w 210"/>
                    <a:gd name="T115" fmla="*/ 54 h 313"/>
                    <a:gd name="T116" fmla="*/ 74 w 210"/>
                    <a:gd name="T117" fmla="*/ 45 h 313"/>
                    <a:gd name="T118" fmla="*/ 89 w 210"/>
                    <a:gd name="T119" fmla="*/ 28 h 313"/>
                    <a:gd name="T120" fmla="*/ 100 w 210"/>
                    <a:gd name="T121" fmla="*/ 15 h 313"/>
                    <a:gd name="T122" fmla="*/ 89 w 210"/>
                    <a:gd name="T123" fmla="*/ 0 h 3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
                    <a:gd name="T187" fmla="*/ 0 h 313"/>
                    <a:gd name="T188" fmla="*/ 210 w 210"/>
                    <a:gd name="T189" fmla="*/ 313 h 3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 h="313">
                      <a:moveTo>
                        <a:pt x="89" y="0"/>
                      </a:moveTo>
                      <a:lnTo>
                        <a:pt x="95" y="4"/>
                      </a:lnTo>
                      <a:lnTo>
                        <a:pt x="106" y="7"/>
                      </a:lnTo>
                      <a:lnTo>
                        <a:pt x="115" y="20"/>
                      </a:lnTo>
                      <a:lnTo>
                        <a:pt x="130" y="30"/>
                      </a:lnTo>
                      <a:lnTo>
                        <a:pt x="136" y="43"/>
                      </a:lnTo>
                      <a:lnTo>
                        <a:pt x="145" y="43"/>
                      </a:lnTo>
                      <a:lnTo>
                        <a:pt x="154" y="37"/>
                      </a:lnTo>
                      <a:lnTo>
                        <a:pt x="167" y="39"/>
                      </a:lnTo>
                      <a:lnTo>
                        <a:pt x="180" y="45"/>
                      </a:lnTo>
                      <a:lnTo>
                        <a:pt x="175" y="61"/>
                      </a:lnTo>
                      <a:lnTo>
                        <a:pt x="182" y="69"/>
                      </a:lnTo>
                      <a:lnTo>
                        <a:pt x="169" y="69"/>
                      </a:lnTo>
                      <a:lnTo>
                        <a:pt x="143" y="82"/>
                      </a:lnTo>
                      <a:lnTo>
                        <a:pt x="136" y="95"/>
                      </a:lnTo>
                      <a:lnTo>
                        <a:pt x="134" y="110"/>
                      </a:lnTo>
                      <a:lnTo>
                        <a:pt x="123" y="115"/>
                      </a:lnTo>
                      <a:lnTo>
                        <a:pt x="123" y="134"/>
                      </a:lnTo>
                      <a:lnTo>
                        <a:pt x="134" y="149"/>
                      </a:lnTo>
                      <a:lnTo>
                        <a:pt x="143" y="160"/>
                      </a:lnTo>
                      <a:lnTo>
                        <a:pt x="154" y="164"/>
                      </a:lnTo>
                      <a:lnTo>
                        <a:pt x="169" y="164"/>
                      </a:lnTo>
                      <a:lnTo>
                        <a:pt x="180" y="160"/>
                      </a:lnTo>
                      <a:lnTo>
                        <a:pt x="180" y="184"/>
                      </a:lnTo>
                      <a:lnTo>
                        <a:pt x="184" y="184"/>
                      </a:lnTo>
                      <a:lnTo>
                        <a:pt x="195" y="184"/>
                      </a:lnTo>
                      <a:lnTo>
                        <a:pt x="210" y="207"/>
                      </a:lnTo>
                      <a:lnTo>
                        <a:pt x="203" y="229"/>
                      </a:lnTo>
                      <a:lnTo>
                        <a:pt x="203" y="242"/>
                      </a:lnTo>
                      <a:lnTo>
                        <a:pt x="199" y="259"/>
                      </a:lnTo>
                      <a:lnTo>
                        <a:pt x="192" y="257"/>
                      </a:lnTo>
                      <a:lnTo>
                        <a:pt x="192" y="268"/>
                      </a:lnTo>
                      <a:lnTo>
                        <a:pt x="203" y="276"/>
                      </a:lnTo>
                      <a:lnTo>
                        <a:pt x="208" y="276"/>
                      </a:lnTo>
                      <a:lnTo>
                        <a:pt x="203" y="285"/>
                      </a:lnTo>
                      <a:lnTo>
                        <a:pt x="199" y="298"/>
                      </a:lnTo>
                      <a:lnTo>
                        <a:pt x="195" y="307"/>
                      </a:lnTo>
                      <a:lnTo>
                        <a:pt x="188" y="313"/>
                      </a:lnTo>
                      <a:lnTo>
                        <a:pt x="173" y="300"/>
                      </a:lnTo>
                      <a:lnTo>
                        <a:pt x="158" y="287"/>
                      </a:lnTo>
                      <a:lnTo>
                        <a:pt x="130" y="272"/>
                      </a:lnTo>
                      <a:lnTo>
                        <a:pt x="108" y="259"/>
                      </a:lnTo>
                      <a:lnTo>
                        <a:pt x="89" y="238"/>
                      </a:lnTo>
                      <a:lnTo>
                        <a:pt x="80" y="212"/>
                      </a:lnTo>
                      <a:lnTo>
                        <a:pt x="69" y="203"/>
                      </a:lnTo>
                      <a:lnTo>
                        <a:pt x="63" y="184"/>
                      </a:lnTo>
                      <a:lnTo>
                        <a:pt x="50" y="164"/>
                      </a:lnTo>
                      <a:lnTo>
                        <a:pt x="41" y="143"/>
                      </a:lnTo>
                      <a:lnTo>
                        <a:pt x="26" y="119"/>
                      </a:lnTo>
                      <a:lnTo>
                        <a:pt x="0" y="99"/>
                      </a:lnTo>
                      <a:lnTo>
                        <a:pt x="0" y="74"/>
                      </a:lnTo>
                      <a:lnTo>
                        <a:pt x="9" y="65"/>
                      </a:lnTo>
                      <a:lnTo>
                        <a:pt x="20" y="58"/>
                      </a:lnTo>
                      <a:lnTo>
                        <a:pt x="16" y="74"/>
                      </a:lnTo>
                      <a:lnTo>
                        <a:pt x="26" y="76"/>
                      </a:lnTo>
                      <a:lnTo>
                        <a:pt x="39" y="82"/>
                      </a:lnTo>
                      <a:lnTo>
                        <a:pt x="44" y="69"/>
                      </a:lnTo>
                      <a:lnTo>
                        <a:pt x="57" y="54"/>
                      </a:lnTo>
                      <a:lnTo>
                        <a:pt x="74" y="45"/>
                      </a:lnTo>
                      <a:lnTo>
                        <a:pt x="89" y="28"/>
                      </a:lnTo>
                      <a:lnTo>
                        <a:pt x="100" y="15"/>
                      </a:lnTo>
                      <a:lnTo>
                        <a:pt x="89"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04" name="Freeform 268">
                  <a:extLst>
                    <a:ext uri="{FF2B5EF4-FFF2-40B4-BE49-F238E27FC236}">
                      <a16:creationId xmlns:a16="http://schemas.microsoft.com/office/drawing/2014/main" id="{6F5A5621-0268-44EC-AB4B-29C0D896A270}"/>
                    </a:ext>
                  </a:extLst>
                </p:cNvPr>
                <p:cNvSpPr>
                  <a:spLocks noChangeAspect="1"/>
                </p:cNvSpPr>
                <p:nvPr/>
              </p:nvSpPr>
              <p:spPr bwMode="auto">
                <a:xfrm>
                  <a:off x="1806" y="2355"/>
                  <a:ext cx="2" cy="7"/>
                </a:xfrm>
                <a:custGeom>
                  <a:avLst/>
                  <a:gdLst>
                    <a:gd name="T0" fmla="*/ 0 w 2"/>
                    <a:gd name="T1" fmla="*/ 7 h 7"/>
                    <a:gd name="T2" fmla="*/ 0 w 2"/>
                    <a:gd name="T3" fmla="*/ 0 h 7"/>
                    <a:gd name="T4" fmla="*/ 2 w 2"/>
                    <a:gd name="T5" fmla="*/ 0 h 7"/>
                    <a:gd name="T6" fmla="*/ 2 w 2"/>
                    <a:gd name="T7" fmla="*/ 3 h 7"/>
                    <a:gd name="T8" fmla="*/ 0 w 2"/>
                    <a:gd name="T9" fmla="*/ 7 h 7"/>
                    <a:gd name="T10" fmla="*/ 0 60000 65536"/>
                    <a:gd name="T11" fmla="*/ 0 60000 65536"/>
                    <a:gd name="T12" fmla="*/ 0 60000 65536"/>
                    <a:gd name="T13" fmla="*/ 0 60000 65536"/>
                    <a:gd name="T14" fmla="*/ 0 60000 65536"/>
                    <a:gd name="T15" fmla="*/ 0 w 2"/>
                    <a:gd name="T16" fmla="*/ 0 h 7"/>
                    <a:gd name="T17" fmla="*/ 2 w 2"/>
                    <a:gd name="T18" fmla="*/ 7 h 7"/>
                  </a:gdLst>
                  <a:ahLst/>
                  <a:cxnLst>
                    <a:cxn ang="T10">
                      <a:pos x="T0" y="T1"/>
                    </a:cxn>
                    <a:cxn ang="T11">
                      <a:pos x="T2" y="T3"/>
                    </a:cxn>
                    <a:cxn ang="T12">
                      <a:pos x="T4" y="T5"/>
                    </a:cxn>
                    <a:cxn ang="T13">
                      <a:pos x="T6" y="T7"/>
                    </a:cxn>
                    <a:cxn ang="T14">
                      <a:pos x="T8" y="T9"/>
                    </a:cxn>
                  </a:cxnLst>
                  <a:rect l="T15" t="T16" r="T17" b="T18"/>
                  <a:pathLst>
                    <a:path w="2" h="7">
                      <a:moveTo>
                        <a:pt x="0" y="7"/>
                      </a:moveTo>
                      <a:lnTo>
                        <a:pt x="0" y="0"/>
                      </a:lnTo>
                      <a:lnTo>
                        <a:pt x="2" y="0"/>
                      </a:lnTo>
                      <a:lnTo>
                        <a:pt x="2" y="3"/>
                      </a:lnTo>
                      <a:lnTo>
                        <a:pt x="0" y="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05" name="Freeform 269">
                  <a:extLst>
                    <a:ext uri="{FF2B5EF4-FFF2-40B4-BE49-F238E27FC236}">
                      <a16:creationId xmlns:a16="http://schemas.microsoft.com/office/drawing/2014/main" id="{928378DF-11E0-4FD5-9B67-E63C1FD3B35E}"/>
                    </a:ext>
                  </a:extLst>
                </p:cNvPr>
                <p:cNvSpPr>
                  <a:spLocks noChangeAspect="1"/>
                </p:cNvSpPr>
                <p:nvPr/>
              </p:nvSpPr>
              <p:spPr bwMode="auto">
                <a:xfrm>
                  <a:off x="1853" y="2487"/>
                  <a:ext cx="74" cy="71"/>
                </a:xfrm>
                <a:custGeom>
                  <a:avLst/>
                  <a:gdLst>
                    <a:gd name="T0" fmla="*/ 18 w 69"/>
                    <a:gd name="T1" fmla="*/ 0 h 71"/>
                    <a:gd name="T2" fmla="*/ 37 w 69"/>
                    <a:gd name="T3" fmla="*/ 7 h 71"/>
                    <a:gd name="T4" fmla="*/ 52 w 69"/>
                    <a:gd name="T5" fmla="*/ 0 h 71"/>
                    <a:gd name="T6" fmla="*/ 69 w 69"/>
                    <a:gd name="T7" fmla="*/ 7 h 71"/>
                    <a:gd name="T8" fmla="*/ 61 w 69"/>
                    <a:gd name="T9" fmla="*/ 15 h 71"/>
                    <a:gd name="T10" fmla="*/ 63 w 69"/>
                    <a:gd name="T11" fmla="*/ 37 h 71"/>
                    <a:gd name="T12" fmla="*/ 67 w 69"/>
                    <a:gd name="T13" fmla="*/ 45 h 71"/>
                    <a:gd name="T14" fmla="*/ 59 w 69"/>
                    <a:gd name="T15" fmla="*/ 60 h 71"/>
                    <a:gd name="T16" fmla="*/ 52 w 69"/>
                    <a:gd name="T17" fmla="*/ 56 h 71"/>
                    <a:gd name="T18" fmla="*/ 37 w 69"/>
                    <a:gd name="T19" fmla="*/ 60 h 71"/>
                    <a:gd name="T20" fmla="*/ 35 w 69"/>
                    <a:gd name="T21" fmla="*/ 71 h 71"/>
                    <a:gd name="T22" fmla="*/ 24 w 69"/>
                    <a:gd name="T23" fmla="*/ 69 h 71"/>
                    <a:gd name="T24" fmla="*/ 15 w 69"/>
                    <a:gd name="T25" fmla="*/ 43 h 71"/>
                    <a:gd name="T26" fmla="*/ 0 w 69"/>
                    <a:gd name="T27" fmla="*/ 35 h 71"/>
                    <a:gd name="T28" fmla="*/ 5 w 69"/>
                    <a:gd name="T29" fmla="*/ 22 h 71"/>
                    <a:gd name="T30" fmla="*/ 15 w 69"/>
                    <a:gd name="T31" fmla="*/ 15 h 71"/>
                    <a:gd name="T32" fmla="*/ 18 w 69"/>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71"/>
                    <a:gd name="T53" fmla="*/ 69 w 69"/>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71">
                      <a:moveTo>
                        <a:pt x="18" y="0"/>
                      </a:moveTo>
                      <a:lnTo>
                        <a:pt x="37" y="7"/>
                      </a:lnTo>
                      <a:lnTo>
                        <a:pt x="52" y="0"/>
                      </a:lnTo>
                      <a:lnTo>
                        <a:pt x="69" y="7"/>
                      </a:lnTo>
                      <a:lnTo>
                        <a:pt x="61" y="15"/>
                      </a:lnTo>
                      <a:lnTo>
                        <a:pt x="63" y="37"/>
                      </a:lnTo>
                      <a:lnTo>
                        <a:pt x="67" y="45"/>
                      </a:lnTo>
                      <a:lnTo>
                        <a:pt x="59" y="60"/>
                      </a:lnTo>
                      <a:lnTo>
                        <a:pt x="52" y="56"/>
                      </a:lnTo>
                      <a:lnTo>
                        <a:pt x="37" y="60"/>
                      </a:lnTo>
                      <a:lnTo>
                        <a:pt x="35" y="71"/>
                      </a:lnTo>
                      <a:lnTo>
                        <a:pt x="24" y="69"/>
                      </a:lnTo>
                      <a:lnTo>
                        <a:pt x="15" y="43"/>
                      </a:lnTo>
                      <a:lnTo>
                        <a:pt x="0" y="35"/>
                      </a:lnTo>
                      <a:lnTo>
                        <a:pt x="5" y="22"/>
                      </a:lnTo>
                      <a:lnTo>
                        <a:pt x="15" y="15"/>
                      </a:lnTo>
                      <a:lnTo>
                        <a:pt x="18"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06" name="Freeform 270">
                  <a:extLst>
                    <a:ext uri="{FF2B5EF4-FFF2-40B4-BE49-F238E27FC236}">
                      <a16:creationId xmlns:a16="http://schemas.microsoft.com/office/drawing/2014/main" id="{B4B4B76D-B9F5-4B88-81A6-F4BF9BB6A243}"/>
                    </a:ext>
                  </a:extLst>
                </p:cNvPr>
                <p:cNvSpPr>
                  <a:spLocks noChangeAspect="1"/>
                </p:cNvSpPr>
                <p:nvPr/>
              </p:nvSpPr>
              <p:spPr bwMode="auto">
                <a:xfrm>
                  <a:off x="1883" y="3104"/>
                  <a:ext cx="87" cy="93"/>
                </a:xfrm>
                <a:custGeom>
                  <a:avLst/>
                  <a:gdLst>
                    <a:gd name="T0" fmla="*/ 9 w 80"/>
                    <a:gd name="T1" fmla="*/ 0 h 93"/>
                    <a:gd name="T2" fmla="*/ 15 w 80"/>
                    <a:gd name="T3" fmla="*/ 0 h 93"/>
                    <a:gd name="T4" fmla="*/ 37 w 80"/>
                    <a:gd name="T5" fmla="*/ 16 h 93"/>
                    <a:gd name="T6" fmla="*/ 46 w 80"/>
                    <a:gd name="T7" fmla="*/ 16 h 93"/>
                    <a:gd name="T8" fmla="*/ 61 w 80"/>
                    <a:gd name="T9" fmla="*/ 28 h 93"/>
                    <a:gd name="T10" fmla="*/ 80 w 80"/>
                    <a:gd name="T11" fmla="*/ 44 h 93"/>
                    <a:gd name="T12" fmla="*/ 76 w 80"/>
                    <a:gd name="T13" fmla="*/ 52 h 93"/>
                    <a:gd name="T14" fmla="*/ 80 w 80"/>
                    <a:gd name="T15" fmla="*/ 65 h 93"/>
                    <a:gd name="T16" fmla="*/ 69 w 80"/>
                    <a:gd name="T17" fmla="*/ 80 h 93"/>
                    <a:gd name="T18" fmla="*/ 61 w 80"/>
                    <a:gd name="T19" fmla="*/ 91 h 93"/>
                    <a:gd name="T20" fmla="*/ 39 w 80"/>
                    <a:gd name="T21" fmla="*/ 93 h 93"/>
                    <a:gd name="T22" fmla="*/ 24 w 80"/>
                    <a:gd name="T23" fmla="*/ 82 h 93"/>
                    <a:gd name="T24" fmla="*/ 11 w 80"/>
                    <a:gd name="T25" fmla="*/ 80 h 93"/>
                    <a:gd name="T26" fmla="*/ 0 w 80"/>
                    <a:gd name="T27" fmla="*/ 76 h 93"/>
                    <a:gd name="T28" fmla="*/ 0 w 80"/>
                    <a:gd name="T29" fmla="*/ 59 h 93"/>
                    <a:gd name="T30" fmla="*/ 0 w 80"/>
                    <a:gd name="T31" fmla="*/ 57 h 93"/>
                    <a:gd name="T32" fmla="*/ 0 w 80"/>
                    <a:gd name="T33" fmla="*/ 46 h 93"/>
                    <a:gd name="T34" fmla="*/ 0 w 80"/>
                    <a:gd name="T35" fmla="*/ 31 h 93"/>
                    <a:gd name="T36" fmla="*/ 2 w 80"/>
                    <a:gd name="T37" fmla="*/ 16 h 93"/>
                    <a:gd name="T38" fmla="*/ 2 w 80"/>
                    <a:gd name="T39" fmla="*/ 3 h 93"/>
                    <a:gd name="T40" fmla="*/ 9 w 80"/>
                    <a:gd name="T41" fmla="*/ 0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93"/>
                    <a:gd name="T65" fmla="*/ 80 w 80"/>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93">
                      <a:moveTo>
                        <a:pt x="9" y="0"/>
                      </a:moveTo>
                      <a:lnTo>
                        <a:pt x="15" y="0"/>
                      </a:lnTo>
                      <a:lnTo>
                        <a:pt x="37" y="16"/>
                      </a:lnTo>
                      <a:lnTo>
                        <a:pt x="46" y="16"/>
                      </a:lnTo>
                      <a:lnTo>
                        <a:pt x="61" y="28"/>
                      </a:lnTo>
                      <a:lnTo>
                        <a:pt x="80" y="44"/>
                      </a:lnTo>
                      <a:lnTo>
                        <a:pt x="76" y="52"/>
                      </a:lnTo>
                      <a:lnTo>
                        <a:pt x="80" y="65"/>
                      </a:lnTo>
                      <a:lnTo>
                        <a:pt x="69" y="80"/>
                      </a:lnTo>
                      <a:lnTo>
                        <a:pt x="61" y="91"/>
                      </a:lnTo>
                      <a:lnTo>
                        <a:pt x="39" y="93"/>
                      </a:lnTo>
                      <a:lnTo>
                        <a:pt x="24" y="82"/>
                      </a:lnTo>
                      <a:lnTo>
                        <a:pt x="11" y="80"/>
                      </a:lnTo>
                      <a:lnTo>
                        <a:pt x="0" y="76"/>
                      </a:lnTo>
                      <a:lnTo>
                        <a:pt x="0" y="59"/>
                      </a:lnTo>
                      <a:lnTo>
                        <a:pt x="0" y="57"/>
                      </a:lnTo>
                      <a:lnTo>
                        <a:pt x="0" y="46"/>
                      </a:lnTo>
                      <a:lnTo>
                        <a:pt x="0" y="31"/>
                      </a:lnTo>
                      <a:lnTo>
                        <a:pt x="2" y="16"/>
                      </a:lnTo>
                      <a:lnTo>
                        <a:pt x="2" y="3"/>
                      </a:lnTo>
                      <a:lnTo>
                        <a:pt x="9"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07" name="Freeform 271">
                  <a:extLst>
                    <a:ext uri="{FF2B5EF4-FFF2-40B4-BE49-F238E27FC236}">
                      <a16:creationId xmlns:a16="http://schemas.microsoft.com/office/drawing/2014/main" id="{B36080B9-2F7F-4750-920B-20BC42CD068F}"/>
                    </a:ext>
                  </a:extLst>
                </p:cNvPr>
                <p:cNvSpPr>
                  <a:spLocks noChangeAspect="1"/>
                </p:cNvSpPr>
                <p:nvPr/>
              </p:nvSpPr>
              <p:spPr bwMode="auto">
                <a:xfrm>
                  <a:off x="1588" y="2383"/>
                  <a:ext cx="236" cy="190"/>
                </a:xfrm>
                <a:custGeom>
                  <a:avLst/>
                  <a:gdLst>
                    <a:gd name="T0" fmla="*/ 22 w 218"/>
                    <a:gd name="T1" fmla="*/ 13 h 190"/>
                    <a:gd name="T2" fmla="*/ 22 w 218"/>
                    <a:gd name="T3" fmla="*/ 31 h 190"/>
                    <a:gd name="T4" fmla="*/ 22 w 218"/>
                    <a:gd name="T5" fmla="*/ 54 h 190"/>
                    <a:gd name="T6" fmla="*/ 35 w 218"/>
                    <a:gd name="T7" fmla="*/ 41 h 190"/>
                    <a:gd name="T8" fmla="*/ 39 w 218"/>
                    <a:gd name="T9" fmla="*/ 20 h 190"/>
                    <a:gd name="T10" fmla="*/ 50 w 218"/>
                    <a:gd name="T11" fmla="*/ 9 h 190"/>
                    <a:gd name="T12" fmla="*/ 59 w 218"/>
                    <a:gd name="T13" fmla="*/ 13 h 190"/>
                    <a:gd name="T14" fmla="*/ 78 w 218"/>
                    <a:gd name="T15" fmla="*/ 20 h 190"/>
                    <a:gd name="T16" fmla="*/ 100 w 218"/>
                    <a:gd name="T17" fmla="*/ 28 h 190"/>
                    <a:gd name="T18" fmla="*/ 119 w 218"/>
                    <a:gd name="T19" fmla="*/ 35 h 190"/>
                    <a:gd name="T20" fmla="*/ 154 w 218"/>
                    <a:gd name="T21" fmla="*/ 31 h 190"/>
                    <a:gd name="T22" fmla="*/ 184 w 218"/>
                    <a:gd name="T23" fmla="*/ 28 h 190"/>
                    <a:gd name="T24" fmla="*/ 175 w 218"/>
                    <a:gd name="T25" fmla="*/ 41 h 190"/>
                    <a:gd name="T26" fmla="*/ 201 w 218"/>
                    <a:gd name="T27" fmla="*/ 50 h 190"/>
                    <a:gd name="T28" fmla="*/ 208 w 218"/>
                    <a:gd name="T29" fmla="*/ 61 h 190"/>
                    <a:gd name="T30" fmla="*/ 203 w 218"/>
                    <a:gd name="T31" fmla="*/ 80 h 190"/>
                    <a:gd name="T32" fmla="*/ 197 w 218"/>
                    <a:gd name="T33" fmla="*/ 93 h 190"/>
                    <a:gd name="T34" fmla="*/ 190 w 218"/>
                    <a:gd name="T35" fmla="*/ 108 h 190"/>
                    <a:gd name="T36" fmla="*/ 190 w 218"/>
                    <a:gd name="T37" fmla="*/ 130 h 190"/>
                    <a:gd name="T38" fmla="*/ 167 w 218"/>
                    <a:gd name="T39" fmla="*/ 141 h 190"/>
                    <a:gd name="T40" fmla="*/ 132 w 218"/>
                    <a:gd name="T41" fmla="*/ 136 h 190"/>
                    <a:gd name="T42" fmla="*/ 143 w 218"/>
                    <a:gd name="T43" fmla="*/ 160 h 190"/>
                    <a:gd name="T44" fmla="*/ 160 w 218"/>
                    <a:gd name="T45" fmla="*/ 169 h 190"/>
                    <a:gd name="T46" fmla="*/ 119 w 218"/>
                    <a:gd name="T47" fmla="*/ 188 h 190"/>
                    <a:gd name="T48" fmla="*/ 100 w 218"/>
                    <a:gd name="T49" fmla="*/ 184 h 190"/>
                    <a:gd name="T50" fmla="*/ 89 w 218"/>
                    <a:gd name="T51" fmla="*/ 154 h 190"/>
                    <a:gd name="T52" fmla="*/ 87 w 218"/>
                    <a:gd name="T53" fmla="*/ 136 h 190"/>
                    <a:gd name="T54" fmla="*/ 93 w 218"/>
                    <a:gd name="T55" fmla="*/ 102 h 190"/>
                    <a:gd name="T56" fmla="*/ 50 w 218"/>
                    <a:gd name="T57" fmla="*/ 89 h 190"/>
                    <a:gd name="T58" fmla="*/ 13 w 218"/>
                    <a:gd name="T59" fmla="*/ 80 h 190"/>
                    <a:gd name="T60" fmla="*/ 5 w 218"/>
                    <a:gd name="T61" fmla="*/ 50 h 190"/>
                    <a:gd name="T62" fmla="*/ 0 w 218"/>
                    <a:gd name="T63" fmla="*/ 41 h 190"/>
                    <a:gd name="T64" fmla="*/ 9 w 218"/>
                    <a:gd name="T65" fmla="*/ 26 h 190"/>
                    <a:gd name="T66" fmla="*/ 20 w 218"/>
                    <a:gd name="T67" fmla="*/ 7 h 190"/>
                    <a:gd name="T68" fmla="*/ 35 w 218"/>
                    <a:gd name="T69" fmla="*/ 0 h 1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8"/>
                    <a:gd name="T106" fmla="*/ 0 h 190"/>
                    <a:gd name="T107" fmla="*/ 218 w 218"/>
                    <a:gd name="T108" fmla="*/ 190 h 1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8" h="190">
                      <a:moveTo>
                        <a:pt x="35" y="0"/>
                      </a:moveTo>
                      <a:lnTo>
                        <a:pt x="22" y="13"/>
                      </a:lnTo>
                      <a:lnTo>
                        <a:pt x="22" y="20"/>
                      </a:lnTo>
                      <a:lnTo>
                        <a:pt x="22" y="31"/>
                      </a:lnTo>
                      <a:lnTo>
                        <a:pt x="18" y="41"/>
                      </a:lnTo>
                      <a:lnTo>
                        <a:pt x="22" y="54"/>
                      </a:lnTo>
                      <a:lnTo>
                        <a:pt x="33" y="54"/>
                      </a:lnTo>
                      <a:lnTo>
                        <a:pt x="35" y="41"/>
                      </a:lnTo>
                      <a:lnTo>
                        <a:pt x="33" y="26"/>
                      </a:lnTo>
                      <a:lnTo>
                        <a:pt x="39" y="20"/>
                      </a:lnTo>
                      <a:lnTo>
                        <a:pt x="54" y="16"/>
                      </a:lnTo>
                      <a:lnTo>
                        <a:pt x="50" y="9"/>
                      </a:lnTo>
                      <a:lnTo>
                        <a:pt x="54" y="0"/>
                      </a:lnTo>
                      <a:lnTo>
                        <a:pt x="59" y="13"/>
                      </a:lnTo>
                      <a:lnTo>
                        <a:pt x="65" y="13"/>
                      </a:lnTo>
                      <a:lnTo>
                        <a:pt x="78" y="20"/>
                      </a:lnTo>
                      <a:lnTo>
                        <a:pt x="80" y="28"/>
                      </a:lnTo>
                      <a:lnTo>
                        <a:pt x="100" y="28"/>
                      </a:lnTo>
                      <a:lnTo>
                        <a:pt x="115" y="28"/>
                      </a:lnTo>
                      <a:lnTo>
                        <a:pt x="119" y="35"/>
                      </a:lnTo>
                      <a:lnTo>
                        <a:pt x="139" y="37"/>
                      </a:lnTo>
                      <a:lnTo>
                        <a:pt x="154" y="31"/>
                      </a:lnTo>
                      <a:lnTo>
                        <a:pt x="143" y="28"/>
                      </a:lnTo>
                      <a:lnTo>
                        <a:pt x="184" y="28"/>
                      </a:lnTo>
                      <a:lnTo>
                        <a:pt x="169" y="31"/>
                      </a:lnTo>
                      <a:lnTo>
                        <a:pt x="175" y="41"/>
                      </a:lnTo>
                      <a:lnTo>
                        <a:pt x="190" y="41"/>
                      </a:lnTo>
                      <a:lnTo>
                        <a:pt x="201" y="50"/>
                      </a:lnTo>
                      <a:lnTo>
                        <a:pt x="203" y="61"/>
                      </a:lnTo>
                      <a:lnTo>
                        <a:pt x="208" y="61"/>
                      </a:lnTo>
                      <a:lnTo>
                        <a:pt x="218" y="69"/>
                      </a:lnTo>
                      <a:lnTo>
                        <a:pt x="203" y="80"/>
                      </a:lnTo>
                      <a:lnTo>
                        <a:pt x="208" y="89"/>
                      </a:lnTo>
                      <a:lnTo>
                        <a:pt x="197" y="93"/>
                      </a:lnTo>
                      <a:lnTo>
                        <a:pt x="197" y="100"/>
                      </a:lnTo>
                      <a:lnTo>
                        <a:pt x="190" y="108"/>
                      </a:lnTo>
                      <a:lnTo>
                        <a:pt x="203" y="119"/>
                      </a:lnTo>
                      <a:lnTo>
                        <a:pt x="190" y="130"/>
                      </a:lnTo>
                      <a:lnTo>
                        <a:pt x="173" y="136"/>
                      </a:lnTo>
                      <a:lnTo>
                        <a:pt x="167" y="141"/>
                      </a:lnTo>
                      <a:lnTo>
                        <a:pt x="147" y="136"/>
                      </a:lnTo>
                      <a:lnTo>
                        <a:pt x="132" y="136"/>
                      </a:lnTo>
                      <a:lnTo>
                        <a:pt x="143" y="145"/>
                      </a:lnTo>
                      <a:lnTo>
                        <a:pt x="143" y="160"/>
                      </a:lnTo>
                      <a:lnTo>
                        <a:pt x="158" y="162"/>
                      </a:lnTo>
                      <a:lnTo>
                        <a:pt x="160" y="169"/>
                      </a:lnTo>
                      <a:lnTo>
                        <a:pt x="143" y="180"/>
                      </a:lnTo>
                      <a:lnTo>
                        <a:pt x="119" y="188"/>
                      </a:lnTo>
                      <a:lnTo>
                        <a:pt x="108" y="190"/>
                      </a:lnTo>
                      <a:lnTo>
                        <a:pt x="100" y="184"/>
                      </a:lnTo>
                      <a:lnTo>
                        <a:pt x="93" y="164"/>
                      </a:lnTo>
                      <a:lnTo>
                        <a:pt x="89" y="154"/>
                      </a:lnTo>
                      <a:lnTo>
                        <a:pt x="93" y="145"/>
                      </a:lnTo>
                      <a:lnTo>
                        <a:pt x="87" y="136"/>
                      </a:lnTo>
                      <a:lnTo>
                        <a:pt x="85" y="117"/>
                      </a:lnTo>
                      <a:lnTo>
                        <a:pt x="93" y="102"/>
                      </a:lnTo>
                      <a:lnTo>
                        <a:pt x="59" y="102"/>
                      </a:lnTo>
                      <a:lnTo>
                        <a:pt x="50" y="89"/>
                      </a:lnTo>
                      <a:lnTo>
                        <a:pt x="26" y="89"/>
                      </a:lnTo>
                      <a:lnTo>
                        <a:pt x="13" y="80"/>
                      </a:lnTo>
                      <a:lnTo>
                        <a:pt x="13" y="69"/>
                      </a:lnTo>
                      <a:lnTo>
                        <a:pt x="5" y="50"/>
                      </a:lnTo>
                      <a:lnTo>
                        <a:pt x="0" y="50"/>
                      </a:lnTo>
                      <a:lnTo>
                        <a:pt x="0" y="41"/>
                      </a:lnTo>
                      <a:lnTo>
                        <a:pt x="0" y="35"/>
                      </a:lnTo>
                      <a:lnTo>
                        <a:pt x="9" y="26"/>
                      </a:lnTo>
                      <a:lnTo>
                        <a:pt x="18" y="16"/>
                      </a:lnTo>
                      <a:lnTo>
                        <a:pt x="20" y="7"/>
                      </a:lnTo>
                      <a:lnTo>
                        <a:pt x="28" y="5"/>
                      </a:lnTo>
                      <a:lnTo>
                        <a:pt x="35"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08" name="Freeform 272">
                  <a:extLst>
                    <a:ext uri="{FF2B5EF4-FFF2-40B4-BE49-F238E27FC236}">
                      <a16:creationId xmlns:a16="http://schemas.microsoft.com/office/drawing/2014/main" id="{0C179288-FEDC-4DB4-B235-69E12284A064}"/>
                    </a:ext>
                  </a:extLst>
                </p:cNvPr>
                <p:cNvSpPr>
                  <a:spLocks noChangeAspect="1"/>
                </p:cNvSpPr>
                <p:nvPr/>
              </p:nvSpPr>
              <p:spPr bwMode="auto">
                <a:xfrm>
                  <a:off x="784" y="1604"/>
                  <a:ext cx="992" cy="548"/>
                </a:xfrm>
                <a:custGeom>
                  <a:avLst/>
                  <a:gdLst>
                    <a:gd name="T0" fmla="*/ 527 w 915"/>
                    <a:gd name="T1" fmla="*/ 33 h 548"/>
                    <a:gd name="T2" fmla="*/ 535 w 915"/>
                    <a:gd name="T3" fmla="*/ 56 h 548"/>
                    <a:gd name="T4" fmla="*/ 552 w 915"/>
                    <a:gd name="T5" fmla="*/ 71 h 548"/>
                    <a:gd name="T6" fmla="*/ 572 w 915"/>
                    <a:gd name="T7" fmla="*/ 82 h 548"/>
                    <a:gd name="T8" fmla="*/ 546 w 915"/>
                    <a:gd name="T9" fmla="*/ 104 h 548"/>
                    <a:gd name="T10" fmla="*/ 587 w 915"/>
                    <a:gd name="T11" fmla="*/ 104 h 548"/>
                    <a:gd name="T12" fmla="*/ 602 w 915"/>
                    <a:gd name="T13" fmla="*/ 97 h 548"/>
                    <a:gd name="T14" fmla="*/ 611 w 915"/>
                    <a:gd name="T15" fmla="*/ 112 h 548"/>
                    <a:gd name="T16" fmla="*/ 647 w 915"/>
                    <a:gd name="T17" fmla="*/ 110 h 548"/>
                    <a:gd name="T18" fmla="*/ 660 w 915"/>
                    <a:gd name="T19" fmla="*/ 130 h 548"/>
                    <a:gd name="T20" fmla="*/ 617 w 915"/>
                    <a:gd name="T21" fmla="*/ 132 h 548"/>
                    <a:gd name="T22" fmla="*/ 596 w 915"/>
                    <a:gd name="T23" fmla="*/ 169 h 548"/>
                    <a:gd name="T24" fmla="*/ 587 w 915"/>
                    <a:gd name="T25" fmla="*/ 220 h 548"/>
                    <a:gd name="T26" fmla="*/ 606 w 915"/>
                    <a:gd name="T27" fmla="*/ 190 h 548"/>
                    <a:gd name="T28" fmla="*/ 630 w 915"/>
                    <a:gd name="T29" fmla="*/ 149 h 548"/>
                    <a:gd name="T30" fmla="*/ 647 w 915"/>
                    <a:gd name="T31" fmla="*/ 134 h 548"/>
                    <a:gd name="T32" fmla="*/ 656 w 915"/>
                    <a:gd name="T33" fmla="*/ 171 h 548"/>
                    <a:gd name="T34" fmla="*/ 669 w 915"/>
                    <a:gd name="T35" fmla="*/ 175 h 548"/>
                    <a:gd name="T36" fmla="*/ 660 w 915"/>
                    <a:gd name="T37" fmla="*/ 210 h 548"/>
                    <a:gd name="T38" fmla="*/ 697 w 915"/>
                    <a:gd name="T39" fmla="*/ 229 h 548"/>
                    <a:gd name="T40" fmla="*/ 725 w 915"/>
                    <a:gd name="T41" fmla="*/ 201 h 548"/>
                    <a:gd name="T42" fmla="*/ 762 w 915"/>
                    <a:gd name="T43" fmla="*/ 192 h 548"/>
                    <a:gd name="T44" fmla="*/ 846 w 915"/>
                    <a:gd name="T45" fmla="*/ 162 h 548"/>
                    <a:gd name="T46" fmla="*/ 896 w 915"/>
                    <a:gd name="T47" fmla="*/ 119 h 548"/>
                    <a:gd name="T48" fmla="*/ 904 w 915"/>
                    <a:gd name="T49" fmla="*/ 149 h 548"/>
                    <a:gd name="T50" fmla="*/ 889 w 915"/>
                    <a:gd name="T51" fmla="*/ 177 h 548"/>
                    <a:gd name="T52" fmla="*/ 846 w 915"/>
                    <a:gd name="T53" fmla="*/ 220 h 548"/>
                    <a:gd name="T54" fmla="*/ 859 w 915"/>
                    <a:gd name="T55" fmla="*/ 235 h 548"/>
                    <a:gd name="T56" fmla="*/ 798 w 915"/>
                    <a:gd name="T57" fmla="*/ 248 h 548"/>
                    <a:gd name="T58" fmla="*/ 790 w 915"/>
                    <a:gd name="T59" fmla="*/ 257 h 548"/>
                    <a:gd name="T60" fmla="*/ 775 w 915"/>
                    <a:gd name="T61" fmla="*/ 289 h 548"/>
                    <a:gd name="T62" fmla="*/ 766 w 915"/>
                    <a:gd name="T63" fmla="*/ 294 h 548"/>
                    <a:gd name="T64" fmla="*/ 749 w 915"/>
                    <a:gd name="T65" fmla="*/ 289 h 548"/>
                    <a:gd name="T66" fmla="*/ 742 w 915"/>
                    <a:gd name="T67" fmla="*/ 300 h 548"/>
                    <a:gd name="T68" fmla="*/ 742 w 915"/>
                    <a:gd name="T69" fmla="*/ 315 h 548"/>
                    <a:gd name="T70" fmla="*/ 749 w 915"/>
                    <a:gd name="T71" fmla="*/ 346 h 548"/>
                    <a:gd name="T72" fmla="*/ 734 w 915"/>
                    <a:gd name="T73" fmla="*/ 346 h 548"/>
                    <a:gd name="T74" fmla="*/ 729 w 915"/>
                    <a:gd name="T75" fmla="*/ 358 h 548"/>
                    <a:gd name="T76" fmla="*/ 684 w 915"/>
                    <a:gd name="T77" fmla="*/ 397 h 548"/>
                    <a:gd name="T78" fmla="*/ 647 w 915"/>
                    <a:gd name="T79" fmla="*/ 469 h 548"/>
                    <a:gd name="T80" fmla="*/ 647 w 915"/>
                    <a:gd name="T81" fmla="*/ 548 h 548"/>
                    <a:gd name="T82" fmla="*/ 619 w 915"/>
                    <a:gd name="T83" fmla="*/ 514 h 548"/>
                    <a:gd name="T84" fmla="*/ 617 w 915"/>
                    <a:gd name="T85" fmla="*/ 484 h 548"/>
                    <a:gd name="T86" fmla="*/ 581 w 915"/>
                    <a:gd name="T87" fmla="*/ 464 h 548"/>
                    <a:gd name="T88" fmla="*/ 537 w 915"/>
                    <a:gd name="T89" fmla="*/ 447 h 548"/>
                    <a:gd name="T90" fmla="*/ 511 w 915"/>
                    <a:gd name="T91" fmla="*/ 458 h 548"/>
                    <a:gd name="T92" fmla="*/ 479 w 915"/>
                    <a:gd name="T93" fmla="*/ 462 h 548"/>
                    <a:gd name="T94" fmla="*/ 416 w 915"/>
                    <a:gd name="T95" fmla="*/ 471 h 548"/>
                    <a:gd name="T96" fmla="*/ 378 w 915"/>
                    <a:gd name="T97" fmla="*/ 523 h 548"/>
                    <a:gd name="T98" fmla="*/ 343 w 915"/>
                    <a:gd name="T99" fmla="*/ 494 h 548"/>
                    <a:gd name="T100" fmla="*/ 306 w 915"/>
                    <a:gd name="T101" fmla="*/ 449 h 548"/>
                    <a:gd name="T102" fmla="*/ 268 w 915"/>
                    <a:gd name="T103" fmla="*/ 434 h 548"/>
                    <a:gd name="T104" fmla="*/ 218 w 915"/>
                    <a:gd name="T105" fmla="*/ 415 h 548"/>
                    <a:gd name="T106" fmla="*/ 114 w 915"/>
                    <a:gd name="T107" fmla="*/ 382 h 548"/>
                    <a:gd name="T108" fmla="*/ 63 w 915"/>
                    <a:gd name="T109" fmla="*/ 354 h 548"/>
                    <a:gd name="T110" fmla="*/ 32 w 915"/>
                    <a:gd name="T111" fmla="*/ 324 h 548"/>
                    <a:gd name="T112" fmla="*/ 15 w 915"/>
                    <a:gd name="T113" fmla="*/ 285 h 548"/>
                    <a:gd name="T114" fmla="*/ 19 w 915"/>
                    <a:gd name="T115" fmla="*/ 259 h 548"/>
                    <a:gd name="T116" fmla="*/ 4 w 915"/>
                    <a:gd name="T117" fmla="*/ 220 h 548"/>
                    <a:gd name="T118" fmla="*/ 13 w 915"/>
                    <a:gd name="T119" fmla="*/ 149 h 548"/>
                    <a:gd name="T120" fmla="*/ 50 w 915"/>
                    <a:gd name="T121" fmla="*/ 54 h 548"/>
                    <a:gd name="T122" fmla="*/ 73 w 915"/>
                    <a:gd name="T123" fmla="*/ 37 h 548"/>
                    <a:gd name="T124" fmla="*/ 86 w 915"/>
                    <a:gd name="T125" fmla="*/ 11 h 5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15"/>
                    <a:gd name="T190" fmla="*/ 0 h 548"/>
                    <a:gd name="T191" fmla="*/ 915 w 915"/>
                    <a:gd name="T192" fmla="*/ 548 h 5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15" h="548">
                      <a:moveTo>
                        <a:pt x="503" y="41"/>
                      </a:moveTo>
                      <a:lnTo>
                        <a:pt x="516" y="26"/>
                      </a:lnTo>
                      <a:lnTo>
                        <a:pt x="527" y="33"/>
                      </a:lnTo>
                      <a:lnTo>
                        <a:pt x="527" y="50"/>
                      </a:lnTo>
                      <a:lnTo>
                        <a:pt x="511" y="50"/>
                      </a:lnTo>
                      <a:lnTo>
                        <a:pt x="535" y="56"/>
                      </a:lnTo>
                      <a:lnTo>
                        <a:pt x="535" y="50"/>
                      </a:lnTo>
                      <a:lnTo>
                        <a:pt x="546" y="65"/>
                      </a:lnTo>
                      <a:lnTo>
                        <a:pt x="552" y="71"/>
                      </a:lnTo>
                      <a:lnTo>
                        <a:pt x="574" y="71"/>
                      </a:lnTo>
                      <a:lnTo>
                        <a:pt x="591" y="76"/>
                      </a:lnTo>
                      <a:lnTo>
                        <a:pt x="572" y="82"/>
                      </a:lnTo>
                      <a:lnTo>
                        <a:pt x="557" y="91"/>
                      </a:lnTo>
                      <a:lnTo>
                        <a:pt x="542" y="104"/>
                      </a:lnTo>
                      <a:lnTo>
                        <a:pt x="546" y="104"/>
                      </a:lnTo>
                      <a:lnTo>
                        <a:pt x="559" y="99"/>
                      </a:lnTo>
                      <a:lnTo>
                        <a:pt x="557" y="106"/>
                      </a:lnTo>
                      <a:lnTo>
                        <a:pt x="587" y="104"/>
                      </a:lnTo>
                      <a:lnTo>
                        <a:pt x="606" y="91"/>
                      </a:lnTo>
                      <a:lnTo>
                        <a:pt x="611" y="91"/>
                      </a:lnTo>
                      <a:lnTo>
                        <a:pt x="602" y="97"/>
                      </a:lnTo>
                      <a:lnTo>
                        <a:pt x="596" y="106"/>
                      </a:lnTo>
                      <a:lnTo>
                        <a:pt x="606" y="106"/>
                      </a:lnTo>
                      <a:lnTo>
                        <a:pt x="611" y="112"/>
                      </a:lnTo>
                      <a:lnTo>
                        <a:pt x="619" y="115"/>
                      </a:lnTo>
                      <a:lnTo>
                        <a:pt x="630" y="112"/>
                      </a:lnTo>
                      <a:lnTo>
                        <a:pt x="647" y="110"/>
                      </a:lnTo>
                      <a:lnTo>
                        <a:pt x="647" y="119"/>
                      </a:lnTo>
                      <a:lnTo>
                        <a:pt x="656" y="121"/>
                      </a:lnTo>
                      <a:lnTo>
                        <a:pt x="660" y="130"/>
                      </a:lnTo>
                      <a:lnTo>
                        <a:pt x="652" y="130"/>
                      </a:lnTo>
                      <a:lnTo>
                        <a:pt x="637" y="125"/>
                      </a:lnTo>
                      <a:lnTo>
                        <a:pt x="617" y="132"/>
                      </a:lnTo>
                      <a:lnTo>
                        <a:pt x="591" y="156"/>
                      </a:lnTo>
                      <a:lnTo>
                        <a:pt x="611" y="140"/>
                      </a:lnTo>
                      <a:lnTo>
                        <a:pt x="596" y="169"/>
                      </a:lnTo>
                      <a:lnTo>
                        <a:pt x="591" y="186"/>
                      </a:lnTo>
                      <a:lnTo>
                        <a:pt x="587" y="205"/>
                      </a:lnTo>
                      <a:lnTo>
                        <a:pt x="587" y="220"/>
                      </a:lnTo>
                      <a:lnTo>
                        <a:pt x="600" y="220"/>
                      </a:lnTo>
                      <a:lnTo>
                        <a:pt x="606" y="210"/>
                      </a:lnTo>
                      <a:lnTo>
                        <a:pt x="606" y="190"/>
                      </a:lnTo>
                      <a:lnTo>
                        <a:pt x="611" y="175"/>
                      </a:lnTo>
                      <a:lnTo>
                        <a:pt x="617" y="160"/>
                      </a:lnTo>
                      <a:lnTo>
                        <a:pt x="630" y="149"/>
                      </a:lnTo>
                      <a:lnTo>
                        <a:pt x="637" y="147"/>
                      </a:lnTo>
                      <a:lnTo>
                        <a:pt x="641" y="136"/>
                      </a:lnTo>
                      <a:lnTo>
                        <a:pt x="647" y="134"/>
                      </a:lnTo>
                      <a:lnTo>
                        <a:pt x="667" y="147"/>
                      </a:lnTo>
                      <a:lnTo>
                        <a:pt x="667" y="160"/>
                      </a:lnTo>
                      <a:lnTo>
                        <a:pt x="656" y="171"/>
                      </a:lnTo>
                      <a:lnTo>
                        <a:pt x="652" y="184"/>
                      </a:lnTo>
                      <a:lnTo>
                        <a:pt x="656" y="177"/>
                      </a:lnTo>
                      <a:lnTo>
                        <a:pt x="669" y="175"/>
                      </a:lnTo>
                      <a:lnTo>
                        <a:pt x="669" y="184"/>
                      </a:lnTo>
                      <a:lnTo>
                        <a:pt x="669" y="194"/>
                      </a:lnTo>
                      <a:lnTo>
                        <a:pt x="660" y="210"/>
                      </a:lnTo>
                      <a:lnTo>
                        <a:pt x="647" y="225"/>
                      </a:lnTo>
                      <a:lnTo>
                        <a:pt x="669" y="229"/>
                      </a:lnTo>
                      <a:lnTo>
                        <a:pt x="697" y="229"/>
                      </a:lnTo>
                      <a:lnTo>
                        <a:pt x="714" y="220"/>
                      </a:lnTo>
                      <a:lnTo>
                        <a:pt x="727" y="210"/>
                      </a:lnTo>
                      <a:lnTo>
                        <a:pt x="725" y="201"/>
                      </a:lnTo>
                      <a:lnTo>
                        <a:pt x="721" y="194"/>
                      </a:lnTo>
                      <a:lnTo>
                        <a:pt x="749" y="194"/>
                      </a:lnTo>
                      <a:lnTo>
                        <a:pt x="762" y="192"/>
                      </a:lnTo>
                      <a:lnTo>
                        <a:pt x="786" y="179"/>
                      </a:lnTo>
                      <a:lnTo>
                        <a:pt x="794" y="162"/>
                      </a:lnTo>
                      <a:lnTo>
                        <a:pt x="846" y="162"/>
                      </a:lnTo>
                      <a:lnTo>
                        <a:pt x="855" y="160"/>
                      </a:lnTo>
                      <a:lnTo>
                        <a:pt x="893" y="112"/>
                      </a:lnTo>
                      <a:lnTo>
                        <a:pt x="896" y="119"/>
                      </a:lnTo>
                      <a:lnTo>
                        <a:pt x="909" y="115"/>
                      </a:lnTo>
                      <a:lnTo>
                        <a:pt x="915" y="121"/>
                      </a:lnTo>
                      <a:lnTo>
                        <a:pt x="904" y="149"/>
                      </a:lnTo>
                      <a:lnTo>
                        <a:pt x="915" y="164"/>
                      </a:lnTo>
                      <a:lnTo>
                        <a:pt x="911" y="177"/>
                      </a:lnTo>
                      <a:lnTo>
                        <a:pt x="889" y="177"/>
                      </a:lnTo>
                      <a:lnTo>
                        <a:pt x="878" y="190"/>
                      </a:lnTo>
                      <a:lnTo>
                        <a:pt x="859" y="201"/>
                      </a:lnTo>
                      <a:lnTo>
                        <a:pt x="846" y="220"/>
                      </a:lnTo>
                      <a:lnTo>
                        <a:pt x="850" y="229"/>
                      </a:lnTo>
                      <a:lnTo>
                        <a:pt x="859" y="229"/>
                      </a:lnTo>
                      <a:lnTo>
                        <a:pt x="859" y="235"/>
                      </a:lnTo>
                      <a:lnTo>
                        <a:pt x="839" y="240"/>
                      </a:lnTo>
                      <a:lnTo>
                        <a:pt x="822" y="242"/>
                      </a:lnTo>
                      <a:lnTo>
                        <a:pt x="798" y="248"/>
                      </a:lnTo>
                      <a:lnTo>
                        <a:pt x="820" y="248"/>
                      </a:lnTo>
                      <a:lnTo>
                        <a:pt x="798" y="255"/>
                      </a:lnTo>
                      <a:lnTo>
                        <a:pt x="790" y="257"/>
                      </a:lnTo>
                      <a:lnTo>
                        <a:pt x="792" y="259"/>
                      </a:lnTo>
                      <a:lnTo>
                        <a:pt x="786" y="272"/>
                      </a:lnTo>
                      <a:lnTo>
                        <a:pt x="775" y="289"/>
                      </a:lnTo>
                      <a:lnTo>
                        <a:pt x="764" y="279"/>
                      </a:lnTo>
                      <a:lnTo>
                        <a:pt x="764" y="285"/>
                      </a:lnTo>
                      <a:lnTo>
                        <a:pt x="766" y="294"/>
                      </a:lnTo>
                      <a:lnTo>
                        <a:pt x="755" y="311"/>
                      </a:lnTo>
                      <a:lnTo>
                        <a:pt x="751" y="296"/>
                      </a:lnTo>
                      <a:lnTo>
                        <a:pt x="749" y="289"/>
                      </a:lnTo>
                      <a:lnTo>
                        <a:pt x="755" y="274"/>
                      </a:lnTo>
                      <a:lnTo>
                        <a:pt x="747" y="279"/>
                      </a:lnTo>
                      <a:lnTo>
                        <a:pt x="742" y="300"/>
                      </a:lnTo>
                      <a:lnTo>
                        <a:pt x="729" y="296"/>
                      </a:lnTo>
                      <a:lnTo>
                        <a:pt x="747" y="309"/>
                      </a:lnTo>
                      <a:lnTo>
                        <a:pt x="742" y="315"/>
                      </a:lnTo>
                      <a:lnTo>
                        <a:pt x="740" y="328"/>
                      </a:lnTo>
                      <a:lnTo>
                        <a:pt x="749" y="330"/>
                      </a:lnTo>
                      <a:lnTo>
                        <a:pt x="749" y="346"/>
                      </a:lnTo>
                      <a:lnTo>
                        <a:pt x="747" y="335"/>
                      </a:lnTo>
                      <a:lnTo>
                        <a:pt x="742" y="343"/>
                      </a:lnTo>
                      <a:lnTo>
                        <a:pt x="734" y="346"/>
                      </a:lnTo>
                      <a:lnTo>
                        <a:pt x="749" y="350"/>
                      </a:lnTo>
                      <a:lnTo>
                        <a:pt x="742" y="361"/>
                      </a:lnTo>
                      <a:lnTo>
                        <a:pt x="729" y="358"/>
                      </a:lnTo>
                      <a:lnTo>
                        <a:pt x="736" y="367"/>
                      </a:lnTo>
                      <a:lnTo>
                        <a:pt x="706" y="384"/>
                      </a:lnTo>
                      <a:lnTo>
                        <a:pt x="684" y="397"/>
                      </a:lnTo>
                      <a:lnTo>
                        <a:pt x="663" y="412"/>
                      </a:lnTo>
                      <a:lnTo>
                        <a:pt x="645" y="438"/>
                      </a:lnTo>
                      <a:lnTo>
                        <a:pt x="647" y="469"/>
                      </a:lnTo>
                      <a:lnTo>
                        <a:pt x="652" y="494"/>
                      </a:lnTo>
                      <a:lnTo>
                        <a:pt x="656" y="518"/>
                      </a:lnTo>
                      <a:lnTo>
                        <a:pt x="647" y="548"/>
                      </a:lnTo>
                      <a:lnTo>
                        <a:pt x="637" y="548"/>
                      </a:lnTo>
                      <a:lnTo>
                        <a:pt x="626" y="535"/>
                      </a:lnTo>
                      <a:lnTo>
                        <a:pt x="619" y="514"/>
                      </a:lnTo>
                      <a:lnTo>
                        <a:pt x="619" y="499"/>
                      </a:lnTo>
                      <a:lnTo>
                        <a:pt x="615" y="494"/>
                      </a:lnTo>
                      <a:lnTo>
                        <a:pt x="617" y="484"/>
                      </a:lnTo>
                      <a:lnTo>
                        <a:pt x="611" y="469"/>
                      </a:lnTo>
                      <a:lnTo>
                        <a:pt x="600" y="456"/>
                      </a:lnTo>
                      <a:lnTo>
                        <a:pt x="581" y="464"/>
                      </a:lnTo>
                      <a:lnTo>
                        <a:pt x="568" y="449"/>
                      </a:lnTo>
                      <a:lnTo>
                        <a:pt x="542" y="449"/>
                      </a:lnTo>
                      <a:lnTo>
                        <a:pt x="537" y="447"/>
                      </a:lnTo>
                      <a:lnTo>
                        <a:pt x="516" y="449"/>
                      </a:lnTo>
                      <a:lnTo>
                        <a:pt x="496" y="449"/>
                      </a:lnTo>
                      <a:lnTo>
                        <a:pt x="511" y="458"/>
                      </a:lnTo>
                      <a:lnTo>
                        <a:pt x="516" y="469"/>
                      </a:lnTo>
                      <a:lnTo>
                        <a:pt x="501" y="471"/>
                      </a:lnTo>
                      <a:lnTo>
                        <a:pt x="479" y="462"/>
                      </a:lnTo>
                      <a:lnTo>
                        <a:pt x="455" y="458"/>
                      </a:lnTo>
                      <a:lnTo>
                        <a:pt x="434" y="458"/>
                      </a:lnTo>
                      <a:lnTo>
                        <a:pt x="416" y="471"/>
                      </a:lnTo>
                      <a:lnTo>
                        <a:pt x="393" y="479"/>
                      </a:lnTo>
                      <a:lnTo>
                        <a:pt x="375" y="499"/>
                      </a:lnTo>
                      <a:lnTo>
                        <a:pt x="378" y="523"/>
                      </a:lnTo>
                      <a:lnTo>
                        <a:pt x="371" y="527"/>
                      </a:lnTo>
                      <a:lnTo>
                        <a:pt x="347" y="514"/>
                      </a:lnTo>
                      <a:lnTo>
                        <a:pt x="343" y="494"/>
                      </a:lnTo>
                      <a:lnTo>
                        <a:pt x="337" y="484"/>
                      </a:lnTo>
                      <a:lnTo>
                        <a:pt x="324" y="456"/>
                      </a:lnTo>
                      <a:lnTo>
                        <a:pt x="306" y="449"/>
                      </a:lnTo>
                      <a:lnTo>
                        <a:pt x="291" y="464"/>
                      </a:lnTo>
                      <a:lnTo>
                        <a:pt x="272" y="453"/>
                      </a:lnTo>
                      <a:lnTo>
                        <a:pt x="268" y="434"/>
                      </a:lnTo>
                      <a:lnTo>
                        <a:pt x="246" y="408"/>
                      </a:lnTo>
                      <a:lnTo>
                        <a:pt x="218" y="408"/>
                      </a:lnTo>
                      <a:lnTo>
                        <a:pt x="218" y="415"/>
                      </a:lnTo>
                      <a:lnTo>
                        <a:pt x="173" y="412"/>
                      </a:lnTo>
                      <a:lnTo>
                        <a:pt x="114" y="389"/>
                      </a:lnTo>
                      <a:lnTo>
                        <a:pt x="114" y="382"/>
                      </a:lnTo>
                      <a:lnTo>
                        <a:pt x="78" y="384"/>
                      </a:lnTo>
                      <a:lnTo>
                        <a:pt x="73" y="367"/>
                      </a:lnTo>
                      <a:lnTo>
                        <a:pt x="63" y="354"/>
                      </a:lnTo>
                      <a:lnTo>
                        <a:pt x="50" y="346"/>
                      </a:lnTo>
                      <a:lnTo>
                        <a:pt x="32" y="343"/>
                      </a:lnTo>
                      <a:lnTo>
                        <a:pt x="32" y="324"/>
                      </a:lnTo>
                      <a:lnTo>
                        <a:pt x="19" y="300"/>
                      </a:lnTo>
                      <a:lnTo>
                        <a:pt x="24" y="289"/>
                      </a:lnTo>
                      <a:lnTo>
                        <a:pt x="15" y="285"/>
                      </a:lnTo>
                      <a:lnTo>
                        <a:pt x="15" y="272"/>
                      </a:lnTo>
                      <a:lnTo>
                        <a:pt x="24" y="274"/>
                      </a:lnTo>
                      <a:lnTo>
                        <a:pt x="19" y="259"/>
                      </a:lnTo>
                      <a:lnTo>
                        <a:pt x="9" y="264"/>
                      </a:lnTo>
                      <a:lnTo>
                        <a:pt x="4" y="242"/>
                      </a:lnTo>
                      <a:lnTo>
                        <a:pt x="4" y="220"/>
                      </a:lnTo>
                      <a:lnTo>
                        <a:pt x="0" y="210"/>
                      </a:lnTo>
                      <a:lnTo>
                        <a:pt x="9" y="184"/>
                      </a:lnTo>
                      <a:lnTo>
                        <a:pt x="13" y="149"/>
                      </a:lnTo>
                      <a:lnTo>
                        <a:pt x="32" y="112"/>
                      </a:lnTo>
                      <a:lnTo>
                        <a:pt x="43" y="80"/>
                      </a:lnTo>
                      <a:lnTo>
                        <a:pt x="50" y="54"/>
                      </a:lnTo>
                      <a:lnTo>
                        <a:pt x="54" y="15"/>
                      </a:lnTo>
                      <a:lnTo>
                        <a:pt x="73" y="24"/>
                      </a:lnTo>
                      <a:lnTo>
                        <a:pt x="73" y="37"/>
                      </a:lnTo>
                      <a:lnTo>
                        <a:pt x="71" y="50"/>
                      </a:lnTo>
                      <a:lnTo>
                        <a:pt x="84" y="39"/>
                      </a:lnTo>
                      <a:lnTo>
                        <a:pt x="86" y="11"/>
                      </a:lnTo>
                      <a:lnTo>
                        <a:pt x="84" y="0"/>
                      </a:lnTo>
                      <a:lnTo>
                        <a:pt x="503" y="41"/>
                      </a:lnTo>
                      <a:close/>
                    </a:path>
                  </a:pathLst>
                </a:custGeom>
                <a:grpFill/>
                <a:ln w="11113">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09" name="Freeform 273">
                  <a:extLst>
                    <a:ext uri="{FF2B5EF4-FFF2-40B4-BE49-F238E27FC236}">
                      <a16:creationId xmlns:a16="http://schemas.microsoft.com/office/drawing/2014/main" id="{15B841C4-5BBF-40D0-AA2D-653E4B0C4AE2}"/>
                    </a:ext>
                  </a:extLst>
                </p:cNvPr>
                <p:cNvSpPr>
                  <a:spLocks noChangeAspect="1"/>
                </p:cNvSpPr>
                <p:nvPr/>
              </p:nvSpPr>
              <p:spPr bwMode="auto">
                <a:xfrm>
                  <a:off x="316" y="814"/>
                  <a:ext cx="622" cy="615"/>
                </a:xfrm>
                <a:custGeom>
                  <a:avLst/>
                  <a:gdLst>
                    <a:gd name="T0" fmla="*/ 406 w 574"/>
                    <a:gd name="T1" fmla="*/ 421 h 615"/>
                    <a:gd name="T2" fmla="*/ 447 w 574"/>
                    <a:gd name="T3" fmla="*/ 451 h 615"/>
                    <a:gd name="T4" fmla="*/ 471 w 574"/>
                    <a:gd name="T5" fmla="*/ 568 h 615"/>
                    <a:gd name="T6" fmla="*/ 454 w 574"/>
                    <a:gd name="T7" fmla="*/ 615 h 615"/>
                    <a:gd name="T8" fmla="*/ 454 w 574"/>
                    <a:gd name="T9" fmla="*/ 581 h 615"/>
                    <a:gd name="T10" fmla="*/ 454 w 574"/>
                    <a:gd name="T11" fmla="*/ 566 h 615"/>
                    <a:gd name="T12" fmla="*/ 445 w 574"/>
                    <a:gd name="T13" fmla="*/ 538 h 615"/>
                    <a:gd name="T14" fmla="*/ 445 w 574"/>
                    <a:gd name="T15" fmla="*/ 512 h 615"/>
                    <a:gd name="T16" fmla="*/ 445 w 574"/>
                    <a:gd name="T17" fmla="*/ 471 h 615"/>
                    <a:gd name="T18" fmla="*/ 423 w 574"/>
                    <a:gd name="T19" fmla="*/ 481 h 615"/>
                    <a:gd name="T20" fmla="*/ 406 w 574"/>
                    <a:gd name="T21" fmla="*/ 488 h 615"/>
                    <a:gd name="T22" fmla="*/ 387 w 574"/>
                    <a:gd name="T23" fmla="*/ 447 h 615"/>
                    <a:gd name="T24" fmla="*/ 402 w 574"/>
                    <a:gd name="T25" fmla="*/ 438 h 615"/>
                    <a:gd name="T26" fmla="*/ 372 w 574"/>
                    <a:gd name="T27" fmla="*/ 432 h 615"/>
                    <a:gd name="T28" fmla="*/ 335 w 574"/>
                    <a:gd name="T29" fmla="*/ 417 h 615"/>
                    <a:gd name="T30" fmla="*/ 322 w 574"/>
                    <a:gd name="T31" fmla="*/ 402 h 615"/>
                    <a:gd name="T32" fmla="*/ 320 w 574"/>
                    <a:gd name="T33" fmla="*/ 376 h 615"/>
                    <a:gd name="T34" fmla="*/ 287 w 574"/>
                    <a:gd name="T35" fmla="*/ 376 h 615"/>
                    <a:gd name="T36" fmla="*/ 255 w 574"/>
                    <a:gd name="T37" fmla="*/ 402 h 615"/>
                    <a:gd name="T38" fmla="*/ 212 w 574"/>
                    <a:gd name="T39" fmla="*/ 415 h 615"/>
                    <a:gd name="T40" fmla="*/ 227 w 574"/>
                    <a:gd name="T41" fmla="*/ 393 h 615"/>
                    <a:gd name="T42" fmla="*/ 270 w 574"/>
                    <a:gd name="T43" fmla="*/ 367 h 615"/>
                    <a:gd name="T44" fmla="*/ 266 w 574"/>
                    <a:gd name="T45" fmla="*/ 352 h 615"/>
                    <a:gd name="T46" fmla="*/ 212 w 574"/>
                    <a:gd name="T47" fmla="*/ 384 h 615"/>
                    <a:gd name="T48" fmla="*/ 171 w 574"/>
                    <a:gd name="T49" fmla="*/ 417 h 615"/>
                    <a:gd name="T50" fmla="*/ 132 w 574"/>
                    <a:gd name="T51" fmla="*/ 458 h 615"/>
                    <a:gd name="T52" fmla="*/ 54 w 574"/>
                    <a:gd name="T53" fmla="*/ 507 h 615"/>
                    <a:gd name="T54" fmla="*/ 7 w 574"/>
                    <a:gd name="T55" fmla="*/ 518 h 615"/>
                    <a:gd name="T56" fmla="*/ 0 w 574"/>
                    <a:gd name="T57" fmla="*/ 512 h 615"/>
                    <a:gd name="T58" fmla="*/ 22 w 574"/>
                    <a:gd name="T59" fmla="*/ 503 h 615"/>
                    <a:gd name="T60" fmla="*/ 31 w 574"/>
                    <a:gd name="T61" fmla="*/ 497 h 615"/>
                    <a:gd name="T62" fmla="*/ 76 w 574"/>
                    <a:gd name="T63" fmla="*/ 466 h 615"/>
                    <a:gd name="T64" fmla="*/ 106 w 574"/>
                    <a:gd name="T65" fmla="*/ 436 h 615"/>
                    <a:gd name="T66" fmla="*/ 110 w 574"/>
                    <a:gd name="T67" fmla="*/ 402 h 615"/>
                    <a:gd name="T68" fmla="*/ 82 w 574"/>
                    <a:gd name="T69" fmla="*/ 399 h 615"/>
                    <a:gd name="T70" fmla="*/ 61 w 574"/>
                    <a:gd name="T71" fmla="*/ 391 h 615"/>
                    <a:gd name="T72" fmla="*/ 59 w 574"/>
                    <a:gd name="T73" fmla="*/ 363 h 615"/>
                    <a:gd name="T74" fmla="*/ 52 w 574"/>
                    <a:gd name="T75" fmla="*/ 322 h 615"/>
                    <a:gd name="T76" fmla="*/ 76 w 574"/>
                    <a:gd name="T77" fmla="*/ 313 h 615"/>
                    <a:gd name="T78" fmla="*/ 48 w 574"/>
                    <a:gd name="T79" fmla="*/ 302 h 615"/>
                    <a:gd name="T80" fmla="*/ 67 w 574"/>
                    <a:gd name="T81" fmla="*/ 274 h 615"/>
                    <a:gd name="T82" fmla="*/ 104 w 574"/>
                    <a:gd name="T83" fmla="*/ 242 h 615"/>
                    <a:gd name="T84" fmla="*/ 143 w 574"/>
                    <a:gd name="T85" fmla="*/ 238 h 615"/>
                    <a:gd name="T86" fmla="*/ 177 w 574"/>
                    <a:gd name="T87" fmla="*/ 207 h 615"/>
                    <a:gd name="T88" fmla="*/ 160 w 574"/>
                    <a:gd name="T89" fmla="*/ 203 h 615"/>
                    <a:gd name="T90" fmla="*/ 117 w 574"/>
                    <a:gd name="T91" fmla="*/ 179 h 615"/>
                    <a:gd name="T92" fmla="*/ 136 w 574"/>
                    <a:gd name="T93" fmla="*/ 164 h 615"/>
                    <a:gd name="T94" fmla="*/ 117 w 574"/>
                    <a:gd name="T95" fmla="*/ 138 h 615"/>
                    <a:gd name="T96" fmla="*/ 156 w 574"/>
                    <a:gd name="T97" fmla="*/ 123 h 615"/>
                    <a:gd name="T98" fmla="*/ 199 w 574"/>
                    <a:gd name="T99" fmla="*/ 115 h 615"/>
                    <a:gd name="T100" fmla="*/ 223 w 574"/>
                    <a:gd name="T101" fmla="*/ 138 h 615"/>
                    <a:gd name="T102" fmla="*/ 216 w 574"/>
                    <a:gd name="T103" fmla="*/ 132 h 615"/>
                    <a:gd name="T104" fmla="*/ 231 w 574"/>
                    <a:gd name="T105" fmla="*/ 134 h 615"/>
                    <a:gd name="T106" fmla="*/ 229 w 574"/>
                    <a:gd name="T107" fmla="*/ 119 h 615"/>
                    <a:gd name="T108" fmla="*/ 212 w 574"/>
                    <a:gd name="T109" fmla="*/ 48 h 615"/>
                    <a:gd name="T110" fmla="*/ 264 w 574"/>
                    <a:gd name="T111" fmla="*/ 39 h 615"/>
                    <a:gd name="T112" fmla="*/ 361 w 574"/>
                    <a:gd name="T113" fmla="*/ 7 h 615"/>
                    <a:gd name="T114" fmla="*/ 384 w 574"/>
                    <a:gd name="T115" fmla="*/ 0 h 615"/>
                    <a:gd name="T116" fmla="*/ 417 w 574"/>
                    <a:gd name="T117" fmla="*/ 20 h 615"/>
                    <a:gd name="T118" fmla="*/ 456 w 574"/>
                    <a:gd name="T119" fmla="*/ 28 h 615"/>
                    <a:gd name="T120" fmla="*/ 456 w 574"/>
                    <a:gd name="T121" fmla="*/ 48 h 615"/>
                    <a:gd name="T122" fmla="*/ 495 w 574"/>
                    <a:gd name="T123" fmla="*/ 54 h 615"/>
                    <a:gd name="T124" fmla="*/ 520 w 574"/>
                    <a:gd name="T125" fmla="*/ 78 h 6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4"/>
                    <a:gd name="T190" fmla="*/ 0 h 615"/>
                    <a:gd name="T191" fmla="*/ 574 w 574"/>
                    <a:gd name="T192" fmla="*/ 615 h 6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4" h="615">
                      <a:moveTo>
                        <a:pt x="574" y="119"/>
                      </a:moveTo>
                      <a:lnTo>
                        <a:pt x="436" y="317"/>
                      </a:lnTo>
                      <a:lnTo>
                        <a:pt x="384" y="417"/>
                      </a:lnTo>
                      <a:lnTo>
                        <a:pt x="406" y="421"/>
                      </a:lnTo>
                      <a:lnTo>
                        <a:pt x="406" y="428"/>
                      </a:lnTo>
                      <a:lnTo>
                        <a:pt x="415" y="471"/>
                      </a:lnTo>
                      <a:lnTo>
                        <a:pt x="436" y="456"/>
                      </a:lnTo>
                      <a:lnTo>
                        <a:pt x="447" y="451"/>
                      </a:lnTo>
                      <a:lnTo>
                        <a:pt x="454" y="458"/>
                      </a:lnTo>
                      <a:lnTo>
                        <a:pt x="454" y="477"/>
                      </a:lnTo>
                      <a:lnTo>
                        <a:pt x="460" y="551"/>
                      </a:lnTo>
                      <a:lnTo>
                        <a:pt x="471" y="568"/>
                      </a:lnTo>
                      <a:lnTo>
                        <a:pt x="479" y="583"/>
                      </a:lnTo>
                      <a:lnTo>
                        <a:pt x="475" y="589"/>
                      </a:lnTo>
                      <a:lnTo>
                        <a:pt x="464" y="607"/>
                      </a:lnTo>
                      <a:lnTo>
                        <a:pt x="454" y="615"/>
                      </a:lnTo>
                      <a:lnTo>
                        <a:pt x="454" y="605"/>
                      </a:lnTo>
                      <a:lnTo>
                        <a:pt x="464" y="592"/>
                      </a:lnTo>
                      <a:lnTo>
                        <a:pt x="460" y="581"/>
                      </a:lnTo>
                      <a:lnTo>
                        <a:pt x="454" y="581"/>
                      </a:lnTo>
                      <a:lnTo>
                        <a:pt x="445" y="587"/>
                      </a:lnTo>
                      <a:lnTo>
                        <a:pt x="441" y="587"/>
                      </a:lnTo>
                      <a:lnTo>
                        <a:pt x="451" y="576"/>
                      </a:lnTo>
                      <a:lnTo>
                        <a:pt x="454" y="566"/>
                      </a:lnTo>
                      <a:lnTo>
                        <a:pt x="456" y="555"/>
                      </a:lnTo>
                      <a:lnTo>
                        <a:pt x="451" y="555"/>
                      </a:lnTo>
                      <a:lnTo>
                        <a:pt x="451" y="551"/>
                      </a:lnTo>
                      <a:lnTo>
                        <a:pt x="445" y="538"/>
                      </a:lnTo>
                      <a:lnTo>
                        <a:pt x="451" y="527"/>
                      </a:lnTo>
                      <a:lnTo>
                        <a:pt x="454" y="531"/>
                      </a:lnTo>
                      <a:lnTo>
                        <a:pt x="451" y="518"/>
                      </a:lnTo>
                      <a:lnTo>
                        <a:pt x="445" y="512"/>
                      </a:lnTo>
                      <a:lnTo>
                        <a:pt x="451" y="501"/>
                      </a:lnTo>
                      <a:lnTo>
                        <a:pt x="447" y="503"/>
                      </a:lnTo>
                      <a:lnTo>
                        <a:pt x="441" y="497"/>
                      </a:lnTo>
                      <a:lnTo>
                        <a:pt x="445" y="471"/>
                      </a:lnTo>
                      <a:lnTo>
                        <a:pt x="432" y="501"/>
                      </a:lnTo>
                      <a:lnTo>
                        <a:pt x="425" y="494"/>
                      </a:lnTo>
                      <a:lnTo>
                        <a:pt x="430" y="477"/>
                      </a:lnTo>
                      <a:lnTo>
                        <a:pt x="423" y="481"/>
                      </a:lnTo>
                      <a:lnTo>
                        <a:pt x="417" y="473"/>
                      </a:lnTo>
                      <a:lnTo>
                        <a:pt x="421" y="494"/>
                      </a:lnTo>
                      <a:lnTo>
                        <a:pt x="410" y="497"/>
                      </a:lnTo>
                      <a:lnTo>
                        <a:pt x="406" y="488"/>
                      </a:lnTo>
                      <a:lnTo>
                        <a:pt x="400" y="466"/>
                      </a:lnTo>
                      <a:lnTo>
                        <a:pt x="402" y="464"/>
                      </a:lnTo>
                      <a:lnTo>
                        <a:pt x="395" y="464"/>
                      </a:lnTo>
                      <a:lnTo>
                        <a:pt x="387" y="447"/>
                      </a:lnTo>
                      <a:lnTo>
                        <a:pt x="391" y="443"/>
                      </a:lnTo>
                      <a:lnTo>
                        <a:pt x="391" y="436"/>
                      </a:lnTo>
                      <a:lnTo>
                        <a:pt x="395" y="447"/>
                      </a:lnTo>
                      <a:lnTo>
                        <a:pt x="402" y="438"/>
                      </a:lnTo>
                      <a:lnTo>
                        <a:pt x="400" y="432"/>
                      </a:lnTo>
                      <a:lnTo>
                        <a:pt x="387" y="438"/>
                      </a:lnTo>
                      <a:lnTo>
                        <a:pt x="376" y="438"/>
                      </a:lnTo>
                      <a:lnTo>
                        <a:pt x="372" y="432"/>
                      </a:lnTo>
                      <a:lnTo>
                        <a:pt x="374" y="428"/>
                      </a:lnTo>
                      <a:lnTo>
                        <a:pt x="365" y="432"/>
                      </a:lnTo>
                      <a:lnTo>
                        <a:pt x="356" y="421"/>
                      </a:lnTo>
                      <a:lnTo>
                        <a:pt x="335" y="417"/>
                      </a:lnTo>
                      <a:lnTo>
                        <a:pt x="326" y="406"/>
                      </a:lnTo>
                      <a:lnTo>
                        <a:pt x="331" y="402"/>
                      </a:lnTo>
                      <a:lnTo>
                        <a:pt x="331" y="397"/>
                      </a:lnTo>
                      <a:lnTo>
                        <a:pt x="322" y="402"/>
                      </a:lnTo>
                      <a:lnTo>
                        <a:pt x="315" y="397"/>
                      </a:lnTo>
                      <a:lnTo>
                        <a:pt x="307" y="386"/>
                      </a:lnTo>
                      <a:lnTo>
                        <a:pt x="309" y="382"/>
                      </a:lnTo>
                      <a:lnTo>
                        <a:pt x="320" y="376"/>
                      </a:lnTo>
                      <a:lnTo>
                        <a:pt x="302" y="378"/>
                      </a:lnTo>
                      <a:lnTo>
                        <a:pt x="294" y="378"/>
                      </a:lnTo>
                      <a:lnTo>
                        <a:pt x="292" y="376"/>
                      </a:lnTo>
                      <a:lnTo>
                        <a:pt x="287" y="376"/>
                      </a:lnTo>
                      <a:lnTo>
                        <a:pt x="281" y="384"/>
                      </a:lnTo>
                      <a:lnTo>
                        <a:pt x="285" y="391"/>
                      </a:lnTo>
                      <a:lnTo>
                        <a:pt x="266" y="406"/>
                      </a:lnTo>
                      <a:lnTo>
                        <a:pt x="255" y="402"/>
                      </a:lnTo>
                      <a:lnTo>
                        <a:pt x="231" y="415"/>
                      </a:lnTo>
                      <a:lnTo>
                        <a:pt x="220" y="421"/>
                      </a:lnTo>
                      <a:lnTo>
                        <a:pt x="208" y="421"/>
                      </a:lnTo>
                      <a:lnTo>
                        <a:pt x="212" y="415"/>
                      </a:lnTo>
                      <a:lnTo>
                        <a:pt x="229" y="406"/>
                      </a:lnTo>
                      <a:lnTo>
                        <a:pt x="216" y="406"/>
                      </a:lnTo>
                      <a:lnTo>
                        <a:pt x="216" y="402"/>
                      </a:lnTo>
                      <a:lnTo>
                        <a:pt x="227" y="393"/>
                      </a:lnTo>
                      <a:lnTo>
                        <a:pt x="242" y="376"/>
                      </a:lnTo>
                      <a:lnTo>
                        <a:pt x="257" y="367"/>
                      </a:lnTo>
                      <a:lnTo>
                        <a:pt x="261" y="371"/>
                      </a:lnTo>
                      <a:lnTo>
                        <a:pt x="270" y="367"/>
                      </a:lnTo>
                      <a:lnTo>
                        <a:pt x="266" y="367"/>
                      </a:lnTo>
                      <a:lnTo>
                        <a:pt x="277" y="358"/>
                      </a:lnTo>
                      <a:lnTo>
                        <a:pt x="264" y="358"/>
                      </a:lnTo>
                      <a:lnTo>
                        <a:pt x="266" y="352"/>
                      </a:lnTo>
                      <a:lnTo>
                        <a:pt x="255" y="358"/>
                      </a:lnTo>
                      <a:lnTo>
                        <a:pt x="236" y="367"/>
                      </a:lnTo>
                      <a:lnTo>
                        <a:pt x="216" y="384"/>
                      </a:lnTo>
                      <a:lnTo>
                        <a:pt x="212" y="384"/>
                      </a:lnTo>
                      <a:lnTo>
                        <a:pt x="214" y="391"/>
                      </a:lnTo>
                      <a:lnTo>
                        <a:pt x="208" y="393"/>
                      </a:lnTo>
                      <a:lnTo>
                        <a:pt x="192" y="402"/>
                      </a:lnTo>
                      <a:lnTo>
                        <a:pt x="171" y="417"/>
                      </a:lnTo>
                      <a:lnTo>
                        <a:pt x="177" y="421"/>
                      </a:lnTo>
                      <a:lnTo>
                        <a:pt x="182" y="428"/>
                      </a:lnTo>
                      <a:lnTo>
                        <a:pt x="156" y="447"/>
                      </a:lnTo>
                      <a:lnTo>
                        <a:pt x="132" y="458"/>
                      </a:lnTo>
                      <a:lnTo>
                        <a:pt x="110" y="471"/>
                      </a:lnTo>
                      <a:lnTo>
                        <a:pt x="82" y="488"/>
                      </a:lnTo>
                      <a:lnTo>
                        <a:pt x="67" y="497"/>
                      </a:lnTo>
                      <a:lnTo>
                        <a:pt x="54" y="507"/>
                      </a:lnTo>
                      <a:lnTo>
                        <a:pt x="37" y="516"/>
                      </a:lnTo>
                      <a:lnTo>
                        <a:pt x="37" y="512"/>
                      </a:lnTo>
                      <a:lnTo>
                        <a:pt x="26" y="512"/>
                      </a:lnTo>
                      <a:lnTo>
                        <a:pt x="7" y="518"/>
                      </a:lnTo>
                      <a:lnTo>
                        <a:pt x="9" y="512"/>
                      </a:lnTo>
                      <a:lnTo>
                        <a:pt x="2" y="516"/>
                      </a:lnTo>
                      <a:lnTo>
                        <a:pt x="0" y="518"/>
                      </a:lnTo>
                      <a:lnTo>
                        <a:pt x="0" y="512"/>
                      </a:lnTo>
                      <a:lnTo>
                        <a:pt x="0" y="507"/>
                      </a:lnTo>
                      <a:lnTo>
                        <a:pt x="7" y="501"/>
                      </a:lnTo>
                      <a:lnTo>
                        <a:pt x="24" y="501"/>
                      </a:lnTo>
                      <a:lnTo>
                        <a:pt x="22" y="503"/>
                      </a:lnTo>
                      <a:lnTo>
                        <a:pt x="24" y="507"/>
                      </a:lnTo>
                      <a:lnTo>
                        <a:pt x="26" y="503"/>
                      </a:lnTo>
                      <a:lnTo>
                        <a:pt x="31" y="507"/>
                      </a:lnTo>
                      <a:lnTo>
                        <a:pt x="31" y="497"/>
                      </a:lnTo>
                      <a:lnTo>
                        <a:pt x="41" y="488"/>
                      </a:lnTo>
                      <a:lnTo>
                        <a:pt x="61" y="477"/>
                      </a:lnTo>
                      <a:lnTo>
                        <a:pt x="72" y="477"/>
                      </a:lnTo>
                      <a:lnTo>
                        <a:pt x="76" y="466"/>
                      </a:lnTo>
                      <a:lnTo>
                        <a:pt x="95" y="458"/>
                      </a:lnTo>
                      <a:lnTo>
                        <a:pt x="97" y="458"/>
                      </a:lnTo>
                      <a:lnTo>
                        <a:pt x="97" y="456"/>
                      </a:lnTo>
                      <a:lnTo>
                        <a:pt x="106" y="436"/>
                      </a:lnTo>
                      <a:lnTo>
                        <a:pt x="113" y="432"/>
                      </a:lnTo>
                      <a:lnTo>
                        <a:pt x="132" y="412"/>
                      </a:lnTo>
                      <a:lnTo>
                        <a:pt x="104" y="417"/>
                      </a:lnTo>
                      <a:lnTo>
                        <a:pt x="110" y="402"/>
                      </a:lnTo>
                      <a:lnTo>
                        <a:pt x="91" y="423"/>
                      </a:lnTo>
                      <a:lnTo>
                        <a:pt x="89" y="406"/>
                      </a:lnTo>
                      <a:lnTo>
                        <a:pt x="87" y="408"/>
                      </a:lnTo>
                      <a:lnTo>
                        <a:pt x="82" y="399"/>
                      </a:lnTo>
                      <a:lnTo>
                        <a:pt x="61" y="408"/>
                      </a:lnTo>
                      <a:lnTo>
                        <a:pt x="52" y="406"/>
                      </a:lnTo>
                      <a:lnTo>
                        <a:pt x="59" y="402"/>
                      </a:lnTo>
                      <a:lnTo>
                        <a:pt x="61" y="391"/>
                      </a:lnTo>
                      <a:lnTo>
                        <a:pt x="72" y="382"/>
                      </a:lnTo>
                      <a:lnTo>
                        <a:pt x="80" y="348"/>
                      </a:lnTo>
                      <a:lnTo>
                        <a:pt x="72" y="363"/>
                      </a:lnTo>
                      <a:lnTo>
                        <a:pt x="59" y="363"/>
                      </a:lnTo>
                      <a:lnTo>
                        <a:pt x="46" y="358"/>
                      </a:lnTo>
                      <a:lnTo>
                        <a:pt x="46" y="343"/>
                      </a:lnTo>
                      <a:lnTo>
                        <a:pt x="41" y="333"/>
                      </a:lnTo>
                      <a:lnTo>
                        <a:pt x="52" y="322"/>
                      </a:lnTo>
                      <a:lnTo>
                        <a:pt x="63" y="333"/>
                      </a:lnTo>
                      <a:lnTo>
                        <a:pt x="63" y="337"/>
                      </a:lnTo>
                      <a:lnTo>
                        <a:pt x="72" y="328"/>
                      </a:lnTo>
                      <a:lnTo>
                        <a:pt x="76" y="313"/>
                      </a:lnTo>
                      <a:lnTo>
                        <a:pt x="67" y="320"/>
                      </a:lnTo>
                      <a:lnTo>
                        <a:pt x="61" y="322"/>
                      </a:lnTo>
                      <a:lnTo>
                        <a:pt x="52" y="317"/>
                      </a:lnTo>
                      <a:lnTo>
                        <a:pt x="48" y="302"/>
                      </a:lnTo>
                      <a:lnTo>
                        <a:pt x="52" y="292"/>
                      </a:lnTo>
                      <a:lnTo>
                        <a:pt x="54" y="287"/>
                      </a:lnTo>
                      <a:lnTo>
                        <a:pt x="61" y="287"/>
                      </a:lnTo>
                      <a:lnTo>
                        <a:pt x="67" y="274"/>
                      </a:lnTo>
                      <a:lnTo>
                        <a:pt x="82" y="261"/>
                      </a:lnTo>
                      <a:lnTo>
                        <a:pt x="97" y="257"/>
                      </a:lnTo>
                      <a:lnTo>
                        <a:pt x="91" y="257"/>
                      </a:lnTo>
                      <a:lnTo>
                        <a:pt x="104" y="242"/>
                      </a:lnTo>
                      <a:lnTo>
                        <a:pt x="117" y="240"/>
                      </a:lnTo>
                      <a:lnTo>
                        <a:pt x="113" y="248"/>
                      </a:lnTo>
                      <a:lnTo>
                        <a:pt x="125" y="248"/>
                      </a:lnTo>
                      <a:lnTo>
                        <a:pt x="143" y="238"/>
                      </a:lnTo>
                      <a:lnTo>
                        <a:pt x="151" y="240"/>
                      </a:lnTo>
                      <a:lnTo>
                        <a:pt x="171" y="231"/>
                      </a:lnTo>
                      <a:lnTo>
                        <a:pt x="177" y="216"/>
                      </a:lnTo>
                      <a:lnTo>
                        <a:pt x="177" y="207"/>
                      </a:lnTo>
                      <a:lnTo>
                        <a:pt x="190" y="199"/>
                      </a:lnTo>
                      <a:lnTo>
                        <a:pt x="192" y="192"/>
                      </a:lnTo>
                      <a:lnTo>
                        <a:pt x="182" y="194"/>
                      </a:lnTo>
                      <a:lnTo>
                        <a:pt x="160" y="203"/>
                      </a:lnTo>
                      <a:lnTo>
                        <a:pt x="154" y="199"/>
                      </a:lnTo>
                      <a:lnTo>
                        <a:pt x="147" y="192"/>
                      </a:lnTo>
                      <a:lnTo>
                        <a:pt x="132" y="192"/>
                      </a:lnTo>
                      <a:lnTo>
                        <a:pt x="117" y="179"/>
                      </a:lnTo>
                      <a:lnTo>
                        <a:pt x="121" y="166"/>
                      </a:lnTo>
                      <a:lnTo>
                        <a:pt x="121" y="151"/>
                      </a:lnTo>
                      <a:lnTo>
                        <a:pt x="128" y="158"/>
                      </a:lnTo>
                      <a:lnTo>
                        <a:pt x="136" y="164"/>
                      </a:lnTo>
                      <a:lnTo>
                        <a:pt x="143" y="160"/>
                      </a:lnTo>
                      <a:lnTo>
                        <a:pt x="136" y="158"/>
                      </a:lnTo>
                      <a:lnTo>
                        <a:pt x="121" y="145"/>
                      </a:lnTo>
                      <a:lnTo>
                        <a:pt x="117" y="138"/>
                      </a:lnTo>
                      <a:lnTo>
                        <a:pt x="121" y="130"/>
                      </a:lnTo>
                      <a:lnTo>
                        <a:pt x="156" y="119"/>
                      </a:lnTo>
                      <a:lnTo>
                        <a:pt x="156" y="123"/>
                      </a:lnTo>
                      <a:lnTo>
                        <a:pt x="164" y="123"/>
                      </a:lnTo>
                      <a:lnTo>
                        <a:pt x="164" y="119"/>
                      </a:lnTo>
                      <a:lnTo>
                        <a:pt x="186" y="112"/>
                      </a:lnTo>
                      <a:lnTo>
                        <a:pt x="199" y="115"/>
                      </a:lnTo>
                      <a:lnTo>
                        <a:pt x="190" y="123"/>
                      </a:lnTo>
                      <a:lnTo>
                        <a:pt x="186" y="132"/>
                      </a:lnTo>
                      <a:lnTo>
                        <a:pt x="212" y="145"/>
                      </a:lnTo>
                      <a:lnTo>
                        <a:pt x="223" y="138"/>
                      </a:lnTo>
                      <a:lnTo>
                        <a:pt x="220" y="149"/>
                      </a:lnTo>
                      <a:lnTo>
                        <a:pt x="227" y="138"/>
                      </a:lnTo>
                      <a:lnTo>
                        <a:pt x="223" y="132"/>
                      </a:lnTo>
                      <a:lnTo>
                        <a:pt x="216" y="132"/>
                      </a:lnTo>
                      <a:lnTo>
                        <a:pt x="223" y="112"/>
                      </a:lnTo>
                      <a:lnTo>
                        <a:pt x="227" y="112"/>
                      </a:lnTo>
                      <a:lnTo>
                        <a:pt x="227" y="127"/>
                      </a:lnTo>
                      <a:lnTo>
                        <a:pt x="231" y="134"/>
                      </a:lnTo>
                      <a:lnTo>
                        <a:pt x="246" y="138"/>
                      </a:lnTo>
                      <a:lnTo>
                        <a:pt x="255" y="130"/>
                      </a:lnTo>
                      <a:lnTo>
                        <a:pt x="231" y="123"/>
                      </a:lnTo>
                      <a:lnTo>
                        <a:pt x="229" y="119"/>
                      </a:lnTo>
                      <a:lnTo>
                        <a:pt x="240" y="112"/>
                      </a:lnTo>
                      <a:lnTo>
                        <a:pt x="214" y="99"/>
                      </a:lnTo>
                      <a:lnTo>
                        <a:pt x="220" y="78"/>
                      </a:lnTo>
                      <a:lnTo>
                        <a:pt x="212" y="48"/>
                      </a:lnTo>
                      <a:lnTo>
                        <a:pt x="220" y="48"/>
                      </a:lnTo>
                      <a:lnTo>
                        <a:pt x="236" y="32"/>
                      </a:lnTo>
                      <a:lnTo>
                        <a:pt x="242" y="39"/>
                      </a:lnTo>
                      <a:lnTo>
                        <a:pt x="264" y="39"/>
                      </a:lnTo>
                      <a:lnTo>
                        <a:pt x="285" y="35"/>
                      </a:lnTo>
                      <a:lnTo>
                        <a:pt x="300" y="24"/>
                      </a:lnTo>
                      <a:lnTo>
                        <a:pt x="331" y="9"/>
                      </a:lnTo>
                      <a:lnTo>
                        <a:pt x="361" y="7"/>
                      </a:lnTo>
                      <a:lnTo>
                        <a:pt x="356" y="20"/>
                      </a:lnTo>
                      <a:lnTo>
                        <a:pt x="367" y="13"/>
                      </a:lnTo>
                      <a:lnTo>
                        <a:pt x="367" y="7"/>
                      </a:lnTo>
                      <a:lnTo>
                        <a:pt x="384" y="0"/>
                      </a:lnTo>
                      <a:lnTo>
                        <a:pt x="402" y="9"/>
                      </a:lnTo>
                      <a:lnTo>
                        <a:pt x="432" y="0"/>
                      </a:lnTo>
                      <a:lnTo>
                        <a:pt x="436" y="9"/>
                      </a:lnTo>
                      <a:lnTo>
                        <a:pt x="417" y="20"/>
                      </a:lnTo>
                      <a:lnTo>
                        <a:pt x="441" y="15"/>
                      </a:lnTo>
                      <a:lnTo>
                        <a:pt x="438" y="28"/>
                      </a:lnTo>
                      <a:lnTo>
                        <a:pt x="447" y="24"/>
                      </a:lnTo>
                      <a:lnTo>
                        <a:pt x="456" y="28"/>
                      </a:lnTo>
                      <a:lnTo>
                        <a:pt x="466" y="39"/>
                      </a:lnTo>
                      <a:lnTo>
                        <a:pt x="456" y="39"/>
                      </a:lnTo>
                      <a:lnTo>
                        <a:pt x="464" y="48"/>
                      </a:lnTo>
                      <a:lnTo>
                        <a:pt x="456" y="48"/>
                      </a:lnTo>
                      <a:lnTo>
                        <a:pt x="471" y="54"/>
                      </a:lnTo>
                      <a:lnTo>
                        <a:pt x="460" y="65"/>
                      </a:lnTo>
                      <a:lnTo>
                        <a:pt x="486" y="54"/>
                      </a:lnTo>
                      <a:lnTo>
                        <a:pt x="495" y="54"/>
                      </a:lnTo>
                      <a:lnTo>
                        <a:pt x="499" y="58"/>
                      </a:lnTo>
                      <a:lnTo>
                        <a:pt x="505" y="71"/>
                      </a:lnTo>
                      <a:lnTo>
                        <a:pt x="505" y="78"/>
                      </a:lnTo>
                      <a:lnTo>
                        <a:pt x="520" y="78"/>
                      </a:lnTo>
                      <a:lnTo>
                        <a:pt x="531" y="89"/>
                      </a:lnTo>
                      <a:lnTo>
                        <a:pt x="551" y="93"/>
                      </a:lnTo>
                      <a:lnTo>
                        <a:pt x="574" y="11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10" name="Freeform 274">
                  <a:extLst>
                    <a:ext uri="{FF2B5EF4-FFF2-40B4-BE49-F238E27FC236}">
                      <a16:creationId xmlns:a16="http://schemas.microsoft.com/office/drawing/2014/main" id="{E8CC660C-CF48-48A5-B46D-2933757C026D}"/>
                    </a:ext>
                  </a:extLst>
                </p:cNvPr>
                <p:cNvSpPr>
                  <a:spLocks noChangeAspect="1"/>
                </p:cNvSpPr>
                <p:nvPr/>
              </p:nvSpPr>
              <p:spPr bwMode="auto">
                <a:xfrm>
                  <a:off x="1925" y="3538"/>
                  <a:ext cx="30" cy="26"/>
                </a:xfrm>
                <a:custGeom>
                  <a:avLst/>
                  <a:gdLst>
                    <a:gd name="T0" fmla="*/ 7 w 28"/>
                    <a:gd name="T1" fmla="*/ 26 h 26"/>
                    <a:gd name="T2" fmla="*/ 0 w 28"/>
                    <a:gd name="T3" fmla="*/ 18 h 26"/>
                    <a:gd name="T4" fmla="*/ 7 w 28"/>
                    <a:gd name="T5" fmla="*/ 9 h 26"/>
                    <a:gd name="T6" fmla="*/ 11 w 28"/>
                    <a:gd name="T7" fmla="*/ 0 h 26"/>
                    <a:gd name="T8" fmla="*/ 15 w 28"/>
                    <a:gd name="T9" fmla="*/ 0 h 26"/>
                    <a:gd name="T10" fmla="*/ 22 w 28"/>
                    <a:gd name="T11" fmla="*/ 0 h 26"/>
                    <a:gd name="T12" fmla="*/ 26 w 28"/>
                    <a:gd name="T13" fmla="*/ 7 h 26"/>
                    <a:gd name="T14" fmla="*/ 28 w 28"/>
                    <a:gd name="T15" fmla="*/ 9 h 26"/>
                    <a:gd name="T16" fmla="*/ 15 w 28"/>
                    <a:gd name="T17" fmla="*/ 15 h 26"/>
                    <a:gd name="T18" fmla="*/ 7 w 28"/>
                    <a:gd name="T19" fmla="*/ 26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26"/>
                    <a:gd name="T32" fmla="*/ 28 w 28"/>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26">
                      <a:moveTo>
                        <a:pt x="7" y="26"/>
                      </a:moveTo>
                      <a:lnTo>
                        <a:pt x="0" y="18"/>
                      </a:lnTo>
                      <a:lnTo>
                        <a:pt x="7" y="9"/>
                      </a:lnTo>
                      <a:lnTo>
                        <a:pt x="11" y="0"/>
                      </a:lnTo>
                      <a:lnTo>
                        <a:pt x="15" y="0"/>
                      </a:lnTo>
                      <a:lnTo>
                        <a:pt x="22" y="0"/>
                      </a:lnTo>
                      <a:lnTo>
                        <a:pt x="26" y="7"/>
                      </a:lnTo>
                      <a:lnTo>
                        <a:pt x="28" y="9"/>
                      </a:lnTo>
                      <a:lnTo>
                        <a:pt x="15" y="15"/>
                      </a:lnTo>
                      <a:lnTo>
                        <a:pt x="7" y="2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11" name="Freeform 275">
                  <a:extLst>
                    <a:ext uri="{FF2B5EF4-FFF2-40B4-BE49-F238E27FC236}">
                      <a16:creationId xmlns:a16="http://schemas.microsoft.com/office/drawing/2014/main" id="{C7578B6C-CCD2-42F6-8AE8-DB43A2F65C5F}"/>
                    </a:ext>
                  </a:extLst>
                </p:cNvPr>
                <p:cNvSpPr>
                  <a:spLocks noChangeAspect="1"/>
                </p:cNvSpPr>
                <p:nvPr/>
              </p:nvSpPr>
              <p:spPr bwMode="auto">
                <a:xfrm>
                  <a:off x="1905" y="3540"/>
                  <a:ext cx="22" cy="20"/>
                </a:xfrm>
                <a:custGeom>
                  <a:avLst/>
                  <a:gdLst>
                    <a:gd name="T0" fmla="*/ 6 w 21"/>
                    <a:gd name="T1" fmla="*/ 20 h 20"/>
                    <a:gd name="T2" fmla="*/ 0 w 21"/>
                    <a:gd name="T3" fmla="*/ 16 h 20"/>
                    <a:gd name="T4" fmla="*/ 4 w 21"/>
                    <a:gd name="T5" fmla="*/ 0 h 20"/>
                    <a:gd name="T6" fmla="*/ 21 w 21"/>
                    <a:gd name="T7" fmla="*/ 0 h 20"/>
                    <a:gd name="T8" fmla="*/ 15 w 21"/>
                    <a:gd name="T9" fmla="*/ 13 h 20"/>
                    <a:gd name="T10" fmla="*/ 6 w 21"/>
                    <a:gd name="T11" fmla="*/ 20 h 20"/>
                    <a:gd name="T12" fmla="*/ 0 60000 65536"/>
                    <a:gd name="T13" fmla="*/ 0 60000 65536"/>
                    <a:gd name="T14" fmla="*/ 0 60000 65536"/>
                    <a:gd name="T15" fmla="*/ 0 60000 65536"/>
                    <a:gd name="T16" fmla="*/ 0 60000 65536"/>
                    <a:gd name="T17" fmla="*/ 0 60000 65536"/>
                    <a:gd name="T18" fmla="*/ 0 w 21"/>
                    <a:gd name="T19" fmla="*/ 0 h 20"/>
                    <a:gd name="T20" fmla="*/ 21 w 21"/>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1" h="20">
                      <a:moveTo>
                        <a:pt x="6" y="20"/>
                      </a:moveTo>
                      <a:lnTo>
                        <a:pt x="0" y="16"/>
                      </a:lnTo>
                      <a:lnTo>
                        <a:pt x="4" y="0"/>
                      </a:lnTo>
                      <a:lnTo>
                        <a:pt x="21" y="0"/>
                      </a:lnTo>
                      <a:lnTo>
                        <a:pt x="15" y="13"/>
                      </a:lnTo>
                      <a:lnTo>
                        <a:pt x="6" y="2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12" name="Freeform 276">
                  <a:extLst>
                    <a:ext uri="{FF2B5EF4-FFF2-40B4-BE49-F238E27FC236}">
                      <a16:creationId xmlns:a16="http://schemas.microsoft.com/office/drawing/2014/main" id="{3C044F82-E04F-45A2-999A-CDBCEB8405A6}"/>
                    </a:ext>
                  </a:extLst>
                </p:cNvPr>
                <p:cNvSpPr>
                  <a:spLocks noChangeAspect="1"/>
                </p:cNvSpPr>
                <p:nvPr/>
              </p:nvSpPr>
              <p:spPr bwMode="auto">
                <a:xfrm>
                  <a:off x="1916" y="2494"/>
                  <a:ext cx="49" cy="62"/>
                </a:xfrm>
                <a:custGeom>
                  <a:avLst/>
                  <a:gdLst>
                    <a:gd name="T0" fmla="*/ 10 w 45"/>
                    <a:gd name="T1" fmla="*/ 0 h 62"/>
                    <a:gd name="T2" fmla="*/ 25 w 45"/>
                    <a:gd name="T3" fmla="*/ 6 h 62"/>
                    <a:gd name="T4" fmla="*/ 41 w 45"/>
                    <a:gd name="T5" fmla="*/ 19 h 62"/>
                    <a:gd name="T6" fmla="*/ 45 w 45"/>
                    <a:gd name="T7" fmla="*/ 28 h 62"/>
                    <a:gd name="T8" fmla="*/ 38 w 45"/>
                    <a:gd name="T9" fmla="*/ 43 h 62"/>
                    <a:gd name="T10" fmla="*/ 30 w 45"/>
                    <a:gd name="T11" fmla="*/ 58 h 62"/>
                    <a:gd name="T12" fmla="*/ 10 w 45"/>
                    <a:gd name="T13" fmla="*/ 62 h 62"/>
                    <a:gd name="T14" fmla="*/ 0 w 45"/>
                    <a:gd name="T15" fmla="*/ 53 h 62"/>
                    <a:gd name="T16" fmla="*/ 8 w 45"/>
                    <a:gd name="T17" fmla="*/ 38 h 62"/>
                    <a:gd name="T18" fmla="*/ 6 w 45"/>
                    <a:gd name="T19" fmla="*/ 30 h 62"/>
                    <a:gd name="T20" fmla="*/ 2 w 45"/>
                    <a:gd name="T21" fmla="*/ 10 h 62"/>
                    <a:gd name="T22" fmla="*/ 10 w 4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62"/>
                    <a:gd name="T38" fmla="*/ 45 w 45"/>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62">
                      <a:moveTo>
                        <a:pt x="10" y="0"/>
                      </a:moveTo>
                      <a:lnTo>
                        <a:pt x="25" y="6"/>
                      </a:lnTo>
                      <a:lnTo>
                        <a:pt x="41" y="19"/>
                      </a:lnTo>
                      <a:lnTo>
                        <a:pt x="45" y="28"/>
                      </a:lnTo>
                      <a:lnTo>
                        <a:pt x="38" y="43"/>
                      </a:lnTo>
                      <a:lnTo>
                        <a:pt x="30" y="58"/>
                      </a:lnTo>
                      <a:lnTo>
                        <a:pt x="10" y="62"/>
                      </a:lnTo>
                      <a:lnTo>
                        <a:pt x="0" y="53"/>
                      </a:lnTo>
                      <a:lnTo>
                        <a:pt x="8" y="38"/>
                      </a:lnTo>
                      <a:lnTo>
                        <a:pt x="6" y="30"/>
                      </a:lnTo>
                      <a:lnTo>
                        <a:pt x="2" y="10"/>
                      </a:lnTo>
                      <a:lnTo>
                        <a:pt x="10"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13" name="Freeform 277">
                  <a:extLst>
                    <a:ext uri="{FF2B5EF4-FFF2-40B4-BE49-F238E27FC236}">
                      <a16:creationId xmlns:a16="http://schemas.microsoft.com/office/drawing/2014/main" id="{81C98E91-984F-4FAD-9E4D-CA6859AAA633}"/>
                    </a:ext>
                  </a:extLst>
                </p:cNvPr>
                <p:cNvSpPr>
                  <a:spLocks noChangeAspect="1"/>
                </p:cNvSpPr>
                <p:nvPr/>
              </p:nvSpPr>
              <p:spPr bwMode="auto">
                <a:xfrm>
                  <a:off x="1701" y="2275"/>
                  <a:ext cx="32" cy="13"/>
                </a:xfrm>
                <a:custGeom>
                  <a:avLst/>
                  <a:gdLst>
                    <a:gd name="T0" fmla="*/ 24 w 30"/>
                    <a:gd name="T1" fmla="*/ 13 h 13"/>
                    <a:gd name="T2" fmla="*/ 0 w 30"/>
                    <a:gd name="T3" fmla="*/ 9 h 13"/>
                    <a:gd name="T4" fmla="*/ 4 w 30"/>
                    <a:gd name="T5" fmla="*/ 0 h 13"/>
                    <a:gd name="T6" fmla="*/ 19 w 30"/>
                    <a:gd name="T7" fmla="*/ 3 h 13"/>
                    <a:gd name="T8" fmla="*/ 30 w 30"/>
                    <a:gd name="T9" fmla="*/ 7 h 13"/>
                    <a:gd name="T10" fmla="*/ 24 w 30"/>
                    <a:gd name="T11" fmla="*/ 13 h 13"/>
                    <a:gd name="T12" fmla="*/ 0 60000 65536"/>
                    <a:gd name="T13" fmla="*/ 0 60000 65536"/>
                    <a:gd name="T14" fmla="*/ 0 60000 65536"/>
                    <a:gd name="T15" fmla="*/ 0 60000 65536"/>
                    <a:gd name="T16" fmla="*/ 0 60000 65536"/>
                    <a:gd name="T17" fmla="*/ 0 60000 65536"/>
                    <a:gd name="T18" fmla="*/ 0 w 30"/>
                    <a:gd name="T19" fmla="*/ 0 h 13"/>
                    <a:gd name="T20" fmla="*/ 30 w 3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30" h="13">
                      <a:moveTo>
                        <a:pt x="24" y="13"/>
                      </a:moveTo>
                      <a:lnTo>
                        <a:pt x="0" y="9"/>
                      </a:lnTo>
                      <a:lnTo>
                        <a:pt x="4" y="0"/>
                      </a:lnTo>
                      <a:lnTo>
                        <a:pt x="19" y="3"/>
                      </a:lnTo>
                      <a:lnTo>
                        <a:pt x="30" y="7"/>
                      </a:lnTo>
                      <a:lnTo>
                        <a:pt x="24" y="13"/>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14" name="Freeform 278">
                  <a:extLst>
                    <a:ext uri="{FF2B5EF4-FFF2-40B4-BE49-F238E27FC236}">
                      <a16:creationId xmlns:a16="http://schemas.microsoft.com/office/drawing/2014/main" id="{F41C869C-7D58-4EDA-8C16-24ECFF735D25}"/>
                    </a:ext>
                  </a:extLst>
                </p:cNvPr>
                <p:cNvSpPr>
                  <a:spLocks noChangeAspect="1"/>
                </p:cNvSpPr>
                <p:nvPr/>
              </p:nvSpPr>
              <p:spPr bwMode="auto">
                <a:xfrm>
                  <a:off x="4848" y="2787"/>
                  <a:ext cx="704" cy="589"/>
                </a:xfrm>
                <a:custGeom>
                  <a:avLst/>
                  <a:gdLst>
                    <a:gd name="T0" fmla="*/ 468 w 650"/>
                    <a:gd name="T1" fmla="*/ 563 h 589"/>
                    <a:gd name="T2" fmla="*/ 453 w 650"/>
                    <a:gd name="T3" fmla="*/ 561 h 589"/>
                    <a:gd name="T4" fmla="*/ 414 w 650"/>
                    <a:gd name="T5" fmla="*/ 568 h 589"/>
                    <a:gd name="T6" fmla="*/ 388 w 650"/>
                    <a:gd name="T7" fmla="*/ 548 h 589"/>
                    <a:gd name="T8" fmla="*/ 384 w 650"/>
                    <a:gd name="T9" fmla="*/ 497 h 589"/>
                    <a:gd name="T10" fmla="*/ 375 w 650"/>
                    <a:gd name="T11" fmla="*/ 481 h 589"/>
                    <a:gd name="T12" fmla="*/ 347 w 650"/>
                    <a:gd name="T13" fmla="*/ 488 h 589"/>
                    <a:gd name="T14" fmla="*/ 373 w 650"/>
                    <a:gd name="T15" fmla="*/ 445 h 589"/>
                    <a:gd name="T16" fmla="*/ 360 w 650"/>
                    <a:gd name="T17" fmla="*/ 451 h 589"/>
                    <a:gd name="T18" fmla="*/ 330 w 650"/>
                    <a:gd name="T19" fmla="*/ 479 h 589"/>
                    <a:gd name="T20" fmla="*/ 319 w 650"/>
                    <a:gd name="T21" fmla="*/ 440 h 589"/>
                    <a:gd name="T22" fmla="*/ 315 w 650"/>
                    <a:gd name="T23" fmla="*/ 419 h 589"/>
                    <a:gd name="T24" fmla="*/ 274 w 650"/>
                    <a:gd name="T25" fmla="*/ 399 h 589"/>
                    <a:gd name="T26" fmla="*/ 164 w 650"/>
                    <a:gd name="T27" fmla="*/ 419 h 589"/>
                    <a:gd name="T28" fmla="*/ 134 w 650"/>
                    <a:gd name="T29" fmla="*/ 445 h 589"/>
                    <a:gd name="T30" fmla="*/ 86 w 650"/>
                    <a:gd name="T31" fmla="*/ 440 h 589"/>
                    <a:gd name="T32" fmla="*/ 39 w 650"/>
                    <a:gd name="T33" fmla="*/ 464 h 589"/>
                    <a:gd name="T34" fmla="*/ 4 w 650"/>
                    <a:gd name="T35" fmla="*/ 432 h 589"/>
                    <a:gd name="T36" fmla="*/ 26 w 650"/>
                    <a:gd name="T37" fmla="*/ 399 h 589"/>
                    <a:gd name="T38" fmla="*/ 9 w 650"/>
                    <a:gd name="T39" fmla="*/ 320 h 589"/>
                    <a:gd name="T40" fmla="*/ 6 w 650"/>
                    <a:gd name="T41" fmla="*/ 287 h 589"/>
                    <a:gd name="T42" fmla="*/ 9 w 650"/>
                    <a:gd name="T43" fmla="*/ 279 h 589"/>
                    <a:gd name="T44" fmla="*/ 9 w 650"/>
                    <a:gd name="T45" fmla="*/ 244 h 589"/>
                    <a:gd name="T46" fmla="*/ 28 w 650"/>
                    <a:gd name="T47" fmla="*/ 194 h 589"/>
                    <a:gd name="T48" fmla="*/ 56 w 650"/>
                    <a:gd name="T49" fmla="*/ 186 h 589"/>
                    <a:gd name="T50" fmla="*/ 110 w 650"/>
                    <a:gd name="T51" fmla="*/ 168 h 589"/>
                    <a:gd name="T52" fmla="*/ 166 w 650"/>
                    <a:gd name="T53" fmla="*/ 127 h 589"/>
                    <a:gd name="T54" fmla="*/ 186 w 650"/>
                    <a:gd name="T55" fmla="*/ 104 h 589"/>
                    <a:gd name="T56" fmla="*/ 190 w 650"/>
                    <a:gd name="T57" fmla="*/ 95 h 589"/>
                    <a:gd name="T58" fmla="*/ 209 w 650"/>
                    <a:gd name="T59" fmla="*/ 99 h 589"/>
                    <a:gd name="T60" fmla="*/ 216 w 650"/>
                    <a:gd name="T61" fmla="*/ 84 h 589"/>
                    <a:gd name="T62" fmla="*/ 229 w 650"/>
                    <a:gd name="T63" fmla="*/ 63 h 589"/>
                    <a:gd name="T64" fmla="*/ 252 w 650"/>
                    <a:gd name="T65" fmla="*/ 50 h 589"/>
                    <a:gd name="T66" fmla="*/ 274 w 650"/>
                    <a:gd name="T67" fmla="*/ 71 h 589"/>
                    <a:gd name="T68" fmla="*/ 293 w 650"/>
                    <a:gd name="T69" fmla="*/ 73 h 589"/>
                    <a:gd name="T70" fmla="*/ 304 w 650"/>
                    <a:gd name="T71" fmla="*/ 48 h 589"/>
                    <a:gd name="T72" fmla="*/ 319 w 650"/>
                    <a:gd name="T73" fmla="*/ 24 h 589"/>
                    <a:gd name="T74" fmla="*/ 334 w 650"/>
                    <a:gd name="T75" fmla="*/ 9 h 589"/>
                    <a:gd name="T76" fmla="*/ 367 w 650"/>
                    <a:gd name="T77" fmla="*/ 20 h 589"/>
                    <a:gd name="T78" fmla="*/ 399 w 650"/>
                    <a:gd name="T79" fmla="*/ 24 h 589"/>
                    <a:gd name="T80" fmla="*/ 412 w 650"/>
                    <a:gd name="T81" fmla="*/ 24 h 589"/>
                    <a:gd name="T82" fmla="*/ 408 w 650"/>
                    <a:gd name="T83" fmla="*/ 39 h 589"/>
                    <a:gd name="T84" fmla="*/ 388 w 650"/>
                    <a:gd name="T85" fmla="*/ 73 h 589"/>
                    <a:gd name="T86" fmla="*/ 425 w 650"/>
                    <a:gd name="T87" fmla="*/ 108 h 589"/>
                    <a:gd name="T88" fmla="*/ 470 w 650"/>
                    <a:gd name="T89" fmla="*/ 125 h 589"/>
                    <a:gd name="T90" fmla="*/ 490 w 650"/>
                    <a:gd name="T91" fmla="*/ 43 h 589"/>
                    <a:gd name="T92" fmla="*/ 503 w 650"/>
                    <a:gd name="T93" fmla="*/ 9 h 589"/>
                    <a:gd name="T94" fmla="*/ 518 w 650"/>
                    <a:gd name="T95" fmla="*/ 24 h 589"/>
                    <a:gd name="T96" fmla="*/ 524 w 650"/>
                    <a:gd name="T97" fmla="*/ 56 h 589"/>
                    <a:gd name="T98" fmla="*/ 548 w 650"/>
                    <a:gd name="T99" fmla="*/ 78 h 589"/>
                    <a:gd name="T100" fmla="*/ 557 w 650"/>
                    <a:gd name="T101" fmla="*/ 138 h 589"/>
                    <a:gd name="T102" fmla="*/ 578 w 650"/>
                    <a:gd name="T103" fmla="*/ 168 h 589"/>
                    <a:gd name="T104" fmla="*/ 589 w 650"/>
                    <a:gd name="T105" fmla="*/ 190 h 589"/>
                    <a:gd name="T106" fmla="*/ 609 w 650"/>
                    <a:gd name="T107" fmla="*/ 229 h 589"/>
                    <a:gd name="T108" fmla="*/ 621 w 650"/>
                    <a:gd name="T109" fmla="*/ 244 h 589"/>
                    <a:gd name="T110" fmla="*/ 639 w 650"/>
                    <a:gd name="T111" fmla="*/ 272 h 589"/>
                    <a:gd name="T112" fmla="*/ 643 w 650"/>
                    <a:gd name="T113" fmla="*/ 330 h 589"/>
                    <a:gd name="T114" fmla="*/ 613 w 650"/>
                    <a:gd name="T115" fmla="*/ 432 h 589"/>
                    <a:gd name="T116" fmla="*/ 589 w 650"/>
                    <a:gd name="T117" fmla="*/ 473 h 589"/>
                    <a:gd name="T118" fmla="*/ 529 w 650"/>
                    <a:gd name="T119" fmla="*/ 561 h 589"/>
                    <a:gd name="T120" fmla="*/ 477 w 650"/>
                    <a:gd name="T121" fmla="*/ 589 h 5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0"/>
                    <a:gd name="T184" fmla="*/ 0 h 589"/>
                    <a:gd name="T185" fmla="*/ 650 w 650"/>
                    <a:gd name="T186" fmla="*/ 589 h 5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0" h="589">
                      <a:moveTo>
                        <a:pt x="477" y="589"/>
                      </a:moveTo>
                      <a:lnTo>
                        <a:pt x="470" y="579"/>
                      </a:lnTo>
                      <a:lnTo>
                        <a:pt x="468" y="574"/>
                      </a:lnTo>
                      <a:lnTo>
                        <a:pt x="468" y="570"/>
                      </a:lnTo>
                      <a:lnTo>
                        <a:pt x="468" y="563"/>
                      </a:lnTo>
                      <a:lnTo>
                        <a:pt x="460" y="570"/>
                      </a:lnTo>
                      <a:lnTo>
                        <a:pt x="455" y="570"/>
                      </a:lnTo>
                      <a:lnTo>
                        <a:pt x="462" y="563"/>
                      </a:lnTo>
                      <a:lnTo>
                        <a:pt x="462" y="559"/>
                      </a:lnTo>
                      <a:lnTo>
                        <a:pt x="453" y="561"/>
                      </a:lnTo>
                      <a:lnTo>
                        <a:pt x="455" y="561"/>
                      </a:lnTo>
                      <a:lnTo>
                        <a:pt x="455" y="568"/>
                      </a:lnTo>
                      <a:lnTo>
                        <a:pt x="434" y="579"/>
                      </a:lnTo>
                      <a:lnTo>
                        <a:pt x="425" y="570"/>
                      </a:lnTo>
                      <a:lnTo>
                        <a:pt x="414" y="568"/>
                      </a:lnTo>
                      <a:lnTo>
                        <a:pt x="410" y="561"/>
                      </a:lnTo>
                      <a:lnTo>
                        <a:pt x="408" y="563"/>
                      </a:lnTo>
                      <a:lnTo>
                        <a:pt x="397" y="559"/>
                      </a:lnTo>
                      <a:lnTo>
                        <a:pt x="391" y="555"/>
                      </a:lnTo>
                      <a:lnTo>
                        <a:pt x="388" y="548"/>
                      </a:lnTo>
                      <a:lnTo>
                        <a:pt x="382" y="540"/>
                      </a:lnTo>
                      <a:lnTo>
                        <a:pt x="382" y="531"/>
                      </a:lnTo>
                      <a:lnTo>
                        <a:pt x="388" y="518"/>
                      </a:lnTo>
                      <a:lnTo>
                        <a:pt x="380" y="499"/>
                      </a:lnTo>
                      <a:lnTo>
                        <a:pt x="384" y="497"/>
                      </a:lnTo>
                      <a:lnTo>
                        <a:pt x="384" y="494"/>
                      </a:lnTo>
                      <a:lnTo>
                        <a:pt x="375" y="494"/>
                      </a:lnTo>
                      <a:lnTo>
                        <a:pt x="367" y="497"/>
                      </a:lnTo>
                      <a:lnTo>
                        <a:pt x="373" y="490"/>
                      </a:lnTo>
                      <a:lnTo>
                        <a:pt x="375" y="481"/>
                      </a:lnTo>
                      <a:lnTo>
                        <a:pt x="373" y="464"/>
                      </a:lnTo>
                      <a:lnTo>
                        <a:pt x="367" y="468"/>
                      </a:lnTo>
                      <a:lnTo>
                        <a:pt x="360" y="484"/>
                      </a:lnTo>
                      <a:lnTo>
                        <a:pt x="354" y="484"/>
                      </a:lnTo>
                      <a:lnTo>
                        <a:pt x="347" y="488"/>
                      </a:lnTo>
                      <a:lnTo>
                        <a:pt x="350" y="481"/>
                      </a:lnTo>
                      <a:lnTo>
                        <a:pt x="358" y="481"/>
                      </a:lnTo>
                      <a:lnTo>
                        <a:pt x="360" y="466"/>
                      </a:lnTo>
                      <a:lnTo>
                        <a:pt x="369" y="453"/>
                      </a:lnTo>
                      <a:lnTo>
                        <a:pt x="373" y="445"/>
                      </a:lnTo>
                      <a:lnTo>
                        <a:pt x="375" y="440"/>
                      </a:lnTo>
                      <a:lnTo>
                        <a:pt x="375" y="425"/>
                      </a:lnTo>
                      <a:lnTo>
                        <a:pt x="373" y="438"/>
                      </a:lnTo>
                      <a:lnTo>
                        <a:pt x="369" y="438"/>
                      </a:lnTo>
                      <a:lnTo>
                        <a:pt x="360" y="451"/>
                      </a:lnTo>
                      <a:lnTo>
                        <a:pt x="350" y="456"/>
                      </a:lnTo>
                      <a:lnTo>
                        <a:pt x="339" y="466"/>
                      </a:lnTo>
                      <a:lnTo>
                        <a:pt x="332" y="473"/>
                      </a:lnTo>
                      <a:lnTo>
                        <a:pt x="334" y="479"/>
                      </a:lnTo>
                      <a:lnTo>
                        <a:pt x="330" y="479"/>
                      </a:lnTo>
                      <a:lnTo>
                        <a:pt x="328" y="473"/>
                      </a:lnTo>
                      <a:lnTo>
                        <a:pt x="328" y="468"/>
                      </a:lnTo>
                      <a:lnTo>
                        <a:pt x="328" y="460"/>
                      </a:lnTo>
                      <a:lnTo>
                        <a:pt x="324" y="451"/>
                      </a:lnTo>
                      <a:lnTo>
                        <a:pt x="319" y="440"/>
                      </a:lnTo>
                      <a:lnTo>
                        <a:pt x="315" y="438"/>
                      </a:lnTo>
                      <a:lnTo>
                        <a:pt x="315" y="430"/>
                      </a:lnTo>
                      <a:lnTo>
                        <a:pt x="317" y="425"/>
                      </a:lnTo>
                      <a:lnTo>
                        <a:pt x="311" y="423"/>
                      </a:lnTo>
                      <a:lnTo>
                        <a:pt x="315" y="419"/>
                      </a:lnTo>
                      <a:lnTo>
                        <a:pt x="309" y="415"/>
                      </a:lnTo>
                      <a:lnTo>
                        <a:pt x="302" y="415"/>
                      </a:lnTo>
                      <a:lnTo>
                        <a:pt x="296" y="410"/>
                      </a:lnTo>
                      <a:lnTo>
                        <a:pt x="289" y="410"/>
                      </a:lnTo>
                      <a:lnTo>
                        <a:pt x="274" y="399"/>
                      </a:lnTo>
                      <a:lnTo>
                        <a:pt x="259" y="399"/>
                      </a:lnTo>
                      <a:lnTo>
                        <a:pt x="231" y="404"/>
                      </a:lnTo>
                      <a:lnTo>
                        <a:pt x="203" y="415"/>
                      </a:lnTo>
                      <a:lnTo>
                        <a:pt x="188" y="410"/>
                      </a:lnTo>
                      <a:lnTo>
                        <a:pt x="164" y="419"/>
                      </a:lnTo>
                      <a:lnTo>
                        <a:pt x="153" y="425"/>
                      </a:lnTo>
                      <a:lnTo>
                        <a:pt x="149" y="434"/>
                      </a:lnTo>
                      <a:lnTo>
                        <a:pt x="145" y="440"/>
                      </a:lnTo>
                      <a:lnTo>
                        <a:pt x="136" y="445"/>
                      </a:lnTo>
                      <a:lnTo>
                        <a:pt x="134" y="445"/>
                      </a:lnTo>
                      <a:lnTo>
                        <a:pt x="123" y="445"/>
                      </a:lnTo>
                      <a:lnTo>
                        <a:pt x="119" y="447"/>
                      </a:lnTo>
                      <a:lnTo>
                        <a:pt x="114" y="440"/>
                      </a:lnTo>
                      <a:lnTo>
                        <a:pt x="95" y="438"/>
                      </a:lnTo>
                      <a:lnTo>
                        <a:pt x="86" y="440"/>
                      </a:lnTo>
                      <a:lnTo>
                        <a:pt x="71" y="447"/>
                      </a:lnTo>
                      <a:lnTo>
                        <a:pt x="69" y="451"/>
                      </a:lnTo>
                      <a:lnTo>
                        <a:pt x="58" y="453"/>
                      </a:lnTo>
                      <a:lnTo>
                        <a:pt x="45" y="460"/>
                      </a:lnTo>
                      <a:lnTo>
                        <a:pt x="39" y="464"/>
                      </a:lnTo>
                      <a:lnTo>
                        <a:pt x="26" y="464"/>
                      </a:lnTo>
                      <a:lnTo>
                        <a:pt x="15" y="456"/>
                      </a:lnTo>
                      <a:lnTo>
                        <a:pt x="9" y="447"/>
                      </a:lnTo>
                      <a:lnTo>
                        <a:pt x="0" y="445"/>
                      </a:lnTo>
                      <a:lnTo>
                        <a:pt x="4" y="432"/>
                      </a:lnTo>
                      <a:lnTo>
                        <a:pt x="6" y="432"/>
                      </a:lnTo>
                      <a:lnTo>
                        <a:pt x="13" y="430"/>
                      </a:lnTo>
                      <a:lnTo>
                        <a:pt x="15" y="415"/>
                      </a:lnTo>
                      <a:lnTo>
                        <a:pt x="19" y="415"/>
                      </a:lnTo>
                      <a:lnTo>
                        <a:pt x="26" y="399"/>
                      </a:lnTo>
                      <a:lnTo>
                        <a:pt x="24" y="384"/>
                      </a:lnTo>
                      <a:lnTo>
                        <a:pt x="15" y="361"/>
                      </a:lnTo>
                      <a:lnTo>
                        <a:pt x="19" y="339"/>
                      </a:lnTo>
                      <a:lnTo>
                        <a:pt x="15" y="328"/>
                      </a:lnTo>
                      <a:lnTo>
                        <a:pt x="9" y="320"/>
                      </a:lnTo>
                      <a:lnTo>
                        <a:pt x="13" y="309"/>
                      </a:lnTo>
                      <a:lnTo>
                        <a:pt x="6" y="296"/>
                      </a:lnTo>
                      <a:lnTo>
                        <a:pt x="0" y="279"/>
                      </a:lnTo>
                      <a:lnTo>
                        <a:pt x="4" y="279"/>
                      </a:lnTo>
                      <a:lnTo>
                        <a:pt x="6" y="287"/>
                      </a:lnTo>
                      <a:lnTo>
                        <a:pt x="9" y="287"/>
                      </a:lnTo>
                      <a:lnTo>
                        <a:pt x="6" y="279"/>
                      </a:lnTo>
                      <a:lnTo>
                        <a:pt x="6" y="270"/>
                      </a:lnTo>
                      <a:lnTo>
                        <a:pt x="9" y="272"/>
                      </a:lnTo>
                      <a:lnTo>
                        <a:pt x="9" y="279"/>
                      </a:lnTo>
                      <a:lnTo>
                        <a:pt x="13" y="279"/>
                      </a:lnTo>
                      <a:lnTo>
                        <a:pt x="15" y="285"/>
                      </a:lnTo>
                      <a:lnTo>
                        <a:pt x="15" y="272"/>
                      </a:lnTo>
                      <a:lnTo>
                        <a:pt x="13" y="266"/>
                      </a:lnTo>
                      <a:lnTo>
                        <a:pt x="9" y="244"/>
                      </a:lnTo>
                      <a:lnTo>
                        <a:pt x="9" y="238"/>
                      </a:lnTo>
                      <a:lnTo>
                        <a:pt x="15" y="225"/>
                      </a:lnTo>
                      <a:lnTo>
                        <a:pt x="19" y="214"/>
                      </a:lnTo>
                      <a:lnTo>
                        <a:pt x="24" y="205"/>
                      </a:lnTo>
                      <a:lnTo>
                        <a:pt x="28" y="194"/>
                      </a:lnTo>
                      <a:lnTo>
                        <a:pt x="26" y="207"/>
                      </a:lnTo>
                      <a:lnTo>
                        <a:pt x="28" y="207"/>
                      </a:lnTo>
                      <a:lnTo>
                        <a:pt x="34" y="194"/>
                      </a:lnTo>
                      <a:lnTo>
                        <a:pt x="43" y="192"/>
                      </a:lnTo>
                      <a:lnTo>
                        <a:pt x="56" y="186"/>
                      </a:lnTo>
                      <a:lnTo>
                        <a:pt x="73" y="175"/>
                      </a:lnTo>
                      <a:lnTo>
                        <a:pt x="84" y="175"/>
                      </a:lnTo>
                      <a:lnTo>
                        <a:pt x="93" y="168"/>
                      </a:lnTo>
                      <a:lnTo>
                        <a:pt x="104" y="168"/>
                      </a:lnTo>
                      <a:lnTo>
                        <a:pt x="110" y="168"/>
                      </a:lnTo>
                      <a:lnTo>
                        <a:pt x="121" y="164"/>
                      </a:lnTo>
                      <a:lnTo>
                        <a:pt x="149" y="153"/>
                      </a:lnTo>
                      <a:lnTo>
                        <a:pt x="157" y="136"/>
                      </a:lnTo>
                      <a:lnTo>
                        <a:pt x="166" y="134"/>
                      </a:lnTo>
                      <a:lnTo>
                        <a:pt x="166" y="127"/>
                      </a:lnTo>
                      <a:lnTo>
                        <a:pt x="166" y="119"/>
                      </a:lnTo>
                      <a:lnTo>
                        <a:pt x="175" y="104"/>
                      </a:lnTo>
                      <a:lnTo>
                        <a:pt x="179" y="99"/>
                      </a:lnTo>
                      <a:lnTo>
                        <a:pt x="183" y="99"/>
                      </a:lnTo>
                      <a:lnTo>
                        <a:pt x="186" y="104"/>
                      </a:lnTo>
                      <a:lnTo>
                        <a:pt x="190" y="119"/>
                      </a:lnTo>
                      <a:lnTo>
                        <a:pt x="190" y="108"/>
                      </a:lnTo>
                      <a:lnTo>
                        <a:pt x="198" y="112"/>
                      </a:lnTo>
                      <a:lnTo>
                        <a:pt x="194" y="104"/>
                      </a:lnTo>
                      <a:lnTo>
                        <a:pt x="190" y="95"/>
                      </a:lnTo>
                      <a:lnTo>
                        <a:pt x="194" y="93"/>
                      </a:lnTo>
                      <a:lnTo>
                        <a:pt x="198" y="99"/>
                      </a:lnTo>
                      <a:lnTo>
                        <a:pt x="201" y="95"/>
                      </a:lnTo>
                      <a:lnTo>
                        <a:pt x="203" y="99"/>
                      </a:lnTo>
                      <a:lnTo>
                        <a:pt x="209" y="99"/>
                      </a:lnTo>
                      <a:lnTo>
                        <a:pt x="205" y="99"/>
                      </a:lnTo>
                      <a:lnTo>
                        <a:pt x="205" y="93"/>
                      </a:lnTo>
                      <a:lnTo>
                        <a:pt x="205" y="89"/>
                      </a:lnTo>
                      <a:lnTo>
                        <a:pt x="214" y="80"/>
                      </a:lnTo>
                      <a:lnTo>
                        <a:pt x="216" y="84"/>
                      </a:lnTo>
                      <a:lnTo>
                        <a:pt x="216" y="78"/>
                      </a:lnTo>
                      <a:lnTo>
                        <a:pt x="218" y="73"/>
                      </a:lnTo>
                      <a:lnTo>
                        <a:pt x="224" y="78"/>
                      </a:lnTo>
                      <a:lnTo>
                        <a:pt x="218" y="69"/>
                      </a:lnTo>
                      <a:lnTo>
                        <a:pt x="229" y="63"/>
                      </a:lnTo>
                      <a:lnTo>
                        <a:pt x="231" y="69"/>
                      </a:lnTo>
                      <a:lnTo>
                        <a:pt x="239" y="56"/>
                      </a:lnTo>
                      <a:lnTo>
                        <a:pt x="244" y="54"/>
                      </a:lnTo>
                      <a:lnTo>
                        <a:pt x="246" y="58"/>
                      </a:lnTo>
                      <a:lnTo>
                        <a:pt x="252" y="50"/>
                      </a:lnTo>
                      <a:lnTo>
                        <a:pt x="255" y="56"/>
                      </a:lnTo>
                      <a:lnTo>
                        <a:pt x="270" y="69"/>
                      </a:lnTo>
                      <a:lnTo>
                        <a:pt x="265" y="73"/>
                      </a:lnTo>
                      <a:lnTo>
                        <a:pt x="268" y="80"/>
                      </a:lnTo>
                      <a:lnTo>
                        <a:pt x="274" y="71"/>
                      </a:lnTo>
                      <a:lnTo>
                        <a:pt x="280" y="73"/>
                      </a:lnTo>
                      <a:lnTo>
                        <a:pt x="285" y="78"/>
                      </a:lnTo>
                      <a:lnTo>
                        <a:pt x="289" y="73"/>
                      </a:lnTo>
                      <a:lnTo>
                        <a:pt x="296" y="80"/>
                      </a:lnTo>
                      <a:lnTo>
                        <a:pt x="293" y="73"/>
                      </a:lnTo>
                      <a:lnTo>
                        <a:pt x="296" y="73"/>
                      </a:lnTo>
                      <a:lnTo>
                        <a:pt x="289" y="63"/>
                      </a:lnTo>
                      <a:lnTo>
                        <a:pt x="296" y="56"/>
                      </a:lnTo>
                      <a:lnTo>
                        <a:pt x="300" y="48"/>
                      </a:lnTo>
                      <a:lnTo>
                        <a:pt x="304" y="48"/>
                      </a:lnTo>
                      <a:lnTo>
                        <a:pt x="302" y="39"/>
                      </a:lnTo>
                      <a:lnTo>
                        <a:pt x="311" y="32"/>
                      </a:lnTo>
                      <a:lnTo>
                        <a:pt x="317" y="32"/>
                      </a:lnTo>
                      <a:lnTo>
                        <a:pt x="317" y="28"/>
                      </a:lnTo>
                      <a:lnTo>
                        <a:pt x="319" y="24"/>
                      </a:lnTo>
                      <a:lnTo>
                        <a:pt x="343" y="24"/>
                      </a:lnTo>
                      <a:lnTo>
                        <a:pt x="345" y="24"/>
                      </a:lnTo>
                      <a:lnTo>
                        <a:pt x="343" y="13"/>
                      </a:lnTo>
                      <a:lnTo>
                        <a:pt x="339" y="13"/>
                      </a:lnTo>
                      <a:lnTo>
                        <a:pt x="334" y="9"/>
                      </a:lnTo>
                      <a:lnTo>
                        <a:pt x="343" y="9"/>
                      </a:lnTo>
                      <a:lnTo>
                        <a:pt x="347" y="9"/>
                      </a:lnTo>
                      <a:lnTo>
                        <a:pt x="350" y="9"/>
                      </a:lnTo>
                      <a:lnTo>
                        <a:pt x="354" y="15"/>
                      </a:lnTo>
                      <a:lnTo>
                        <a:pt x="367" y="20"/>
                      </a:lnTo>
                      <a:lnTo>
                        <a:pt x="369" y="24"/>
                      </a:lnTo>
                      <a:lnTo>
                        <a:pt x="380" y="24"/>
                      </a:lnTo>
                      <a:lnTo>
                        <a:pt x="384" y="24"/>
                      </a:lnTo>
                      <a:lnTo>
                        <a:pt x="395" y="24"/>
                      </a:lnTo>
                      <a:lnTo>
                        <a:pt x="399" y="24"/>
                      </a:lnTo>
                      <a:lnTo>
                        <a:pt x="403" y="28"/>
                      </a:lnTo>
                      <a:lnTo>
                        <a:pt x="408" y="32"/>
                      </a:lnTo>
                      <a:lnTo>
                        <a:pt x="403" y="24"/>
                      </a:lnTo>
                      <a:lnTo>
                        <a:pt x="410" y="24"/>
                      </a:lnTo>
                      <a:lnTo>
                        <a:pt x="412" y="24"/>
                      </a:lnTo>
                      <a:lnTo>
                        <a:pt x="414" y="28"/>
                      </a:lnTo>
                      <a:lnTo>
                        <a:pt x="410" y="35"/>
                      </a:lnTo>
                      <a:lnTo>
                        <a:pt x="410" y="39"/>
                      </a:lnTo>
                      <a:lnTo>
                        <a:pt x="408" y="43"/>
                      </a:lnTo>
                      <a:lnTo>
                        <a:pt x="408" y="39"/>
                      </a:lnTo>
                      <a:lnTo>
                        <a:pt x="399" y="43"/>
                      </a:lnTo>
                      <a:lnTo>
                        <a:pt x="397" y="50"/>
                      </a:lnTo>
                      <a:lnTo>
                        <a:pt x="397" y="54"/>
                      </a:lnTo>
                      <a:lnTo>
                        <a:pt x="397" y="58"/>
                      </a:lnTo>
                      <a:lnTo>
                        <a:pt x="388" y="73"/>
                      </a:lnTo>
                      <a:lnTo>
                        <a:pt x="397" y="84"/>
                      </a:lnTo>
                      <a:lnTo>
                        <a:pt x="399" y="89"/>
                      </a:lnTo>
                      <a:lnTo>
                        <a:pt x="408" y="89"/>
                      </a:lnTo>
                      <a:lnTo>
                        <a:pt x="410" y="95"/>
                      </a:lnTo>
                      <a:lnTo>
                        <a:pt x="425" y="108"/>
                      </a:lnTo>
                      <a:lnTo>
                        <a:pt x="445" y="112"/>
                      </a:lnTo>
                      <a:lnTo>
                        <a:pt x="445" y="121"/>
                      </a:lnTo>
                      <a:lnTo>
                        <a:pt x="460" y="127"/>
                      </a:lnTo>
                      <a:lnTo>
                        <a:pt x="464" y="127"/>
                      </a:lnTo>
                      <a:lnTo>
                        <a:pt x="470" y="125"/>
                      </a:lnTo>
                      <a:lnTo>
                        <a:pt x="479" y="104"/>
                      </a:lnTo>
                      <a:lnTo>
                        <a:pt x="490" y="71"/>
                      </a:lnTo>
                      <a:lnTo>
                        <a:pt x="490" y="56"/>
                      </a:lnTo>
                      <a:lnTo>
                        <a:pt x="492" y="50"/>
                      </a:lnTo>
                      <a:lnTo>
                        <a:pt x="490" y="43"/>
                      </a:lnTo>
                      <a:lnTo>
                        <a:pt x="494" y="35"/>
                      </a:lnTo>
                      <a:lnTo>
                        <a:pt x="492" y="32"/>
                      </a:lnTo>
                      <a:lnTo>
                        <a:pt x="494" y="24"/>
                      </a:lnTo>
                      <a:lnTo>
                        <a:pt x="498" y="24"/>
                      </a:lnTo>
                      <a:lnTo>
                        <a:pt x="503" y="9"/>
                      </a:lnTo>
                      <a:lnTo>
                        <a:pt x="509" y="0"/>
                      </a:lnTo>
                      <a:lnTo>
                        <a:pt x="509" y="4"/>
                      </a:lnTo>
                      <a:lnTo>
                        <a:pt x="514" y="9"/>
                      </a:lnTo>
                      <a:lnTo>
                        <a:pt x="514" y="24"/>
                      </a:lnTo>
                      <a:lnTo>
                        <a:pt x="518" y="24"/>
                      </a:lnTo>
                      <a:lnTo>
                        <a:pt x="518" y="28"/>
                      </a:lnTo>
                      <a:lnTo>
                        <a:pt x="520" y="32"/>
                      </a:lnTo>
                      <a:lnTo>
                        <a:pt x="520" y="39"/>
                      </a:lnTo>
                      <a:lnTo>
                        <a:pt x="524" y="39"/>
                      </a:lnTo>
                      <a:lnTo>
                        <a:pt x="524" y="56"/>
                      </a:lnTo>
                      <a:lnTo>
                        <a:pt x="527" y="71"/>
                      </a:lnTo>
                      <a:lnTo>
                        <a:pt x="529" y="69"/>
                      </a:lnTo>
                      <a:lnTo>
                        <a:pt x="535" y="63"/>
                      </a:lnTo>
                      <a:lnTo>
                        <a:pt x="539" y="71"/>
                      </a:lnTo>
                      <a:lnTo>
                        <a:pt x="548" y="78"/>
                      </a:lnTo>
                      <a:lnTo>
                        <a:pt x="548" y="99"/>
                      </a:lnTo>
                      <a:lnTo>
                        <a:pt x="548" y="104"/>
                      </a:lnTo>
                      <a:lnTo>
                        <a:pt x="555" y="114"/>
                      </a:lnTo>
                      <a:lnTo>
                        <a:pt x="557" y="130"/>
                      </a:lnTo>
                      <a:lnTo>
                        <a:pt x="557" y="138"/>
                      </a:lnTo>
                      <a:lnTo>
                        <a:pt x="557" y="145"/>
                      </a:lnTo>
                      <a:lnTo>
                        <a:pt x="559" y="153"/>
                      </a:lnTo>
                      <a:lnTo>
                        <a:pt x="568" y="160"/>
                      </a:lnTo>
                      <a:lnTo>
                        <a:pt x="574" y="160"/>
                      </a:lnTo>
                      <a:lnTo>
                        <a:pt x="578" y="168"/>
                      </a:lnTo>
                      <a:lnTo>
                        <a:pt x="583" y="168"/>
                      </a:lnTo>
                      <a:lnTo>
                        <a:pt x="589" y="175"/>
                      </a:lnTo>
                      <a:lnTo>
                        <a:pt x="593" y="184"/>
                      </a:lnTo>
                      <a:lnTo>
                        <a:pt x="598" y="186"/>
                      </a:lnTo>
                      <a:lnTo>
                        <a:pt x="589" y="190"/>
                      </a:lnTo>
                      <a:lnTo>
                        <a:pt x="593" y="194"/>
                      </a:lnTo>
                      <a:lnTo>
                        <a:pt x="600" y="205"/>
                      </a:lnTo>
                      <a:lnTo>
                        <a:pt x="600" y="207"/>
                      </a:lnTo>
                      <a:lnTo>
                        <a:pt x="606" y="225"/>
                      </a:lnTo>
                      <a:lnTo>
                        <a:pt x="609" y="229"/>
                      </a:lnTo>
                      <a:lnTo>
                        <a:pt x="609" y="216"/>
                      </a:lnTo>
                      <a:lnTo>
                        <a:pt x="619" y="225"/>
                      </a:lnTo>
                      <a:lnTo>
                        <a:pt x="619" y="222"/>
                      </a:lnTo>
                      <a:lnTo>
                        <a:pt x="621" y="229"/>
                      </a:lnTo>
                      <a:lnTo>
                        <a:pt x="621" y="244"/>
                      </a:lnTo>
                      <a:lnTo>
                        <a:pt x="615" y="244"/>
                      </a:lnTo>
                      <a:lnTo>
                        <a:pt x="619" y="250"/>
                      </a:lnTo>
                      <a:lnTo>
                        <a:pt x="628" y="255"/>
                      </a:lnTo>
                      <a:lnTo>
                        <a:pt x="634" y="263"/>
                      </a:lnTo>
                      <a:lnTo>
                        <a:pt x="639" y="272"/>
                      </a:lnTo>
                      <a:lnTo>
                        <a:pt x="643" y="279"/>
                      </a:lnTo>
                      <a:lnTo>
                        <a:pt x="647" y="285"/>
                      </a:lnTo>
                      <a:lnTo>
                        <a:pt x="643" y="294"/>
                      </a:lnTo>
                      <a:lnTo>
                        <a:pt x="650" y="304"/>
                      </a:lnTo>
                      <a:lnTo>
                        <a:pt x="643" y="330"/>
                      </a:lnTo>
                      <a:lnTo>
                        <a:pt x="647" y="343"/>
                      </a:lnTo>
                      <a:lnTo>
                        <a:pt x="643" y="365"/>
                      </a:lnTo>
                      <a:lnTo>
                        <a:pt x="634" y="384"/>
                      </a:lnTo>
                      <a:lnTo>
                        <a:pt x="628" y="408"/>
                      </a:lnTo>
                      <a:lnTo>
                        <a:pt x="613" y="432"/>
                      </a:lnTo>
                      <a:lnTo>
                        <a:pt x="613" y="434"/>
                      </a:lnTo>
                      <a:lnTo>
                        <a:pt x="613" y="438"/>
                      </a:lnTo>
                      <a:lnTo>
                        <a:pt x="593" y="453"/>
                      </a:lnTo>
                      <a:lnTo>
                        <a:pt x="589" y="464"/>
                      </a:lnTo>
                      <a:lnTo>
                        <a:pt x="589" y="473"/>
                      </a:lnTo>
                      <a:lnTo>
                        <a:pt x="574" y="488"/>
                      </a:lnTo>
                      <a:lnTo>
                        <a:pt x="570" y="499"/>
                      </a:lnTo>
                      <a:lnTo>
                        <a:pt x="555" y="529"/>
                      </a:lnTo>
                      <a:lnTo>
                        <a:pt x="544" y="553"/>
                      </a:lnTo>
                      <a:lnTo>
                        <a:pt x="529" y="561"/>
                      </a:lnTo>
                      <a:lnTo>
                        <a:pt x="505" y="561"/>
                      </a:lnTo>
                      <a:lnTo>
                        <a:pt x="494" y="570"/>
                      </a:lnTo>
                      <a:lnTo>
                        <a:pt x="477" y="579"/>
                      </a:lnTo>
                      <a:lnTo>
                        <a:pt x="479" y="583"/>
                      </a:lnTo>
                      <a:lnTo>
                        <a:pt x="477" y="58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15" name="Freeform 279">
                  <a:extLst>
                    <a:ext uri="{FF2B5EF4-FFF2-40B4-BE49-F238E27FC236}">
                      <a16:creationId xmlns:a16="http://schemas.microsoft.com/office/drawing/2014/main" id="{CAFDB78F-E396-4CCF-AA9A-91B3F3703E96}"/>
                    </a:ext>
                  </a:extLst>
                </p:cNvPr>
                <p:cNvSpPr>
                  <a:spLocks noChangeAspect="1"/>
                </p:cNvSpPr>
                <p:nvPr/>
              </p:nvSpPr>
              <p:spPr bwMode="auto">
                <a:xfrm>
                  <a:off x="5647" y="3450"/>
                  <a:ext cx="152" cy="164"/>
                </a:xfrm>
                <a:custGeom>
                  <a:avLst/>
                  <a:gdLst>
                    <a:gd name="T0" fmla="*/ 28 w 140"/>
                    <a:gd name="T1" fmla="*/ 160 h 164"/>
                    <a:gd name="T2" fmla="*/ 22 w 140"/>
                    <a:gd name="T3" fmla="*/ 153 h 164"/>
                    <a:gd name="T4" fmla="*/ 13 w 140"/>
                    <a:gd name="T5" fmla="*/ 144 h 164"/>
                    <a:gd name="T6" fmla="*/ 0 w 140"/>
                    <a:gd name="T7" fmla="*/ 142 h 164"/>
                    <a:gd name="T8" fmla="*/ 0 w 140"/>
                    <a:gd name="T9" fmla="*/ 136 h 164"/>
                    <a:gd name="T10" fmla="*/ 6 w 140"/>
                    <a:gd name="T11" fmla="*/ 134 h 164"/>
                    <a:gd name="T12" fmla="*/ 9 w 140"/>
                    <a:gd name="T13" fmla="*/ 121 h 164"/>
                    <a:gd name="T14" fmla="*/ 13 w 140"/>
                    <a:gd name="T15" fmla="*/ 118 h 164"/>
                    <a:gd name="T16" fmla="*/ 15 w 140"/>
                    <a:gd name="T17" fmla="*/ 114 h 164"/>
                    <a:gd name="T18" fmla="*/ 22 w 140"/>
                    <a:gd name="T19" fmla="*/ 112 h 164"/>
                    <a:gd name="T20" fmla="*/ 30 w 140"/>
                    <a:gd name="T21" fmla="*/ 106 h 164"/>
                    <a:gd name="T22" fmla="*/ 37 w 140"/>
                    <a:gd name="T23" fmla="*/ 99 h 164"/>
                    <a:gd name="T24" fmla="*/ 39 w 140"/>
                    <a:gd name="T25" fmla="*/ 95 h 164"/>
                    <a:gd name="T26" fmla="*/ 54 w 140"/>
                    <a:gd name="T27" fmla="*/ 88 h 164"/>
                    <a:gd name="T28" fmla="*/ 82 w 140"/>
                    <a:gd name="T29" fmla="*/ 69 h 164"/>
                    <a:gd name="T30" fmla="*/ 108 w 140"/>
                    <a:gd name="T31" fmla="*/ 39 h 164"/>
                    <a:gd name="T32" fmla="*/ 112 w 140"/>
                    <a:gd name="T33" fmla="*/ 30 h 164"/>
                    <a:gd name="T34" fmla="*/ 123 w 140"/>
                    <a:gd name="T35" fmla="*/ 11 h 164"/>
                    <a:gd name="T36" fmla="*/ 132 w 140"/>
                    <a:gd name="T37" fmla="*/ 2 h 164"/>
                    <a:gd name="T38" fmla="*/ 132 w 140"/>
                    <a:gd name="T39" fmla="*/ 11 h 164"/>
                    <a:gd name="T40" fmla="*/ 132 w 140"/>
                    <a:gd name="T41" fmla="*/ 24 h 164"/>
                    <a:gd name="T42" fmla="*/ 138 w 140"/>
                    <a:gd name="T43" fmla="*/ 17 h 164"/>
                    <a:gd name="T44" fmla="*/ 140 w 140"/>
                    <a:gd name="T45" fmla="*/ 24 h 164"/>
                    <a:gd name="T46" fmla="*/ 138 w 140"/>
                    <a:gd name="T47" fmla="*/ 36 h 164"/>
                    <a:gd name="T48" fmla="*/ 130 w 140"/>
                    <a:gd name="T49" fmla="*/ 56 h 164"/>
                    <a:gd name="T50" fmla="*/ 114 w 140"/>
                    <a:gd name="T51" fmla="*/ 75 h 164"/>
                    <a:gd name="T52" fmla="*/ 114 w 140"/>
                    <a:gd name="T53" fmla="*/ 90 h 164"/>
                    <a:gd name="T54" fmla="*/ 108 w 140"/>
                    <a:gd name="T55" fmla="*/ 90 h 164"/>
                    <a:gd name="T56" fmla="*/ 104 w 140"/>
                    <a:gd name="T57" fmla="*/ 90 h 164"/>
                    <a:gd name="T58" fmla="*/ 84 w 140"/>
                    <a:gd name="T59" fmla="*/ 106 h 164"/>
                    <a:gd name="T60" fmla="*/ 76 w 140"/>
                    <a:gd name="T61" fmla="*/ 125 h 164"/>
                    <a:gd name="T62" fmla="*/ 65 w 140"/>
                    <a:gd name="T63" fmla="*/ 140 h 164"/>
                    <a:gd name="T64" fmla="*/ 65 w 140"/>
                    <a:gd name="T65" fmla="*/ 142 h 164"/>
                    <a:gd name="T66" fmla="*/ 50 w 140"/>
                    <a:gd name="T67" fmla="*/ 153 h 164"/>
                    <a:gd name="T68" fmla="*/ 30 w 140"/>
                    <a:gd name="T69" fmla="*/ 164 h 1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0"/>
                    <a:gd name="T106" fmla="*/ 0 h 164"/>
                    <a:gd name="T107" fmla="*/ 140 w 140"/>
                    <a:gd name="T108" fmla="*/ 164 h 1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0" h="164">
                      <a:moveTo>
                        <a:pt x="30" y="164"/>
                      </a:moveTo>
                      <a:lnTo>
                        <a:pt x="28" y="160"/>
                      </a:lnTo>
                      <a:lnTo>
                        <a:pt x="22" y="157"/>
                      </a:lnTo>
                      <a:lnTo>
                        <a:pt x="22" y="153"/>
                      </a:lnTo>
                      <a:lnTo>
                        <a:pt x="13" y="149"/>
                      </a:lnTo>
                      <a:lnTo>
                        <a:pt x="13" y="144"/>
                      </a:lnTo>
                      <a:lnTo>
                        <a:pt x="6" y="144"/>
                      </a:lnTo>
                      <a:lnTo>
                        <a:pt x="0" y="142"/>
                      </a:lnTo>
                      <a:lnTo>
                        <a:pt x="4" y="136"/>
                      </a:lnTo>
                      <a:lnTo>
                        <a:pt x="0" y="136"/>
                      </a:lnTo>
                      <a:lnTo>
                        <a:pt x="0" y="134"/>
                      </a:lnTo>
                      <a:lnTo>
                        <a:pt x="6" y="134"/>
                      </a:lnTo>
                      <a:lnTo>
                        <a:pt x="6" y="127"/>
                      </a:lnTo>
                      <a:lnTo>
                        <a:pt x="9" y="121"/>
                      </a:lnTo>
                      <a:lnTo>
                        <a:pt x="15" y="125"/>
                      </a:lnTo>
                      <a:lnTo>
                        <a:pt x="13" y="118"/>
                      </a:lnTo>
                      <a:lnTo>
                        <a:pt x="15" y="118"/>
                      </a:lnTo>
                      <a:lnTo>
                        <a:pt x="15" y="114"/>
                      </a:lnTo>
                      <a:lnTo>
                        <a:pt x="19" y="112"/>
                      </a:lnTo>
                      <a:lnTo>
                        <a:pt x="22" y="112"/>
                      </a:lnTo>
                      <a:lnTo>
                        <a:pt x="22" y="110"/>
                      </a:lnTo>
                      <a:lnTo>
                        <a:pt x="30" y="106"/>
                      </a:lnTo>
                      <a:lnTo>
                        <a:pt x="37" y="95"/>
                      </a:lnTo>
                      <a:lnTo>
                        <a:pt x="37" y="99"/>
                      </a:lnTo>
                      <a:lnTo>
                        <a:pt x="39" y="99"/>
                      </a:lnTo>
                      <a:lnTo>
                        <a:pt x="39" y="95"/>
                      </a:lnTo>
                      <a:lnTo>
                        <a:pt x="45" y="88"/>
                      </a:lnTo>
                      <a:lnTo>
                        <a:pt x="54" y="88"/>
                      </a:lnTo>
                      <a:lnTo>
                        <a:pt x="65" y="82"/>
                      </a:lnTo>
                      <a:lnTo>
                        <a:pt x="82" y="69"/>
                      </a:lnTo>
                      <a:lnTo>
                        <a:pt x="97" y="56"/>
                      </a:lnTo>
                      <a:lnTo>
                        <a:pt x="108" y="39"/>
                      </a:lnTo>
                      <a:lnTo>
                        <a:pt x="110" y="34"/>
                      </a:lnTo>
                      <a:lnTo>
                        <a:pt x="112" y="30"/>
                      </a:lnTo>
                      <a:lnTo>
                        <a:pt x="119" y="21"/>
                      </a:lnTo>
                      <a:lnTo>
                        <a:pt x="123" y="11"/>
                      </a:lnTo>
                      <a:lnTo>
                        <a:pt x="130" y="0"/>
                      </a:lnTo>
                      <a:lnTo>
                        <a:pt x="132" y="2"/>
                      </a:lnTo>
                      <a:lnTo>
                        <a:pt x="132" y="11"/>
                      </a:lnTo>
                      <a:lnTo>
                        <a:pt x="132" y="17"/>
                      </a:lnTo>
                      <a:lnTo>
                        <a:pt x="132" y="24"/>
                      </a:lnTo>
                      <a:lnTo>
                        <a:pt x="132" y="21"/>
                      </a:lnTo>
                      <a:lnTo>
                        <a:pt x="138" y="17"/>
                      </a:lnTo>
                      <a:lnTo>
                        <a:pt x="138" y="21"/>
                      </a:lnTo>
                      <a:lnTo>
                        <a:pt x="140" y="24"/>
                      </a:lnTo>
                      <a:lnTo>
                        <a:pt x="138" y="26"/>
                      </a:lnTo>
                      <a:lnTo>
                        <a:pt x="138" y="36"/>
                      </a:lnTo>
                      <a:lnTo>
                        <a:pt x="134" y="45"/>
                      </a:lnTo>
                      <a:lnTo>
                        <a:pt x="130" y="56"/>
                      </a:lnTo>
                      <a:lnTo>
                        <a:pt x="123" y="67"/>
                      </a:lnTo>
                      <a:lnTo>
                        <a:pt x="114" y="75"/>
                      </a:lnTo>
                      <a:lnTo>
                        <a:pt x="112" y="84"/>
                      </a:lnTo>
                      <a:lnTo>
                        <a:pt x="114" y="90"/>
                      </a:lnTo>
                      <a:lnTo>
                        <a:pt x="110" y="88"/>
                      </a:lnTo>
                      <a:lnTo>
                        <a:pt x="108" y="90"/>
                      </a:lnTo>
                      <a:lnTo>
                        <a:pt x="104" y="88"/>
                      </a:lnTo>
                      <a:lnTo>
                        <a:pt x="104" y="90"/>
                      </a:lnTo>
                      <a:lnTo>
                        <a:pt x="95" y="95"/>
                      </a:lnTo>
                      <a:lnTo>
                        <a:pt x="84" y="106"/>
                      </a:lnTo>
                      <a:lnTo>
                        <a:pt x="82" y="118"/>
                      </a:lnTo>
                      <a:lnTo>
                        <a:pt x="76" y="125"/>
                      </a:lnTo>
                      <a:lnTo>
                        <a:pt x="69" y="134"/>
                      </a:lnTo>
                      <a:lnTo>
                        <a:pt x="65" y="140"/>
                      </a:lnTo>
                      <a:lnTo>
                        <a:pt x="67" y="142"/>
                      </a:lnTo>
                      <a:lnTo>
                        <a:pt x="65" y="142"/>
                      </a:lnTo>
                      <a:lnTo>
                        <a:pt x="58" y="149"/>
                      </a:lnTo>
                      <a:lnTo>
                        <a:pt x="50" y="153"/>
                      </a:lnTo>
                      <a:lnTo>
                        <a:pt x="45" y="160"/>
                      </a:lnTo>
                      <a:lnTo>
                        <a:pt x="30" y="164"/>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16" name="Freeform 280">
                  <a:extLst>
                    <a:ext uri="{FF2B5EF4-FFF2-40B4-BE49-F238E27FC236}">
                      <a16:creationId xmlns:a16="http://schemas.microsoft.com/office/drawing/2014/main" id="{652D7F0C-4E72-4B47-8387-2DB1CB710745}"/>
                    </a:ext>
                  </a:extLst>
                </p:cNvPr>
                <p:cNvSpPr>
                  <a:spLocks noChangeAspect="1"/>
                </p:cNvSpPr>
                <p:nvPr/>
              </p:nvSpPr>
              <p:spPr bwMode="auto">
                <a:xfrm>
                  <a:off x="5805" y="3294"/>
                  <a:ext cx="97" cy="192"/>
                </a:xfrm>
                <a:custGeom>
                  <a:avLst/>
                  <a:gdLst>
                    <a:gd name="T0" fmla="*/ 4 w 90"/>
                    <a:gd name="T1" fmla="*/ 192 h 192"/>
                    <a:gd name="T2" fmla="*/ 4 w 90"/>
                    <a:gd name="T3" fmla="*/ 182 h 192"/>
                    <a:gd name="T4" fmla="*/ 0 w 90"/>
                    <a:gd name="T5" fmla="*/ 186 h 192"/>
                    <a:gd name="T6" fmla="*/ 0 w 90"/>
                    <a:gd name="T7" fmla="*/ 182 h 192"/>
                    <a:gd name="T8" fmla="*/ 4 w 90"/>
                    <a:gd name="T9" fmla="*/ 173 h 192"/>
                    <a:gd name="T10" fmla="*/ 8 w 90"/>
                    <a:gd name="T11" fmla="*/ 158 h 192"/>
                    <a:gd name="T12" fmla="*/ 8 w 90"/>
                    <a:gd name="T13" fmla="*/ 145 h 192"/>
                    <a:gd name="T14" fmla="*/ 6 w 90"/>
                    <a:gd name="T15" fmla="*/ 141 h 192"/>
                    <a:gd name="T16" fmla="*/ 4 w 90"/>
                    <a:gd name="T17" fmla="*/ 132 h 192"/>
                    <a:gd name="T18" fmla="*/ 0 w 90"/>
                    <a:gd name="T19" fmla="*/ 128 h 192"/>
                    <a:gd name="T20" fmla="*/ 4 w 90"/>
                    <a:gd name="T21" fmla="*/ 121 h 192"/>
                    <a:gd name="T22" fmla="*/ 8 w 90"/>
                    <a:gd name="T23" fmla="*/ 117 h 192"/>
                    <a:gd name="T24" fmla="*/ 15 w 90"/>
                    <a:gd name="T25" fmla="*/ 97 h 192"/>
                    <a:gd name="T26" fmla="*/ 19 w 90"/>
                    <a:gd name="T27" fmla="*/ 100 h 192"/>
                    <a:gd name="T28" fmla="*/ 19 w 90"/>
                    <a:gd name="T29" fmla="*/ 87 h 192"/>
                    <a:gd name="T30" fmla="*/ 19 w 90"/>
                    <a:gd name="T31" fmla="*/ 72 h 192"/>
                    <a:gd name="T32" fmla="*/ 21 w 90"/>
                    <a:gd name="T33" fmla="*/ 72 h 192"/>
                    <a:gd name="T34" fmla="*/ 23 w 90"/>
                    <a:gd name="T35" fmla="*/ 65 h 192"/>
                    <a:gd name="T36" fmla="*/ 19 w 90"/>
                    <a:gd name="T37" fmla="*/ 65 h 192"/>
                    <a:gd name="T38" fmla="*/ 19 w 90"/>
                    <a:gd name="T39" fmla="*/ 56 h 192"/>
                    <a:gd name="T40" fmla="*/ 19 w 90"/>
                    <a:gd name="T41" fmla="*/ 52 h 192"/>
                    <a:gd name="T42" fmla="*/ 21 w 90"/>
                    <a:gd name="T43" fmla="*/ 56 h 192"/>
                    <a:gd name="T44" fmla="*/ 21 w 90"/>
                    <a:gd name="T45" fmla="*/ 52 h 192"/>
                    <a:gd name="T46" fmla="*/ 21 w 90"/>
                    <a:gd name="T47" fmla="*/ 46 h 192"/>
                    <a:gd name="T48" fmla="*/ 19 w 90"/>
                    <a:gd name="T49" fmla="*/ 46 h 192"/>
                    <a:gd name="T50" fmla="*/ 15 w 90"/>
                    <a:gd name="T51" fmla="*/ 50 h 192"/>
                    <a:gd name="T52" fmla="*/ 10 w 90"/>
                    <a:gd name="T53" fmla="*/ 15 h 192"/>
                    <a:gd name="T54" fmla="*/ 8 w 90"/>
                    <a:gd name="T55" fmla="*/ 0 h 192"/>
                    <a:gd name="T56" fmla="*/ 10 w 90"/>
                    <a:gd name="T57" fmla="*/ 0 h 192"/>
                    <a:gd name="T58" fmla="*/ 10 w 90"/>
                    <a:gd name="T59" fmla="*/ 5 h 192"/>
                    <a:gd name="T60" fmla="*/ 10 w 90"/>
                    <a:gd name="T61" fmla="*/ 11 h 192"/>
                    <a:gd name="T62" fmla="*/ 15 w 90"/>
                    <a:gd name="T63" fmla="*/ 11 h 192"/>
                    <a:gd name="T64" fmla="*/ 21 w 90"/>
                    <a:gd name="T65" fmla="*/ 15 h 192"/>
                    <a:gd name="T66" fmla="*/ 23 w 90"/>
                    <a:gd name="T67" fmla="*/ 22 h 192"/>
                    <a:gd name="T68" fmla="*/ 28 w 90"/>
                    <a:gd name="T69" fmla="*/ 22 h 192"/>
                    <a:gd name="T70" fmla="*/ 28 w 90"/>
                    <a:gd name="T71" fmla="*/ 35 h 192"/>
                    <a:gd name="T72" fmla="*/ 23 w 90"/>
                    <a:gd name="T73" fmla="*/ 37 h 192"/>
                    <a:gd name="T74" fmla="*/ 28 w 90"/>
                    <a:gd name="T75" fmla="*/ 44 h 192"/>
                    <a:gd name="T76" fmla="*/ 28 w 90"/>
                    <a:gd name="T77" fmla="*/ 52 h 192"/>
                    <a:gd name="T78" fmla="*/ 30 w 90"/>
                    <a:gd name="T79" fmla="*/ 61 h 192"/>
                    <a:gd name="T80" fmla="*/ 34 w 90"/>
                    <a:gd name="T81" fmla="*/ 72 h 192"/>
                    <a:gd name="T82" fmla="*/ 38 w 90"/>
                    <a:gd name="T83" fmla="*/ 72 h 192"/>
                    <a:gd name="T84" fmla="*/ 45 w 90"/>
                    <a:gd name="T85" fmla="*/ 59 h 192"/>
                    <a:gd name="T86" fmla="*/ 45 w 90"/>
                    <a:gd name="T87" fmla="*/ 56 h 192"/>
                    <a:gd name="T88" fmla="*/ 45 w 90"/>
                    <a:gd name="T89" fmla="*/ 50 h 192"/>
                    <a:gd name="T90" fmla="*/ 54 w 90"/>
                    <a:gd name="T91" fmla="*/ 50 h 192"/>
                    <a:gd name="T92" fmla="*/ 54 w 90"/>
                    <a:gd name="T93" fmla="*/ 59 h 192"/>
                    <a:gd name="T94" fmla="*/ 64 w 90"/>
                    <a:gd name="T95" fmla="*/ 69 h 192"/>
                    <a:gd name="T96" fmla="*/ 73 w 90"/>
                    <a:gd name="T97" fmla="*/ 69 h 192"/>
                    <a:gd name="T98" fmla="*/ 82 w 90"/>
                    <a:gd name="T99" fmla="*/ 59 h 192"/>
                    <a:gd name="T100" fmla="*/ 90 w 90"/>
                    <a:gd name="T101" fmla="*/ 59 h 192"/>
                    <a:gd name="T102" fmla="*/ 90 w 90"/>
                    <a:gd name="T103" fmla="*/ 69 h 192"/>
                    <a:gd name="T104" fmla="*/ 82 w 90"/>
                    <a:gd name="T105" fmla="*/ 76 h 192"/>
                    <a:gd name="T106" fmla="*/ 54 w 90"/>
                    <a:gd name="T107" fmla="*/ 132 h 192"/>
                    <a:gd name="T108" fmla="*/ 34 w 90"/>
                    <a:gd name="T109" fmla="*/ 151 h 192"/>
                    <a:gd name="T110" fmla="*/ 23 w 90"/>
                    <a:gd name="T111" fmla="*/ 164 h 192"/>
                    <a:gd name="T112" fmla="*/ 15 w 90"/>
                    <a:gd name="T113" fmla="*/ 177 h 192"/>
                    <a:gd name="T114" fmla="*/ 4 w 90"/>
                    <a:gd name="T115" fmla="*/ 192 h 1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0"/>
                    <a:gd name="T175" fmla="*/ 0 h 192"/>
                    <a:gd name="T176" fmla="*/ 90 w 90"/>
                    <a:gd name="T177" fmla="*/ 192 h 1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0" h="192">
                      <a:moveTo>
                        <a:pt x="4" y="192"/>
                      </a:moveTo>
                      <a:lnTo>
                        <a:pt x="4" y="182"/>
                      </a:lnTo>
                      <a:lnTo>
                        <a:pt x="0" y="186"/>
                      </a:lnTo>
                      <a:lnTo>
                        <a:pt x="0" y="182"/>
                      </a:lnTo>
                      <a:lnTo>
                        <a:pt x="4" y="173"/>
                      </a:lnTo>
                      <a:lnTo>
                        <a:pt x="8" y="158"/>
                      </a:lnTo>
                      <a:lnTo>
                        <a:pt x="8" y="145"/>
                      </a:lnTo>
                      <a:lnTo>
                        <a:pt x="6" y="141"/>
                      </a:lnTo>
                      <a:lnTo>
                        <a:pt x="4" y="132"/>
                      </a:lnTo>
                      <a:lnTo>
                        <a:pt x="0" y="128"/>
                      </a:lnTo>
                      <a:lnTo>
                        <a:pt x="4" y="121"/>
                      </a:lnTo>
                      <a:lnTo>
                        <a:pt x="8" y="117"/>
                      </a:lnTo>
                      <a:lnTo>
                        <a:pt x="15" y="97"/>
                      </a:lnTo>
                      <a:lnTo>
                        <a:pt x="19" y="100"/>
                      </a:lnTo>
                      <a:lnTo>
                        <a:pt x="19" y="87"/>
                      </a:lnTo>
                      <a:lnTo>
                        <a:pt x="19" y="72"/>
                      </a:lnTo>
                      <a:lnTo>
                        <a:pt x="21" y="72"/>
                      </a:lnTo>
                      <a:lnTo>
                        <a:pt x="23" y="65"/>
                      </a:lnTo>
                      <a:lnTo>
                        <a:pt x="19" y="65"/>
                      </a:lnTo>
                      <a:lnTo>
                        <a:pt x="19" y="56"/>
                      </a:lnTo>
                      <a:lnTo>
                        <a:pt x="19" y="52"/>
                      </a:lnTo>
                      <a:lnTo>
                        <a:pt x="21" y="56"/>
                      </a:lnTo>
                      <a:lnTo>
                        <a:pt x="21" y="52"/>
                      </a:lnTo>
                      <a:lnTo>
                        <a:pt x="21" y="46"/>
                      </a:lnTo>
                      <a:lnTo>
                        <a:pt x="19" y="46"/>
                      </a:lnTo>
                      <a:lnTo>
                        <a:pt x="15" y="50"/>
                      </a:lnTo>
                      <a:lnTo>
                        <a:pt x="10" y="15"/>
                      </a:lnTo>
                      <a:lnTo>
                        <a:pt x="8" y="0"/>
                      </a:lnTo>
                      <a:lnTo>
                        <a:pt x="10" y="0"/>
                      </a:lnTo>
                      <a:lnTo>
                        <a:pt x="10" y="5"/>
                      </a:lnTo>
                      <a:lnTo>
                        <a:pt x="10" y="11"/>
                      </a:lnTo>
                      <a:lnTo>
                        <a:pt x="15" y="11"/>
                      </a:lnTo>
                      <a:lnTo>
                        <a:pt x="21" y="15"/>
                      </a:lnTo>
                      <a:lnTo>
                        <a:pt x="23" y="22"/>
                      </a:lnTo>
                      <a:lnTo>
                        <a:pt x="28" y="22"/>
                      </a:lnTo>
                      <a:lnTo>
                        <a:pt x="28" y="35"/>
                      </a:lnTo>
                      <a:lnTo>
                        <a:pt x="23" y="37"/>
                      </a:lnTo>
                      <a:lnTo>
                        <a:pt x="28" y="44"/>
                      </a:lnTo>
                      <a:lnTo>
                        <a:pt x="28" y="52"/>
                      </a:lnTo>
                      <a:lnTo>
                        <a:pt x="30" y="61"/>
                      </a:lnTo>
                      <a:lnTo>
                        <a:pt x="34" y="72"/>
                      </a:lnTo>
                      <a:lnTo>
                        <a:pt x="38" y="72"/>
                      </a:lnTo>
                      <a:lnTo>
                        <a:pt x="45" y="59"/>
                      </a:lnTo>
                      <a:lnTo>
                        <a:pt x="45" y="56"/>
                      </a:lnTo>
                      <a:lnTo>
                        <a:pt x="45" y="50"/>
                      </a:lnTo>
                      <a:lnTo>
                        <a:pt x="54" y="50"/>
                      </a:lnTo>
                      <a:lnTo>
                        <a:pt x="54" y="59"/>
                      </a:lnTo>
                      <a:lnTo>
                        <a:pt x="64" y="69"/>
                      </a:lnTo>
                      <a:lnTo>
                        <a:pt x="73" y="69"/>
                      </a:lnTo>
                      <a:lnTo>
                        <a:pt x="82" y="59"/>
                      </a:lnTo>
                      <a:lnTo>
                        <a:pt x="90" y="59"/>
                      </a:lnTo>
                      <a:lnTo>
                        <a:pt x="90" y="69"/>
                      </a:lnTo>
                      <a:lnTo>
                        <a:pt x="82" y="76"/>
                      </a:lnTo>
                      <a:lnTo>
                        <a:pt x="54" y="132"/>
                      </a:lnTo>
                      <a:lnTo>
                        <a:pt x="34" y="151"/>
                      </a:lnTo>
                      <a:lnTo>
                        <a:pt x="23" y="164"/>
                      </a:lnTo>
                      <a:lnTo>
                        <a:pt x="15" y="177"/>
                      </a:lnTo>
                      <a:lnTo>
                        <a:pt x="4" y="192"/>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17" name="Freeform 281">
                  <a:extLst>
                    <a:ext uri="{FF2B5EF4-FFF2-40B4-BE49-F238E27FC236}">
                      <a16:creationId xmlns:a16="http://schemas.microsoft.com/office/drawing/2014/main" id="{D9269A5F-BFCE-4F5F-8502-95246AC0355D}"/>
                    </a:ext>
                  </a:extLst>
                </p:cNvPr>
                <p:cNvSpPr>
                  <a:spLocks noChangeAspect="1"/>
                </p:cNvSpPr>
                <p:nvPr/>
              </p:nvSpPr>
              <p:spPr bwMode="auto">
                <a:xfrm>
                  <a:off x="5374" y="2651"/>
                  <a:ext cx="171" cy="136"/>
                </a:xfrm>
                <a:custGeom>
                  <a:avLst/>
                  <a:gdLst>
                    <a:gd name="T0" fmla="*/ 0 w 157"/>
                    <a:gd name="T1" fmla="*/ 110 h 136"/>
                    <a:gd name="T2" fmla="*/ 2 w 157"/>
                    <a:gd name="T3" fmla="*/ 0 h 136"/>
                    <a:gd name="T4" fmla="*/ 17 w 157"/>
                    <a:gd name="T5" fmla="*/ 7 h 136"/>
                    <a:gd name="T6" fmla="*/ 41 w 157"/>
                    <a:gd name="T7" fmla="*/ 11 h 136"/>
                    <a:gd name="T8" fmla="*/ 51 w 157"/>
                    <a:gd name="T9" fmla="*/ 17 h 136"/>
                    <a:gd name="T10" fmla="*/ 56 w 157"/>
                    <a:gd name="T11" fmla="*/ 17 h 136"/>
                    <a:gd name="T12" fmla="*/ 66 w 157"/>
                    <a:gd name="T13" fmla="*/ 26 h 136"/>
                    <a:gd name="T14" fmla="*/ 73 w 157"/>
                    <a:gd name="T15" fmla="*/ 26 h 136"/>
                    <a:gd name="T16" fmla="*/ 82 w 157"/>
                    <a:gd name="T17" fmla="*/ 32 h 136"/>
                    <a:gd name="T18" fmla="*/ 82 w 157"/>
                    <a:gd name="T19" fmla="*/ 45 h 136"/>
                    <a:gd name="T20" fmla="*/ 107 w 157"/>
                    <a:gd name="T21" fmla="*/ 54 h 136"/>
                    <a:gd name="T22" fmla="*/ 114 w 157"/>
                    <a:gd name="T23" fmla="*/ 65 h 136"/>
                    <a:gd name="T24" fmla="*/ 97 w 157"/>
                    <a:gd name="T25" fmla="*/ 69 h 136"/>
                    <a:gd name="T26" fmla="*/ 103 w 157"/>
                    <a:gd name="T27" fmla="*/ 80 h 136"/>
                    <a:gd name="T28" fmla="*/ 116 w 157"/>
                    <a:gd name="T29" fmla="*/ 91 h 136"/>
                    <a:gd name="T30" fmla="*/ 120 w 157"/>
                    <a:gd name="T31" fmla="*/ 95 h 136"/>
                    <a:gd name="T32" fmla="*/ 123 w 157"/>
                    <a:gd name="T33" fmla="*/ 99 h 136"/>
                    <a:gd name="T34" fmla="*/ 123 w 157"/>
                    <a:gd name="T35" fmla="*/ 110 h 136"/>
                    <a:gd name="T36" fmla="*/ 135 w 157"/>
                    <a:gd name="T37" fmla="*/ 110 h 136"/>
                    <a:gd name="T38" fmla="*/ 138 w 157"/>
                    <a:gd name="T39" fmla="*/ 112 h 136"/>
                    <a:gd name="T40" fmla="*/ 135 w 157"/>
                    <a:gd name="T41" fmla="*/ 114 h 136"/>
                    <a:gd name="T42" fmla="*/ 146 w 157"/>
                    <a:gd name="T43" fmla="*/ 119 h 136"/>
                    <a:gd name="T44" fmla="*/ 144 w 157"/>
                    <a:gd name="T45" fmla="*/ 125 h 136"/>
                    <a:gd name="T46" fmla="*/ 151 w 157"/>
                    <a:gd name="T47" fmla="*/ 127 h 136"/>
                    <a:gd name="T48" fmla="*/ 157 w 157"/>
                    <a:gd name="T49" fmla="*/ 130 h 136"/>
                    <a:gd name="T50" fmla="*/ 151 w 157"/>
                    <a:gd name="T51" fmla="*/ 134 h 136"/>
                    <a:gd name="T52" fmla="*/ 157 w 157"/>
                    <a:gd name="T53" fmla="*/ 134 h 136"/>
                    <a:gd name="T54" fmla="*/ 157 w 157"/>
                    <a:gd name="T55" fmla="*/ 136 h 136"/>
                    <a:gd name="T56" fmla="*/ 146 w 157"/>
                    <a:gd name="T57" fmla="*/ 136 h 136"/>
                    <a:gd name="T58" fmla="*/ 146 w 157"/>
                    <a:gd name="T59" fmla="*/ 134 h 136"/>
                    <a:gd name="T60" fmla="*/ 120 w 157"/>
                    <a:gd name="T61" fmla="*/ 127 h 136"/>
                    <a:gd name="T62" fmla="*/ 114 w 157"/>
                    <a:gd name="T63" fmla="*/ 127 h 136"/>
                    <a:gd name="T64" fmla="*/ 97 w 157"/>
                    <a:gd name="T65" fmla="*/ 114 h 136"/>
                    <a:gd name="T66" fmla="*/ 97 w 157"/>
                    <a:gd name="T67" fmla="*/ 110 h 136"/>
                    <a:gd name="T68" fmla="*/ 92 w 157"/>
                    <a:gd name="T69" fmla="*/ 110 h 136"/>
                    <a:gd name="T70" fmla="*/ 88 w 157"/>
                    <a:gd name="T71" fmla="*/ 104 h 136"/>
                    <a:gd name="T72" fmla="*/ 82 w 157"/>
                    <a:gd name="T73" fmla="*/ 89 h 136"/>
                    <a:gd name="T74" fmla="*/ 75 w 157"/>
                    <a:gd name="T75" fmla="*/ 89 h 136"/>
                    <a:gd name="T76" fmla="*/ 73 w 157"/>
                    <a:gd name="T77" fmla="*/ 89 h 136"/>
                    <a:gd name="T78" fmla="*/ 62 w 157"/>
                    <a:gd name="T79" fmla="*/ 89 h 136"/>
                    <a:gd name="T80" fmla="*/ 60 w 157"/>
                    <a:gd name="T81" fmla="*/ 80 h 136"/>
                    <a:gd name="T82" fmla="*/ 58 w 157"/>
                    <a:gd name="T83" fmla="*/ 80 h 136"/>
                    <a:gd name="T84" fmla="*/ 56 w 157"/>
                    <a:gd name="T85" fmla="*/ 84 h 136"/>
                    <a:gd name="T86" fmla="*/ 51 w 157"/>
                    <a:gd name="T87" fmla="*/ 84 h 136"/>
                    <a:gd name="T88" fmla="*/ 45 w 157"/>
                    <a:gd name="T89" fmla="*/ 80 h 136"/>
                    <a:gd name="T90" fmla="*/ 47 w 157"/>
                    <a:gd name="T91" fmla="*/ 91 h 136"/>
                    <a:gd name="T92" fmla="*/ 43 w 157"/>
                    <a:gd name="T93" fmla="*/ 91 h 136"/>
                    <a:gd name="T94" fmla="*/ 43 w 157"/>
                    <a:gd name="T95" fmla="*/ 95 h 136"/>
                    <a:gd name="T96" fmla="*/ 28 w 157"/>
                    <a:gd name="T97" fmla="*/ 95 h 136"/>
                    <a:gd name="T98" fmla="*/ 32 w 157"/>
                    <a:gd name="T99" fmla="*/ 97 h 136"/>
                    <a:gd name="T100" fmla="*/ 41 w 157"/>
                    <a:gd name="T101" fmla="*/ 106 h 136"/>
                    <a:gd name="T102" fmla="*/ 28 w 157"/>
                    <a:gd name="T103" fmla="*/ 112 h 136"/>
                    <a:gd name="T104" fmla="*/ 0 w 157"/>
                    <a:gd name="T105" fmla="*/ 110 h 1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
                    <a:gd name="T160" fmla="*/ 0 h 136"/>
                    <a:gd name="T161" fmla="*/ 157 w 157"/>
                    <a:gd name="T162" fmla="*/ 136 h 1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 h="136">
                      <a:moveTo>
                        <a:pt x="0" y="110"/>
                      </a:moveTo>
                      <a:lnTo>
                        <a:pt x="2" y="0"/>
                      </a:lnTo>
                      <a:lnTo>
                        <a:pt x="17" y="7"/>
                      </a:lnTo>
                      <a:lnTo>
                        <a:pt x="41" y="11"/>
                      </a:lnTo>
                      <a:lnTo>
                        <a:pt x="51" y="17"/>
                      </a:lnTo>
                      <a:lnTo>
                        <a:pt x="56" y="17"/>
                      </a:lnTo>
                      <a:lnTo>
                        <a:pt x="66" y="26"/>
                      </a:lnTo>
                      <a:lnTo>
                        <a:pt x="73" y="26"/>
                      </a:lnTo>
                      <a:lnTo>
                        <a:pt x="82" y="32"/>
                      </a:lnTo>
                      <a:lnTo>
                        <a:pt x="82" y="45"/>
                      </a:lnTo>
                      <a:lnTo>
                        <a:pt x="107" y="54"/>
                      </a:lnTo>
                      <a:lnTo>
                        <a:pt x="114" y="65"/>
                      </a:lnTo>
                      <a:lnTo>
                        <a:pt x="97" y="69"/>
                      </a:lnTo>
                      <a:lnTo>
                        <a:pt x="103" y="80"/>
                      </a:lnTo>
                      <a:lnTo>
                        <a:pt x="116" y="91"/>
                      </a:lnTo>
                      <a:lnTo>
                        <a:pt x="120" y="95"/>
                      </a:lnTo>
                      <a:lnTo>
                        <a:pt x="123" y="99"/>
                      </a:lnTo>
                      <a:lnTo>
                        <a:pt x="123" y="110"/>
                      </a:lnTo>
                      <a:lnTo>
                        <a:pt x="135" y="110"/>
                      </a:lnTo>
                      <a:lnTo>
                        <a:pt x="138" y="112"/>
                      </a:lnTo>
                      <a:lnTo>
                        <a:pt x="135" y="114"/>
                      </a:lnTo>
                      <a:lnTo>
                        <a:pt x="146" y="119"/>
                      </a:lnTo>
                      <a:lnTo>
                        <a:pt x="144" y="125"/>
                      </a:lnTo>
                      <a:lnTo>
                        <a:pt x="151" y="127"/>
                      </a:lnTo>
                      <a:lnTo>
                        <a:pt x="157" y="130"/>
                      </a:lnTo>
                      <a:lnTo>
                        <a:pt x="151" y="134"/>
                      </a:lnTo>
                      <a:lnTo>
                        <a:pt x="157" y="134"/>
                      </a:lnTo>
                      <a:lnTo>
                        <a:pt x="157" y="136"/>
                      </a:lnTo>
                      <a:lnTo>
                        <a:pt x="146" y="136"/>
                      </a:lnTo>
                      <a:lnTo>
                        <a:pt x="146" y="134"/>
                      </a:lnTo>
                      <a:lnTo>
                        <a:pt x="120" y="127"/>
                      </a:lnTo>
                      <a:lnTo>
                        <a:pt x="114" y="127"/>
                      </a:lnTo>
                      <a:lnTo>
                        <a:pt x="97" y="114"/>
                      </a:lnTo>
                      <a:lnTo>
                        <a:pt x="97" y="110"/>
                      </a:lnTo>
                      <a:lnTo>
                        <a:pt x="92" y="110"/>
                      </a:lnTo>
                      <a:lnTo>
                        <a:pt x="88" y="104"/>
                      </a:lnTo>
                      <a:lnTo>
                        <a:pt x="82" y="89"/>
                      </a:lnTo>
                      <a:lnTo>
                        <a:pt x="75" y="89"/>
                      </a:lnTo>
                      <a:lnTo>
                        <a:pt x="73" y="89"/>
                      </a:lnTo>
                      <a:lnTo>
                        <a:pt x="62" y="89"/>
                      </a:lnTo>
                      <a:lnTo>
                        <a:pt x="60" y="80"/>
                      </a:lnTo>
                      <a:lnTo>
                        <a:pt x="58" y="80"/>
                      </a:lnTo>
                      <a:lnTo>
                        <a:pt x="56" y="84"/>
                      </a:lnTo>
                      <a:lnTo>
                        <a:pt x="51" y="84"/>
                      </a:lnTo>
                      <a:lnTo>
                        <a:pt x="45" y="80"/>
                      </a:lnTo>
                      <a:lnTo>
                        <a:pt x="47" y="91"/>
                      </a:lnTo>
                      <a:lnTo>
                        <a:pt x="43" y="91"/>
                      </a:lnTo>
                      <a:lnTo>
                        <a:pt x="43" y="95"/>
                      </a:lnTo>
                      <a:lnTo>
                        <a:pt x="28" y="95"/>
                      </a:lnTo>
                      <a:lnTo>
                        <a:pt x="32" y="97"/>
                      </a:lnTo>
                      <a:lnTo>
                        <a:pt x="41" y="106"/>
                      </a:lnTo>
                      <a:lnTo>
                        <a:pt x="28" y="112"/>
                      </a:lnTo>
                      <a:lnTo>
                        <a:pt x="0" y="11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18" name="Freeform 282">
                  <a:extLst>
                    <a:ext uri="{FF2B5EF4-FFF2-40B4-BE49-F238E27FC236}">
                      <a16:creationId xmlns:a16="http://schemas.microsoft.com/office/drawing/2014/main" id="{85A37CAF-B39D-4C6D-A23E-19440D68F9E0}"/>
                    </a:ext>
                  </a:extLst>
                </p:cNvPr>
                <p:cNvSpPr>
                  <a:spLocks noChangeAspect="1"/>
                </p:cNvSpPr>
                <p:nvPr/>
              </p:nvSpPr>
              <p:spPr bwMode="auto">
                <a:xfrm>
                  <a:off x="5508" y="2675"/>
                  <a:ext cx="74" cy="37"/>
                </a:xfrm>
                <a:custGeom>
                  <a:avLst/>
                  <a:gdLst>
                    <a:gd name="T0" fmla="*/ 34 w 69"/>
                    <a:gd name="T1" fmla="*/ 37 h 37"/>
                    <a:gd name="T2" fmla="*/ 21 w 69"/>
                    <a:gd name="T3" fmla="*/ 37 h 37"/>
                    <a:gd name="T4" fmla="*/ 19 w 69"/>
                    <a:gd name="T5" fmla="*/ 32 h 37"/>
                    <a:gd name="T6" fmla="*/ 12 w 69"/>
                    <a:gd name="T7" fmla="*/ 32 h 37"/>
                    <a:gd name="T8" fmla="*/ 6 w 69"/>
                    <a:gd name="T9" fmla="*/ 30 h 37"/>
                    <a:gd name="T10" fmla="*/ 0 w 69"/>
                    <a:gd name="T11" fmla="*/ 26 h 37"/>
                    <a:gd name="T12" fmla="*/ 0 w 69"/>
                    <a:gd name="T13" fmla="*/ 21 h 37"/>
                    <a:gd name="T14" fmla="*/ 4 w 69"/>
                    <a:gd name="T15" fmla="*/ 24 h 37"/>
                    <a:gd name="T16" fmla="*/ 8 w 69"/>
                    <a:gd name="T17" fmla="*/ 21 h 37"/>
                    <a:gd name="T18" fmla="*/ 15 w 69"/>
                    <a:gd name="T19" fmla="*/ 24 h 37"/>
                    <a:gd name="T20" fmla="*/ 23 w 69"/>
                    <a:gd name="T21" fmla="*/ 21 h 37"/>
                    <a:gd name="T22" fmla="*/ 28 w 69"/>
                    <a:gd name="T23" fmla="*/ 15 h 37"/>
                    <a:gd name="T24" fmla="*/ 30 w 69"/>
                    <a:gd name="T25" fmla="*/ 24 h 37"/>
                    <a:gd name="T26" fmla="*/ 34 w 69"/>
                    <a:gd name="T27" fmla="*/ 21 h 37"/>
                    <a:gd name="T28" fmla="*/ 38 w 69"/>
                    <a:gd name="T29" fmla="*/ 24 h 37"/>
                    <a:gd name="T30" fmla="*/ 43 w 69"/>
                    <a:gd name="T31" fmla="*/ 21 h 37"/>
                    <a:gd name="T32" fmla="*/ 45 w 69"/>
                    <a:gd name="T33" fmla="*/ 15 h 37"/>
                    <a:gd name="T34" fmla="*/ 53 w 69"/>
                    <a:gd name="T35" fmla="*/ 15 h 37"/>
                    <a:gd name="T36" fmla="*/ 56 w 69"/>
                    <a:gd name="T37" fmla="*/ 11 h 37"/>
                    <a:gd name="T38" fmla="*/ 53 w 69"/>
                    <a:gd name="T39" fmla="*/ 2 h 37"/>
                    <a:gd name="T40" fmla="*/ 64 w 69"/>
                    <a:gd name="T41" fmla="*/ 0 h 37"/>
                    <a:gd name="T42" fmla="*/ 69 w 69"/>
                    <a:gd name="T43" fmla="*/ 2 h 37"/>
                    <a:gd name="T44" fmla="*/ 69 w 69"/>
                    <a:gd name="T45" fmla="*/ 11 h 37"/>
                    <a:gd name="T46" fmla="*/ 62 w 69"/>
                    <a:gd name="T47" fmla="*/ 15 h 37"/>
                    <a:gd name="T48" fmla="*/ 62 w 69"/>
                    <a:gd name="T49" fmla="*/ 21 h 37"/>
                    <a:gd name="T50" fmla="*/ 56 w 69"/>
                    <a:gd name="T51" fmla="*/ 24 h 37"/>
                    <a:gd name="T52" fmla="*/ 53 w 69"/>
                    <a:gd name="T53" fmla="*/ 24 h 37"/>
                    <a:gd name="T54" fmla="*/ 49 w 69"/>
                    <a:gd name="T55" fmla="*/ 26 h 37"/>
                    <a:gd name="T56" fmla="*/ 34 w 69"/>
                    <a:gd name="T57" fmla="*/ 37 h 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
                    <a:gd name="T88" fmla="*/ 0 h 37"/>
                    <a:gd name="T89" fmla="*/ 69 w 69"/>
                    <a:gd name="T90" fmla="*/ 37 h 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 h="37">
                      <a:moveTo>
                        <a:pt x="34" y="37"/>
                      </a:moveTo>
                      <a:lnTo>
                        <a:pt x="21" y="37"/>
                      </a:lnTo>
                      <a:lnTo>
                        <a:pt x="19" y="32"/>
                      </a:lnTo>
                      <a:lnTo>
                        <a:pt x="12" y="32"/>
                      </a:lnTo>
                      <a:lnTo>
                        <a:pt x="6" y="30"/>
                      </a:lnTo>
                      <a:lnTo>
                        <a:pt x="0" y="26"/>
                      </a:lnTo>
                      <a:lnTo>
                        <a:pt x="0" y="21"/>
                      </a:lnTo>
                      <a:lnTo>
                        <a:pt x="4" y="24"/>
                      </a:lnTo>
                      <a:lnTo>
                        <a:pt x="8" y="21"/>
                      </a:lnTo>
                      <a:lnTo>
                        <a:pt x="15" y="24"/>
                      </a:lnTo>
                      <a:lnTo>
                        <a:pt x="23" y="21"/>
                      </a:lnTo>
                      <a:lnTo>
                        <a:pt x="28" y="15"/>
                      </a:lnTo>
                      <a:lnTo>
                        <a:pt x="30" y="24"/>
                      </a:lnTo>
                      <a:lnTo>
                        <a:pt x="34" y="21"/>
                      </a:lnTo>
                      <a:lnTo>
                        <a:pt x="38" y="24"/>
                      </a:lnTo>
                      <a:lnTo>
                        <a:pt x="43" y="21"/>
                      </a:lnTo>
                      <a:lnTo>
                        <a:pt x="45" y="15"/>
                      </a:lnTo>
                      <a:lnTo>
                        <a:pt x="53" y="15"/>
                      </a:lnTo>
                      <a:lnTo>
                        <a:pt x="56" y="11"/>
                      </a:lnTo>
                      <a:lnTo>
                        <a:pt x="53" y="2"/>
                      </a:lnTo>
                      <a:lnTo>
                        <a:pt x="64" y="0"/>
                      </a:lnTo>
                      <a:lnTo>
                        <a:pt x="69" y="2"/>
                      </a:lnTo>
                      <a:lnTo>
                        <a:pt x="69" y="11"/>
                      </a:lnTo>
                      <a:lnTo>
                        <a:pt x="62" y="15"/>
                      </a:lnTo>
                      <a:lnTo>
                        <a:pt x="62" y="21"/>
                      </a:lnTo>
                      <a:lnTo>
                        <a:pt x="56" y="24"/>
                      </a:lnTo>
                      <a:lnTo>
                        <a:pt x="53" y="24"/>
                      </a:lnTo>
                      <a:lnTo>
                        <a:pt x="49" y="26"/>
                      </a:lnTo>
                      <a:lnTo>
                        <a:pt x="34" y="3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19" name="Freeform 283">
                  <a:extLst>
                    <a:ext uri="{FF2B5EF4-FFF2-40B4-BE49-F238E27FC236}">
                      <a16:creationId xmlns:a16="http://schemas.microsoft.com/office/drawing/2014/main" id="{55F73B78-F0BD-4C6B-8D08-1C0A5D816508}"/>
                    </a:ext>
                  </a:extLst>
                </p:cNvPr>
                <p:cNvSpPr>
                  <a:spLocks noChangeAspect="1"/>
                </p:cNvSpPr>
                <p:nvPr/>
              </p:nvSpPr>
              <p:spPr bwMode="auto">
                <a:xfrm>
                  <a:off x="5552" y="2647"/>
                  <a:ext cx="39" cy="41"/>
                </a:xfrm>
                <a:custGeom>
                  <a:avLst/>
                  <a:gdLst>
                    <a:gd name="T0" fmla="*/ 32 w 36"/>
                    <a:gd name="T1" fmla="*/ 41 h 41"/>
                    <a:gd name="T2" fmla="*/ 32 w 36"/>
                    <a:gd name="T3" fmla="*/ 34 h 41"/>
                    <a:gd name="T4" fmla="*/ 30 w 36"/>
                    <a:gd name="T5" fmla="*/ 26 h 41"/>
                    <a:gd name="T6" fmla="*/ 21 w 36"/>
                    <a:gd name="T7" fmla="*/ 15 h 41"/>
                    <a:gd name="T8" fmla="*/ 6 w 36"/>
                    <a:gd name="T9" fmla="*/ 6 h 41"/>
                    <a:gd name="T10" fmla="*/ 0 w 36"/>
                    <a:gd name="T11" fmla="*/ 4 h 41"/>
                    <a:gd name="T12" fmla="*/ 0 w 36"/>
                    <a:gd name="T13" fmla="*/ 0 h 41"/>
                    <a:gd name="T14" fmla="*/ 23 w 36"/>
                    <a:gd name="T15" fmla="*/ 11 h 41"/>
                    <a:gd name="T16" fmla="*/ 32 w 36"/>
                    <a:gd name="T17" fmla="*/ 21 h 41"/>
                    <a:gd name="T18" fmla="*/ 32 w 36"/>
                    <a:gd name="T19" fmla="*/ 26 h 41"/>
                    <a:gd name="T20" fmla="*/ 36 w 36"/>
                    <a:gd name="T21" fmla="*/ 34 h 41"/>
                    <a:gd name="T22" fmla="*/ 32 w 36"/>
                    <a:gd name="T23" fmla="*/ 41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41"/>
                    <a:gd name="T38" fmla="*/ 36 w 36"/>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41">
                      <a:moveTo>
                        <a:pt x="32" y="41"/>
                      </a:moveTo>
                      <a:lnTo>
                        <a:pt x="32" y="34"/>
                      </a:lnTo>
                      <a:lnTo>
                        <a:pt x="30" y="26"/>
                      </a:lnTo>
                      <a:lnTo>
                        <a:pt x="21" y="15"/>
                      </a:lnTo>
                      <a:lnTo>
                        <a:pt x="6" y="6"/>
                      </a:lnTo>
                      <a:lnTo>
                        <a:pt x="0" y="4"/>
                      </a:lnTo>
                      <a:lnTo>
                        <a:pt x="0" y="0"/>
                      </a:lnTo>
                      <a:lnTo>
                        <a:pt x="23" y="11"/>
                      </a:lnTo>
                      <a:lnTo>
                        <a:pt x="32" y="21"/>
                      </a:lnTo>
                      <a:lnTo>
                        <a:pt x="32" y="26"/>
                      </a:lnTo>
                      <a:lnTo>
                        <a:pt x="36" y="34"/>
                      </a:lnTo>
                      <a:lnTo>
                        <a:pt x="32" y="41"/>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20" name="Freeform 284">
                  <a:extLst>
                    <a:ext uri="{FF2B5EF4-FFF2-40B4-BE49-F238E27FC236}">
                      <a16:creationId xmlns:a16="http://schemas.microsoft.com/office/drawing/2014/main" id="{78833618-9890-4719-9171-BD885C90FA4E}"/>
                    </a:ext>
                  </a:extLst>
                </p:cNvPr>
                <p:cNvSpPr>
                  <a:spLocks noChangeAspect="1"/>
                </p:cNvSpPr>
                <p:nvPr/>
              </p:nvSpPr>
              <p:spPr bwMode="auto">
                <a:xfrm>
                  <a:off x="5617" y="2690"/>
                  <a:ext cx="24" cy="32"/>
                </a:xfrm>
                <a:custGeom>
                  <a:avLst/>
                  <a:gdLst>
                    <a:gd name="T0" fmla="*/ 22 w 22"/>
                    <a:gd name="T1" fmla="*/ 32 h 32"/>
                    <a:gd name="T2" fmla="*/ 11 w 22"/>
                    <a:gd name="T3" fmla="*/ 32 h 32"/>
                    <a:gd name="T4" fmla="*/ 6 w 22"/>
                    <a:gd name="T5" fmla="*/ 22 h 32"/>
                    <a:gd name="T6" fmla="*/ 2 w 22"/>
                    <a:gd name="T7" fmla="*/ 17 h 32"/>
                    <a:gd name="T8" fmla="*/ 2 w 22"/>
                    <a:gd name="T9" fmla="*/ 9 h 32"/>
                    <a:gd name="T10" fmla="*/ 0 w 22"/>
                    <a:gd name="T11" fmla="*/ 6 h 32"/>
                    <a:gd name="T12" fmla="*/ 0 w 22"/>
                    <a:gd name="T13" fmla="*/ 0 h 32"/>
                    <a:gd name="T14" fmla="*/ 2 w 22"/>
                    <a:gd name="T15" fmla="*/ 6 h 32"/>
                    <a:gd name="T16" fmla="*/ 6 w 22"/>
                    <a:gd name="T17" fmla="*/ 9 h 32"/>
                    <a:gd name="T18" fmla="*/ 11 w 22"/>
                    <a:gd name="T19" fmla="*/ 11 h 32"/>
                    <a:gd name="T20" fmla="*/ 15 w 22"/>
                    <a:gd name="T21" fmla="*/ 17 h 32"/>
                    <a:gd name="T22" fmla="*/ 17 w 22"/>
                    <a:gd name="T23" fmla="*/ 22 h 32"/>
                    <a:gd name="T24" fmla="*/ 22 w 22"/>
                    <a:gd name="T25" fmla="*/ 28 h 32"/>
                    <a:gd name="T26" fmla="*/ 22 w 22"/>
                    <a:gd name="T27" fmla="*/ 32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32"/>
                    <a:gd name="T44" fmla="*/ 22 w 22"/>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32">
                      <a:moveTo>
                        <a:pt x="22" y="32"/>
                      </a:moveTo>
                      <a:lnTo>
                        <a:pt x="11" y="32"/>
                      </a:lnTo>
                      <a:lnTo>
                        <a:pt x="6" y="22"/>
                      </a:lnTo>
                      <a:lnTo>
                        <a:pt x="2" y="17"/>
                      </a:lnTo>
                      <a:lnTo>
                        <a:pt x="2" y="9"/>
                      </a:lnTo>
                      <a:lnTo>
                        <a:pt x="0" y="6"/>
                      </a:lnTo>
                      <a:lnTo>
                        <a:pt x="0" y="0"/>
                      </a:lnTo>
                      <a:lnTo>
                        <a:pt x="2" y="6"/>
                      </a:lnTo>
                      <a:lnTo>
                        <a:pt x="6" y="9"/>
                      </a:lnTo>
                      <a:lnTo>
                        <a:pt x="11" y="11"/>
                      </a:lnTo>
                      <a:lnTo>
                        <a:pt x="15" y="17"/>
                      </a:lnTo>
                      <a:lnTo>
                        <a:pt x="17" y="22"/>
                      </a:lnTo>
                      <a:lnTo>
                        <a:pt x="22" y="28"/>
                      </a:lnTo>
                      <a:lnTo>
                        <a:pt x="22" y="32"/>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21" name="Freeform 285">
                  <a:extLst>
                    <a:ext uri="{FF2B5EF4-FFF2-40B4-BE49-F238E27FC236}">
                      <a16:creationId xmlns:a16="http://schemas.microsoft.com/office/drawing/2014/main" id="{90DC2A72-3066-429E-8C28-965AE46A550B}"/>
                    </a:ext>
                  </a:extLst>
                </p:cNvPr>
                <p:cNvSpPr>
                  <a:spLocks noChangeAspect="1"/>
                </p:cNvSpPr>
                <p:nvPr/>
              </p:nvSpPr>
              <p:spPr bwMode="auto">
                <a:xfrm>
                  <a:off x="5724" y="2748"/>
                  <a:ext cx="14" cy="28"/>
                </a:xfrm>
                <a:custGeom>
                  <a:avLst/>
                  <a:gdLst>
                    <a:gd name="T0" fmla="*/ 13 w 13"/>
                    <a:gd name="T1" fmla="*/ 28 h 28"/>
                    <a:gd name="T2" fmla="*/ 9 w 13"/>
                    <a:gd name="T3" fmla="*/ 20 h 28"/>
                    <a:gd name="T4" fmla="*/ 0 w 13"/>
                    <a:gd name="T5" fmla="*/ 13 h 28"/>
                    <a:gd name="T6" fmla="*/ 0 w 13"/>
                    <a:gd name="T7" fmla="*/ 0 h 28"/>
                    <a:gd name="T8" fmla="*/ 5 w 13"/>
                    <a:gd name="T9" fmla="*/ 0 h 28"/>
                    <a:gd name="T10" fmla="*/ 7 w 13"/>
                    <a:gd name="T11" fmla="*/ 7 h 28"/>
                    <a:gd name="T12" fmla="*/ 9 w 13"/>
                    <a:gd name="T13" fmla="*/ 9 h 28"/>
                    <a:gd name="T14" fmla="*/ 13 w 13"/>
                    <a:gd name="T15" fmla="*/ 20 h 28"/>
                    <a:gd name="T16" fmla="*/ 13 w 13"/>
                    <a:gd name="T17" fmla="*/ 28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28"/>
                    <a:gd name="T29" fmla="*/ 13 w 13"/>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28">
                      <a:moveTo>
                        <a:pt x="13" y="28"/>
                      </a:moveTo>
                      <a:lnTo>
                        <a:pt x="9" y="20"/>
                      </a:lnTo>
                      <a:lnTo>
                        <a:pt x="0" y="13"/>
                      </a:lnTo>
                      <a:lnTo>
                        <a:pt x="0" y="0"/>
                      </a:lnTo>
                      <a:lnTo>
                        <a:pt x="5" y="0"/>
                      </a:lnTo>
                      <a:lnTo>
                        <a:pt x="7" y="7"/>
                      </a:lnTo>
                      <a:lnTo>
                        <a:pt x="9" y="9"/>
                      </a:lnTo>
                      <a:lnTo>
                        <a:pt x="13" y="20"/>
                      </a:lnTo>
                      <a:lnTo>
                        <a:pt x="13" y="28"/>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22" name="Freeform 286">
                  <a:extLst>
                    <a:ext uri="{FF2B5EF4-FFF2-40B4-BE49-F238E27FC236}">
                      <a16:creationId xmlns:a16="http://schemas.microsoft.com/office/drawing/2014/main" id="{71BBA292-C338-4212-A7E6-8DFC2E7430C4}"/>
                    </a:ext>
                  </a:extLst>
                </p:cNvPr>
                <p:cNvSpPr>
                  <a:spLocks noChangeAspect="1"/>
                </p:cNvSpPr>
                <p:nvPr/>
              </p:nvSpPr>
              <p:spPr bwMode="auto">
                <a:xfrm>
                  <a:off x="5685" y="2737"/>
                  <a:ext cx="25" cy="16"/>
                </a:xfrm>
                <a:custGeom>
                  <a:avLst/>
                  <a:gdLst>
                    <a:gd name="T0" fmla="*/ 23 w 23"/>
                    <a:gd name="T1" fmla="*/ 16 h 16"/>
                    <a:gd name="T2" fmla="*/ 17 w 23"/>
                    <a:gd name="T3" fmla="*/ 11 h 16"/>
                    <a:gd name="T4" fmla="*/ 8 w 23"/>
                    <a:gd name="T5" fmla="*/ 7 h 16"/>
                    <a:gd name="T6" fmla="*/ 0 w 23"/>
                    <a:gd name="T7" fmla="*/ 0 h 16"/>
                    <a:gd name="T8" fmla="*/ 4 w 23"/>
                    <a:gd name="T9" fmla="*/ 0 h 16"/>
                    <a:gd name="T10" fmla="*/ 8 w 23"/>
                    <a:gd name="T11" fmla="*/ 5 h 16"/>
                    <a:gd name="T12" fmla="*/ 17 w 23"/>
                    <a:gd name="T13" fmla="*/ 5 h 16"/>
                    <a:gd name="T14" fmla="*/ 23 w 23"/>
                    <a:gd name="T15" fmla="*/ 16 h 16"/>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6"/>
                    <a:gd name="T26" fmla="*/ 23 w 23"/>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6">
                      <a:moveTo>
                        <a:pt x="23" y="16"/>
                      </a:moveTo>
                      <a:lnTo>
                        <a:pt x="17" y="11"/>
                      </a:lnTo>
                      <a:lnTo>
                        <a:pt x="8" y="7"/>
                      </a:lnTo>
                      <a:lnTo>
                        <a:pt x="0" y="0"/>
                      </a:lnTo>
                      <a:lnTo>
                        <a:pt x="4" y="0"/>
                      </a:lnTo>
                      <a:lnTo>
                        <a:pt x="8" y="5"/>
                      </a:lnTo>
                      <a:lnTo>
                        <a:pt x="17" y="5"/>
                      </a:lnTo>
                      <a:lnTo>
                        <a:pt x="23" y="1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23" name="Freeform 287">
                  <a:extLst>
                    <a:ext uri="{FF2B5EF4-FFF2-40B4-BE49-F238E27FC236}">
                      <a16:creationId xmlns:a16="http://schemas.microsoft.com/office/drawing/2014/main" id="{866F3933-D4ED-404C-ADED-82E1B34ADFF7}"/>
                    </a:ext>
                  </a:extLst>
                </p:cNvPr>
                <p:cNvSpPr>
                  <a:spLocks noChangeAspect="1"/>
                </p:cNvSpPr>
                <p:nvPr/>
              </p:nvSpPr>
              <p:spPr bwMode="auto">
                <a:xfrm>
                  <a:off x="5704" y="2768"/>
                  <a:ext cx="20" cy="6"/>
                </a:xfrm>
                <a:custGeom>
                  <a:avLst/>
                  <a:gdLst>
                    <a:gd name="T0" fmla="*/ 19 w 19"/>
                    <a:gd name="T1" fmla="*/ 6 h 6"/>
                    <a:gd name="T2" fmla="*/ 13 w 19"/>
                    <a:gd name="T3" fmla="*/ 6 h 6"/>
                    <a:gd name="T4" fmla="*/ 2 w 19"/>
                    <a:gd name="T5" fmla="*/ 6 h 6"/>
                    <a:gd name="T6" fmla="*/ 0 w 19"/>
                    <a:gd name="T7" fmla="*/ 0 h 6"/>
                    <a:gd name="T8" fmla="*/ 17 w 19"/>
                    <a:gd name="T9" fmla="*/ 0 h 6"/>
                    <a:gd name="T10" fmla="*/ 19 w 19"/>
                    <a:gd name="T11" fmla="*/ 6 h 6"/>
                    <a:gd name="T12" fmla="*/ 0 60000 65536"/>
                    <a:gd name="T13" fmla="*/ 0 60000 65536"/>
                    <a:gd name="T14" fmla="*/ 0 60000 65536"/>
                    <a:gd name="T15" fmla="*/ 0 60000 65536"/>
                    <a:gd name="T16" fmla="*/ 0 60000 65536"/>
                    <a:gd name="T17" fmla="*/ 0 60000 65536"/>
                    <a:gd name="T18" fmla="*/ 0 w 19"/>
                    <a:gd name="T19" fmla="*/ 0 h 6"/>
                    <a:gd name="T20" fmla="*/ 19 w 19"/>
                    <a:gd name="T21" fmla="*/ 6 h 6"/>
                  </a:gdLst>
                  <a:ahLst/>
                  <a:cxnLst>
                    <a:cxn ang="T12">
                      <a:pos x="T0" y="T1"/>
                    </a:cxn>
                    <a:cxn ang="T13">
                      <a:pos x="T2" y="T3"/>
                    </a:cxn>
                    <a:cxn ang="T14">
                      <a:pos x="T4" y="T5"/>
                    </a:cxn>
                    <a:cxn ang="T15">
                      <a:pos x="T6" y="T7"/>
                    </a:cxn>
                    <a:cxn ang="T16">
                      <a:pos x="T8" y="T9"/>
                    </a:cxn>
                    <a:cxn ang="T17">
                      <a:pos x="T10" y="T11"/>
                    </a:cxn>
                  </a:cxnLst>
                  <a:rect l="T18" t="T19" r="T20" b="T21"/>
                  <a:pathLst>
                    <a:path w="19" h="6">
                      <a:moveTo>
                        <a:pt x="19" y="6"/>
                      </a:moveTo>
                      <a:lnTo>
                        <a:pt x="13" y="6"/>
                      </a:lnTo>
                      <a:lnTo>
                        <a:pt x="2" y="6"/>
                      </a:lnTo>
                      <a:lnTo>
                        <a:pt x="0" y="0"/>
                      </a:lnTo>
                      <a:lnTo>
                        <a:pt x="17" y="0"/>
                      </a:lnTo>
                      <a:lnTo>
                        <a:pt x="19" y="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24" name="Freeform 288">
                  <a:extLst>
                    <a:ext uri="{FF2B5EF4-FFF2-40B4-BE49-F238E27FC236}">
                      <a16:creationId xmlns:a16="http://schemas.microsoft.com/office/drawing/2014/main" id="{7391F6D1-609D-411A-B1E9-DC896E4B6698}"/>
                    </a:ext>
                  </a:extLst>
                </p:cNvPr>
                <p:cNvSpPr>
                  <a:spLocks noChangeAspect="1"/>
                </p:cNvSpPr>
                <p:nvPr/>
              </p:nvSpPr>
              <p:spPr bwMode="auto">
                <a:xfrm>
                  <a:off x="5650" y="2718"/>
                  <a:ext cx="18" cy="13"/>
                </a:xfrm>
                <a:custGeom>
                  <a:avLst/>
                  <a:gdLst>
                    <a:gd name="T0" fmla="*/ 11 w 17"/>
                    <a:gd name="T1" fmla="*/ 13 h 13"/>
                    <a:gd name="T2" fmla="*/ 2 w 17"/>
                    <a:gd name="T3" fmla="*/ 6 h 13"/>
                    <a:gd name="T4" fmla="*/ 0 w 17"/>
                    <a:gd name="T5" fmla="*/ 0 h 13"/>
                    <a:gd name="T6" fmla="*/ 7 w 17"/>
                    <a:gd name="T7" fmla="*/ 4 h 13"/>
                    <a:gd name="T8" fmla="*/ 11 w 17"/>
                    <a:gd name="T9" fmla="*/ 6 h 13"/>
                    <a:gd name="T10" fmla="*/ 17 w 17"/>
                    <a:gd name="T11" fmla="*/ 13 h 13"/>
                    <a:gd name="T12" fmla="*/ 11 w 17"/>
                    <a:gd name="T13" fmla="*/ 13 h 13"/>
                    <a:gd name="T14" fmla="*/ 0 60000 65536"/>
                    <a:gd name="T15" fmla="*/ 0 60000 65536"/>
                    <a:gd name="T16" fmla="*/ 0 60000 65536"/>
                    <a:gd name="T17" fmla="*/ 0 60000 65536"/>
                    <a:gd name="T18" fmla="*/ 0 60000 65536"/>
                    <a:gd name="T19" fmla="*/ 0 60000 65536"/>
                    <a:gd name="T20" fmla="*/ 0 60000 65536"/>
                    <a:gd name="T21" fmla="*/ 0 w 17"/>
                    <a:gd name="T22" fmla="*/ 0 h 13"/>
                    <a:gd name="T23" fmla="*/ 17 w 17"/>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3">
                      <a:moveTo>
                        <a:pt x="11" y="13"/>
                      </a:moveTo>
                      <a:lnTo>
                        <a:pt x="2" y="6"/>
                      </a:lnTo>
                      <a:lnTo>
                        <a:pt x="0" y="0"/>
                      </a:lnTo>
                      <a:lnTo>
                        <a:pt x="7" y="4"/>
                      </a:lnTo>
                      <a:lnTo>
                        <a:pt x="11" y="6"/>
                      </a:lnTo>
                      <a:lnTo>
                        <a:pt x="17" y="13"/>
                      </a:lnTo>
                      <a:lnTo>
                        <a:pt x="11" y="13"/>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25" name="Freeform 289">
                  <a:extLst>
                    <a:ext uri="{FF2B5EF4-FFF2-40B4-BE49-F238E27FC236}">
                      <a16:creationId xmlns:a16="http://schemas.microsoft.com/office/drawing/2014/main" id="{89C87B2D-A361-48CF-B915-81C46652C291}"/>
                    </a:ext>
                  </a:extLst>
                </p:cNvPr>
                <p:cNvSpPr>
                  <a:spLocks noChangeAspect="1"/>
                </p:cNvSpPr>
                <p:nvPr/>
              </p:nvSpPr>
              <p:spPr bwMode="auto">
                <a:xfrm>
                  <a:off x="2036" y="713"/>
                  <a:ext cx="721" cy="738"/>
                </a:xfrm>
                <a:custGeom>
                  <a:avLst/>
                  <a:gdLst>
                    <a:gd name="T0" fmla="*/ 123 w 666"/>
                    <a:gd name="T1" fmla="*/ 710 h 738"/>
                    <a:gd name="T2" fmla="*/ 79 w 666"/>
                    <a:gd name="T3" fmla="*/ 533 h 738"/>
                    <a:gd name="T4" fmla="*/ 136 w 666"/>
                    <a:gd name="T5" fmla="*/ 457 h 738"/>
                    <a:gd name="T6" fmla="*/ 101 w 666"/>
                    <a:gd name="T7" fmla="*/ 412 h 738"/>
                    <a:gd name="T8" fmla="*/ 110 w 666"/>
                    <a:gd name="T9" fmla="*/ 274 h 738"/>
                    <a:gd name="T10" fmla="*/ 41 w 666"/>
                    <a:gd name="T11" fmla="*/ 246 h 738"/>
                    <a:gd name="T12" fmla="*/ 4 w 666"/>
                    <a:gd name="T13" fmla="*/ 233 h 738"/>
                    <a:gd name="T14" fmla="*/ 6 w 666"/>
                    <a:gd name="T15" fmla="*/ 220 h 738"/>
                    <a:gd name="T16" fmla="*/ 4 w 666"/>
                    <a:gd name="T17" fmla="*/ 203 h 738"/>
                    <a:gd name="T18" fmla="*/ 51 w 666"/>
                    <a:gd name="T19" fmla="*/ 198 h 738"/>
                    <a:gd name="T20" fmla="*/ 19 w 666"/>
                    <a:gd name="T21" fmla="*/ 187 h 738"/>
                    <a:gd name="T22" fmla="*/ 25 w 666"/>
                    <a:gd name="T23" fmla="*/ 151 h 738"/>
                    <a:gd name="T24" fmla="*/ 75 w 666"/>
                    <a:gd name="T25" fmla="*/ 140 h 738"/>
                    <a:gd name="T26" fmla="*/ 120 w 666"/>
                    <a:gd name="T27" fmla="*/ 123 h 738"/>
                    <a:gd name="T28" fmla="*/ 138 w 666"/>
                    <a:gd name="T29" fmla="*/ 108 h 738"/>
                    <a:gd name="T30" fmla="*/ 101 w 666"/>
                    <a:gd name="T31" fmla="*/ 108 h 738"/>
                    <a:gd name="T32" fmla="*/ 149 w 666"/>
                    <a:gd name="T33" fmla="*/ 73 h 738"/>
                    <a:gd name="T34" fmla="*/ 168 w 666"/>
                    <a:gd name="T35" fmla="*/ 64 h 738"/>
                    <a:gd name="T36" fmla="*/ 209 w 666"/>
                    <a:gd name="T37" fmla="*/ 43 h 738"/>
                    <a:gd name="T38" fmla="*/ 239 w 666"/>
                    <a:gd name="T39" fmla="*/ 75 h 738"/>
                    <a:gd name="T40" fmla="*/ 310 w 666"/>
                    <a:gd name="T41" fmla="*/ 64 h 738"/>
                    <a:gd name="T42" fmla="*/ 338 w 666"/>
                    <a:gd name="T43" fmla="*/ 54 h 738"/>
                    <a:gd name="T44" fmla="*/ 373 w 666"/>
                    <a:gd name="T45" fmla="*/ 54 h 738"/>
                    <a:gd name="T46" fmla="*/ 399 w 666"/>
                    <a:gd name="T47" fmla="*/ 36 h 738"/>
                    <a:gd name="T48" fmla="*/ 379 w 666"/>
                    <a:gd name="T49" fmla="*/ 21 h 738"/>
                    <a:gd name="T50" fmla="*/ 481 w 666"/>
                    <a:gd name="T51" fmla="*/ 0 h 738"/>
                    <a:gd name="T52" fmla="*/ 518 w 666"/>
                    <a:gd name="T53" fmla="*/ 28 h 738"/>
                    <a:gd name="T54" fmla="*/ 483 w 666"/>
                    <a:gd name="T55" fmla="*/ 36 h 738"/>
                    <a:gd name="T56" fmla="*/ 567 w 666"/>
                    <a:gd name="T57" fmla="*/ 54 h 738"/>
                    <a:gd name="T58" fmla="*/ 559 w 666"/>
                    <a:gd name="T59" fmla="*/ 73 h 738"/>
                    <a:gd name="T60" fmla="*/ 453 w 666"/>
                    <a:gd name="T61" fmla="*/ 92 h 738"/>
                    <a:gd name="T62" fmla="*/ 543 w 666"/>
                    <a:gd name="T63" fmla="*/ 95 h 738"/>
                    <a:gd name="T64" fmla="*/ 552 w 666"/>
                    <a:gd name="T65" fmla="*/ 88 h 738"/>
                    <a:gd name="T66" fmla="*/ 539 w 666"/>
                    <a:gd name="T67" fmla="*/ 151 h 738"/>
                    <a:gd name="T68" fmla="*/ 593 w 666"/>
                    <a:gd name="T69" fmla="*/ 103 h 738"/>
                    <a:gd name="T70" fmla="*/ 643 w 666"/>
                    <a:gd name="T71" fmla="*/ 99 h 738"/>
                    <a:gd name="T72" fmla="*/ 643 w 666"/>
                    <a:gd name="T73" fmla="*/ 140 h 738"/>
                    <a:gd name="T74" fmla="*/ 610 w 666"/>
                    <a:gd name="T75" fmla="*/ 153 h 738"/>
                    <a:gd name="T76" fmla="*/ 578 w 666"/>
                    <a:gd name="T77" fmla="*/ 181 h 738"/>
                    <a:gd name="T78" fmla="*/ 587 w 666"/>
                    <a:gd name="T79" fmla="*/ 203 h 738"/>
                    <a:gd name="T80" fmla="*/ 567 w 666"/>
                    <a:gd name="T81" fmla="*/ 267 h 738"/>
                    <a:gd name="T82" fmla="*/ 546 w 666"/>
                    <a:gd name="T83" fmla="*/ 298 h 738"/>
                    <a:gd name="T84" fmla="*/ 546 w 666"/>
                    <a:gd name="T85" fmla="*/ 393 h 738"/>
                    <a:gd name="T86" fmla="*/ 487 w 666"/>
                    <a:gd name="T87" fmla="*/ 412 h 738"/>
                    <a:gd name="T88" fmla="*/ 498 w 666"/>
                    <a:gd name="T89" fmla="*/ 477 h 738"/>
                    <a:gd name="T90" fmla="*/ 474 w 666"/>
                    <a:gd name="T91" fmla="*/ 453 h 738"/>
                    <a:gd name="T92" fmla="*/ 453 w 666"/>
                    <a:gd name="T93" fmla="*/ 444 h 738"/>
                    <a:gd name="T94" fmla="*/ 429 w 666"/>
                    <a:gd name="T95" fmla="*/ 472 h 738"/>
                    <a:gd name="T96" fmla="*/ 507 w 666"/>
                    <a:gd name="T97" fmla="*/ 485 h 738"/>
                    <a:gd name="T98" fmla="*/ 379 w 666"/>
                    <a:gd name="T99" fmla="*/ 529 h 738"/>
                    <a:gd name="T100" fmla="*/ 334 w 666"/>
                    <a:gd name="T101" fmla="*/ 559 h 738"/>
                    <a:gd name="T102" fmla="*/ 284 w 666"/>
                    <a:gd name="T103" fmla="*/ 565 h 738"/>
                    <a:gd name="T104" fmla="*/ 243 w 666"/>
                    <a:gd name="T105" fmla="*/ 613 h 738"/>
                    <a:gd name="T106" fmla="*/ 174 w 666"/>
                    <a:gd name="T107" fmla="*/ 738 h 7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66"/>
                    <a:gd name="T163" fmla="*/ 0 h 738"/>
                    <a:gd name="T164" fmla="*/ 666 w 666"/>
                    <a:gd name="T165" fmla="*/ 738 h 7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66" h="738">
                      <a:moveTo>
                        <a:pt x="174" y="738"/>
                      </a:moveTo>
                      <a:lnTo>
                        <a:pt x="164" y="734"/>
                      </a:lnTo>
                      <a:lnTo>
                        <a:pt x="144" y="710"/>
                      </a:lnTo>
                      <a:lnTo>
                        <a:pt x="123" y="710"/>
                      </a:lnTo>
                      <a:lnTo>
                        <a:pt x="108" y="688"/>
                      </a:lnTo>
                      <a:lnTo>
                        <a:pt x="88" y="636"/>
                      </a:lnTo>
                      <a:lnTo>
                        <a:pt x="84" y="578"/>
                      </a:lnTo>
                      <a:lnTo>
                        <a:pt x="79" y="533"/>
                      </a:lnTo>
                      <a:lnTo>
                        <a:pt x="95" y="498"/>
                      </a:lnTo>
                      <a:lnTo>
                        <a:pt x="116" y="494"/>
                      </a:lnTo>
                      <a:lnTo>
                        <a:pt x="133" y="485"/>
                      </a:lnTo>
                      <a:lnTo>
                        <a:pt x="136" y="457"/>
                      </a:lnTo>
                      <a:lnTo>
                        <a:pt x="108" y="434"/>
                      </a:lnTo>
                      <a:lnTo>
                        <a:pt x="144" y="449"/>
                      </a:lnTo>
                      <a:lnTo>
                        <a:pt x="125" y="418"/>
                      </a:lnTo>
                      <a:lnTo>
                        <a:pt x="101" y="412"/>
                      </a:lnTo>
                      <a:lnTo>
                        <a:pt x="108" y="393"/>
                      </a:lnTo>
                      <a:lnTo>
                        <a:pt x="125" y="380"/>
                      </a:lnTo>
                      <a:lnTo>
                        <a:pt x="120" y="300"/>
                      </a:lnTo>
                      <a:lnTo>
                        <a:pt x="110" y="274"/>
                      </a:lnTo>
                      <a:lnTo>
                        <a:pt x="86" y="259"/>
                      </a:lnTo>
                      <a:lnTo>
                        <a:pt x="64" y="248"/>
                      </a:lnTo>
                      <a:lnTo>
                        <a:pt x="45" y="254"/>
                      </a:lnTo>
                      <a:lnTo>
                        <a:pt x="41" y="246"/>
                      </a:lnTo>
                      <a:lnTo>
                        <a:pt x="28" y="244"/>
                      </a:lnTo>
                      <a:lnTo>
                        <a:pt x="30" y="259"/>
                      </a:lnTo>
                      <a:lnTo>
                        <a:pt x="10" y="248"/>
                      </a:lnTo>
                      <a:lnTo>
                        <a:pt x="4" y="233"/>
                      </a:lnTo>
                      <a:lnTo>
                        <a:pt x="15" y="228"/>
                      </a:lnTo>
                      <a:lnTo>
                        <a:pt x="28" y="224"/>
                      </a:lnTo>
                      <a:lnTo>
                        <a:pt x="19" y="224"/>
                      </a:lnTo>
                      <a:lnTo>
                        <a:pt x="6" y="220"/>
                      </a:lnTo>
                      <a:lnTo>
                        <a:pt x="19" y="213"/>
                      </a:lnTo>
                      <a:lnTo>
                        <a:pt x="15" y="209"/>
                      </a:lnTo>
                      <a:lnTo>
                        <a:pt x="0" y="213"/>
                      </a:lnTo>
                      <a:lnTo>
                        <a:pt x="4" y="203"/>
                      </a:lnTo>
                      <a:lnTo>
                        <a:pt x="28" y="203"/>
                      </a:lnTo>
                      <a:lnTo>
                        <a:pt x="54" y="213"/>
                      </a:lnTo>
                      <a:lnTo>
                        <a:pt x="64" y="196"/>
                      </a:lnTo>
                      <a:lnTo>
                        <a:pt x="51" y="198"/>
                      </a:lnTo>
                      <a:lnTo>
                        <a:pt x="36" y="198"/>
                      </a:lnTo>
                      <a:lnTo>
                        <a:pt x="21" y="194"/>
                      </a:lnTo>
                      <a:lnTo>
                        <a:pt x="30" y="190"/>
                      </a:lnTo>
                      <a:lnTo>
                        <a:pt x="19" y="187"/>
                      </a:lnTo>
                      <a:lnTo>
                        <a:pt x="6" y="179"/>
                      </a:lnTo>
                      <a:lnTo>
                        <a:pt x="0" y="168"/>
                      </a:lnTo>
                      <a:lnTo>
                        <a:pt x="6" y="153"/>
                      </a:lnTo>
                      <a:lnTo>
                        <a:pt x="25" y="151"/>
                      </a:lnTo>
                      <a:lnTo>
                        <a:pt x="41" y="151"/>
                      </a:lnTo>
                      <a:lnTo>
                        <a:pt x="58" y="149"/>
                      </a:lnTo>
                      <a:lnTo>
                        <a:pt x="58" y="144"/>
                      </a:lnTo>
                      <a:lnTo>
                        <a:pt x="75" y="140"/>
                      </a:lnTo>
                      <a:lnTo>
                        <a:pt x="88" y="140"/>
                      </a:lnTo>
                      <a:lnTo>
                        <a:pt x="95" y="144"/>
                      </a:lnTo>
                      <a:lnTo>
                        <a:pt x="116" y="133"/>
                      </a:lnTo>
                      <a:lnTo>
                        <a:pt x="120" y="123"/>
                      </a:lnTo>
                      <a:lnTo>
                        <a:pt x="133" y="118"/>
                      </a:lnTo>
                      <a:lnTo>
                        <a:pt x="123" y="114"/>
                      </a:lnTo>
                      <a:lnTo>
                        <a:pt x="138" y="110"/>
                      </a:lnTo>
                      <a:lnTo>
                        <a:pt x="138" y="108"/>
                      </a:lnTo>
                      <a:lnTo>
                        <a:pt x="133" y="110"/>
                      </a:lnTo>
                      <a:lnTo>
                        <a:pt x="114" y="114"/>
                      </a:lnTo>
                      <a:lnTo>
                        <a:pt x="110" y="108"/>
                      </a:lnTo>
                      <a:lnTo>
                        <a:pt x="101" y="108"/>
                      </a:lnTo>
                      <a:lnTo>
                        <a:pt x="103" y="101"/>
                      </a:lnTo>
                      <a:lnTo>
                        <a:pt x="114" y="95"/>
                      </a:lnTo>
                      <a:lnTo>
                        <a:pt x="136" y="84"/>
                      </a:lnTo>
                      <a:lnTo>
                        <a:pt x="149" y="73"/>
                      </a:lnTo>
                      <a:lnTo>
                        <a:pt x="164" y="71"/>
                      </a:lnTo>
                      <a:lnTo>
                        <a:pt x="166" y="84"/>
                      </a:lnTo>
                      <a:lnTo>
                        <a:pt x="168" y="84"/>
                      </a:lnTo>
                      <a:lnTo>
                        <a:pt x="168" y="64"/>
                      </a:lnTo>
                      <a:lnTo>
                        <a:pt x="179" y="64"/>
                      </a:lnTo>
                      <a:lnTo>
                        <a:pt x="183" y="73"/>
                      </a:lnTo>
                      <a:lnTo>
                        <a:pt x="194" y="71"/>
                      </a:lnTo>
                      <a:lnTo>
                        <a:pt x="209" y="43"/>
                      </a:lnTo>
                      <a:lnTo>
                        <a:pt x="220" y="45"/>
                      </a:lnTo>
                      <a:lnTo>
                        <a:pt x="220" y="58"/>
                      </a:lnTo>
                      <a:lnTo>
                        <a:pt x="235" y="75"/>
                      </a:lnTo>
                      <a:lnTo>
                        <a:pt x="239" y="75"/>
                      </a:lnTo>
                      <a:lnTo>
                        <a:pt x="228" y="39"/>
                      </a:lnTo>
                      <a:lnTo>
                        <a:pt x="282" y="34"/>
                      </a:lnTo>
                      <a:lnTo>
                        <a:pt x="284" y="54"/>
                      </a:lnTo>
                      <a:lnTo>
                        <a:pt x="310" y="64"/>
                      </a:lnTo>
                      <a:lnTo>
                        <a:pt x="313" y="60"/>
                      </a:lnTo>
                      <a:lnTo>
                        <a:pt x="310" y="45"/>
                      </a:lnTo>
                      <a:lnTo>
                        <a:pt x="315" y="34"/>
                      </a:lnTo>
                      <a:lnTo>
                        <a:pt x="338" y="54"/>
                      </a:lnTo>
                      <a:lnTo>
                        <a:pt x="356" y="80"/>
                      </a:lnTo>
                      <a:lnTo>
                        <a:pt x="362" y="73"/>
                      </a:lnTo>
                      <a:lnTo>
                        <a:pt x="358" y="60"/>
                      </a:lnTo>
                      <a:lnTo>
                        <a:pt x="373" y="54"/>
                      </a:lnTo>
                      <a:lnTo>
                        <a:pt x="384" y="58"/>
                      </a:lnTo>
                      <a:lnTo>
                        <a:pt x="388" y="58"/>
                      </a:lnTo>
                      <a:lnTo>
                        <a:pt x="369" y="28"/>
                      </a:lnTo>
                      <a:lnTo>
                        <a:pt x="399" y="36"/>
                      </a:lnTo>
                      <a:lnTo>
                        <a:pt x="414" y="54"/>
                      </a:lnTo>
                      <a:lnTo>
                        <a:pt x="414" y="39"/>
                      </a:lnTo>
                      <a:lnTo>
                        <a:pt x="403" y="28"/>
                      </a:lnTo>
                      <a:lnTo>
                        <a:pt x="379" y="21"/>
                      </a:lnTo>
                      <a:lnTo>
                        <a:pt x="373" y="6"/>
                      </a:lnTo>
                      <a:lnTo>
                        <a:pt x="384" y="6"/>
                      </a:lnTo>
                      <a:lnTo>
                        <a:pt x="438" y="6"/>
                      </a:lnTo>
                      <a:lnTo>
                        <a:pt x="481" y="0"/>
                      </a:lnTo>
                      <a:lnTo>
                        <a:pt x="528" y="8"/>
                      </a:lnTo>
                      <a:lnTo>
                        <a:pt x="552" y="21"/>
                      </a:lnTo>
                      <a:lnTo>
                        <a:pt x="543" y="28"/>
                      </a:lnTo>
                      <a:lnTo>
                        <a:pt x="518" y="28"/>
                      </a:lnTo>
                      <a:lnTo>
                        <a:pt x="487" y="30"/>
                      </a:lnTo>
                      <a:lnTo>
                        <a:pt x="466" y="34"/>
                      </a:lnTo>
                      <a:lnTo>
                        <a:pt x="453" y="43"/>
                      </a:lnTo>
                      <a:lnTo>
                        <a:pt x="483" y="36"/>
                      </a:lnTo>
                      <a:lnTo>
                        <a:pt x="524" y="36"/>
                      </a:lnTo>
                      <a:lnTo>
                        <a:pt x="559" y="34"/>
                      </a:lnTo>
                      <a:lnTo>
                        <a:pt x="559" y="49"/>
                      </a:lnTo>
                      <a:lnTo>
                        <a:pt x="567" y="54"/>
                      </a:lnTo>
                      <a:lnTo>
                        <a:pt x="593" y="60"/>
                      </a:lnTo>
                      <a:lnTo>
                        <a:pt x="578" y="71"/>
                      </a:lnTo>
                      <a:lnTo>
                        <a:pt x="572" y="73"/>
                      </a:lnTo>
                      <a:lnTo>
                        <a:pt x="559" y="73"/>
                      </a:lnTo>
                      <a:lnTo>
                        <a:pt x="548" y="80"/>
                      </a:lnTo>
                      <a:lnTo>
                        <a:pt x="531" y="75"/>
                      </a:lnTo>
                      <a:lnTo>
                        <a:pt x="498" y="75"/>
                      </a:lnTo>
                      <a:lnTo>
                        <a:pt x="453" y="92"/>
                      </a:lnTo>
                      <a:lnTo>
                        <a:pt x="457" y="95"/>
                      </a:lnTo>
                      <a:lnTo>
                        <a:pt x="498" y="86"/>
                      </a:lnTo>
                      <a:lnTo>
                        <a:pt x="539" y="86"/>
                      </a:lnTo>
                      <a:lnTo>
                        <a:pt x="543" y="95"/>
                      </a:lnTo>
                      <a:lnTo>
                        <a:pt x="518" y="108"/>
                      </a:lnTo>
                      <a:lnTo>
                        <a:pt x="524" y="114"/>
                      </a:lnTo>
                      <a:lnTo>
                        <a:pt x="548" y="103"/>
                      </a:lnTo>
                      <a:lnTo>
                        <a:pt x="552" y="88"/>
                      </a:lnTo>
                      <a:lnTo>
                        <a:pt x="574" y="86"/>
                      </a:lnTo>
                      <a:lnTo>
                        <a:pt x="574" y="95"/>
                      </a:lnTo>
                      <a:lnTo>
                        <a:pt x="563" y="123"/>
                      </a:lnTo>
                      <a:lnTo>
                        <a:pt x="539" y="151"/>
                      </a:lnTo>
                      <a:lnTo>
                        <a:pt x="556" y="138"/>
                      </a:lnTo>
                      <a:lnTo>
                        <a:pt x="578" y="123"/>
                      </a:lnTo>
                      <a:lnTo>
                        <a:pt x="587" y="108"/>
                      </a:lnTo>
                      <a:lnTo>
                        <a:pt x="593" y="103"/>
                      </a:lnTo>
                      <a:lnTo>
                        <a:pt x="593" y="116"/>
                      </a:lnTo>
                      <a:lnTo>
                        <a:pt x="610" y="116"/>
                      </a:lnTo>
                      <a:lnTo>
                        <a:pt x="619" y="103"/>
                      </a:lnTo>
                      <a:lnTo>
                        <a:pt x="643" y="99"/>
                      </a:lnTo>
                      <a:lnTo>
                        <a:pt x="666" y="110"/>
                      </a:lnTo>
                      <a:lnTo>
                        <a:pt x="662" y="123"/>
                      </a:lnTo>
                      <a:lnTo>
                        <a:pt x="641" y="133"/>
                      </a:lnTo>
                      <a:lnTo>
                        <a:pt x="643" y="140"/>
                      </a:lnTo>
                      <a:lnTo>
                        <a:pt x="625" y="149"/>
                      </a:lnTo>
                      <a:lnTo>
                        <a:pt x="604" y="151"/>
                      </a:lnTo>
                      <a:lnTo>
                        <a:pt x="587" y="151"/>
                      </a:lnTo>
                      <a:lnTo>
                        <a:pt x="610" y="153"/>
                      </a:lnTo>
                      <a:lnTo>
                        <a:pt x="625" y="153"/>
                      </a:lnTo>
                      <a:lnTo>
                        <a:pt x="617" y="168"/>
                      </a:lnTo>
                      <a:lnTo>
                        <a:pt x="587" y="164"/>
                      </a:lnTo>
                      <a:lnTo>
                        <a:pt x="578" y="181"/>
                      </a:lnTo>
                      <a:lnTo>
                        <a:pt x="578" y="183"/>
                      </a:lnTo>
                      <a:lnTo>
                        <a:pt x="589" y="174"/>
                      </a:lnTo>
                      <a:lnTo>
                        <a:pt x="610" y="174"/>
                      </a:lnTo>
                      <a:lnTo>
                        <a:pt x="587" y="203"/>
                      </a:lnTo>
                      <a:lnTo>
                        <a:pt x="563" y="224"/>
                      </a:lnTo>
                      <a:lnTo>
                        <a:pt x="563" y="248"/>
                      </a:lnTo>
                      <a:lnTo>
                        <a:pt x="578" y="263"/>
                      </a:lnTo>
                      <a:lnTo>
                        <a:pt x="567" y="267"/>
                      </a:lnTo>
                      <a:lnTo>
                        <a:pt x="578" y="269"/>
                      </a:lnTo>
                      <a:lnTo>
                        <a:pt x="582" y="293"/>
                      </a:lnTo>
                      <a:lnTo>
                        <a:pt x="556" y="285"/>
                      </a:lnTo>
                      <a:lnTo>
                        <a:pt x="546" y="298"/>
                      </a:lnTo>
                      <a:lnTo>
                        <a:pt x="563" y="304"/>
                      </a:lnTo>
                      <a:lnTo>
                        <a:pt x="563" y="339"/>
                      </a:lnTo>
                      <a:lnTo>
                        <a:pt x="563" y="369"/>
                      </a:lnTo>
                      <a:lnTo>
                        <a:pt x="546" y="393"/>
                      </a:lnTo>
                      <a:lnTo>
                        <a:pt x="522" y="399"/>
                      </a:lnTo>
                      <a:lnTo>
                        <a:pt x="502" y="388"/>
                      </a:lnTo>
                      <a:lnTo>
                        <a:pt x="481" y="397"/>
                      </a:lnTo>
                      <a:lnTo>
                        <a:pt x="487" y="412"/>
                      </a:lnTo>
                      <a:lnTo>
                        <a:pt x="507" y="438"/>
                      </a:lnTo>
                      <a:lnTo>
                        <a:pt x="515" y="449"/>
                      </a:lnTo>
                      <a:lnTo>
                        <a:pt x="515" y="472"/>
                      </a:lnTo>
                      <a:lnTo>
                        <a:pt x="498" y="477"/>
                      </a:lnTo>
                      <a:lnTo>
                        <a:pt x="483" y="470"/>
                      </a:lnTo>
                      <a:lnTo>
                        <a:pt x="483" y="459"/>
                      </a:lnTo>
                      <a:lnTo>
                        <a:pt x="474" y="453"/>
                      </a:lnTo>
                      <a:lnTo>
                        <a:pt x="459" y="442"/>
                      </a:lnTo>
                      <a:lnTo>
                        <a:pt x="438" y="427"/>
                      </a:lnTo>
                      <a:lnTo>
                        <a:pt x="433" y="434"/>
                      </a:lnTo>
                      <a:lnTo>
                        <a:pt x="453" y="444"/>
                      </a:lnTo>
                      <a:lnTo>
                        <a:pt x="468" y="453"/>
                      </a:lnTo>
                      <a:lnTo>
                        <a:pt x="442" y="457"/>
                      </a:lnTo>
                      <a:lnTo>
                        <a:pt x="433" y="468"/>
                      </a:lnTo>
                      <a:lnTo>
                        <a:pt x="429" y="472"/>
                      </a:lnTo>
                      <a:lnTo>
                        <a:pt x="453" y="472"/>
                      </a:lnTo>
                      <a:lnTo>
                        <a:pt x="423" y="479"/>
                      </a:lnTo>
                      <a:lnTo>
                        <a:pt x="466" y="477"/>
                      </a:lnTo>
                      <a:lnTo>
                        <a:pt x="507" y="485"/>
                      </a:lnTo>
                      <a:lnTo>
                        <a:pt x="492" y="494"/>
                      </a:lnTo>
                      <a:lnTo>
                        <a:pt x="451" y="518"/>
                      </a:lnTo>
                      <a:lnTo>
                        <a:pt x="414" y="522"/>
                      </a:lnTo>
                      <a:lnTo>
                        <a:pt x="379" y="529"/>
                      </a:lnTo>
                      <a:lnTo>
                        <a:pt x="369" y="518"/>
                      </a:lnTo>
                      <a:lnTo>
                        <a:pt x="371" y="533"/>
                      </a:lnTo>
                      <a:lnTo>
                        <a:pt x="358" y="537"/>
                      </a:lnTo>
                      <a:lnTo>
                        <a:pt x="334" y="559"/>
                      </a:lnTo>
                      <a:lnTo>
                        <a:pt x="304" y="580"/>
                      </a:lnTo>
                      <a:lnTo>
                        <a:pt x="289" y="580"/>
                      </a:lnTo>
                      <a:lnTo>
                        <a:pt x="295" y="565"/>
                      </a:lnTo>
                      <a:lnTo>
                        <a:pt x="284" y="565"/>
                      </a:lnTo>
                      <a:lnTo>
                        <a:pt x="282" y="585"/>
                      </a:lnTo>
                      <a:lnTo>
                        <a:pt x="263" y="587"/>
                      </a:lnTo>
                      <a:lnTo>
                        <a:pt x="254" y="593"/>
                      </a:lnTo>
                      <a:lnTo>
                        <a:pt x="243" y="613"/>
                      </a:lnTo>
                      <a:lnTo>
                        <a:pt x="235" y="628"/>
                      </a:lnTo>
                      <a:lnTo>
                        <a:pt x="220" y="652"/>
                      </a:lnTo>
                      <a:lnTo>
                        <a:pt x="209" y="684"/>
                      </a:lnTo>
                      <a:lnTo>
                        <a:pt x="174" y="738"/>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26" name="Freeform 290">
                  <a:extLst>
                    <a:ext uri="{FF2B5EF4-FFF2-40B4-BE49-F238E27FC236}">
                      <a16:creationId xmlns:a16="http://schemas.microsoft.com/office/drawing/2014/main" id="{8DB44FB8-4DD4-4C79-9BED-3F550F3E521B}"/>
                    </a:ext>
                  </a:extLst>
                </p:cNvPr>
                <p:cNvSpPr>
                  <a:spLocks noChangeAspect="1"/>
                </p:cNvSpPr>
                <p:nvPr/>
              </p:nvSpPr>
              <p:spPr bwMode="auto">
                <a:xfrm>
                  <a:off x="1788" y="2411"/>
                  <a:ext cx="18" cy="9"/>
                </a:xfrm>
                <a:custGeom>
                  <a:avLst/>
                  <a:gdLst>
                    <a:gd name="T0" fmla="*/ 13 w 17"/>
                    <a:gd name="T1" fmla="*/ 9 h 9"/>
                    <a:gd name="T2" fmla="*/ 0 w 17"/>
                    <a:gd name="T3" fmla="*/ 9 h 9"/>
                    <a:gd name="T4" fmla="*/ 6 w 17"/>
                    <a:gd name="T5" fmla="*/ 7 h 9"/>
                    <a:gd name="T6" fmla="*/ 6 w 17"/>
                    <a:gd name="T7" fmla="*/ 0 h 9"/>
                    <a:gd name="T8" fmla="*/ 17 w 17"/>
                    <a:gd name="T9" fmla="*/ 0 h 9"/>
                    <a:gd name="T10" fmla="*/ 13 w 17"/>
                    <a:gd name="T11" fmla="*/ 9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3" y="9"/>
                      </a:moveTo>
                      <a:lnTo>
                        <a:pt x="0" y="9"/>
                      </a:lnTo>
                      <a:lnTo>
                        <a:pt x="6" y="7"/>
                      </a:lnTo>
                      <a:lnTo>
                        <a:pt x="6" y="0"/>
                      </a:lnTo>
                      <a:lnTo>
                        <a:pt x="17" y="0"/>
                      </a:lnTo>
                      <a:lnTo>
                        <a:pt x="13" y="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27" name="Freeform 291">
                  <a:extLst>
                    <a:ext uri="{FF2B5EF4-FFF2-40B4-BE49-F238E27FC236}">
                      <a16:creationId xmlns:a16="http://schemas.microsoft.com/office/drawing/2014/main" id="{3854BF61-7020-425A-8B2E-9A2E4454F1D2}"/>
                    </a:ext>
                  </a:extLst>
                </p:cNvPr>
                <p:cNvSpPr>
                  <a:spLocks noChangeAspect="1"/>
                </p:cNvSpPr>
                <p:nvPr/>
              </p:nvSpPr>
              <p:spPr bwMode="auto">
                <a:xfrm>
                  <a:off x="5318" y="3411"/>
                  <a:ext cx="63" cy="75"/>
                </a:xfrm>
                <a:custGeom>
                  <a:avLst/>
                  <a:gdLst>
                    <a:gd name="T0" fmla="*/ 15 w 58"/>
                    <a:gd name="T1" fmla="*/ 75 h 75"/>
                    <a:gd name="T2" fmla="*/ 8 w 58"/>
                    <a:gd name="T3" fmla="*/ 73 h 75"/>
                    <a:gd name="T4" fmla="*/ 6 w 58"/>
                    <a:gd name="T5" fmla="*/ 69 h 75"/>
                    <a:gd name="T6" fmla="*/ 8 w 58"/>
                    <a:gd name="T7" fmla="*/ 69 h 75"/>
                    <a:gd name="T8" fmla="*/ 8 w 58"/>
                    <a:gd name="T9" fmla="*/ 65 h 75"/>
                    <a:gd name="T10" fmla="*/ 4 w 58"/>
                    <a:gd name="T11" fmla="*/ 63 h 75"/>
                    <a:gd name="T12" fmla="*/ 0 w 58"/>
                    <a:gd name="T13" fmla="*/ 54 h 75"/>
                    <a:gd name="T14" fmla="*/ 4 w 58"/>
                    <a:gd name="T15" fmla="*/ 41 h 75"/>
                    <a:gd name="T16" fmla="*/ 6 w 58"/>
                    <a:gd name="T17" fmla="*/ 43 h 75"/>
                    <a:gd name="T18" fmla="*/ 6 w 58"/>
                    <a:gd name="T19" fmla="*/ 41 h 75"/>
                    <a:gd name="T20" fmla="*/ 4 w 58"/>
                    <a:gd name="T21" fmla="*/ 6 h 75"/>
                    <a:gd name="T22" fmla="*/ 6 w 58"/>
                    <a:gd name="T23" fmla="*/ 0 h 75"/>
                    <a:gd name="T24" fmla="*/ 8 w 58"/>
                    <a:gd name="T25" fmla="*/ 0 h 75"/>
                    <a:gd name="T26" fmla="*/ 13 w 58"/>
                    <a:gd name="T27" fmla="*/ 4 h 75"/>
                    <a:gd name="T28" fmla="*/ 21 w 58"/>
                    <a:gd name="T29" fmla="*/ 9 h 75"/>
                    <a:gd name="T30" fmla="*/ 34 w 58"/>
                    <a:gd name="T31" fmla="*/ 13 h 75"/>
                    <a:gd name="T32" fmla="*/ 45 w 58"/>
                    <a:gd name="T33" fmla="*/ 9 h 75"/>
                    <a:gd name="T34" fmla="*/ 49 w 58"/>
                    <a:gd name="T35" fmla="*/ 9 h 75"/>
                    <a:gd name="T36" fmla="*/ 58 w 58"/>
                    <a:gd name="T37" fmla="*/ 6 h 75"/>
                    <a:gd name="T38" fmla="*/ 58 w 58"/>
                    <a:gd name="T39" fmla="*/ 9 h 75"/>
                    <a:gd name="T40" fmla="*/ 52 w 58"/>
                    <a:gd name="T41" fmla="*/ 43 h 75"/>
                    <a:gd name="T42" fmla="*/ 49 w 58"/>
                    <a:gd name="T43" fmla="*/ 43 h 75"/>
                    <a:gd name="T44" fmla="*/ 49 w 58"/>
                    <a:gd name="T45" fmla="*/ 41 h 75"/>
                    <a:gd name="T46" fmla="*/ 45 w 58"/>
                    <a:gd name="T47" fmla="*/ 43 h 75"/>
                    <a:gd name="T48" fmla="*/ 45 w 58"/>
                    <a:gd name="T49" fmla="*/ 50 h 75"/>
                    <a:gd name="T50" fmla="*/ 43 w 58"/>
                    <a:gd name="T51" fmla="*/ 56 h 75"/>
                    <a:gd name="T52" fmla="*/ 39 w 58"/>
                    <a:gd name="T53" fmla="*/ 65 h 75"/>
                    <a:gd name="T54" fmla="*/ 34 w 58"/>
                    <a:gd name="T55" fmla="*/ 69 h 75"/>
                    <a:gd name="T56" fmla="*/ 34 w 58"/>
                    <a:gd name="T57" fmla="*/ 63 h 75"/>
                    <a:gd name="T58" fmla="*/ 34 w 58"/>
                    <a:gd name="T59" fmla="*/ 63 h 75"/>
                    <a:gd name="T60" fmla="*/ 34 w 58"/>
                    <a:gd name="T61" fmla="*/ 56 h 75"/>
                    <a:gd name="T62" fmla="*/ 34 w 58"/>
                    <a:gd name="T63" fmla="*/ 56 h 75"/>
                    <a:gd name="T64" fmla="*/ 28 w 58"/>
                    <a:gd name="T65" fmla="*/ 65 h 75"/>
                    <a:gd name="T66" fmla="*/ 23 w 58"/>
                    <a:gd name="T67" fmla="*/ 65 h 75"/>
                    <a:gd name="T68" fmla="*/ 21 w 58"/>
                    <a:gd name="T69" fmla="*/ 75 h 75"/>
                    <a:gd name="T70" fmla="*/ 15 w 58"/>
                    <a:gd name="T71" fmla="*/ 75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8"/>
                    <a:gd name="T109" fmla="*/ 0 h 75"/>
                    <a:gd name="T110" fmla="*/ 58 w 58"/>
                    <a:gd name="T111" fmla="*/ 75 h 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8" h="75">
                      <a:moveTo>
                        <a:pt x="15" y="75"/>
                      </a:moveTo>
                      <a:lnTo>
                        <a:pt x="8" y="73"/>
                      </a:lnTo>
                      <a:lnTo>
                        <a:pt x="6" y="69"/>
                      </a:lnTo>
                      <a:lnTo>
                        <a:pt x="8" y="69"/>
                      </a:lnTo>
                      <a:lnTo>
                        <a:pt x="8" y="65"/>
                      </a:lnTo>
                      <a:lnTo>
                        <a:pt x="4" y="63"/>
                      </a:lnTo>
                      <a:lnTo>
                        <a:pt x="0" y="54"/>
                      </a:lnTo>
                      <a:lnTo>
                        <a:pt x="4" y="41"/>
                      </a:lnTo>
                      <a:lnTo>
                        <a:pt x="6" y="43"/>
                      </a:lnTo>
                      <a:lnTo>
                        <a:pt x="6" y="41"/>
                      </a:lnTo>
                      <a:lnTo>
                        <a:pt x="4" y="6"/>
                      </a:lnTo>
                      <a:lnTo>
                        <a:pt x="6" y="0"/>
                      </a:lnTo>
                      <a:lnTo>
                        <a:pt x="8" y="0"/>
                      </a:lnTo>
                      <a:lnTo>
                        <a:pt x="13" y="4"/>
                      </a:lnTo>
                      <a:lnTo>
                        <a:pt x="21" y="9"/>
                      </a:lnTo>
                      <a:lnTo>
                        <a:pt x="34" y="13"/>
                      </a:lnTo>
                      <a:lnTo>
                        <a:pt x="45" y="9"/>
                      </a:lnTo>
                      <a:lnTo>
                        <a:pt x="49" y="9"/>
                      </a:lnTo>
                      <a:lnTo>
                        <a:pt x="58" y="6"/>
                      </a:lnTo>
                      <a:lnTo>
                        <a:pt x="58" y="9"/>
                      </a:lnTo>
                      <a:lnTo>
                        <a:pt x="52" y="43"/>
                      </a:lnTo>
                      <a:lnTo>
                        <a:pt x="49" y="43"/>
                      </a:lnTo>
                      <a:lnTo>
                        <a:pt x="49" y="41"/>
                      </a:lnTo>
                      <a:lnTo>
                        <a:pt x="45" y="43"/>
                      </a:lnTo>
                      <a:lnTo>
                        <a:pt x="45" y="50"/>
                      </a:lnTo>
                      <a:lnTo>
                        <a:pt x="43" y="56"/>
                      </a:lnTo>
                      <a:lnTo>
                        <a:pt x="39" y="65"/>
                      </a:lnTo>
                      <a:lnTo>
                        <a:pt x="34" y="69"/>
                      </a:lnTo>
                      <a:lnTo>
                        <a:pt x="34" y="63"/>
                      </a:lnTo>
                      <a:lnTo>
                        <a:pt x="34" y="56"/>
                      </a:lnTo>
                      <a:lnTo>
                        <a:pt x="28" y="65"/>
                      </a:lnTo>
                      <a:lnTo>
                        <a:pt x="23" y="65"/>
                      </a:lnTo>
                      <a:lnTo>
                        <a:pt x="21" y="75"/>
                      </a:lnTo>
                      <a:lnTo>
                        <a:pt x="15" y="75"/>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28" name="Freeform 292">
                  <a:extLst>
                    <a:ext uri="{FF2B5EF4-FFF2-40B4-BE49-F238E27FC236}">
                      <a16:creationId xmlns:a16="http://schemas.microsoft.com/office/drawing/2014/main" id="{7B39F5C4-5885-4543-9EAA-5C8C64791776}"/>
                    </a:ext>
                  </a:extLst>
                </p:cNvPr>
                <p:cNvSpPr>
                  <a:spLocks noChangeAspect="1"/>
                </p:cNvSpPr>
                <p:nvPr/>
              </p:nvSpPr>
              <p:spPr bwMode="auto">
                <a:xfrm>
                  <a:off x="3845" y="2947"/>
                  <a:ext cx="10" cy="11"/>
                </a:xfrm>
                <a:custGeom>
                  <a:avLst/>
                  <a:gdLst>
                    <a:gd name="T0" fmla="*/ 4 w 9"/>
                    <a:gd name="T1" fmla="*/ 11 h 11"/>
                    <a:gd name="T2" fmla="*/ 0 w 9"/>
                    <a:gd name="T3" fmla="*/ 8 h 11"/>
                    <a:gd name="T4" fmla="*/ 2 w 9"/>
                    <a:gd name="T5" fmla="*/ 0 h 11"/>
                    <a:gd name="T6" fmla="*/ 9 w 9"/>
                    <a:gd name="T7" fmla="*/ 8 h 11"/>
                    <a:gd name="T8" fmla="*/ 4 w 9"/>
                    <a:gd name="T9" fmla="*/ 11 h 11"/>
                    <a:gd name="T10" fmla="*/ 0 60000 65536"/>
                    <a:gd name="T11" fmla="*/ 0 60000 65536"/>
                    <a:gd name="T12" fmla="*/ 0 60000 65536"/>
                    <a:gd name="T13" fmla="*/ 0 60000 65536"/>
                    <a:gd name="T14" fmla="*/ 0 60000 65536"/>
                    <a:gd name="T15" fmla="*/ 0 w 9"/>
                    <a:gd name="T16" fmla="*/ 0 h 11"/>
                    <a:gd name="T17" fmla="*/ 9 w 9"/>
                    <a:gd name="T18" fmla="*/ 11 h 11"/>
                  </a:gdLst>
                  <a:ahLst/>
                  <a:cxnLst>
                    <a:cxn ang="T10">
                      <a:pos x="T0" y="T1"/>
                    </a:cxn>
                    <a:cxn ang="T11">
                      <a:pos x="T2" y="T3"/>
                    </a:cxn>
                    <a:cxn ang="T12">
                      <a:pos x="T4" y="T5"/>
                    </a:cxn>
                    <a:cxn ang="T13">
                      <a:pos x="T6" y="T7"/>
                    </a:cxn>
                    <a:cxn ang="T14">
                      <a:pos x="T8" y="T9"/>
                    </a:cxn>
                  </a:cxnLst>
                  <a:rect l="T15" t="T16" r="T17" b="T18"/>
                  <a:pathLst>
                    <a:path w="9" h="11">
                      <a:moveTo>
                        <a:pt x="4" y="11"/>
                      </a:moveTo>
                      <a:lnTo>
                        <a:pt x="0" y="8"/>
                      </a:lnTo>
                      <a:lnTo>
                        <a:pt x="2" y="0"/>
                      </a:lnTo>
                      <a:lnTo>
                        <a:pt x="9" y="8"/>
                      </a:lnTo>
                      <a:lnTo>
                        <a:pt x="4" y="11"/>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29" name="Freeform 293">
                  <a:extLst>
                    <a:ext uri="{FF2B5EF4-FFF2-40B4-BE49-F238E27FC236}">
                      <a16:creationId xmlns:a16="http://schemas.microsoft.com/office/drawing/2014/main" id="{4562E88B-941F-45D0-8F6B-F60C9F9E3708}"/>
                    </a:ext>
                  </a:extLst>
                </p:cNvPr>
                <p:cNvSpPr>
                  <a:spLocks noChangeAspect="1"/>
                </p:cNvSpPr>
                <p:nvPr/>
              </p:nvSpPr>
              <p:spPr bwMode="auto">
                <a:xfrm>
                  <a:off x="5760" y="2971"/>
                  <a:ext cx="30" cy="49"/>
                </a:xfrm>
                <a:custGeom>
                  <a:avLst/>
                  <a:gdLst>
                    <a:gd name="T0" fmla="*/ 28 w 28"/>
                    <a:gd name="T1" fmla="*/ 49 h 49"/>
                    <a:gd name="T2" fmla="*/ 19 w 28"/>
                    <a:gd name="T3" fmla="*/ 45 h 49"/>
                    <a:gd name="T4" fmla="*/ 19 w 28"/>
                    <a:gd name="T5" fmla="*/ 38 h 49"/>
                    <a:gd name="T6" fmla="*/ 10 w 28"/>
                    <a:gd name="T7" fmla="*/ 32 h 49"/>
                    <a:gd name="T8" fmla="*/ 4 w 28"/>
                    <a:gd name="T9" fmla="*/ 15 h 49"/>
                    <a:gd name="T10" fmla="*/ 0 w 28"/>
                    <a:gd name="T11" fmla="*/ 0 h 49"/>
                    <a:gd name="T12" fmla="*/ 4 w 28"/>
                    <a:gd name="T13" fmla="*/ 2 h 49"/>
                    <a:gd name="T14" fmla="*/ 10 w 28"/>
                    <a:gd name="T15" fmla="*/ 15 h 49"/>
                    <a:gd name="T16" fmla="*/ 15 w 28"/>
                    <a:gd name="T17" fmla="*/ 17 h 49"/>
                    <a:gd name="T18" fmla="*/ 15 w 28"/>
                    <a:gd name="T19" fmla="*/ 23 h 49"/>
                    <a:gd name="T20" fmla="*/ 19 w 28"/>
                    <a:gd name="T21" fmla="*/ 30 h 49"/>
                    <a:gd name="T22" fmla="*/ 28 w 28"/>
                    <a:gd name="T23" fmla="*/ 41 h 49"/>
                    <a:gd name="T24" fmla="*/ 28 w 28"/>
                    <a:gd name="T25" fmla="*/ 49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49"/>
                    <a:gd name="T41" fmla="*/ 28 w 28"/>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49">
                      <a:moveTo>
                        <a:pt x="28" y="49"/>
                      </a:moveTo>
                      <a:lnTo>
                        <a:pt x="19" y="45"/>
                      </a:lnTo>
                      <a:lnTo>
                        <a:pt x="19" y="38"/>
                      </a:lnTo>
                      <a:lnTo>
                        <a:pt x="10" y="32"/>
                      </a:lnTo>
                      <a:lnTo>
                        <a:pt x="4" y="15"/>
                      </a:lnTo>
                      <a:lnTo>
                        <a:pt x="0" y="0"/>
                      </a:lnTo>
                      <a:lnTo>
                        <a:pt x="4" y="2"/>
                      </a:lnTo>
                      <a:lnTo>
                        <a:pt x="10" y="15"/>
                      </a:lnTo>
                      <a:lnTo>
                        <a:pt x="15" y="17"/>
                      </a:lnTo>
                      <a:lnTo>
                        <a:pt x="15" y="23"/>
                      </a:lnTo>
                      <a:lnTo>
                        <a:pt x="19" y="30"/>
                      </a:lnTo>
                      <a:lnTo>
                        <a:pt x="28" y="41"/>
                      </a:lnTo>
                      <a:lnTo>
                        <a:pt x="28" y="49"/>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30" name="Freeform 294">
                  <a:extLst>
                    <a:ext uri="{FF2B5EF4-FFF2-40B4-BE49-F238E27FC236}">
                      <a16:creationId xmlns:a16="http://schemas.microsoft.com/office/drawing/2014/main" id="{E9BC5778-9445-4170-9191-3691C4DD53D9}"/>
                    </a:ext>
                  </a:extLst>
                </p:cNvPr>
                <p:cNvSpPr>
                  <a:spLocks noChangeAspect="1"/>
                </p:cNvSpPr>
                <p:nvPr/>
              </p:nvSpPr>
              <p:spPr bwMode="auto">
                <a:xfrm>
                  <a:off x="1804" y="2338"/>
                  <a:ext cx="4" cy="11"/>
                </a:xfrm>
                <a:custGeom>
                  <a:avLst/>
                  <a:gdLst>
                    <a:gd name="T0" fmla="*/ 4 w 4"/>
                    <a:gd name="T1" fmla="*/ 11 h 11"/>
                    <a:gd name="T2" fmla="*/ 2 w 4"/>
                    <a:gd name="T3" fmla="*/ 11 h 11"/>
                    <a:gd name="T4" fmla="*/ 0 w 4"/>
                    <a:gd name="T5" fmla="*/ 0 h 11"/>
                    <a:gd name="T6" fmla="*/ 4 w 4"/>
                    <a:gd name="T7" fmla="*/ 4 h 11"/>
                    <a:gd name="T8" fmla="*/ 4 w 4"/>
                    <a:gd name="T9" fmla="*/ 11 h 11"/>
                    <a:gd name="T10" fmla="*/ 0 60000 65536"/>
                    <a:gd name="T11" fmla="*/ 0 60000 65536"/>
                    <a:gd name="T12" fmla="*/ 0 60000 65536"/>
                    <a:gd name="T13" fmla="*/ 0 60000 65536"/>
                    <a:gd name="T14" fmla="*/ 0 60000 65536"/>
                    <a:gd name="T15" fmla="*/ 0 w 4"/>
                    <a:gd name="T16" fmla="*/ 0 h 11"/>
                    <a:gd name="T17" fmla="*/ 4 w 4"/>
                    <a:gd name="T18" fmla="*/ 11 h 11"/>
                  </a:gdLst>
                  <a:ahLst/>
                  <a:cxnLst>
                    <a:cxn ang="T10">
                      <a:pos x="T0" y="T1"/>
                    </a:cxn>
                    <a:cxn ang="T11">
                      <a:pos x="T2" y="T3"/>
                    </a:cxn>
                    <a:cxn ang="T12">
                      <a:pos x="T4" y="T5"/>
                    </a:cxn>
                    <a:cxn ang="T13">
                      <a:pos x="T6" y="T7"/>
                    </a:cxn>
                    <a:cxn ang="T14">
                      <a:pos x="T8" y="T9"/>
                    </a:cxn>
                  </a:cxnLst>
                  <a:rect l="T15" t="T16" r="T17" b="T18"/>
                  <a:pathLst>
                    <a:path w="4" h="11">
                      <a:moveTo>
                        <a:pt x="4" y="11"/>
                      </a:moveTo>
                      <a:lnTo>
                        <a:pt x="2" y="11"/>
                      </a:lnTo>
                      <a:lnTo>
                        <a:pt x="0" y="0"/>
                      </a:lnTo>
                      <a:lnTo>
                        <a:pt x="4" y="4"/>
                      </a:lnTo>
                      <a:lnTo>
                        <a:pt x="4" y="11"/>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31" name="Freeform 295">
                  <a:extLst>
                    <a:ext uri="{FF2B5EF4-FFF2-40B4-BE49-F238E27FC236}">
                      <a16:creationId xmlns:a16="http://schemas.microsoft.com/office/drawing/2014/main" id="{AE269C05-884F-4E4B-86D2-AF4A8B285462}"/>
                    </a:ext>
                  </a:extLst>
                </p:cNvPr>
                <p:cNvSpPr>
                  <a:spLocks noChangeAspect="1"/>
                </p:cNvSpPr>
                <p:nvPr/>
              </p:nvSpPr>
              <p:spPr bwMode="auto">
                <a:xfrm>
                  <a:off x="2585" y="2036"/>
                  <a:ext cx="12" cy="4"/>
                </a:xfrm>
                <a:custGeom>
                  <a:avLst/>
                  <a:gdLst>
                    <a:gd name="T0" fmla="*/ 6 w 11"/>
                    <a:gd name="T1" fmla="*/ 4 h 4"/>
                    <a:gd name="T2" fmla="*/ 0 w 11"/>
                    <a:gd name="T3" fmla="*/ 0 h 4"/>
                    <a:gd name="T4" fmla="*/ 2 w 11"/>
                    <a:gd name="T5" fmla="*/ 0 h 4"/>
                    <a:gd name="T6" fmla="*/ 11 w 11"/>
                    <a:gd name="T7" fmla="*/ 4 h 4"/>
                    <a:gd name="T8" fmla="*/ 6 w 11"/>
                    <a:gd name="T9" fmla="*/ 4 h 4"/>
                    <a:gd name="T10" fmla="*/ 0 60000 65536"/>
                    <a:gd name="T11" fmla="*/ 0 60000 65536"/>
                    <a:gd name="T12" fmla="*/ 0 60000 65536"/>
                    <a:gd name="T13" fmla="*/ 0 60000 65536"/>
                    <a:gd name="T14" fmla="*/ 0 60000 65536"/>
                    <a:gd name="T15" fmla="*/ 0 w 11"/>
                    <a:gd name="T16" fmla="*/ 0 h 4"/>
                    <a:gd name="T17" fmla="*/ 11 w 11"/>
                    <a:gd name="T18" fmla="*/ 4 h 4"/>
                  </a:gdLst>
                  <a:ahLst/>
                  <a:cxnLst>
                    <a:cxn ang="T10">
                      <a:pos x="T0" y="T1"/>
                    </a:cxn>
                    <a:cxn ang="T11">
                      <a:pos x="T2" y="T3"/>
                    </a:cxn>
                    <a:cxn ang="T12">
                      <a:pos x="T4" y="T5"/>
                    </a:cxn>
                    <a:cxn ang="T13">
                      <a:pos x="T6" y="T7"/>
                    </a:cxn>
                    <a:cxn ang="T14">
                      <a:pos x="T8" y="T9"/>
                    </a:cxn>
                  </a:cxnLst>
                  <a:rect l="T15" t="T16" r="T17" b="T18"/>
                  <a:pathLst>
                    <a:path w="11" h="4">
                      <a:moveTo>
                        <a:pt x="6" y="4"/>
                      </a:moveTo>
                      <a:lnTo>
                        <a:pt x="0" y="0"/>
                      </a:lnTo>
                      <a:lnTo>
                        <a:pt x="2" y="0"/>
                      </a:lnTo>
                      <a:lnTo>
                        <a:pt x="11" y="4"/>
                      </a:lnTo>
                      <a:lnTo>
                        <a:pt x="6" y="4"/>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32" name="Freeform 296">
                  <a:extLst>
                    <a:ext uri="{FF2B5EF4-FFF2-40B4-BE49-F238E27FC236}">
                      <a16:creationId xmlns:a16="http://schemas.microsoft.com/office/drawing/2014/main" id="{314BE86C-13BE-4B7D-B626-BB53B3ABCCAC}"/>
                    </a:ext>
                  </a:extLst>
                </p:cNvPr>
                <p:cNvSpPr>
                  <a:spLocks noChangeAspect="1"/>
                </p:cNvSpPr>
                <p:nvPr/>
              </p:nvSpPr>
              <p:spPr bwMode="auto">
                <a:xfrm>
                  <a:off x="2587" y="2114"/>
                  <a:ext cx="12" cy="8"/>
                </a:xfrm>
                <a:custGeom>
                  <a:avLst/>
                  <a:gdLst>
                    <a:gd name="T0" fmla="*/ 4 w 11"/>
                    <a:gd name="T1" fmla="*/ 8 h 8"/>
                    <a:gd name="T2" fmla="*/ 0 w 11"/>
                    <a:gd name="T3" fmla="*/ 2 h 8"/>
                    <a:gd name="T4" fmla="*/ 11 w 11"/>
                    <a:gd name="T5" fmla="*/ 0 h 8"/>
                    <a:gd name="T6" fmla="*/ 9 w 11"/>
                    <a:gd name="T7" fmla="*/ 4 h 8"/>
                    <a:gd name="T8" fmla="*/ 4 w 11"/>
                    <a:gd name="T9" fmla="*/ 8 h 8"/>
                    <a:gd name="T10" fmla="*/ 0 60000 65536"/>
                    <a:gd name="T11" fmla="*/ 0 60000 65536"/>
                    <a:gd name="T12" fmla="*/ 0 60000 65536"/>
                    <a:gd name="T13" fmla="*/ 0 60000 65536"/>
                    <a:gd name="T14" fmla="*/ 0 60000 65536"/>
                    <a:gd name="T15" fmla="*/ 0 w 11"/>
                    <a:gd name="T16" fmla="*/ 0 h 8"/>
                    <a:gd name="T17" fmla="*/ 11 w 11"/>
                    <a:gd name="T18" fmla="*/ 8 h 8"/>
                  </a:gdLst>
                  <a:ahLst/>
                  <a:cxnLst>
                    <a:cxn ang="T10">
                      <a:pos x="T0" y="T1"/>
                    </a:cxn>
                    <a:cxn ang="T11">
                      <a:pos x="T2" y="T3"/>
                    </a:cxn>
                    <a:cxn ang="T12">
                      <a:pos x="T4" y="T5"/>
                    </a:cxn>
                    <a:cxn ang="T13">
                      <a:pos x="T6" y="T7"/>
                    </a:cxn>
                    <a:cxn ang="T14">
                      <a:pos x="T8" y="T9"/>
                    </a:cxn>
                  </a:cxnLst>
                  <a:rect l="T15" t="T16" r="T17" b="T18"/>
                  <a:pathLst>
                    <a:path w="11" h="8">
                      <a:moveTo>
                        <a:pt x="4" y="8"/>
                      </a:moveTo>
                      <a:lnTo>
                        <a:pt x="0" y="2"/>
                      </a:lnTo>
                      <a:lnTo>
                        <a:pt x="11" y="0"/>
                      </a:lnTo>
                      <a:lnTo>
                        <a:pt x="9" y="4"/>
                      </a:lnTo>
                      <a:lnTo>
                        <a:pt x="4" y="8"/>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33" name="Freeform 297">
                  <a:extLst>
                    <a:ext uri="{FF2B5EF4-FFF2-40B4-BE49-F238E27FC236}">
                      <a16:creationId xmlns:a16="http://schemas.microsoft.com/office/drawing/2014/main" id="{787C0114-43D9-4314-BED3-CF6C91C04622}"/>
                    </a:ext>
                  </a:extLst>
                </p:cNvPr>
                <p:cNvSpPr>
                  <a:spLocks noChangeAspect="1"/>
                </p:cNvSpPr>
                <p:nvPr/>
              </p:nvSpPr>
              <p:spPr bwMode="auto">
                <a:xfrm>
                  <a:off x="2608" y="2116"/>
                  <a:ext cx="5" cy="8"/>
                </a:xfrm>
                <a:custGeom>
                  <a:avLst/>
                  <a:gdLst>
                    <a:gd name="T0" fmla="*/ 3 w 5"/>
                    <a:gd name="T1" fmla="*/ 8 h 8"/>
                    <a:gd name="T2" fmla="*/ 0 w 5"/>
                    <a:gd name="T3" fmla="*/ 6 h 8"/>
                    <a:gd name="T4" fmla="*/ 5 w 5"/>
                    <a:gd name="T5" fmla="*/ 0 h 8"/>
                    <a:gd name="T6" fmla="*/ 3 w 5"/>
                    <a:gd name="T7" fmla="*/ 8 h 8"/>
                    <a:gd name="T8" fmla="*/ 0 60000 65536"/>
                    <a:gd name="T9" fmla="*/ 0 60000 65536"/>
                    <a:gd name="T10" fmla="*/ 0 60000 65536"/>
                    <a:gd name="T11" fmla="*/ 0 60000 65536"/>
                    <a:gd name="T12" fmla="*/ 0 w 5"/>
                    <a:gd name="T13" fmla="*/ 0 h 8"/>
                    <a:gd name="T14" fmla="*/ 5 w 5"/>
                    <a:gd name="T15" fmla="*/ 8 h 8"/>
                  </a:gdLst>
                  <a:ahLst/>
                  <a:cxnLst>
                    <a:cxn ang="T8">
                      <a:pos x="T0" y="T1"/>
                    </a:cxn>
                    <a:cxn ang="T9">
                      <a:pos x="T2" y="T3"/>
                    </a:cxn>
                    <a:cxn ang="T10">
                      <a:pos x="T4" y="T5"/>
                    </a:cxn>
                    <a:cxn ang="T11">
                      <a:pos x="T6" y="T7"/>
                    </a:cxn>
                  </a:cxnLst>
                  <a:rect l="T12" t="T13" r="T14" b="T15"/>
                  <a:pathLst>
                    <a:path w="5" h="8">
                      <a:moveTo>
                        <a:pt x="3" y="8"/>
                      </a:moveTo>
                      <a:lnTo>
                        <a:pt x="0" y="6"/>
                      </a:lnTo>
                      <a:lnTo>
                        <a:pt x="5" y="0"/>
                      </a:lnTo>
                      <a:lnTo>
                        <a:pt x="3" y="8"/>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34" name="Freeform 298">
                  <a:extLst>
                    <a:ext uri="{FF2B5EF4-FFF2-40B4-BE49-F238E27FC236}">
                      <a16:creationId xmlns:a16="http://schemas.microsoft.com/office/drawing/2014/main" id="{A82C1D75-CE9D-4BB4-AFA0-0E87CDFAE864}"/>
                    </a:ext>
                  </a:extLst>
                </p:cNvPr>
                <p:cNvSpPr>
                  <a:spLocks noChangeAspect="1"/>
                </p:cNvSpPr>
                <p:nvPr/>
              </p:nvSpPr>
              <p:spPr bwMode="auto">
                <a:xfrm>
                  <a:off x="1796" y="2312"/>
                  <a:ext cx="10" cy="7"/>
                </a:xfrm>
                <a:custGeom>
                  <a:avLst/>
                  <a:gdLst>
                    <a:gd name="T0" fmla="*/ 3 w 9"/>
                    <a:gd name="T1" fmla="*/ 7 h 7"/>
                    <a:gd name="T2" fmla="*/ 0 w 9"/>
                    <a:gd name="T3" fmla="*/ 7 h 7"/>
                    <a:gd name="T4" fmla="*/ 0 w 9"/>
                    <a:gd name="T5" fmla="*/ 4 h 7"/>
                    <a:gd name="T6" fmla="*/ 5 w 9"/>
                    <a:gd name="T7" fmla="*/ 0 h 7"/>
                    <a:gd name="T8" fmla="*/ 9 w 9"/>
                    <a:gd name="T9" fmla="*/ 4 h 7"/>
                    <a:gd name="T10" fmla="*/ 3 w 9"/>
                    <a:gd name="T11" fmla="*/ 4 h 7"/>
                    <a:gd name="T12" fmla="*/ 3 w 9"/>
                    <a:gd name="T13" fmla="*/ 7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3" y="7"/>
                      </a:moveTo>
                      <a:lnTo>
                        <a:pt x="0" y="7"/>
                      </a:lnTo>
                      <a:lnTo>
                        <a:pt x="0" y="4"/>
                      </a:lnTo>
                      <a:lnTo>
                        <a:pt x="5" y="0"/>
                      </a:lnTo>
                      <a:lnTo>
                        <a:pt x="9" y="4"/>
                      </a:lnTo>
                      <a:lnTo>
                        <a:pt x="3" y="4"/>
                      </a:lnTo>
                      <a:lnTo>
                        <a:pt x="3" y="7"/>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35" name="Freeform 299">
                  <a:extLst>
                    <a:ext uri="{FF2B5EF4-FFF2-40B4-BE49-F238E27FC236}">
                      <a16:creationId xmlns:a16="http://schemas.microsoft.com/office/drawing/2014/main" id="{E532F0F2-E22D-4CC3-BBB7-5F587D876DAC}"/>
                    </a:ext>
                  </a:extLst>
                </p:cNvPr>
                <p:cNvSpPr>
                  <a:spLocks noChangeAspect="1"/>
                </p:cNvSpPr>
                <p:nvPr/>
              </p:nvSpPr>
              <p:spPr bwMode="auto">
                <a:xfrm>
                  <a:off x="4810" y="2537"/>
                  <a:ext cx="178" cy="136"/>
                </a:xfrm>
                <a:custGeom>
                  <a:avLst/>
                  <a:gdLst>
                    <a:gd name="T0" fmla="*/ 20 w 164"/>
                    <a:gd name="T1" fmla="*/ 45 h 136"/>
                    <a:gd name="T2" fmla="*/ 46 w 164"/>
                    <a:gd name="T3" fmla="*/ 51 h 136"/>
                    <a:gd name="T4" fmla="*/ 82 w 164"/>
                    <a:gd name="T5" fmla="*/ 49 h 136"/>
                    <a:gd name="T6" fmla="*/ 100 w 164"/>
                    <a:gd name="T7" fmla="*/ 21 h 136"/>
                    <a:gd name="T8" fmla="*/ 115 w 164"/>
                    <a:gd name="T9" fmla="*/ 0 h 136"/>
                    <a:gd name="T10" fmla="*/ 143 w 164"/>
                    <a:gd name="T11" fmla="*/ 6 h 136"/>
                    <a:gd name="T12" fmla="*/ 141 w 164"/>
                    <a:gd name="T13" fmla="*/ 10 h 136"/>
                    <a:gd name="T14" fmla="*/ 139 w 164"/>
                    <a:gd name="T15" fmla="*/ 15 h 136"/>
                    <a:gd name="T16" fmla="*/ 145 w 164"/>
                    <a:gd name="T17" fmla="*/ 26 h 136"/>
                    <a:gd name="T18" fmla="*/ 143 w 164"/>
                    <a:gd name="T19" fmla="*/ 34 h 136"/>
                    <a:gd name="T20" fmla="*/ 158 w 164"/>
                    <a:gd name="T21" fmla="*/ 45 h 136"/>
                    <a:gd name="T22" fmla="*/ 160 w 164"/>
                    <a:gd name="T23" fmla="*/ 51 h 136"/>
                    <a:gd name="T24" fmla="*/ 141 w 164"/>
                    <a:gd name="T25" fmla="*/ 58 h 136"/>
                    <a:gd name="T26" fmla="*/ 141 w 164"/>
                    <a:gd name="T27" fmla="*/ 80 h 136"/>
                    <a:gd name="T28" fmla="*/ 119 w 164"/>
                    <a:gd name="T29" fmla="*/ 95 h 136"/>
                    <a:gd name="T30" fmla="*/ 119 w 164"/>
                    <a:gd name="T31" fmla="*/ 114 h 136"/>
                    <a:gd name="T32" fmla="*/ 91 w 164"/>
                    <a:gd name="T33" fmla="*/ 136 h 136"/>
                    <a:gd name="T34" fmla="*/ 82 w 164"/>
                    <a:gd name="T35" fmla="*/ 123 h 136"/>
                    <a:gd name="T36" fmla="*/ 76 w 164"/>
                    <a:gd name="T37" fmla="*/ 116 h 136"/>
                    <a:gd name="T38" fmla="*/ 65 w 164"/>
                    <a:gd name="T39" fmla="*/ 116 h 136"/>
                    <a:gd name="T40" fmla="*/ 59 w 164"/>
                    <a:gd name="T41" fmla="*/ 123 h 136"/>
                    <a:gd name="T42" fmla="*/ 50 w 164"/>
                    <a:gd name="T43" fmla="*/ 125 h 136"/>
                    <a:gd name="T44" fmla="*/ 39 w 164"/>
                    <a:gd name="T45" fmla="*/ 114 h 136"/>
                    <a:gd name="T46" fmla="*/ 26 w 164"/>
                    <a:gd name="T47" fmla="*/ 114 h 136"/>
                    <a:gd name="T48" fmla="*/ 22 w 164"/>
                    <a:gd name="T49" fmla="*/ 105 h 136"/>
                    <a:gd name="T50" fmla="*/ 20 w 164"/>
                    <a:gd name="T51" fmla="*/ 86 h 136"/>
                    <a:gd name="T52" fmla="*/ 7 w 164"/>
                    <a:gd name="T53" fmla="*/ 80 h 136"/>
                    <a:gd name="T54" fmla="*/ 3 w 164"/>
                    <a:gd name="T55" fmla="*/ 73 h 136"/>
                    <a:gd name="T56" fmla="*/ 0 w 164"/>
                    <a:gd name="T57" fmla="*/ 60 h 136"/>
                    <a:gd name="T58" fmla="*/ 3 w 164"/>
                    <a:gd name="T59" fmla="*/ 41 h 136"/>
                    <a:gd name="T60" fmla="*/ 9 w 164"/>
                    <a:gd name="T61" fmla="*/ 34 h 136"/>
                    <a:gd name="T62" fmla="*/ 15 w 164"/>
                    <a:gd name="T63" fmla="*/ 36 h 1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4"/>
                    <a:gd name="T97" fmla="*/ 0 h 136"/>
                    <a:gd name="T98" fmla="*/ 164 w 164"/>
                    <a:gd name="T99" fmla="*/ 136 h 1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4" h="136">
                      <a:moveTo>
                        <a:pt x="15" y="36"/>
                      </a:moveTo>
                      <a:lnTo>
                        <a:pt x="20" y="45"/>
                      </a:lnTo>
                      <a:lnTo>
                        <a:pt x="37" y="51"/>
                      </a:lnTo>
                      <a:lnTo>
                        <a:pt x="46" y="51"/>
                      </a:lnTo>
                      <a:lnTo>
                        <a:pt x="65" y="56"/>
                      </a:lnTo>
                      <a:lnTo>
                        <a:pt x="82" y="49"/>
                      </a:lnTo>
                      <a:lnTo>
                        <a:pt x="97" y="41"/>
                      </a:lnTo>
                      <a:lnTo>
                        <a:pt x="100" y="21"/>
                      </a:lnTo>
                      <a:lnTo>
                        <a:pt x="110" y="19"/>
                      </a:lnTo>
                      <a:lnTo>
                        <a:pt x="115" y="0"/>
                      </a:lnTo>
                      <a:lnTo>
                        <a:pt x="143" y="2"/>
                      </a:lnTo>
                      <a:lnTo>
                        <a:pt x="143" y="6"/>
                      </a:lnTo>
                      <a:lnTo>
                        <a:pt x="141" y="8"/>
                      </a:lnTo>
                      <a:lnTo>
                        <a:pt x="141" y="10"/>
                      </a:lnTo>
                      <a:lnTo>
                        <a:pt x="139" y="10"/>
                      </a:lnTo>
                      <a:lnTo>
                        <a:pt x="139" y="15"/>
                      </a:lnTo>
                      <a:lnTo>
                        <a:pt x="143" y="19"/>
                      </a:lnTo>
                      <a:lnTo>
                        <a:pt x="145" y="26"/>
                      </a:lnTo>
                      <a:lnTo>
                        <a:pt x="143" y="34"/>
                      </a:lnTo>
                      <a:lnTo>
                        <a:pt x="149" y="36"/>
                      </a:lnTo>
                      <a:lnTo>
                        <a:pt x="158" y="45"/>
                      </a:lnTo>
                      <a:lnTo>
                        <a:pt x="164" y="49"/>
                      </a:lnTo>
                      <a:lnTo>
                        <a:pt x="160" y="51"/>
                      </a:lnTo>
                      <a:lnTo>
                        <a:pt x="145" y="56"/>
                      </a:lnTo>
                      <a:lnTo>
                        <a:pt x="141" y="58"/>
                      </a:lnTo>
                      <a:lnTo>
                        <a:pt x="139" y="71"/>
                      </a:lnTo>
                      <a:lnTo>
                        <a:pt x="141" y="80"/>
                      </a:lnTo>
                      <a:lnTo>
                        <a:pt x="128" y="88"/>
                      </a:lnTo>
                      <a:lnTo>
                        <a:pt x="119" y="95"/>
                      </a:lnTo>
                      <a:lnTo>
                        <a:pt x="121" y="99"/>
                      </a:lnTo>
                      <a:lnTo>
                        <a:pt x="119" y="114"/>
                      </a:lnTo>
                      <a:lnTo>
                        <a:pt x="113" y="125"/>
                      </a:lnTo>
                      <a:lnTo>
                        <a:pt x="91" y="136"/>
                      </a:lnTo>
                      <a:lnTo>
                        <a:pt x="89" y="123"/>
                      </a:lnTo>
                      <a:lnTo>
                        <a:pt x="82" y="123"/>
                      </a:lnTo>
                      <a:lnTo>
                        <a:pt x="76" y="125"/>
                      </a:lnTo>
                      <a:lnTo>
                        <a:pt x="76" y="116"/>
                      </a:lnTo>
                      <a:lnTo>
                        <a:pt x="74" y="121"/>
                      </a:lnTo>
                      <a:lnTo>
                        <a:pt x="65" y="116"/>
                      </a:lnTo>
                      <a:lnTo>
                        <a:pt x="65" y="121"/>
                      </a:lnTo>
                      <a:lnTo>
                        <a:pt x="59" y="123"/>
                      </a:lnTo>
                      <a:lnTo>
                        <a:pt x="54" y="121"/>
                      </a:lnTo>
                      <a:lnTo>
                        <a:pt x="50" y="125"/>
                      </a:lnTo>
                      <a:lnTo>
                        <a:pt x="46" y="116"/>
                      </a:lnTo>
                      <a:lnTo>
                        <a:pt x="39" y="114"/>
                      </a:lnTo>
                      <a:lnTo>
                        <a:pt x="31" y="116"/>
                      </a:lnTo>
                      <a:lnTo>
                        <a:pt x="26" y="114"/>
                      </a:lnTo>
                      <a:lnTo>
                        <a:pt x="22" y="116"/>
                      </a:lnTo>
                      <a:lnTo>
                        <a:pt x="22" y="105"/>
                      </a:lnTo>
                      <a:lnTo>
                        <a:pt x="22" y="99"/>
                      </a:lnTo>
                      <a:lnTo>
                        <a:pt x="20" y="86"/>
                      </a:lnTo>
                      <a:lnTo>
                        <a:pt x="11" y="80"/>
                      </a:lnTo>
                      <a:lnTo>
                        <a:pt x="7" y="80"/>
                      </a:lnTo>
                      <a:lnTo>
                        <a:pt x="9" y="75"/>
                      </a:lnTo>
                      <a:lnTo>
                        <a:pt x="3" y="73"/>
                      </a:lnTo>
                      <a:lnTo>
                        <a:pt x="7" y="67"/>
                      </a:lnTo>
                      <a:lnTo>
                        <a:pt x="0" y="60"/>
                      </a:lnTo>
                      <a:lnTo>
                        <a:pt x="0" y="51"/>
                      </a:lnTo>
                      <a:lnTo>
                        <a:pt x="3" y="41"/>
                      </a:lnTo>
                      <a:lnTo>
                        <a:pt x="7" y="36"/>
                      </a:lnTo>
                      <a:lnTo>
                        <a:pt x="9" y="34"/>
                      </a:lnTo>
                      <a:lnTo>
                        <a:pt x="11" y="34"/>
                      </a:lnTo>
                      <a:lnTo>
                        <a:pt x="15" y="36"/>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36" name="Freeform 300">
                  <a:extLst>
                    <a:ext uri="{FF2B5EF4-FFF2-40B4-BE49-F238E27FC236}">
                      <a16:creationId xmlns:a16="http://schemas.microsoft.com/office/drawing/2014/main" id="{B7195AF7-4C8E-4769-9017-7C2A1191FDE4}"/>
                    </a:ext>
                  </a:extLst>
                </p:cNvPr>
                <p:cNvSpPr>
                  <a:spLocks noChangeAspect="1"/>
                </p:cNvSpPr>
                <p:nvPr/>
              </p:nvSpPr>
              <p:spPr bwMode="auto">
                <a:xfrm>
                  <a:off x="3045" y="2552"/>
                  <a:ext cx="37" cy="26"/>
                </a:xfrm>
                <a:custGeom>
                  <a:avLst/>
                  <a:gdLst>
                    <a:gd name="T0" fmla="*/ 9 w 34"/>
                    <a:gd name="T1" fmla="*/ 0 h 26"/>
                    <a:gd name="T2" fmla="*/ 13 w 34"/>
                    <a:gd name="T3" fmla="*/ 4 h 26"/>
                    <a:gd name="T4" fmla="*/ 34 w 34"/>
                    <a:gd name="T5" fmla="*/ 6 h 26"/>
                    <a:gd name="T6" fmla="*/ 34 w 34"/>
                    <a:gd name="T7" fmla="*/ 26 h 26"/>
                    <a:gd name="T8" fmla="*/ 24 w 34"/>
                    <a:gd name="T9" fmla="*/ 26 h 26"/>
                    <a:gd name="T10" fmla="*/ 15 w 34"/>
                    <a:gd name="T11" fmla="*/ 26 h 26"/>
                    <a:gd name="T12" fmla="*/ 4 w 34"/>
                    <a:gd name="T13" fmla="*/ 26 h 26"/>
                    <a:gd name="T14" fmla="*/ 0 w 34"/>
                    <a:gd name="T15" fmla="*/ 21 h 26"/>
                    <a:gd name="T16" fmla="*/ 9 w 34"/>
                    <a:gd name="T17" fmla="*/ 11 h 26"/>
                    <a:gd name="T18" fmla="*/ 9 w 34"/>
                    <a:gd name="T19" fmla="*/ 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26"/>
                    <a:gd name="T32" fmla="*/ 34 w 34"/>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26">
                      <a:moveTo>
                        <a:pt x="9" y="0"/>
                      </a:moveTo>
                      <a:lnTo>
                        <a:pt x="13" y="4"/>
                      </a:lnTo>
                      <a:lnTo>
                        <a:pt x="34" y="6"/>
                      </a:lnTo>
                      <a:lnTo>
                        <a:pt x="34" y="26"/>
                      </a:lnTo>
                      <a:lnTo>
                        <a:pt x="24" y="26"/>
                      </a:lnTo>
                      <a:lnTo>
                        <a:pt x="15" y="26"/>
                      </a:lnTo>
                      <a:lnTo>
                        <a:pt x="4" y="26"/>
                      </a:lnTo>
                      <a:lnTo>
                        <a:pt x="0" y="21"/>
                      </a:lnTo>
                      <a:lnTo>
                        <a:pt x="9" y="11"/>
                      </a:lnTo>
                      <a:lnTo>
                        <a:pt x="9" y="0"/>
                      </a:lnTo>
                      <a:close/>
                    </a:path>
                  </a:pathLst>
                </a:custGeom>
                <a:grpFill/>
                <a:ln w="4763" cap="rnd">
                  <a:solidFill>
                    <a:srgbClr val="2E2E38"/>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grpSp>
            <p:nvGrpSpPr>
              <p:cNvPr id="71" name="Group 70">
                <a:extLst>
                  <a:ext uri="{FF2B5EF4-FFF2-40B4-BE49-F238E27FC236}">
                    <a16:creationId xmlns:a16="http://schemas.microsoft.com/office/drawing/2014/main" id="{6D1F5F1D-1755-4E5A-8832-2A8451F947E0}"/>
                  </a:ext>
                </a:extLst>
              </p:cNvPr>
              <p:cNvGrpSpPr/>
              <p:nvPr/>
            </p:nvGrpSpPr>
            <p:grpSpPr>
              <a:xfrm>
                <a:off x="1512441" y="2075188"/>
                <a:ext cx="1127813" cy="1158397"/>
                <a:chOff x="1512441" y="2075188"/>
                <a:chExt cx="1127813" cy="1158397"/>
              </a:xfrm>
            </p:grpSpPr>
            <p:graphicFrame>
              <p:nvGraphicFramePr>
                <p:cNvPr id="92" name="Chart 91">
                  <a:extLst>
                    <a:ext uri="{FF2B5EF4-FFF2-40B4-BE49-F238E27FC236}">
                      <a16:creationId xmlns:a16="http://schemas.microsoft.com/office/drawing/2014/main" id="{BD5C44C4-A01F-4643-A1E1-31540766D970}"/>
                    </a:ext>
                  </a:extLst>
                </p:cNvPr>
                <p:cNvGraphicFramePr/>
                <p:nvPr>
                  <p:extLst>
                    <p:ext uri="{D42A27DB-BD31-4B8C-83A1-F6EECF244321}">
                      <p14:modId xmlns:p14="http://schemas.microsoft.com/office/powerpoint/2010/main" val="3971230448"/>
                    </p:ext>
                  </p:extLst>
                </p:nvPr>
              </p:nvGraphicFramePr>
              <p:xfrm>
                <a:off x="1512441" y="2075188"/>
                <a:ext cx="864784" cy="1003772"/>
              </p:xfrm>
              <a:graphic>
                <a:graphicData uri="http://schemas.openxmlformats.org/drawingml/2006/chart">
                  <c:chart xmlns:c="http://schemas.openxmlformats.org/drawingml/2006/chart" xmlns:r="http://schemas.openxmlformats.org/officeDocument/2006/relationships" r:id="rId3"/>
                </a:graphicData>
              </a:graphic>
            </p:graphicFrame>
            <p:sp>
              <p:nvSpPr>
                <p:cNvPr id="93" name="TextBox 92">
                  <a:extLst>
                    <a:ext uri="{FF2B5EF4-FFF2-40B4-BE49-F238E27FC236}">
                      <a16:creationId xmlns:a16="http://schemas.microsoft.com/office/drawing/2014/main" id="{7AD0AFA8-551E-4D67-B079-7A04AC1AF26A}"/>
                    </a:ext>
                  </a:extLst>
                </p:cNvPr>
                <p:cNvSpPr txBox="1"/>
                <p:nvPr/>
              </p:nvSpPr>
              <p:spPr>
                <a:xfrm>
                  <a:off x="1671354" y="2961203"/>
                  <a:ext cx="968900" cy="272382"/>
                </a:xfrm>
                <a:prstGeom prst="rect">
                  <a:avLst/>
                </a:prstGeom>
                <a:solidFill>
                  <a:srgbClr val="333333">
                    <a:alpha val="59000"/>
                  </a:srgbClr>
                </a:solid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FFD200"/>
                    </a:buClr>
                    <a:buSzPct val="70000"/>
                    <a:buFontTx/>
                    <a:buNone/>
                    <a:tabLst/>
                    <a:defRPr/>
                  </a:pPr>
                  <a:r>
                    <a:rPr kumimoji="0" lang="fr-FR" sz="900" b="1" i="0" u="none" strike="noStrike" kern="1200" cap="none" spc="0" normalizeH="0" baseline="0" noProof="0" dirty="0">
                      <a:ln>
                        <a:noFill/>
                      </a:ln>
                      <a:solidFill>
                        <a:srgbClr val="FFFFFF"/>
                      </a:solidFill>
                      <a:effectLst/>
                      <a:uLnTx/>
                      <a:uFillTx/>
                      <a:latin typeface="EYInterstate" panose="02000503020000020004" pitchFamily="2" charset="0"/>
                      <a:ea typeface="+mn-ea"/>
                      <a:cs typeface="+mn-cs"/>
                    </a:rPr>
                    <a:t>North America and Oceania</a:t>
                  </a:r>
                  <a:endParaRPr kumimoji="0" lang="en-GB" sz="900" b="1" i="0" u="none" strike="noStrike" kern="1200" cap="none" spc="0" normalizeH="0" baseline="0" noProof="0" dirty="0" err="1">
                    <a:ln>
                      <a:noFill/>
                    </a:ln>
                    <a:solidFill>
                      <a:srgbClr val="FFFFFF"/>
                    </a:solidFill>
                    <a:effectLst/>
                    <a:uLnTx/>
                    <a:uFillTx/>
                    <a:latin typeface="EYInterstate" panose="02000503020000020004" pitchFamily="2" charset="0"/>
                    <a:ea typeface="+mn-ea"/>
                    <a:cs typeface="+mn-cs"/>
                  </a:endParaRPr>
                </a:p>
              </p:txBody>
            </p:sp>
          </p:grpSp>
          <p:grpSp>
            <p:nvGrpSpPr>
              <p:cNvPr id="72" name="Group 71">
                <a:extLst>
                  <a:ext uri="{FF2B5EF4-FFF2-40B4-BE49-F238E27FC236}">
                    <a16:creationId xmlns:a16="http://schemas.microsoft.com/office/drawing/2014/main" id="{32DD018C-E186-4147-8794-4434212ED422}"/>
                  </a:ext>
                </a:extLst>
              </p:cNvPr>
              <p:cNvGrpSpPr/>
              <p:nvPr/>
            </p:nvGrpSpPr>
            <p:grpSpPr>
              <a:xfrm>
                <a:off x="2091704" y="3829051"/>
                <a:ext cx="1085891" cy="1150534"/>
                <a:chOff x="2091704" y="3829051"/>
                <a:chExt cx="1085891" cy="1150534"/>
              </a:xfrm>
            </p:grpSpPr>
            <p:graphicFrame>
              <p:nvGraphicFramePr>
                <p:cNvPr id="90" name="Chart 89">
                  <a:extLst>
                    <a:ext uri="{FF2B5EF4-FFF2-40B4-BE49-F238E27FC236}">
                      <a16:creationId xmlns:a16="http://schemas.microsoft.com/office/drawing/2014/main" id="{592B9272-FB0F-4933-B646-6A1E1297FFF5}"/>
                    </a:ext>
                  </a:extLst>
                </p:cNvPr>
                <p:cNvGraphicFramePr/>
                <p:nvPr>
                  <p:extLst>
                    <p:ext uri="{D42A27DB-BD31-4B8C-83A1-F6EECF244321}">
                      <p14:modId xmlns:p14="http://schemas.microsoft.com/office/powerpoint/2010/main" val="3430947354"/>
                    </p:ext>
                  </p:extLst>
                </p:nvPr>
              </p:nvGraphicFramePr>
              <p:xfrm>
                <a:off x="2091704" y="3829051"/>
                <a:ext cx="863580" cy="1004101"/>
              </p:xfrm>
              <a:graphic>
                <a:graphicData uri="http://schemas.openxmlformats.org/drawingml/2006/chart">
                  <c:chart xmlns:c="http://schemas.openxmlformats.org/drawingml/2006/chart" xmlns:r="http://schemas.openxmlformats.org/officeDocument/2006/relationships" r:id="rId4"/>
                </a:graphicData>
              </a:graphic>
            </p:graphicFrame>
            <p:sp>
              <p:nvSpPr>
                <p:cNvPr id="91" name="TextBox 90">
                  <a:extLst>
                    <a:ext uri="{FF2B5EF4-FFF2-40B4-BE49-F238E27FC236}">
                      <a16:creationId xmlns:a16="http://schemas.microsoft.com/office/drawing/2014/main" id="{019AE0EF-B8CE-433B-85B3-027954FE2F98}"/>
                    </a:ext>
                  </a:extLst>
                </p:cNvPr>
                <p:cNvSpPr txBox="1"/>
                <p:nvPr/>
              </p:nvSpPr>
              <p:spPr>
                <a:xfrm>
                  <a:off x="2208695" y="4707203"/>
                  <a:ext cx="968900" cy="272382"/>
                </a:xfrm>
                <a:prstGeom prst="rect">
                  <a:avLst/>
                </a:prstGeom>
                <a:solidFill>
                  <a:srgbClr val="333333">
                    <a:alpha val="59000"/>
                  </a:srgbClr>
                </a:solid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FFD200"/>
                    </a:buClr>
                    <a:buSzPct val="70000"/>
                    <a:buFontTx/>
                    <a:buNone/>
                    <a:tabLst/>
                    <a:defRPr/>
                  </a:pPr>
                  <a:r>
                    <a:rPr kumimoji="0" lang="fr-FR" sz="900" b="1" i="0" u="none" strike="noStrike" kern="1200" cap="none" spc="0" normalizeH="0" baseline="0" noProof="0" dirty="0">
                      <a:ln>
                        <a:noFill/>
                      </a:ln>
                      <a:solidFill>
                        <a:srgbClr val="FFFFFF"/>
                      </a:solidFill>
                      <a:effectLst/>
                      <a:uLnTx/>
                      <a:uFillTx/>
                      <a:latin typeface="EYInterstate" panose="02000503020000020004" pitchFamily="2" charset="0"/>
                      <a:ea typeface="+mn-ea"/>
                      <a:cs typeface="+mn-cs"/>
                    </a:rPr>
                    <a:t>Latin America the Caribbean</a:t>
                  </a:r>
                  <a:endParaRPr kumimoji="0" lang="en-GB" sz="900" b="1" i="0" u="none" strike="noStrike" kern="1200" cap="none" spc="0" normalizeH="0" baseline="0" noProof="0" dirty="0" err="1">
                    <a:ln>
                      <a:noFill/>
                    </a:ln>
                    <a:solidFill>
                      <a:srgbClr val="FFFFFF"/>
                    </a:solidFill>
                    <a:effectLst/>
                    <a:uLnTx/>
                    <a:uFillTx/>
                    <a:latin typeface="EYInterstate" panose="02000503020000020004" pitchFamily="2" charset="0"/>
                    <a:ea typeface="+mn-ea"/>
                    <a:cs typeface="+mn-cs"/>
                  </a:endParaRPr>
                </a:p>
              </p:txBody>
            </p:sp>
          </p:grpSp>
          <p:grpSp>
            <p:nvGrpSpPr>
              <p:cNvPr id="73" name="Group 72">
                <a:extLst>
                  <a:ext uri="{FF2B5EF4-FFF2-40B4-BE49-F238E27FC236}">
                    <a16:creationId xmlns:a16="http://schemas.microsoft.com/office/drawing/2014/main" id="{1E0893CC-0279-4D75-836F-48BA6DCBAF98}"/>
                  </a:ext>
                </a:extLst>
              </p:cNvPr>
              <p:cNvGrpSpPr/>
              <p:nvPr/>
            </p:nvGrpSpPr>
            <p:grpSpPr>
              <a:xfrm>
                <a:off x="3298230" y="3522397"/>
                <a:ext cx="1097816" cy="1138713"/>
                <a:chOff x="3298230" y="3522397"/>
                <a:chExt cx="1097816" cy="1138713"/>
              </a:xfrm>
            </p:grpSpPr>
            <p:graphicFrame>
              <p:nvGraphicFramePr>
                <p:cNvPr id="88" name="Chart 87">
                  <a:extLst>
                    <a:ext uri="{FF2B5EF4-FFF2-40B4-BE49-F238E27FC236}">
                      <a16:creationId xmlns:a16="http://schemas.microsoft.com/office/drawing/2014/main" id="{853FE1EE-AC9A-4EAF-8083-07E96ED931D5}"/>
                    </a:ext>
                  </a:extLst>
                </p:cNvPr>
                <p:cNvGraphicFramePr/>
                <p:nvPr>
                  <p:extLst>
                    <p:ext uri="{D42A27DB-BD31-4B8C-83A1-F6EECF244321}">
                      <p14:modId xmlns:p14="http://schemas.microsoft.com/office/powerpoint/2010/main" val="2983883604"/>
                    </p:ext>
                  </p:extLst>
                </p:nvPr>
              </p:nvGraphicFramePr>
              <p:xfrm>
                <a:off x="3298230" y="3522397"/>
                <a:ext cx="864784" cy="1003773"/>
              </p:xfrm>
              <a:graphic>
                <a:graphicData uri="http://schemas.openxmlformats.org/drawingml/2006/chart">
                  <c:chart xmlns:c="http://schemas.openxmlformats.org/drawingml/2006/chart" xmlns:r="http://schemas.openxmlformats.org/officeDocument/2006/relationships" r:id="rId5"/>
                </a:graphicData>
              </a:graphic>
            </p:graphicFrame>
            <p:sp>
              <p:nvSpPr>
                <p:cNvPr id="89" name="TextBox 88">
                  <a:extLst>
                    <a:ext uri="{FF2B5EF4-FFF2-40B4-BE49-F238E27FC236}">
                      <a16:creationId xmlns:a16="http://schemas.microsoft.com/office/drawing/2014/main" id="{464D639D-5D96-4267-9A31-35167D81B62E}"/>
                    </a:ext>
                  </a:extLst>
                </p:cNvPr>
                <p:cNvSpPr txBox="1"/>
                <p:nvPr/>
              </p:nvSpPr>
              <p:spPr>
                <a:xfrm>
                  <a:off x="3427146" y="4388728"/>
                  <a:ext cx="968900" cy="272382"/>
                </a:xfrm>
                <a:prstGeom prst="rect">
                  <a:avLst/>
                </a:prstGeom>
                <a:solidFill>
                  <a:srgbClr val="333333">
                    <a:alpha val="59000"/>
                  </a:srgbClr>
                </a:solid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FFD200"/>
                    </a:buClr>
                    <a:buSzPct val="70000"/>
                    <a:buFontTx/>
                    <a:buNone/>
                    <a:tabLst/>
                    <a:defRPr/>
                  </a:pPr>
                  <a:r>
                    <a:rPr kumimoji="0" lang="fr-FR" sz="900" b="1" i="0" u="none" strike="noStrike" kern="1200" cap="none" spc="0" normalizeH="0" baseline="0" noProof="0" dirty="0" err="1">
                      <a:ln>
                        <a:noFill/>
                      </a:ln>
                      <a:solidFill>
                        <a:srgbClr val="FFFFFF"/>
                      </a:solidFill>
                      <a:effectLst/>
                      <a:uLnTx/>
                      <a:uFillTx/>
                      <a:latin typeface="EYInterstate" panose="02000503020000020004" pitchFamily="2" charset="0"/>
                      <a:ea typeface="+mn-ea"/>
                      <a:cs typeface="+mn-cs"/>
                    </a:rPr>
                    <a:t>Sub-Saharan</a:t>
                  </a:r>
                  <a:r>
                    <a:rPr kumimoji="0" lang="fr-FR" sz="900" b="1" i="0" u="none" strike="noStrike" kern="1200" cap="none" spc="0" normalizeH="0" baseline="0" noProof="0" dirty="0">
                      <a:ln>
                        <a:noFill/>
                      </a:ln>
                      <a:solidFill>
                        <a:srgbClr val="FFFFFF"/>
                      </a:solidFill>
                      <a:effectLst/>
                      <a:uLnTx/>
                      <a:uFillTx/>
                      <a:latin typeface="EYInterstate" panose="02000503020000020004" pitchFamily="2" charset="0"/>
                      <a:ea typeface="+mn-ea"/>
                      <a:cs typeface="+mn-cs"/>
                    </a:rPr>
                    <a:t> </a:t>
                  </a:r>
                  <a:r>
                    <a:rPr kumimoji="0" lang="fr-FR" sz="900" b="1" i="0" u="none" strike="noStrike" kern="1200" cap="none" spc="0" normalizeH="0" baseline="0" noProof="0" dirty="0" err="1">
                      <a:ln>
                        <a:noFill/>
                      </a:ln>
                      <a:solidFill>
                        <a:srgbClr val="FFFFFF"/>
                      </a:solidFill>
                      <a:effectLst/>
                      <a:uLnTx/>
                      <a:uFillTx/>
                      <a:latin typeface="EYInterstate" panose="02000503020000020004" pitchFamily="2" charset="0"/>
                      <a:ea typeface="+mn-ea"/>
                      <a:cs typeface="+mn-cs"/>
                    </a:rPr>
                    <a:t>Africa</a:t>
                  </a:r>
                  <a:endParaRPr kumimoji="0" lang="en-GB" sz="900" b="1" i="0" u="none" strike="noStrike" kern="1200" cap="none" spc="0" normalizeH="0" baseline="0" noProof="0" dirty="0" err="1">
                    <a:ln>
                      <a:noFill/>
                    </a:ln>
                    <a:solidFill>
                      <a:srgbClr val="FFFFFF"/>
                    </a:solidFill>
                    <a:effectLst/>
                    <a:uLnTx/>
                    <a:uFillTx/>
                    <a:latin typeface="EYInterstate" panose="02000503020000020004" pitchFamily="2" charset="0"/>
                    <a:ea typeface="+mn-ea"/>
                    <a:cs typeface="+mn-cs"/>
                  </a:endParaRPr>
                </a:p>
              </p:txBody>
            </p:sp>
          </p:grpSp>
          <p:grpSp>
            <p:nvGrpSpPr>
              <p:cNvPr id="74" name="Group 73">
                <a:extLst>
                  <a:ext uri="{FF2B5EF4-FFF2-40B4-BE49-F238E27FC236}">
                    <a16:creationId xmlns:a16="http://schemas.microsoft.com/office/drawing/2014/main" id="{16D2D6B3-7D39-4229-AA9D-86F3BC59623D}"/>
                  </a:ext>
                </a:extLst>
              </p:cNvPr>
              <p:cNvGrpSpPr/>
              <p:nvPr/>
            </p:nvGrpSpPr>
            <p:grpSpPr>
              <a:xfrm>
                <a:off x="2701754" y="1988473"/>
                <a:ext cx="864784" cy="1019181"/>
                <a:chOff x="2701754" y="1988473"/>
                <a:chExt cx="864784" cy="1019181"/>
              </a:xfrm>
            </p:grpSpPr>
            <p:graphicFrame>
              <p:nvGraphicFramePr>
                <p:cNvPr id="86" name="Chart 85">
                  <a:extLst>
                    <a:ext uri="{FF2B5EF4-FFF2-40B4-BE49-F238E27FC236}">
                      <a16:creationId xmlns:a16="http://schemas.microsoft.com/office/drawing/2014/main" id="{1B491CD5-E46B-40A3-8C9C-9E61E60E7297}"/>
                    </a:ext>
                  </a:extLst>
                </p:cNvPr>
                <p:cNvGraphicFramePr/>
                <p:nvPr>
                  <p:extLst>
                    <p:ext uri="{D42A27DB-BD31-4B8C-83A1-F6EECF244321}">
                      <p14:modId xmlns:p14="http://schemas.microsoft.com/office/powerpoint/2010/main" val="3045583749"/>
                    </p:ext>
                  </p:extLst>
                </p:nvPr>
              </p:nvGraphicFramePr>
              <p:xfrm>
                <a:off x="2701754" y="1988473"/>
                <a:ext cx="864784" cy="1003772"/>
              </p:xfrm>
              <a:graphic>
                <a:graphicData uri="http://schemas.openxmlformats.org/drawingml/2006/chart">
                  <c:chart xmlns:c="http://schemas.openxmlformats.org/drawingml/2006/chart" xmlns:r="http://schemas.openxmlformats.org/officeDocument/2006/relationships" r:id="rId6"/>
                </a:graphicData>
              </a:graphic>
            </p:graphicFrame>
            <p:sp>
              <p:nvSpPr>
                <p:cNvPr id="87" name="TextBox 86">
                  <a:extLst>
                    <a:ext uri="{FF2B5EF4-FFF2-40B4-BE49-F238E27FC236}">
                      <a16:creationId xmlns:a16="http://schemas.microsoft.com/office/drawing/2014/main" id="{D9869A06-8CF4-4A31-A697-35E40B8999E4}"/>
                    </a:ext>
                  </a:extLst>
                </p:cNvPr>
                <p:cNvSpPr txBox="1"/>
                <p:nvPr/>
              </p:nvSpPr>
              <p:spPr>
                <a:xfrm>
                  <a:off x="2824333" y="2854737"/>
                  <a:ext cx="541162" cy="152917"/>
                </a:xfrm>
                <a:prstGeom prst="rect">
                  <a:avLst/>
                </a:prstGeom>
                <a:solidFill>
                  <a:srgbClr val="333333">
                    <a:alpha val="59000"/>
                  </a:srgbClr>
                </a:solid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FFD200"/>
                    </a:buClr>
                    <a:buSzPct val="70000"/>
                    <a:buFontTx/>
                    <a:buNone/>
                    <a:tabLst/>
                    <a:defRPr/>
                  </a:pPr>
                  <a:r>
                    <a:rPr kumimoji="0" lang="fr-FR" sz="900" b="1" i="0" u="none" strike="noStrike" kern="1200" cap="none" spc="0" normalizeH="0" baseline="0" noProof="0" dirty="0">
                      <a:ln>
                        <a:noFill/>
                      </a:ln>
                      <a:solidFill>
                        <a:srgbClr val="FFFFFF"/>
                      </a:solidFill>
                      <a:effectLst/>
                      <a:uLnTx/>
                      <a:uFillTx/>
                      <a:latin typeface="EYInterstate" panose="02000503020000020004" pitchFamily="2" charset="0"/>
                      <a:ea typeface="+mn-ea"/>
                      <a:cs typeface="+mn-cs"/>
                    </a:rPr>
                    <a:t>Europe</a:t>
                  </a:r>
                  <a:endParaRPr kumimoji="0" lang="en-GB" sz="900" b="1" i="0" u="none" strike="noStrike" kern="1200" cap="none" spc="0" normalizeH="0" baseline="0" noProof="0" dirty="0" err="1">
                    <a:ln>
                      <a:noFill/>
                    </a:ln>
                    <a:solidFill>
                      <a:srgbClr val="FFFFFF"/>
                    </a:solidFill>
                    <a:effectLst/>
                    <a:uLnTx/>
                    <a:uFillTx/>
                    <a:latin typeface="EYInterstate" panose="02000503020000020004" pitchFamily="2" charset="0"/>
                    <a:ea typeface="+mn-ea"/>
                    <a:cs typeface="+mn-cs"/>
                  </a:endParaRPr>
                </a:p>
              </p:txBody>
            </p:sp>
          </p:grpSp>
          <p:grpSp>
            <p:nvGrpSpPr>
              <p:cNvPr id="75" name="Group 74">
                <a:extLst>
                  <a:ext uri="{FF2B5EF4-FFF2-40B4-BE49-F238E27FC236}">
                    <a16:creationId xmlns:a16="http://schemas.microsoft.com/office/drawing/2014/main" id="{CF5C2F27-7974-44D8-8399-80D1C936E3D1}"/>
                  </a:ext>
                </a:extLst>
              </p:cNvPr>
              <p:cNvGrpSpPr/>
              <p:nvPr/>
            </p:nvGrpSpPr>
            <p:grpSpPr>
              <a:xfrm>
                <a:off x="3376357" y="2483594"/>
                <a:ext cx="1089949" cy="1125658"/>
                <a:chOff x="3376357" y="2578844"/>
                <a:chExt cx="1089949" cy="1125658"/>
              </a:xfrm>
            </p:grpSpPr>
            <p:graphicFrame>
              <p:nvGraphicFramePr>
                <p:cNvPr id="84" name="Chart 83">
                  <a:extLst>
                    <a:ext uri="{FF2B5EF4-FFF2-40B4-BE49-F238E27FC236}">
                      <a16:creationId xmlns:a16="http://schemas.microsoft.com/office/drawing/2014/main" id="{6A71ED29-997F-40E1-8DB3-F694A94ABEA4}"/>
                    </a:ext>
                  </a:extLst>
                </p:cNvPr>
                <p:cNvGraphicFramePr/>
                <p:nvPr>
                  <p:extLst>
                    <p:ext uri="{D42A27DB-BD31-4B8C-83A1-F6EECF244321}">
                      <p14:modId xmlns:p14="http://schemas.microsoft.com/office/powerpoint/2010/main" val="3699888758"/>
                    </p:ext>
                  </p:extLst>
                </p:nvPr>
              </p:nvGraphicFramePr>
              <p:xfrm>
                <a:off x="3376357" y="2578844"/>
                <a:ext cx="864784" cy="1003773"/>
              </p:xfrm>
              <a:graphic>
                <a:graphicData uri="http://schemas.openxmlformats.org/drawingml/2006/chart">
                  <c:chart xmlns:c="http://schemas.openxmlformats.org/drawingml/2006/chart" xmlns:r="http://schemas.openxmlformats.org/officeDocument/2006/relationships" r:id="rId7"/>
                </a:graphicData>
              </a:graphic>
            </p:graphicFrame>
            <p:sp>
              <p:nvSpPr>
                <p:cNvPr id="85" name="TextBox 84">
                  <a:extLst>
                    <a:ext uri="{FF2B5EF4-FFF2-40B4-BE49-F238E27FC236}">
                      <a16:creationId xmlns:a16="http://schemas.microsoft.com/office/drawing/2014/main" id="{AAD5737C-B6FD-4CE5-8CB8-3A7B65E12D08}"/>
                    </a:ext>
                  </a:extLst>
                </p:cNvPr>
                <p:cNvSpPr txBox="1"/>
                <p:nvPr/>
              </p:nvSpPr>
              <p:spPr>
                <a:xfrm>
                  <a:off x="3497405" y="3432120"/>
                  <a:ext cx="968901" cy="272382"/>
                </a:xfrm>
                <a:prstGeom prst="rect">
                  <a:avLst/>
                </a:prstGeom>
                <a:solidFill>
                  <a:srgbClr val="333333">
                    <a:alpha val="59000"/>
                  </a:srgbClr>
                </a:solid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FFD200"/>
                    </a:buClr>
                    <a:buSzPct val="70000"/>
                    <a:buFontTx/>
                    <a:buNone/>
                    <a:tabLst/>
                    <a:defRPr/>
                  </a:pPr>
                  <a:r>
                    <a:rPr kumimoji="0" lang="fr-FR" sz="900" b="1" i="0" u="none" strike="noStrike" kern="1200" cap="none" spc="0" normalizeH="0" baseline="0" noProof="0" dirty="0">
                      <a:ln>
                        <a:noFill/>
                      </a:ln>
                      <a:solidFill>
                        <a:srgbClr val="FFFFFF"/>
                      </a:solidFill>
                      <a:effectLst/>
                      <a:uLnTx/>
                      <a:uFillTx/>
                      <a:latin typeface="EYInterstate" panose="02000503020000020004" pitchFamily="2" charset="0"/>
                      <a:ea typeface="+mn-ea"/>
                      <a:cs typeface="+mn-cs"/>
                    </a:rPr>
                    <a:t>Middle East and North </a:t>
                  </a:r>
                  <a:r>
                    <a:rPr kumimoji="0" lang="fr-FR" sz="900" b="1" i="0" u="none" strike="noStrike" kern="1200" cap="none" spc="0" normalizeH="0" baseline="0" noProof="0" dirty="0" err="1">
                      <a:ln>
                        <a:noFill/>
                      </a:ln>
                      <a:solidFill>
                        <a:srgbClr val="FFFFFF"/>
                      </a:solidFill>
                      <a:effectLst/>
                      <a:uLnTx/>
                      <a:uFillTx/>
                      <a:latin typeface="EYInterstate" panose="02000503020000020004" pitchFamily="2" charset="0"/>
                      <a:ea typeface="+mn-ea"/>
                      <a:cs typeface="+mn-cs"/>
                    </a:rPr>
                    <a:t>Africa</a:t>
                  </a:r>
                  <a:endParaRPr kumimoji="0" lang="en-GB" sz="900" b="1" i="0" u="none" strike="noStrike" kern="1200" cap="none" spc="0" normalizeH="0" baseline="0" noProof="0" dirty="0" err="1">
                    <a:ln>
                      <a:noFill/>
                    </a:ln>
                    <a:solidFill>
                      <a:srgbClr val="FFFFFF"/>
                    </a:solidFill>
                    <a:effectLst/>
                    <a:uLnTx/>
                    <a:uFillTx/>
                    <a:latin typeface="EYInterstate" panose="02000503020000020004" pitchFamily="2" charset="0"/>
                    <a:ea typeface="+mn-ea"/>
                    <a:cs typeface="+mn-cs"/>
                  </a:endParaRPr>
                </a:p>
              </p:txBody>
            </p:sp>
          </p:grpSp>
          <p:grpSp>
            <p:nvGrpSpPr>
              <p:cNvPr id="76" name="Group 75">
                <a:extLst>
                  <a:ext uri="{FF2B5EF4-FFF2-40B4-BE49-F238E27FC236}">
                    <a16:creationId xmlns:a16="http://schemas.microsoft.com/office/drawing/2014/main" id="{A624B0D0-D2EF-4207-8794-89CB2D7ECA6D}"/>
                  </a:ext>
                </a:extLst>
              </p:cNvPr>
              <p:cNvGrpSpPr/>
              <p:nvPr/>
            </p:nvGrpSpPr>
            <p:grpSpPr>
              <a:xfrm>
                <a:off x="4524899" y="2197763"/>
                <a:ext cx="1089948" cy="1007934"/>
                <a:chOff x="3376357" y="2578844"/>
                <a:chExt cx="1089948" cy="1007934"/>
              </a:xfrm>
            </p:grpSpPr>
            <p:graphicFrame>
              <p:nvGraphicFramePr>
                <p:cNvPr id="82" name="Chart 81">
                  <a:extLst>
                    <a:ext uri="{FF2B5EF4-FFF2-40B4-BE49-F238E27FC236}">
                      <a16:creationId xmlns:a16="http://schemas.microsoft.com/office/drawing/2014/main" id="{074E26C3-DCF7-4BFB-BF37-D7C7E394C83D}"/>
                    </a:ext>
                  </a:extLst>
                </p:cNvPr>
                <p:cNvGraphicFramePr/>
                <p:nvPr>
                  <p:extLst>
                    <p:ext uri="{D42A27DB-BD31-4B8C-83A1-F6EECF244321}">
                      <p14:modId xmlns:p14="http://schemas.microsoft.com/office/powerpoint/2010/main" val="2750420470"/>
                    </p:ext>
                  </p:extLst>
                </p:nvPr>
              </p:nvGraphicFramePr>
              <p:xfrm>
                <a:off x="3376357" y="2578844"/>
                <a:ext cx="864784" cy="1003772"/>
              </p:xfrm>
              <a:graphic>
                <a:graphicData uri="http://schemas.openxmlformats.org/drawingml/2006/chart">
                  <c:chart xmlns:c="http://schemas.openxmlformats.org/drawingml/2006/chart" xmlns:r="http://schemas.openxmlformats.org/officeDocument/2006/relationships" r:id="rId8"/>
                </a:graphicData>
              </a:graphic>
            </p:graphicFrame>
            <p:sp>
              <p:nvSpPr>
                <p:cNvPr id="83" name="TextBox 82">
                  <a:extLst>
                    <a:ext uri="{FF2B5EF4-FFF2-40B4-BE49-F238E27FC236}">
                      <a16:creationId xmlns:a16="http://schemas.microsoft.com/office/drawing/2014/main" id="{D8F35680-B995-4744-9109-C80BB5187BDF}"/>
                    </a:ext>
                  </a:extLst>
                </p:cNvPr>
                <p:cNvSpPr txBox="1"/>
                <p:nvPr/>
              </p:nvSpPr>
              <p:spPr>
                <a:xfrm>
                  <a:off x="3497405" y="3432120"/>
                  <a:ext cx="968900" cy="154658"/>
                </a:xfrm>
                <a:prstGeom prst="rect">
                  <a:avLst/>
                </a:prstGeom>
                <a:solidFill>
                  <a:srgbClr val="333333">
                    <a:alpha val="59000"/>
                  </a:srgbClr>
                </a:solid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FFD200"/>
                    </a:buClr>
                    <a:buSzPct val="70000"/>
                    <a:buFontTx/>
                    <a:buNone/>
                    <a:tabLst/>
                    <a:defRPr/>
                  </a:pPr>
                  <a:r>
                    <a:rPr kumimoji="0" lang="fr-FR" sz="900" b="1" i="0" u="none" strike="noStrike" kern="1200" cap="none" spc="0" normalizeH="0" baseline="0" noProof="0" dirty="0">
                      <a:ln>
                        <a:noFill/>
                      </a:ln>
                      <a:solidFill>
                        <a:srgbClr val="FFFFFF"/>
                      </a:solidFill>
                      <a:effectLst/>
                      <a:uLnTx/>
                      <a:uFillTx/>
                      <a:latin typeface="EYInterstate" panose="02000503020000020004" pitchFamily="2" charset="0"/>
                      <a:ea typeface="+mn-ea"/>
                      <a:cs typeface="+mn-cs"/>
                    </a:rPr>
                    <a:t>Asia</a:t>
                  </a:r>
                  <a:endParaRPr kumimoji="0" lang="en-GB" sz="900" b="1" i="0" u="none" strike="noStrike" kern="1200" cap="none" spc="0" normalizeH="0" baseline="0" noProof="0" dirty="0" err="1">
                    <a:ln>
                      <a:noFill/>
                    </a:ln>
                    <a:solidFill>
                      <a:srgbClr val="FFFFFF"/>
                    </a:solidFill>
                    <a:effectLst/>
                    <a:uLnTx/>
                    <a:uFillTx/>
                    <a:latin typeface="EYInterstate" panose="02000503020000020004" pitchFamily="2" charset="0"/>
                    <a:ea typeface="+mn-ea"/>
                    <a:cs typeface="+mn-cs"/>
                  </a:endParaRPr>
                </a:p>
              </p:txBody>
            </p:sp>
          </p:grpSp>
          <p:grpSp>
            <p:nvGrpSpPr>
              <p:cNvPr id="77" name="Group 76">
                <a:extLst>
                  <a:ext uri="{FF2B5EF4-FFF2-40B4-BE49-F238E27FC236}">
                    <a16:creationId xmlns:a16="http://schemas.microsoft.com/office/drawing/2014/main" id="{0F6081BC-FD65-48DE-82FE-E9A4DDD9F72A}"/>
                  </a:ext>
                </a:extLst>
              </p:cNvPr>
              <p:cNvGrpSpPr/>
              <p:nvPr/>
            </p:nvGrpSpPr>
            <p:grpSpPr>
              <a:xfrm>
                <a:off x="609595" y="3047143"/>
                <a:ext cx="1471267" cy="1960189"/>
                <a:chOff x="609595" y="3047143"/>
                <a:chExt cx="1471267" cy="1960189"/>
              </a:xfrm>
            </p:grpSpPr>
            <p:grpSp>
              <p:nvGrpSpPr>
                <p:cNvPr id="78" name="Group 77">
                  <a:extLst>
                    <a:ext uri="{FF2B5EF4-FFF2-40B4-BE49-F238E27FC236}">
                      <a16:creationId xmlns:a16="http://schemas.microsoft.com/office/drawing/2014/main" id="{62422349-CDAB-496F-8D0B-4695478F29BE}"/>
                    </a:ext>
                  </a:extLst>
                </p:cNvPr>
                <p:cNvGrpSpPr/>
                <p:nvPr/>
              </p:nvGrpSpPr>
              <p:grpSpPr>
                <a:xfrm>
                  <a:off x="609595" y="3047143"/>
                  <a:ext cx="1471267" cy="1870904"/>
                  <a:chOff x="2091703" y="3829051"/>
                  <a:chExt cx="1146763" cy="1032552"/>
                </a:xfrm>
              </p:grpSpPr>
              <p:graphicFrame>
                <p:nvGraphicFramePr>
                  <p:cNvPr id="80" name="Chart 79">
                    <a:extLst>
                      <a:ext uri="{FF2B5EF4-FFF2-40B4-BE49-F238E27FC236}">
                        <a16:creationId xmlns:a16="http://schemas.microsoft.com/office/drawing/2014/main" id="{B9AD00E3-6B74-4CCB-ADA2-CDBC41E03C9B}"/>
                      </a:ext>
                    </a:extLst>
                  </p:cNvPr>
                  <p:cNvGraphicFramePr/>
                  <p:nvPr>
                    <p:extLst>
                      <p:ext uri="{D42A27DB-BD31-4B8C-83A1-F6EECF244321}">
                        <p14:modId xmlns:p14="http://schemas.microsoft.com/office/powerpoint/2010/main" val="3171454644"/>
                      </p:ext>
                    </p:extLst>
                  </p:nvPr>
                </p:nvGraphicFramePr>
                <p:xfrm>
                  <a:off x="2091703" y="3829051"/>
                  <a:ext cx="950197" cy="967536"/>
                </p:xfrm>
                <a:graphic>
                  <a:graphicData uri="http://schemas.openxmlformats.org/drawingml/2006/chart">
                    <c:chart xmlns:c="http://schemas.openxmlformats.org/drawingml/2006/chart" xmlns:r="http://schemas.openxmlformats.org/officeDocument/2006/relationships" r:id="rId9"/>
                  </a:graphicData>
                </a:graphic>
              </p:graphicFrame>
              <p:sp>
                <p:nvSpPr>
                  <p:cNvPr id="81" name="TextBox 80">
                    <a:extLst>
                      <a:ext uri="{FF2B5EF4-FFF2-40B4-BE49-F238E27FC236}">
                        <a16:creationId xmlns:a16="http://schemas.microsoft.com/office/drawing/2014/main" id="{F176E55C-C952-451F-9E8B-5E9C619C9D44}"/>
                      </a:ext>
                    </a:extLst>
                  </p:cNvPr>
                  <p:cNvSpPr txBox="1"/>
                  <p:nvPr/>
                </p:nvSpPr>
                <p:spPr>
                  <a:xfrm>
                    <a:off x="2437973" y="4777208"/>
                    <a:ext cx="800493" cy="84395"/>
                  </a:xfrm>
                  <a:prstGeom prst="rect">
                    <a:avLst/>
                  </a:prstGeom>
                  <a:solidFill>
                    <a:srgbClr val="333333">
                      <a:alpha val="59000"/>
                    </a:srgbClr>
                  </a:solid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FFD200"/>
                      </a:buClr>
                      <a:buSzPct val="70000"/>
                      <a:buFontTx/>
                      <a:buNone/>
                      <a:tabLst/>
                      <a:defRPr/>
                    </a:pPr>
                    <a:r>
                      <a:rPr kumimoji="0" lang="fr-FR" sz="900" b="1" i="0" u="none" strike="noStrike" kern="1200" cap="none" spc="0" normalizeH="0" baseline="0" noProof="0" dirty="0">
                        <a:ln>
                          <a:noFill/>
                        </a:ln>
                        <a:solidFill>
                          <a:srgbClr val="FFFFFF"/>
                        </a:solidFill>
                        <a:effectLst/>
                        <a:uLnTx/>
                        <a:uFillTx/>
                        <a:latin typeface="EYInterstate" panose="02000503020000020004" pitchFamily="2" charset="0"/>
                        <a:ea typeface="+mn-ea"/>
                        <a:cs typeface="+mn-cs"/>
                      </a:rPr>
                      <a:t>Global</a:t>
                    </a:r>
                    <a:endParaRPr kumimoji="0" lang="en-GB" sz="900" b="1" i="0" u="none" strike="noStrike" kern="1200" cap="none" spc="0" normalizeH="0" baseline="0" noProof="0" dirty="0" err="1">
                      <a:ln>
                        <a:noFill/>
                      </a:ln>
                      <a:solidFill>
                        <a:srgbClr val="FFFFFF"/>
                      </a:solidFill>
                      <a:effectLst/>
                      <a:uLnTx/>
                      <a:uFillTx/>
                      <a:latin typeface="EYInterstate" panose="02000503020000020004" pitchFamily="2" charset="0"/>
                      <a:ea typeface="+mn-ea"/>
                      <a:cs typeface="+mn-cs"/>
                    </a:endParaRPr>
                  </a:p>
                </p:txBody>
              </p:sp>
            </p:grpSp>
            <p:pic>
              <p:nvPicPr>
                <p:cNvPr id="79" name="Graphic 78" descr="Earth globe Americas">
                  <a:extLst>
                    <a:ext uri="{FF2B5EF4-FFF2-40B4-BE49-F238E27FC236}">
                      <a16:creationId xmlns:a16="http://schemas.microsoft.com/office/drawing/2014/main" id="{3872BCC3-7F2C-4F18-8B2A-E3064C0D422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8784" y="4683332"/>
                  <a:ext cx="328228" cy="324000"/>
                </a:xfrm>
                <a:prstGeom prst="rect">
                  <a:avLst/>
                </a:prstGeom>
              </p:spPr>
            </p:pic>
          </p:grpSp>
        </p:grpSp>
      </p:grpSp>
      <p:sp>
        <p:nvSpPr>
          <p:cNvPr id="449" name="Title 4">
            <a:extLst>
              <a:ext uri="{FF2B5EF4-FFF2-40B4-BE49-F238E27FC236}">
                <a16:creationId xmlns:a16="http://schemas.microsoft.com/office/drawing/2014/main" id="{C8275A6C-D32A-4C96-AA57-6813F6A34FF1}"/>
              </a:ext>
            </a:extLst>
          </p:cNvPr>
          <p:cNvSpPr txBox="1">
            <a:spLocks/>
          </p:cNvSpPr>
          <p:nvPr/>
        </p:nvSpPr>
        <p:spPr>
          <a:xfrm>
            <a:off x="1758977" y="80644"/>
            <a:ext cx="9901881" cy="860400"/>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2000" b="1" kern="1200">
                <a:solidFill>
                  <a:schemeClr val="bg1"/>
                </a:solidFill>
                <a:latin typeface="+mn-lt"/>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j-ea"/>
                <a:cs typeface="Arial" pitchFamily="34" charset="0"/>
              </a:rPr>
              <a:t>Global industry trends</a:t>
            </a:r>
            <a:br>
              <a:rPr kumimoji="0" lang="en-US" sz="2000" b="1" i="0" u="none" strike="noStrike" kern="1200" cap="none" spc="0" normalizeH="0" baseline="0" noProof="0" dirty="0">
                <a:ln>
                  <a:noFill/>
                </a:ln>
                <a:solidFill>
                  <a:srgbClr val="FFFFFF"/>
                </a:solidFill>
                <a:effectLst/>
                <a:uLnTx/>
                <a:uFillTx/>
                <a:latin typeface="Arial"/>
                <a:ea typeface="+mj-ea"/>
                <a:cs typeface="Arial" pitchFamily="34" charset="0"/>
              </a:rPr>
            </a:br>
            <a:r>
              <a:rPr kumimoji="0" lang="en-US" sz="1600" b="0" i="0" u="none" strike="noStrike" kern="1200" cap="none" spc="0" normalizeH="0" baseline="0" noProof="0" dirty="0">
                <a:ln>
                  <a:noFill/>
                </a:ln>
                <a:solidFill>
                  <a:srgbClr val="FFFFFF"/>
                </a:solidFill>
                <a:effectLst/>
                <a:uLnTx/>
                <a:uFillTx/>
                <a:latin typeface="EYInterstate Light" panose="02000506000000020004" pitchFamily="2" charset="0"/>
              </a:rPr>
              <a:t>Governments commitment to climate change targets</a:t>
            </a:r>
          </a:p>
        </p:txBody>
      </p:sp>
      <p:sp>
        <p:nvSpPr>
          <p:cNvPr id="443" name="Rectangle 442">
            <a:extLst>
              <a:ext uri="{FF2B5EF4-FFF2-40B4-BE49-F238E27FC236}">
                <a16:creationId xmlns:a16="http://schemas.microsoft.com/office/drawing/2014/main" id="{C07CB73F-E6F2-4890-A98C-849D1D05B944}"/>
              </a:ext>
            </a:extLst>
          </p:cNvPr>
          <p:cNvSpPr>
            <a:spLocks/>
          </p:cNvSpPr>
          <p:nvPr/>
        </p:nvSpPr>
        <p:spPr>
          <a:xfrm>
            <a:off x="6374935" y="1740184"/>
            <a:ext cx="5191788" cy="3755034"/>
          </a:xfrm>
          <a:prstGeom prst="rect">
            <a:avLst/>
          </a:prstGeom>
          <a:noFill/>
          <a:ln w="9525" cap="flat" cmpd="sng" algn="ctr">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82990" tIns="36000" rIns="36000" bIns="82990" rtlCol="0" anchor="t" anchorCtr="0"/>
          <a:lstStyle/>
          <a:p>
            <a:pPr marL="0" marR="0" lvl="0" indent="0" algn="l" defTabSz="914400" rtl="0" eaLnBrk="1" fontAlgn="auto" latinLnBrk="0" hangingPunct="1">
              <a:lnSpc>
                <a:spcPct val="100000"/>
              </a:lnSpc>
              <a:spcBef>
                <a:spcPts val="0"/>
              </a:spcBef>
              <a:spcAft>
                <a:spcPts val="0"/>
              </a:spcAft>
              <a:buClrTx/>
              <a:buSzPct val="75000"/>
              <a:buFontTx/>
              <a:buNone/>
              <a:tabLst/>
              <a:defRPr/>
            </a:pPr>
            <a:r>
              <a:rPr kumimoji="0" lang="en-US" sz="1300" b="1" i="0" u="none" strike="noStrike" kern="1200" cap="none" spc="0" normalizeH="0" baseline="0" noProof="0" dirty="0">
                <a:ln>
                  <a:noFill/>
                </a:ln>
                <a:solidFill>
                  <a:srgbClr val="FFD200"/>
                </a:solidFill>
                <a:effectLst/>
                <a:uLnTx/>
                <a:uFillTx/>
                <a:latin typeface="EYInterstate Light" panose="02000506000000020004" pitchFamily="2" charset="0"/>
                <a:ea typeface="+mn-ea"/>
                <a:cs typeface="+mn-cs"/>
              </a:rPr>
              <a:t>Paris Agreement (2015)</a:t>
            </a:r>
            <a:endParaRPr kumimoji="0" lang="en-US" sz="1300" b="0" i="0" u="none" strike="noStrike" kern="1200" cap="none" spc="0" normalizeH="0" baseline="0" noProof="0" dirty="0">
              <a:ln>
                <a:noFill/>
              </a:ln>
              <a:solidFill>
                <a:srgbClr val="FFFFFF"/>
              </a:solidFill>
              <a:effectLst/>
              <a:uLnTx/>
              <a:uFillTx/>
              <a:latin typeface="EYInterstate Light" panose="02000506000000020004" pitchFamily="2" charset="0"/>
              <a:ea typeface="+mn-ea"/>
              <a:cs typeface="+mn-cs"/>
            </a:endParaRPr>
          </a:p>
          <a:p>
            <a:pPr marL="180000" marR="0" lvl="1" indent="-180000" algn="l" defTabSz="914400" rtl="0" eaLnBrk="1" fontAlgn="base" latinLnBrk="0" hangingPunct="1">
              <a:lnSpc>
                <a:spcPct val="100000"/>
              </a:lnSpc>
              <a:spcBef>
                <a:spcPct val="0"/>
              </a:spcBef>
              <a:spcAft>
                <a:spcPts val="300"/>
              </a:spcAft>
              <a:buClr>
                <a:srgbClr val="FFD200"/>
              </a:buClr>
              <a:buSzPct val="70000"/>
              <a:buFont typeface="Arial" panose="020B0604020202020204" pitchFamily="34" charset="0"/>
              <a:buChar char="►"/>
              <a:tabLst/>
              <a:defRPr/>
            </a:pPr>
            <a:r>
              <a:rPr kumimoji="0" lang="en-US" sz="1300" b="0" i="0" u="none" strike="noStrike" kern="1200" cap="none" spc="0" normalizeH="0" baseline="0" noProof="0" dirty="0">
                <a:ln>
                  <a:noFill/>
                </a:ln>
                <a:solidFill>
                  <a:srgbClr val="FFFFFF"/>
                </a:solidFill>
                <a:effectLst/>
                <a:uLnTx/>
                <a:uFillTx/>
                <a:latin typeface="EYInterstate Light" panose="02000506000000020004" pitchFamily="2" charset="0"/>
                <a:ea typeface="+mn-ea"/>
                <a:cs typeface="+mn-cs"/>
              </a:rPr>
              <a:t>196 countries came together under the Paris Agreement to transform their development trajectories, in order to limit global warming to 1.5°C to 2°C above pre-industrial levels</a:t>
            </a:r>
          </a:p>
          <a:p>
            <a:pPr marL="0" marR="0" lvl="1" indent="0" algn="l" defTabSz="914400" rtl="0" eaLnBrk="1" fontAlgn="base" latinLnBrk="0" hangingPunct="1">
              <a:lnSpc>
                <a:spcPct val="100000"/>
              </a:lnSpc>
              <a:spcBef>
                <a:spcPct val="0"/>
              </a:spcBef>
              <a:spcAft>
                <a:spcPts val="300"/>
              </a:spcAft>
              <a:buClr>
                <a:srgbClr val="FFD200"/>
              </a:buClr>
              <a:buSzPct val="70000"/>
              <a:buFontTx/>
              <a:buNone/>
              <a:tabLst/>
              <a:defRPr/>
            </a:pPr>
            <a:endParaRPr kumimoji="0" lang="en-US" sz="1300" b="1" i="0" u="none" strike="noStrike" kern="1200" cap="none" spc="0" normalizeH="0" baseline="0" noProof="0" dirty="0">
              <a:ln>
                <a:noFill/>
              </a:ln>
              <a:solidFill>
                <a:srgbClr val="FFFFFF"/>
              </a:solidFill>
              <a:effectLst/>
              <a:uLnTx/>
              <a:uFillTx/>
              <a:latin typeface="EYInterstate Light" panose="02000506000000020004" pitchFamily="2" charset="0"/>
              <a:ea typeface="+mn-ea"/>
              <a:cs typeface="+mn-cs"/>
            </a:endParaRPr>
          </a:p>
          <a:p>
            <a:pPr marL="0" marR="0" lvl="1" indent="0" algn="l" defTabSz="914400" rtl="0" eaLnBrk="1" fontAlgn="base" latinLnBrk="0" hangingPunct="1">
              <a:lnSpc>
                <a:spcPct val="100000"/>
              </a:lnSpc>
              <a:spcBef>
                <a:spcPct val="0"/>
              </a:spcBef>
              <a:spcAft>
                <a:spcPts val="300"/>
              </a:spcAft>
              <a:buClr>
                <a:srgbClr val="FFD200"/>
              </a:buClr>
              <a:buSzPct val="70000"/>
              <a:buFontTx/>
              <a:buNone/>
              <a:tabLst/>
              <a:defRPr/>
            </a:pPr>
            <a:r>
              <a:rPr kumimoji="0" lang="en-US" sz="1300" b="1" i="0" u="none" strike="noStrike" kern="1200" cap="none" spc="0" normalizeH="0" baseline="0" noProof="0" dirty="0">
                <a:ln>
                  <a:noFill/>
                </a:ln>
                <a:solidFill>
                  <a:srgbClr val="FFD200"/>
                </a:solidFill>
                <a:effectLst/>
                <a:uLnTx/>
                <a:uFillTx/>
                <a:latin typeface="EYInterstate Light" panose="02000506000000020004" pitchFamily="2" charset="0"/>
                <a:ea typeface="+mn-ea"/>
                <a:cs typeface="+mn-cs"/>
              </a:rPr>
              <a:t>Nationally Determined Contribution (NDCs)</a:t>
            </a:r>
            <a:endParaRPr kumimoji="0" lang="en-US" sz="1300" b="0" i="0" u="none" strike="noStrike" kern="1200" cap="none" spc="0" normalizeH="0" baseline="0" noProof="0" dirty="0">
              <a:ln>
                <a:noFill/>
              </a:ln>
              <a:solidFill>
                <a:srgbClr val="FFFFFF"/>
              </a:solidFill>
              <a:effectLst/>
              <a:uLnTx/>
              <a:uFillTx/>
              <a:latin typeface="EYInterstate Light" panose="02000506000000020004" pitchFamily="2" charset="0"/>
              <a:ea typeface="+mn-ea"/>
              <a:cs typeface="+mn-cs"/>
            </a:endParaRPr>
          </a:p>
          <a:p>
            <a:pPr marL="180000" marR="0" lvl="1" indent="-180000" algn="l" defTabSz="914400" rtl="0" eaLnBrk="1" fontAlgn="base" latinLnBrk="0" hangingPunct="1">
              <a:lnSpc>
                <a:spcPct val="100000"/>
              </a:lnSpc>
              <a:spcBef>
                <a:spcPct val="0"/>
              </a:spcBef>
              <a:spcAft>
                <a:spcPts val="300"/>
              </a:spcAft>
              <a:buClr>
                <a:srgbClr val="FFD200"/>
              </a:buClr>
              <a:buSzPct val="70000"/>
              <a:buFont typeface="Arial" panose="020B0604020202020204" pitchFamily="34" charset="0"/>
              <a:buChar char="►"/>
              <a:tabLst/>
              <a:defRPr/>
            </a:pPr>
            <a:r>
              <a:rPr kumimoji="0" lang="en-US" sz="1300" b="0" i="0" u="none" strike="noStrike" kern="1200" cap="none" spc="0" normalizeH="0" baseline="0" noProof="0" dirty="0">
                <a:ln>
                  <a:noFill/>
                </a:ln>
                <a:solidFill>
                  <a:srgbClr val="FFFFFF"/>
                </a:solidFill>
                <a:effectLst/>
                <a:uLnTx/>
                <a:uFillTx/>
                <a:latin typeface="EYInterstate Light" panose="02000506000000020004" pitchFamily="2" charset="0"/>
                <a:ea typeface="+mn-ea"/>
                <a:cs typeface="+mn-cs"/>
              </a:rPr>
              <a:t>The Paris Agreement requires each country to prepare, communicate and maintain successive Nationally Determined Contributions (NDCs) that it intends to achieve</a:t>
            </a:r>
          </a:p>
          <a:p>
            <a:pPr marL="180000" marR="0" lvl="1" indent="-180000" algn="l" defTabSz="914400" rtl="0" eaLnBrk="1" fontAlgn="base" latinLnBrk="0" hangingPunct="1">
              <a:lnSpc>
                <a:spcPct val="100000"/>
              </a:lnSpc>
              <a:spcBef>
                <a:spcPct val="0"/>
              </a:spcBef>
              <a:spcAft>
                <a:spcPts val="300"/>
              </a:spcAft>
              <a:buClr>
                <a:srgbClr val="FFD200"/>
              </a:buClr>
              <a:buSzPct val="70000"/>
              <a:buFont typeface="Arial" panose="020B0604020202020204" pitchFamily="34" charset="0"/>
              <a:buChar char="►"/>
              <a:tabLst/>
              <a:defRPr/>
            </a:pPr>
            <a:r>
              <a:rPr kumimoji="0" lang="en-US" sz="1300" b="0" i="0" u="none" strike="noStrike" kern="1200" cap="none" spc="0" normalizeH="0" baseline="0" noProof="0" dirty="0">
                <a:ln>
                  <a:noFill/>
                </a:ln>
                <a:solidFill>
                  <a:srgbClr val="FFFFFF"/>
                </a:solidFill>
                <a:effectLst/>
                <a:uLnTx/>
                <a:uFillTx/>
                <a:latin typeface="EYInterstate Light" panose="02000506000000020004" pitchFamily="2" charset="0"/>
                <a:ea typeface="+mn-ea"/>
                <a:cs typeface="+mn-cs"/>
              </a:rPr>
              <a:t>Each climate plan reflects the country’s ambition for reducing emissions, taking into account its domestic circumstances and capabilities</a:t>
            </a:r>
          </a:p>
          <a:p>
            <a:pPr marL="180000" marR="0" lvl="1" indent="-180000" algn="l" defTabSz="914400" rtl="0" eaLnBrk="1" fontAlgn="base" latinLnBrk="0" hangingPunct="1">
              <a:lnSpc>
                <a:spcPct val="100000"/>
              </a:lnSpc>
              <a:spcBef>
                <a:spcPct val="0"/>
              </a:spcBef>
              <a:spcAft>
                <a:spcPts val="300"/>
              </a:spcAft>
              <a:buClr>
                <a:srgbClr val="FFD200"/>
              </a:buClr>
              <a:buSzPct val="70000"/>
              <a:buFont typeface="Arial" panose="020B0604020202020204" pitchFamily="34" charset="0"/>
              <a:buChar char="►"/>
              <a:tabLst/>
              <a:defRPr/>
            </a:pPr>
            <a:r>
              <a:rPr kumimoji="0" lang="en-US" sz="1300" b="0" i="0" u="none" strike="noStrike" kern="1200" cap="none" spc="0" normalizeH="0" baseline="0" noProof="0" dirty="0">
                <a:ln>
                  <a:noFill/>
                </a:ln>
                <a:solidFill>
                  <a:srgbClr val="FFFFFF"/>
                </a:solidFill>
                <a:effectLst/>
                <a:uLnTx/>
                <a:uFillTx/>
                <a:latin typeface="EYInterstate Light" panose="02000506000000020004" pitchFamily="2" charset="0"/>
                <a:ea typeface="+mn-ea"/>
                <a:cs typeface="+mn-cs"/>
              </a:rPr>
              <a:t>The chart on the left shows the number of countries that submitted a NDC by region: 156 countries submitted a NDC globally, of which 140 mentioned renewables (incl. 105 with a quantifiable renewable target)</a:t>
            </a:r>
          </a:p>
        </p:txBody>
      </p:sp>
      <p:grpSp>
        <p:nvGrpSpPr>
          <p:cNvPr id="566" name="Group 565">
            <a:extLst>
              <a:ext uri="{FF2B5EF4-FFF2-40B4-BE49-F238E27FC236}">
                <a16:creationId xmlns:a16="http://schemas.microsoft.com/office/drawing/2014/main" id="{6F6EB870-2374-4CFB-8548-CB222DEED979}"/>
              </a:ext>
            </a:extLst>
          </p:cNvPr>
          <p:cNvGrpSpPr/>
          <p:nvPr/>
        </p:nvGrpSpPr>
        <p:grpSpPr>
          <a:xfrm>
            <a:off x="1430409" y="830448"/>
            <a:ext cx="162000" cy="192778"/>
            <a:chOff x="1430409" y="830448"/>
            <a:chExt cx="162000" cy="192778"/>
          </a:xfrm>
        </p:grpSpPr>
        <p:sp>
          <p:nvSpPr>
            <p:cNvPr id="567" name="Freeform: Shape 566">
              <a:extLst>
                <a:ext uri="{FF2B5EF4-FFF2-40B4-BE49-F238E27FC236}">
                  <a16:creationId xmlns:a16="http://schemas.microsoft.com/office/drawing/2014/main" id="{D632C911-5384-47C4-BEC6-72244E378FD3}"/>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3"/>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8" name="Trapezoid 6">
              <a:extLst>
                <a:ext uri="{FF2B5EF4-FFF2-40B4-BE49-F238E27FC236}">
                  <a16:creationId xmlns:a16="http://schemas.microsoft.com/office/drawing/2014/main" id="{6F32042B-ED83-433E-B7C1-F615DAE2CDB8}"/>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3"/>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569" name="Freeform 64">
            <a:extLst>
              <a:ext uri="{FF2B5EF4-FFF2-40B4-BE49-F238E27FC236}">
                <a16:creationId xmlns:a16="http://schemas.microsoft.com/office/drawing/2014/main" id="{87113317-C43B-4747-8ED2-E46CAE17DED9}"/>
              </a:ext>
            </a:extLst>
          </p:cNvPr>
          <p:cNvSpPr>
            <a:spLocks noEditPoints="1"/>
          </p:cNvSpPr>
          <p:nvPr/>
        </p:nvSpPr>
        <p:spPr bwMode="auto">
          <a:xfrm>
            <a:off x="148899" y="43815"/>
            <a:ext cx="206356" cy="200791"/>
          </a:xfrm>
          <a:custGeom>
            <a:avLst/>
            <a:gdLst>
              <a:gd name="T0" fmla="*/ 490 w 2096"/>
              <a:gd name="T1" fmla="*/ 1024 h 2048"/>
              <a:gd name="T2" fmla="*/ 1598 w 2096"/>
              <a:gd name="T3" fmla="*/ 1024 h 2048"/>
              <a:gd name="T4" fmla="*/ 315 w 2096"/>
              <a:gd name="T5" fmla="*/ 1118 h 2048"/>
              <a:gd name="T6" fmla="*/ 11 w 2096"/>
              <a:gd name="T7" fmla="*/ 1012 h 2048"/>
              <a:gd name="T8" fmla="*/ 326 w 2096"/>
              <a:gd name="T9" fmla="*/ 933 h 2048"/>
              <a:gd name="T10" fmla="*/ 331 w 2096"/>
              <a:gd name="T11" fmla="*/ 1105 h 2048"/>
              <a:gd name="T12" fmla="*/ 315 w 2096"/>
              <a:gd name="T13" fmla="*/ 1118 h 2048"/>
              <a:gd name="T14" fmla="*/ 1782 w 2096"/>
              <a:gd name="T15" fmla="*/ 930 h 2048"/>
              <a:gd name="T16" fmla="*/ 1765 w 2096"/>
              <a:gd name="T17" fmla="*/ 942 h 2048"/>
              <a:gd name="T18" fmla="*/ 1770 w 2096"/>
              <a:gd name="T19" fmla="*/ 1116 h 2048"/>
              <a:gd name="T20" fmla="*/ 2085 w 2096"/>
              <a:gd name="T21" fmla="*/ 1037 h 2048"/>
              <a:gd name="T22" fmla="*/ 1125 w 2096"/>
              <a:gd name="T23" fmla="*/ 1718 h 2048"/>
              <a:gd name="T24" fmla="*/ 951 w 2096"/>
              <a:gd name="T25" fmla="*/ 1722 h 2048"/>
              <a:gd name="T26" fmla="*/ 1031 w 2096"/>
              <a:gd name="T27" fmla="*/ 2037 h 2048"/>
              <a:gd name="T28" fmla="*/ 1138 w 2096"/>
              <a:gd name="T29" fmla="*/ 1734 h 2048"/>
              <a:gd name="T30" fmla="*/ 1125 w 2096"/>
              <a:gd name="T31" fmla="*/ 1718 h 2048"/>
              <a:gd name="T32" fmla="*/ 1125 w 2096"/>
              <a:gd name="T33" fmla="*/ 331 h 2048"/>
              <a:gd name="T34" fmla="*/ 1138 w 2096"/>
              <a:gd name="T35" fmla="*/ 315 h 2048"/>
              <a:gd name="T36" fmla="*/ 1031 w 2096"/>
              <a:gd name="T37" fmla="*/ 11 h 2048"/>
              <a:gd name="T38" fmla="*/ 951 w 2096"/>
              <a:gd name="T39" fmla="*/ 326 h 2048"/>
              <a:gd name="T40" fmla="*/ 494 w 2096"/>
              <a:gd name="T41" fmla="*/ 1457 h 2048"/>
              <a:gd name="T42" fmla="*/ 474 w 2096"/>
              <a:gd name="T43" fmla="*/ 1460 h 2048"/>
              <a:gd name="T44" fmla="*/ 335 w 2096"/>
              <a:gd name="T45" fmla="*/ 1749 h 2048"/>
              <a:gd name="T46" fmla="*/ 614 w 2096"/>
              <a:gd name="T47" fmla="*/ 1583 h 2048"/>
              <a:gd name="T48" fmla="*/ 494 w 2096"/>
              <a:gd name="T49" fmla="*/ 1457 h 2048"/>
              <a:gd name="T50" fmla="*/ 1604 w 2096"/>
              <a:gd name="T51" fmla="*/ 595 h 2048"/>
              <a:gd name="T52" fmla="*/ 1770 w 2096"/>
              <a:gd name="T53" fmla="*/ 317 h 2048"/>
              <a:gd name="T54" fmla="*/ 1479 w 2096"/>
              <a:gd name="T55" fmla="*/ 456 h 2048"/>
              <a:gd name="T56" fmla="*/ 1477 w 2096"/>
              <a:gd name="T57" fmla="*/ 476 h 2048"/>
              <a:gd name="T58" fmla="*/ 1550 w 2096"/>
              <a:gd name="T59" fmla="*/ 1460 h 2048"/>
              <a:gd name="T60" fmla="*/ 1530 w 2096"/>
              <a:gd name="T61" fmla="*/ 1457 h 2048"/>
              <a:gd name="T62" fmla="*/ 1411 w 2096"/>
              <a:gd name="T63" fmla="*/ 1583 h 2048"/>
              <a:gd name="T64" fmla="*/ 1690 w 2096"/>
              <a:gd name="T65" fmla="*/ 1749 h 2048"/>
              <a:gd name="T66" fmla="*/ 1550 w 2096"/>
              <a:gd name="T67" fmla="*/ 1460 h 2048"/>
              <a:gd name="T68" fmla="*/ 421 w 2096"/>
              <a:gd name="T69" fmla="*/ 596 h 2048"/>
              <a:gd name="T70" fmla="*/ 547 w 2096"/>
              <a:gd name="T71" fmla="*/ 476 h 2048"/>
              <a:gd name="T72" fmla="*/ 546 w 2096"/>
              <a:gd name="T73" fmla="*/ 457 h 2048"/>
              <a:gd name="T74" fmla="*/ 276 w 2096"/>
              <a:gd name="T75" fmla="*/ 33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6" h="2048">
                <a:moveTo>
                  <a:pt x="1043" y="1577"/>
                </a:moveTo>
                <a:cubicBezTo>
                  <a:pt x="738" y="1577"/>
                  <a:pt x="490" y="1330"/>
                  <a:pt x="490" y="1024"/>
                </a:cubicBezTo>
                <a:cubicBezTo>
                  <a:pt x="490" y="719"/>
                  <a:pt x="738" y="471"/>
                  <a:pt x="1043" y="471"/>
                </a:cubicBezTo>
                <a:cubicBezTo>
                  <a:pt x="1349" y="471"/>
                  <a:pt x="1598" y="719"/>
                  <a:pt x="1598" y="1024"/>
                </a:cubicBezTo>
                <a:cubicBezTo>
                  <a:pt x="1598" y="1330"/>
                  <a:pt x="1349" y="1577"/>
                  <a:pt x="1043" y="1577"/>
                </a:cubicBezTo>
                <a:close/>
                <a:moveTo>
                  <a:pt x="315" y="1118"/>
                </a:moveTo>
                <a:cubicBezTo>
                  <a:pt x="11" y="1037"/>
                  <a:pt x="11" y="1037"/>
                  <a:pt x="11" y="1037"/>
                </a:cubicBezTo>
                <a:cubicBezTo>
                  <a:pt x="0" y="1033"/>
                  <a:pt x="0" y="1015"/>
                  <a:pt x="11" y="1012"/>
                </a:cubicBezTo>
                <a:cubicBezTo>
                  <a:pt x="315" y="930"/>
                  <a:pt x="315" y="930"/>
                  <a:pt x="315" y="930"/>
                </a:cubicBezTo>
                <a:cubicBezTo>
                  <a:pt x="319" y="929"/>
                  <a:pt x="323" y="930"/>
                  <a:pt x="326" y="933"/>
                </a:cubicBezTo>
                <a:cubicBezTo>
                  <a:pt x="330" y="935"/>
                  <a:pt x="331" y="939"/>
                  <a:pt x="331" y="942"/>
                </a:cubicBezTo>
                <a:cubicBezTo>
                  <a:pt x="331" y="1105"/>
                  <a:pt x="331" y="1105"/>
                  <a:pt x="331" y="1105"/>
                </a:cubicBezTo>
                <a:cubicBezTo>
                  <a:pt x="331" y="1110"/>
                  <a:pt x="330" y="1113"/>
                  <a:pt x="326" y="1116"/>
                </a:cubicBezTo>
                <a:cubicBezTo>
                  <a:pt x="323" y="1118"/>
                  <a:pt x="319" y="1119"/>
                  <a:pt x="315" y="1118"/>
                </a:cubicBezTo>
                <a:close/>
                <a:moveTo>
                  <a:pt x="2085" y="1012"/>
                </a:moveTo>
                <a:cubicBezTo>
                  <a:pt x="1782" y="930"/>
                  <a:pt x="1782" y="930"/>
                  <a:pt x="1782" y="930"/>
                </a:cubicBezTo>
                <a:cubicBezTo>
                  <a:pt x="1778" y="929"/>
                  <a:pt x="1773" y="930"/>
                  <a:pt x="1770" y="933"/>
                </a:cubicBezTo>
                <a:cubicBezTo>
                  <a:pt x="1767" y="935"/>
                  <a:pt x="1765" y="939"/>
                  <a:pt x="1765" y="942"/>
                </a:cubicBezTo>
                <a:cubicBezTo>
                  <a:pt x="1765" y="1105"/>
                  <a:pt x="1765" y="1105"/>
                  <a:pt x="1765" y="1105"/>
                </a:cubicBezTo>
                <a:cubicBezTo>
                  <a:pt x="1765" y="1110"/>
                  <a:pt x="1767" y="1113"/>
                  <a:pt x="1770" y="1116"/>
                </a:cubicBezTo>
                <a:cubicBezTo>
                  <a:pt x="1773" y="1118"/>
                  <a:pt x="1778" y="1119"/>
                  <a:pt x="1782" y="1118"/>
                </a:cubicBezTo>
                <a:cubicBezTo>
                  <a:pt x="2085" y="1037"/>
                  <a:pt x="2085" y="1037"/>
                  <a:pt x="2085" y="1037"/>
                </a:cubicBezTo>
                <a:cubicBezTo>
                  <a:pt x="2096" y="1033"/>
                  <a:pt x="2096" y="1015"/>
                  <a:pt x="2085" y="1012"/>
                </a:cubicBezTo>
                <a:close/>
                <a:moveTo>
                  <a:pt x="1125" y="1718"/>
                </a:moveTo>
                <a:cubicBezTo>
                  <a:pt x="962" y="1718"/>
                  <a:pt x="962" y="1718"/>
                  <a:pt x="962" y="1718"/>
                </a:cubicBezTo>
                <a:cubicBezTo>
                  <a:pt x="958" y="1718"/>
                  <a:pt x="954" y="1720"/>
                  <a:pt x="951" y="1722"/>
                </a:cubicBezTo>
                <a:cubicBezTo>
                  <a:pt x="949" y="1725"/>
                  <a:pt x="948" y="1730"/>
                  <a:pt x="949" y="1734"/>
                </a:cubicBezTo>
                <a:cubicBezTo>
                  <a:pt x="1031" y="2037"/>
                  <a:pt x="1031" y="2037"/>
                  <a:pt x="1031" y="2037"/>
                </a:cubicBezTo>
                <a:cubicBezTo>
                  <a:pt x="1034" y="2048"/>
                  <a:pt x="1053" y="2048"/>
                  <a:pt x="1056" y="2037"/>
                </a:cubicBezTo>
                <a:cubicBezTo>
                  <a:pt x="1138" y="1734"/>
                  <a:pt x="1138" y="1734"/>
                  <a:pt x="1138" y="1734"/>
                </a:cubicBezTo>
                <a:cubicBezTo>
                  <a:pt x="1139" y="1730"/>
                  <a:pt x="1138" y="1725"/>
                  <a:pt x="1136" y="1722"/>
                </a:cubicBezTo>
                <a:cubicBezTo>
                  <a:pt x="1133" y="1720"/>
                  <a:pt x="1129" y="1718"/>
                  <a:pt x="1125" y="1718"/>
                </a:cubicBezTo>
                <a:close/>
                <a:moveTo>
                  <a:pt x="962" y="331"/>
                </a:moveTo>
                <a:cubicBezTo>
                  <a:pt x="1125" y="331"/>
                  <a:pt x="1125" y="331"/>
                  <a:pt x="1125" y="331"/>
                </a:cubicBezTo>
                <a:cubicBezTo>
                  <a:pt x="1129" y="331"/>
                  <a:pt x="1133" y="329"/>
                  <a:pt x="1136" y="326"/>
                </a:cubicBezTo>
                <a:cubicBezTo>
                  <a:pt x="1138" y="323"/>
                  <a:pt x="1139" y="319"/>
                  <a:pt x="1138" y="315"/>
                </a:cubicBezTo>
                <a:cubicBezTo>
                  <a:pt x="1056" y="11"/>
                  <a:pt x="1056" y="11"/>
                  <a:pt x="1056" y="11"/>
                </a:cubicBezTo>
                <a:cubicBezTo>
                  <a:pt x="1053" y="0"/>
                  <a:pt x="1034" y="0"/>
                  <a:pt x="1031" y="11"/>
                </a:cubicBezTo>
                <a:cubicBezTo>
                  <a:pt x="949" y="315"/>
                  <a:pt x="949" y="315"/>
                  <a:pt x="949" y="315"/>
                </a:cubicBezTo>
                <a:cubicBezTo>
                  <a:pt x="948" y="319"/>
                  <a:pt x="949" y="323"/>
                  <a:pt x="951" y="326"/>
                </a:cubicBezTo>
                <a:cubicBezTo>
                  <a:pt x="954" y="329"/>
                  <a:pt x="958" y="331"/>
                  <a:pt x="962" y="331"/>
                </a:cubicBezTo>
                <a:close/>
                <a:moveTo>
                  <a:pt x="494" y="1457"/>
                </a:moveTo>
                <a:cubicBezTo>
                  <a:pt x="491" y="1454"/>
                  <a:pt x="488" y="1453"/>
                  <a:pt x="484" y="1453"/>
                </a:cubicBezTo>
                <a:cubicBezTo>
                  <a:pt x="480" y="1454"/>
                  <a:pt x="476" y="1456"/>
                  <a:pt x="474" y="1460"/>
                </a:cubicBezTo>
                <a:cubicBezTo>
                  <a:pt x="317" y="1731"/>
                  <a:pt x="317" y="1731"/>
                  <a:pt x="317" y="1731"/>
                </a:cubicBezTo>
                <a:cubicBezTo>
                  <a:pt x="311" y="1742"/>
                  <a:pt x="324" y="1755"/>
                  <a:pt x="335" y="1749"/>
                </a:cubicBezTo>
                <a:cubicBezTo>
                  <a:pt x="608" y="1593"/>
                  <a:pt x="608" y="1593"/>
                  <a:pt x="608" y="1593"/>
                </a:cubicBezTo>
                <a:cubicBezTo>
                  <a:pt x="611" y="1591"/>
                  <a:pt x="614" y="1587"/>
                  <a:pt x="614" y="1583"/>
                </a:cubicBezTo>
                <a:cubicBezTo>
                  <a:pt x="615" y="1579"/>
                  <a:pt x="613" y="1575"/>
                  <a:pt x="610" y="1572"/>
                </a:cubicBezTo>
                <a:lnTo>
                  <a:pt x="494" y="1457"/>
                </a:lnTo>
                <a:close/>
                <a:moveTo>
                  <a:pt x="1593" y="592"/>
                </a:moveTo>
                <a:cubicBezTo>
                  <a:pt x="1596" y="595"/>
                  <a:pt x="1600" y="596"/>
                  <a:pt x="1604" y="595"/>
                </a:cubicBezTo>
                <a:cubicBezTo>
                  <a:pt x="1607" y="595"/>
                  <a:pt x="1610" y="593"/>
                  <a:pt x="1613" y="589"/>
                </a:cubicBezTo>
                <a:cubicBezTo>
                  <a:pt x="1770" y="317"/>
                  <a:pt x="1770" y="317"/>
                  <a:pt x="1770" y="317"/>
                </a:cubicBezTo>
                <a:cubicBezTo>
                  <a:pt x="1776" y="307"/>
                  <a:pt x="1762" y="293"/>
                  <a:pt x="1752" y="299"/>
                </a:cubicBezTo>
                <a:cubicBezTo>
                  <a:pt x="1479" y="456"/>
                  <a:pt x="1479" y="456"/>
                  <a:pt x="1479" y="456"/>
                </a:cubicBezTo>
                <a:cubicBezTo>
                  <a:pt x="1476" y="458"/>
                  <a:pt x="1473" y="461"/>
                  <a:pt x="1473" y="465"/>
                </a:cubicBezTo>
                <a:cubicBezTo>
                  <a:pt x="1472" y="469"/>
                  <a:pt x="1474" y="474"/>
                  <a:pt x="1477" y="476"/>
                </a:cubicBezTo>
                <a:lnTo>
                  <a:pt x="1593" y="592"/>
                </a:lnTo>
                <a:close/>
                <a:moveTo>
                  <a:pt x="1550" y="1460"/>
                </a:moveTo>
                <a:cubicBezTo>
                  <a:pt x="1548" y="1456"/>
                  <a:pt x="1545" y="1454"/>
                  <a:pt x="1541" y="1453"/>
                </a:cubicBezTo>
                <a:cubicBezTo>
                  <a:pt x="1537" y="1453"/>
                  <a:pt x="1533" y="1454"/>
                  <a:pt x="1530" y="1457"/>
                </a:cubicBezTo>
                <a:cubicBezTo>
                  <a:pt x="1414" y="1572"/>
                  <a:pt x="1414" y="1572"/>
                  <a:pt x="1414" y="1572"/>
                </a:cubicBezTo>
                <a:cubicBezTo>
                  <a:pt x="1412" y="1575"/>
                  <a:pt x="1410" y="1579"/>
                  <a:pt x="1411" y="1583"/>
                </a:cubicBezTo>
                <a:cubicBezTo>
                  <a:pt x="1411" y="1587"/>
                  <a:pt x="1414" y="1591"/>
                  <a:pt x="1417" y="1593"/>
                </a:cubicBezTo>
                <a:cubicBezTo>
                  <a:pt x="1690" y="1749"/>
                  <a:pt x="1690" y="1749"/>
                  <a:pt x="1690" y="1749"/>
                </a:cubicBezTo>
                <a:cubicBezTo>
                  <a:pt x="1699" y="1755"/>
                  <a:pt x="1713" y="1742"/>
                  <a:pt x="1707" y="1731"/>
                </a:cubicBezTo>
                <a:lnTo>
                  <a:pt x="1550" y="1460"/>
                </a:lnTo>
                <a:close/>
                <a:moveTo>
                  <a:pt x="412" y="590"/>
                </a:moveTo>
                <a:cubicBezTo>
                  <a:pt x="414" y="593"/>
                  <a:pt x="418" y="595"/>
                  <a:pt x="421" y="596"/>
                </a:cubicBezTo>
                <a:cubicBezTo>
                  <a:pt x="425" y="596"/>
                  <a:pt x="429" y="595"/>
                  <a:pt x="432" y="592"/>
                </a:cubicBezTo>
                <a:cubicBezTo>
                  <a:pt x="547" y="476"/>
                  <a:pt x="547" y="476"/>
                  <a:pt x="547" y="476"/>
                </a:cubicBezTo>
                <a:cubicBezTo>
                  <a:pt x="550" y="474"/>
                  <a:pt x="552" y="470"/>
                  <a:pt x="551" y="466"/>
                </a:cubicBezTo>
                <a:cubicBezTo>
                  <a:pt x="551" y="462"/>
                  <a:pt x="549" y="459"/>
                  <a:pt x="546" y="457"/>
                </a:cubicBezTo>
                <a:cubicBezTo>
                  <a:pt x="294" y="321"/>
                  <a:pt x="294" y="321"/>
                  <a:pt x="294" y="321"/>
                </a:cubicBezTo>
                <a:cubicBezTo>
                  <a:pt x="284" y="316"/>
                  <a:pt x="271" y="329"/>
                  <a:pt x="276" y="338"/>
                </a:cubicBezTo>
                <a:lnTo>
                  <a:pt x="412" y="59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70" name="Group 569">
            <a:extLst>
              <a:ext uri="{FF2B5EF4-FFF2-40B4-BE49-F238E27FC236}">
                <a16:creationId xmlns:a16="http://schemas.microsoft.com/office/drawing/2014/main" id="{923DB3B9-EA1B-442C-9C3D-4BDE9D1458B3}"/>
              </a:ext>
            </a:extLst>
          </p:cNvPr>
          <p:cNvGrpSpPr/>
          <p:nvPr/>
        </p:nvGrpSpPr>
        <p:grpSpPr>
          <a:xfrm>
            <a:off x="954097" y="399147"/>
            <a:ext cx="164464" cy="164464"/>
            <a:chOff x="-365760" y="528320"/>
            <a:chExt cx="1584960" cy="1584960"/>
          </a:xfrm>
        </p:grpSpPr>
        <p:sp>
          <p:nvSpPr>
            <p:cNvPr id="571" name="Freeform 73">
              <a:extLst>
                <a:ext uri="{FF2B5EF4-FFF2-40B4-BE49-F238E27FC236}">
                  <a16:creationId xmlns:a16="http://schemas.microsoft.com/office/drawing/2014/main" id="{E2FBA54C-F2BE-4FAF-8BF8-B250EE765DBE}"/>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2" name="Oval 571">
              <a:extLst>
                <a:ext uri="{FF2B5EF4-FFF2-40B4-BE49-F238E27FC236}">
                  <a16:creationId xmlns:a16="http://schemas.microsoft.com/office/drawing/2014/main" id="{5503F4E3-43B9-4654-AC9F-27E618C75DC7}"/>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573" name="Freeform 71">
            <a:extLst>
              <a:ext uri="{FF2B5EF4-FFF2-40B4-BE49-F238E27FC236}">
                <a16:creationId xmlns:a16="http://schemas.microsoft.com/office/drawing/2014/main" id="{91E88D26-2C00-4968-994D-4C44760523B4}"/>
              </a:ext>
            </a:extLst>
          </p:cNvPr>
          <p:cNvSpPr>
            <a:spLocks/>
          </p:cNvSpPr>
          <p:nvPr/>
        </p:nvSpPr>
        <p:spPr bwMode="auto">
          <a:xfrm>
            <a:off x="1026621" y="481078"/>
            <a:ext cx="18000" cy="216000"/>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74" name="Group 573">
            <a:extLst>
              <a:ext uri="{FF2B5EF4-FFF2-40B4-BE49-F238E27FC236}">
                <a16:creationId xmlns:a16="http://schemas.microsoft.com/office/drawing/2014/main" id="{F361CDBE-70BF-4564-8AEE-6C5C8D81210D}"/>
              </a:ext>
            </a:extLst>
          </p:cNvPr>
          <p:cNvGrpSpPr/>
          <p:nvPr/>
        </p:nvGrpSpPr>
        <p:grpSpPr>
          <a:xfrm>
            <a:off x="680625" y="399147"/>
            <a:ext cx="164464" cy="164464"/>
            <a:chOff x="-365760" y="528320"/>
            <a:chExt cx="1584960" cy="1584960"/>
          </a:xfrm>
        </p:grpSpPr>
        <p:sp>
          <p:nvSpPr>
            <p:cNvPr id="575" name="Freeform 73">
              <a:extLst>
                <a:ext uri="{FF2B5EF4-FFF2-40B4-BE49-F238E27FC236}">
                  <a16:creationId xmlns:a16="http://schemas.microsoft.com/office/drawing/2014/main" id="{42360984-5383-42ED-B260-5958BC0C74ED}"/>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6" name="Oval 575">
              <a:extLst>
                <a:ext uri="{FF2B5EF4-FFF2-40B4-BE49-F238E27FC236}">
                  <a16:creationId xmlns:a16="http://schemas.microsoft.com/office/drawing/2014/main" id="{101F197C-37DA-4508-9D1C-5AB55BA72D3F}"/>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577" name="Freeform 71">
            <a:extLst>
              <a:ext uri="{FF2B5EF4-FFF2-40B4-BE49-F238E27FC236}">
                <a16:creationId xmlns:a16="http://schemas.microsoft.com/office/drawing/2014/main" id="{B8BCA42F-5715-4406-B773-500FF6FBB670}"/>
              </a:ext>
            </a:extLst>
          </p:cNvPr>
          <p:cNvSpPr>
            <a:spLocks/>
          </p:cNvSpPr>
          <p:nvPr/>
        </p:nvSpPr>
        <p:spPr bwMode="auto">
          <a:xfrm>
            <a:off x="753494" y="481078"/>
            <a:ext cx="18000" cy="216000"/>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8" name="Freeform 71">
            <a:extLst>
              <a:ext uri="{FF2B5EF4-FFF2-40B4-BE49-F238E27FC236}">
                <a16:creationId xmlns:a16="http://schemas.microsoft.com/office/drawing/2014/main" id="{63096D6D-D724-4F95-9B68-561789AEC910}"/>
              </a:ext>
            </a:extLst>
          </p:cNvPr>
          <p:cNvSpPr>
            <a:spLocks/>
          </p:cNvSpPr>
          <p:nvPr/>
        </p:nvSpPr>
        <p:spPr bwMode="auto">
          <a:xfrm>
            <a:off x="879780" y="300034"/>
            <a:ext cx="45719" cy="394537"/>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79" name="Group 578">
            <a:extLst>
              <a:ext uri="{FF2B5EF4-FFF2-40B4-BE49-F238E27FC236}">
                <a16:creationId xmlns:a16="http://schemas.microsoft.com/office/drawing/2014/main" id="{56486FB5-784B-4913-867B-C0E6FACAD76A}"/>
              </a:ext>
            </a:extLst>
          </p:cNvPr>
          <p:cNvGrpSpPr/>
          <p:nvPr/>
        </p:nvGrpSpPr>
        <p:grpSpPr>
          <a:xfrm>
            <a:off x="736055" y="133700"/>
            <a:ext cx="332668" cy="332668"/>
            <a:chOff x="-365760" y="528320"/>
            <a:chExt cx="1584960" cy="1584960"/>
          </a:xfrm>
        </p:grpSpPr>
        <p:sp>
          <p:nvSpPr>
            <p:cNvPr id="580" name="Freeform 73">
              <a:extLst>
                <a:ext uri="{FF2B5EF4-FFF2-40B4-BE49-F238E27FC236}">
                  <a16:creationId xmlns:a16="http://schemas.microsoft.com/office/drawing/2014/main" id="{63C78926-4470-4BA0-9A1D-6DD0305E578A}"/>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1" name="Oval 580">
              <a:extLst>
                <a:ext uri="{FF2B5EF4-FFF2-40B4-BE49-F238E27FC236}">
                  <a16:creationId xmlns:a16="http://schemas.microsoft.com/office/drawing/2014/main" id="{E96A6960-84D6-4E9A-9862-98F11256FB02}"/>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582" name="Group 581">
            <a:extLst>
              <a:ext uri="{FF2B5EF4-FFF2-40B4-BE49-F238E27FC236}">
                <a16:creationId xmlns:a16="http://schemas.microsoft.com/office/drawing/2014/main" id="{9F5DFBC9-0B33-4EA9-B662-341FF9127A76}"/>
              </a:ext>
            </a:extLst>
          </p:cNvPr>
          <p:cNvGrpSpPr/>
          <p:nvPr/>
        </p:nvGrpSpPr>
        <p:grpSpPr>
          <a:xfrm>
            <a:off x="556555" y="523883"/>
            <a:ext cx="125439" cy="170688"/>
            <a:chOff x="2597950" y="4764135"/>
            <a:chExt cx="347663" cy="473075"/>
          </a:xfrm>
        </p:grpSpPr>
        <p:sp>
          <p:nvSpPr>
            <p:cNvPr id="583" name="Rectangle: Rounded Corners 582">
              <a:extLst>
                <a:ext uri="{FF2B5EF4-FFF2-40B4-BE49-F238E27FC236}">
                  <a16:creationId xmlns:a16="http://schemas.microsoft.com/office/drawing/2014/main" id="{2D828B72-D8EA-4980-8103-41877B4246C2}"/>
                </a:ext>
              </a:extLst>
            </p:cNvPr>
            <p:cNvSpPr/>
            <p:nvPr/>
          </p:nvSpPr>
          <p:spPr>
            <a:xfrm>
              <a:off x="2624214" y="4786659"/>
              <a:ext cx="207734" cy="430017"/>
            </a:xfrm>
            <a:prstGeom prst="roundRect">
              <a:avLst/>
            </a:prstGeom>
            <a:solidFill>
              <a:srgbClr val="333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84" name="Group 583">
              <a:extLst>
                <a:ext uri="{FF2B5EF4-FFF2-40B4-BE49-F238E27FC236}">
                  <a16:creationId xmlns:a16="http://schemas.microsoft.com/office/drawing/2014/main" id="{A018C675-AA95-4B41-8A6D-A90FF2BBECA4}"/>
                </a:ext>
              </a:extLst>
            </p:cNvPr>
            <p:cNvGrpSpPr/>
            <p:nvPr/>
          </p:nvGrpSpPr>
          <p:grpSpPr>
            <a:xfrm>
              <a:off x="2597950" y="4764135"/>
              <a:ext cx="347663" cy="473075"/>
              <a:chOff x="460375" y="2430463"/>
              <a:chExt cx="347663" cy="473075"/>
            </a:xfrm>
          </p:grpSpPr>
          <p:sp>
            <p:nvSpPr>
              <p:cNvPr id="585" name="Freeform 58">
                <a:extLst>
                  <a:ext uri="{FF2B5EF4-FFF2-40B4-BE49-F238E27FC236}">
                    <a16:creationId xmlns:a16="http://schemas.microsoft.com/office/drawing/2014/main" id="{AA2B2CE0-30EA-43EE-80BB-36A7522D89B9}"/>
                  </a:ext>
                </a:extLst>
              </p:cNvPr>
              <p:cNvSpPr>
                <a:spLocks noEditPoints="1"/>
              </p:cNvSpPr>
              <p:nvPr/>
            </p:nvSpPr>
            <p:spPr bwMode="auto">
              <a:xfrm>
                <a:off x="460375" y="2430463"/>
                <a:ext cx="341312" cy="473075"/>
              </a:xfrm>
              <a:custGeom>
                <a:avLst/>
                <a:gdLst>
                  <a:gd name="T0" fmla="*/ 133 w 174"/>
                  <a:gd name="T1" fmla="*/ 105 h 243"/>
                  <a:gd name="T2" fmla="*/ 141 w 174"/>
                  <a:gd name="T3" fmla="*/ 114 h 243"/>
                  <a:gd name="T4" fmla="*/ 149 w 174"/>
                  <a:gd name="T5" fmla="*/ 122 h 243"/>
                  <a:gd name="T6" fmla="*/ 151 w 174"/>
                  <a:gd name="T7" fmla="*/ 124 h 243"/>
                  <a:gd name="T8" fmla="*/ 149 w 174"/>
                  <a:gd name="T9" fmla="*/ 126 h 243"/>
                  <a:gd name="T10" fmla="*/ 151 w 174"/>
                  <a:gd name="T11" fmla="*/ 127 h 243"/>
                  <a:gd name="T12" fmla="*/ 149 w 174"/>
                  <a:gd name="T13" fmla="*/ 129 h 243"/>
                  <a:gd name="T14" fmla="*/ 152 w 174"/>
                  <a:gd name="T15" fmla="*/ 131 h 243"/>
                  <a:gd name="T16" fmla="*/ 146 w 174"/>
                  <a:gd name="T17" fmla="*/ 216 h 243"/>
                  <a:gd name="T18" fmla="*/ 142 w 174"/>
                  <a:gd name="T19" fmla="*/ 216 h 243"/>
                  <a:gd name="T20" fmla="*/ 139 w 174"/>
                  <a:gd name="T21" fmla="*/ 168 h 243"/>
                  <a:gd name="T22" fmla="*/ 128 w 174"/>
                  <a:gd name="T23" fmla="*/ 132 h 243"/>
                  <a:gd name="T24" fmla="*/ 109 w 174"/>
                  <a:gd name="T25" fmla="*/ 0 h 243"/>
                  <a:gd name="T26" fmla="*/ 0 w 174"/>
                  <a:gd name="T27" fmla="*/ 20 h 243"/>
                  <a:gd name="T28" fmla="*/ 19 w 174"/>
                  <a:gd name="T29" fmla="*/ 243 h 243"/>
                  <a:gd name="T30" fmla="*/ 128 w 174"/>
                  <a:gd name="T31" fmla="*/ 224 h 243"/>
                  <a:gd name="T32" fmla="*/ 132 w 174"/>
                  <a:gd name="T33" fmla="*/ 139 h 243"/>
                  <a:gd name="T34" fmla="*/ 135 w 174"/>
                  <a:gd name="T35" fmla="*/ 185 h 243"/>
                  <a:gd name="T36" fmla="*/ 145 w 174"/>
                  <a:gd name="T37" fmla="*/ 221 h 243"/>
                  <a:gd name="T38" fmla="*/ 156 w 174"/>
                  <a:gd name="T39" fmla="*/ 139 h 243"/>
                  <a:gd name="T40" fmla="*/ 159 w 174"/>
                  <a:gd name="T41" fmla="*/ 131 h 243"/>
                  <a:gd name="T42" fmla="*/ 156 w 174"/>
                  <a:gd name="T43" fmla="*/ 129 h 243"/>
                  <a:gd name="T44" fmla="*/ 159 w 174"/>
                  <a:gd name="T45" fmla="*/ 127 h 243"/>
                  <a:gd name="T46" fmla="*/ 156 w 174"/>
                  <a:gd name="T47" fmla="*/ 126 h 243"/>
                  <a:gd name="T48" fmla="*/ 159 w 174"/>
                  <a:gd name="T49" fmla="*/ 124 h 243"/>
                  <a:gd name="T50" fmla="*/ 159 w 174"/>
                  <a:gd name="T51" fmla="*/ 122 h 243"/>
                  <a:gd name="T52" fmla="*/ 167 w 174"/>
                  <a:gd name="T53" fmla="*/ 113 h 243"/>
                  <a:gd name="T54" fmla="*/ 174 w 174"/>
                  <a:gd name="T55" fmla="*/ 92 h 243"/>
                  <a:gd name="T56" fmla="*/ 64 w 174"/>
                  <a:gd name="T57" fmla="*/ 174 h 243"/>
                  <a:gd name="T58" fmla="*/ 64 w 174"/>
                  <a:gd name="T59" fmla="*/ 100 h 243"/>
                  <a:gd name="T60" fmla="*/ 64 w 174"/>
                  <a:gd name="T61" fmla="*/ 174 h 243"/>
                  <a:gd name="T62" fmla="*/ 101 w 174"/>
                  <a:gd name="T63" fmla="*/ 82 h 243"/>
                  <a:gd name="T64" fmla="*/ 16 w 174"/>
                  <a:gd name="T65" fmla="*/ 71 h 243"/>
                  <a:gd name="T66" fmla="*/ 27 w 174"/>
                  <a:gd name="T67" fmla="*/ 21 h 243"/>
                  <a:gd name="T68" fmla="*/ 112 w 174"/>
                  <a:gd name="T69" fmla="*/ 3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243">
                    <a:moveTo>
                      <a:pt x="133" y="92"/>
                    </a:moveTo>
                    <a:cubicBezTo>
                      <a:pt x="133" y="105"/>
                      <a:pt x="133" y="105"/>
                      <a:pt x="133" y="105"/>
                    </a:cubicBezTo>
                    <a:cubicBezTo>
                      <a:pt x="137" y="105"/>
                      <a:pt x="141" y="108"/>
                      <a:pt x="141" y="113"/>
                    </a:cubicBezTo>
                    <a:cubicBezTo>
                      <a:pt x="141" y="114"/>
                      <a:pt x="141" y="114"/>
                      <a:pt x="141" y="114"/>
                    </a:cubicBezTo>
                    <a:cubicBezTo>
                      <a:pt x="141" y="118"/>
                      <a:pt x="144" y="122"/>
                      <a:pt x="148" y="122"/>
                    </a:cubicBezTo>
                    <a:cubicBezTo>
                      <a:pt x="149" y="122"/>
                      <a:pt x="149" y="122"/>
                      <a:pt x="149" y="122"/>
                    </a:cubicBezTo>
                    <a:cubicBezTo>
                      <a:pt x="149" y="124"/>
                      <a:pt x="149" y="124"/>
                      <a:pt x="149" y="124"/>
                    </a:cubicBezTo>
                    <a:cubicBezTo>
                      <a:pt x="151" y="124"/>
                      <a:pt x="151" y="124"/>
                      <a:pt x="151" y="124"/>
                    </a:cubicBezTo>
                    <a:cubicBezTo>
                      <a:pt x="151" y="126"/>
                      <a:pt x="151" y="126"/>
                      <a:pt x="151" y="126"/>
                    </a:cubicBezTo>
                    <a:cubicBezTo>
                      <a:pt x="149" y="126"/>
                      <a:pt x="149" y="126"/>
                      <a:pt x="149" y="126"/>
                    </a:cubicBezTo>
                    <a:cubicBezTo>
                      <a:pt x="149" y="127"/>
                      <a:pt x="149" y="127"/>
                      <a:pt x="149" y="127"/>
                    </a:cubicBezTo>
                    <a:cubicBezTo>
                      <a:pt x="151" y="127"/>
                      <a:pt x="151" y="127"/>
                      <a:pt x="151" y="127"/>
                    </a:cubicBezTo>
                    <a:cubicBezTo>
                      <a:pt x="151" y="129"/>
                      <a:pt x="151" y="129"/>
                      <a:pt x="151" y="129"/>
                    </a:cubicBezTo>
                    <a:cubicBezTo>
                      <a:pt x="149" y="129"/>
                      <a:pt x="149" y="129"/>
                      <a:pt x="149" y="129"/>
                    </a:cubicBezTo>
                    <a:cubicBezTo>
                      <a:pt x="149" y="131"/>
                      <a:pt x="149" y="131"/>
                      <a:pt x="149" y="131"/>
                    </a:cubicBezTo>
                    <a:cubicBezTo>
                      <a:pt x="152" y="131"/>
                      <a:pt x="152" y="131"/>
                      <a:pt x="152" y="131"/>
                    </a:cubicBezTo>
                    <a:cubicBezTo>
                      <a:pt x="152" y="134"/>
                      <a:pt x="152" y="136"/>
                      <a:pt x="152" y="139"/>
                    </a:cubicBezTo>
                    <a:cubicBezTo>
                      <a:pt x="152" y="166"/>
                      <a:pt x="153" y="210"/>
                      <a:pt x="146" y="216"/>
                    </a:cubicBezTo>
                    <a:cubicBezTo>
                      <a:pt x="146" y="217"/>
                      <a:pt x="146" y="217"/>
                      <a:pt x="145" y="217"/>
                    </a:cubicBezTo>
                    <a:cubicBezTo>
                      <a:pt x="144" y="217"/>
                      <a:pt x="143" y="217"/>
                      <a:pt x="142" y="216"/>
                    </a:cubicBezTo>
                    <a:cubicBezTo>
                      <a:pt x="139" y="212"/>
                      <a:pt x="139" y="202"/>
                      <a:pt x="139" y="185"/>
                    </a:cubicBezTo>
                    <a:cubicBezTo>
                      <a:pt x="139" y="180"/>
                      <a:pt x="139" y="174"/>
                      <a:pt x="139" y="168"/>
                    </a:cubicBezTo>
                    <a:cubicBezTo>
                      <a:pt x="139" y="152"/>
                      <a:pt x="138" y="142"/>
                      <a:pt x="135" y="137"/>
                    </a:cubicBezTo>
                    <a:cubicBezTo>
                      <a:pt x="133" y="133"/>
                      <a:pt x="131" y="132"/>
                      <a:pt x="128" y="132"/>
                    </a:cubicBezTo>
                    <a:cubicBezTo>
                      <a:pt x="128" y="20"/>
                      <a:pt x="128" y="20"/>
                      <a:pt x="128" y="20"/>
                    </a:cubicBezTo>
                    <a:cubicBezTo>
                      <a:pt x="128" y="9"/>
                      <a:pt x="119" y="0"/>
                      <a:pt x="109" y="0"/>
                    </a:cubicBezTo>
                    <a:cubicBezTo>
                      <a:pt x="19" y="0"/>
                      <a:pt x="19" y="0"/>
                      <a:pt x="19" y="0"/>
                    </a:cubicBezTo>
                    <a:cubicBezTo>
                      <a:pt x="9" y="0"/>
                      <a:pt x="0" y="9"/>
                      <a:pt x="0" y="20"/>
                    </a:cubicBezTo>
                    <a:cubicBezTo>
                      <a:pt x="0" y="224"/>
                      <a:pt x="0" y="224"/>
                      <a:pt x="0" y="224"/>
                    </a:cubicBezTo>
                    <a:cubicBezTo>
                      <a:pt x="0" y="235"/>
                      <a:pt x="9" y="243"/>
                      <a:pt x="19" y="243"/>
                    </a:cubicBezTo>
                    <a:cubicBezTo>
                      <a:pt x="109" y="243"/>
                      <a:pt x="109" y="243"/>
                      <a:pt x="109" y="243"/>
                    </a:cubicBezTo>
                    <a:cubicBezTo>
                      <a:pt x="119" y="243"/>
                      <a:pt x="128" y="235"/>
                      <a:pt x="128" y="224"/>
                    </a:cubicBezTo>
                    <a:cubicBezTo>
                      <a:pt x="128" y="135"/>
                      <a:pt x="128" y="135"/>
                      <a:pt x="128" y="135"/>
                    </a:cubicBezTo>
                    <a:cubicBezTo>
                      <a:pt x="130" y="136"/>
                      <a:pt x="131" y="136"/>
                      <a:pt x="132" y="139"/>
                    </a:cubicBezTo>
                    <a:cubicBezTo>
                      <a:pt x="134" y="143"/>
                      <a:pt x="136" y="153"/>
                      <a:pt x="136" y="168"/>
                    </a:cubicBezTo>
                    <a:cubicBezTo>
                      <a:pt x="136" y="174"/>
                      <a:pt x="135" y="180"/>
                      <a:pt x="135" y="185"/>
                    </a:cubicBezTo>
                    <a:cubicBezTo>
                      <a:pt x="135" y="204"/>
                      <a:pt x="135" y="214"/>
                      <a:pt x="139" y="218"/>
                    </a:cubicBezTo>
                    <a:cubicBezTo>
                      <a:pt x="141" y="220"/>
                      <a:pt x="143" y="221"/>
                      <a:pt x="145" y="221"/>
                    </a:cubicBezTo>
                    <a:cubicBezTo>
                      <a:pt x="146" y="221"/>
                      <a:pt x="148" y="220"/>
                      <a:pt x="149" y="219"/>
                    </a:cubicBezTo>
                    <a:cubicBezTo>
                      <a:pt x="156" y="212"/>
                      <a:pt x="156" y="179"/>
                      <a:pt x="156" y="139"/>
                    </a:cubicBezTo>
                    <a:cubicBezTo>
                      <a:pt x="156" y="136"/>
                      <a:pt x="156" y="134"/>
                      <a:pt x="156" y="131"/>
                    </a:cubicBezTo>
                    <a:cubicBezTo>
                      <a:pt x="159" y="131"/>
                      <a:pt x="159" y="131"/>
                      <a:pt x="159" y="131"/>
                    </a:cubicBezTo>
                    <a:cubicBezTo>
                      <a:pt x="159" y="129"/>
                      <a:pt x="159" y="129"/>
                      <a:pt x="159" y="129"/>
                    </a:cubicBezTo>
                    <a:cubicBezTo>
                      <a:pt x="156" y="129"/>
                      <a:pt x="156" y="129"/>
                      <a:pt x="156" y="129"/>
                    </a:cubicBezTo>
                    <a:cubicBezTo>
                      <a:pt x="156" y="127"/>
                      <a:pt x="156" y="127"/>
                      <a:pt x="156" y="127"/>
                    </a:cubicBezTo>
                    <a:cubicBezTo>
                      <a:pt x="159" y="127"/>
                      <a:pt x="159" y="127"/>
                      <a:pt x="159" y="127"/>
                    </a:cubicBezTo>
                    <a:cubicBezTo>
                      <a:pt x="159" y="126"/>
                      <a:pt x="159" y="126"/>
                      <a:pt x="159" y="126"/>
                    </a:cubicBezTo>
                    <a:cubicBezTo>
                      <a:pt x="156" y="126"/>
                      <a:pt x="156" y="126"/>
                      <a:pt x="156" y="126"/>
                    </a:cubicBezTo>
                    <a:cubicBezTo>
                      <a:pt x="156" y="124"/>
                      <a:pt x="156" y="124"/>
                      <a:pt x="156" y="124"/>
                    </a:cubicBezTo>
                    <a:cubicBezTo>
                      <a:pt x="159" y="124"/>
                      <a:pt x="159" y="124"/>
                      <a:pt x="159" y="124"/>
                    </a:cubicBezTo>
                    <a:cubicBezTo>
                      <a:pt x="158" y="122"/>
                      <a:pt x="158" y="122"/>
                      <a:pt x="158" y="122"/>
                    </a:cubicBezTo>
                    <a:cubicBezTo>
                      <a:pt x="159" y="122"/>
                      <a:pt x="159" y="122"/>
                      <a:pt x="159" y="122"/>
                    </a:cubicBezTo>
                    <a:cubicBezTo>
                      <a:pt x="163" y="122"/>
                      <a:pt x="167" y="118"/>
                      <a:pt x="167" y="113"/>
                    </a:cubicBezTo>
                    <a:cubicBezTo>
                      <a:pt x="167" y="113"/>
                      <a:pt x="167" y="113"/>
                      <a:pt x="167" y="113"/>
                    </a:cubicBezTo>
                    <a:cubicBezTo>
                      <a:pt x="167" y="108"/>
                      <a:pt x="170" y="105"/>
                      <a:pt x="174" y="105"/>
                    </a:cubicBezTo>
                    <a:cubicBezTo>
                      <a:pt x="174" y="92"/>
                      <a:pt x="174" y="92"/>
                      <a:pt x="174" y="92"/>
                    </a:cubicBezTo>
                    <a:lnTo>
                      <a:pt x="133" y="92"/>
                    </a:lnTo>
                    <a:close/>
                    <a:moveTo>
                      <a:pt x="64" y="174"/>
                    </a:moveTo>
                    <a:cubicBezTo>
                      <a:pt x="44" y="174"/>
                      <a:pt x="27" y="158"/>
                      <a:pt x="27" y="137"/>
                    </a:cubicBezTo>
                    <a:cubicBezTo>
                      <a:pt x="27" y="117"/>
                      <a:pt x="44" y="100"/>
                      <a:pt x="64" y="100"/>
                    </a:cubicBezTo>
                    <a:cubicBezTo>
                      <a:pt x="85" y="100"/>
                      <a:pt x="101" y="117"/>
                      <a:pt x="101" y="137"/>
                    </a:cubicBezTo>
                    <a:cubicBezTo>
                      <a:pt x="101" y="158"/>
                      <a:pt x="85" y="174"/>
                      <a:pt x="64" y="174"/>
                    </a:cubicBezTo>
                    <a:close/>
                    <a:moveTo>
                      <a:pt x="112" y="71"/>
                    </a:moveTo>
                    <a:cubicBezTo>
                      <a:pt x="112" y="77"/>
                      <a:pt x="107" y="82"/>
                      <a:pt x="101" y="82"/>
                    </a:cubicBezTo>
                    <a:cubicBezTo>
                      <a:pt x="27" y="82"/>
                      <a:pt x="27" y="82"/>
                      <a:pt x="27" y="82"/>
                    </a:cubicBezTo>
                    <a:cubicBezTo>
                      <a:pt x="21" y="82"/>
                      <a:pt x="16" y="77"/>
                      <a:pt x="16" y="71"/>
                    </a:cubicBezTo>
                    <a:cubicBezTo>
                      <a:pt x="16" y="32"/>
                      <a:pt x="16" y="32"/>
                      <a:pt x="16" y="32"/>
                    </a:cubicBezTo>
                    <a:cubicBezTo>
                      <a:pt x="16" y="26"/>
                      <a:pt x="21" y="21"/>
                      <a:pt x="27" y="21"/>
                    </a:cubicBezTo>
                    <a:cubicBezTo>
                      <a:pt x="101" y="21"/>
                      <a:pt x="101" y="21"/>
                      <a:pt x="101" y="21"/>
                    </a:cubicBezTo>
                    <a:cubicBezTo>
                      <a:pt x="107" y="21"/>
                      <a:pt x="112" y="26"/>
                      <a:pt x="112" y="32"/>
                    </a:cubicBezTo>
                    <a:lnTo>
                      <a:pt x="112"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6" name="Freeform 59">
                <a:extLst>
                  <a:ext uri="{FF2B5EF4-FFF2-40B4-BE49-F238E27FC236}">
                    <a16:creationId xmlns:a16="http://schemas.microsoft.com/office/drawing/2014/main" id="{914943C6-6921-4571-A61A-1E9A7EBA7022}"/>
                  </a:ext>
                </a:extLst>
              </p:cNvPr>
              <p:cNvSpPr>
                <a:spLocks/>
              </p:cNvSpPr>
              <p:nvPr/>
            </p:nvSpPr>
            <p:spPr bwMode="auto">
              <a:xfrm>
                <a:off x="715963" y="2560638"/>
                <a:ext cx="92075" cy="47625"/>
              </a:xfrm>
              <a:custGeom>
                <a:avLst/>
                <a:gdLst>
                  <a:gd name="T0" fmla="*/ 0 w 47"/>
                  <a:gd name="T1" fmla="*/ 22 h 24"/>
                  <a:gd name="T2" fmla="*/ 3 w 47"/>
                  <a:gd name="T3" fmla="*/ 22 h 24"/>
                  <a:gd name="T4" fmla="*/ 3 w 47"/>
                  <a:gd name="T5" fmla="*/ 24 h 24"/>
                  <a:gd name="T6" fmla="*/ 3 w 47"/>
                  <a:gd name="T7" fmla="*/ 22 h 24"/>
                  <a:gd name="T8" fmla="*/ 44 w 47"/>
                  <a:gd name="T9" fmla="*/ 22 h 24"/>
                  <a:gd name="T10" fmla="*/ 44 w 47"/>
                  <a:gd name="T11" fmla="*/ 22 h 24"/>
                  <a:gd name="T12" fmla="*/ 47 w 47"/>
                  <a:gd name="T13" fmla="*/ 22 h 24"/>
                  <a:gd name="T14" fmla="*/ 47 w 47"/>
                  <a:gd name="T15" fmla="*/ 19 h 24"/>
                  <a:gd name="T16" fmla="*/ 35 w 47"/>
                  <a:gd name="T17" fmla="*/ 19 h 24"/>
                  <a:gd name="T18" fmla="*/ 35 w 47"/>
                  <a:gd name="T19" fmla="*/ 3 h 24"/>
                  <a:gd name="T20" fmla="*/ 34 w 47"/>
                  <a:gd name="T21" fmla="*/ 1 h 24"/>
                  <a:gd name="T22" fmla="*/ 32 w 47"/>
                  <a:gd name="T23" fmla="*/ 0 h 24"/>
                  <a:gd name="T24" fmla="*/ 32 w 47"/>
                  <a:gd name="T25" fmla="*/ 0 h 24"/>
                  <a:gd name="T26" fmla="*/ 30 w 47"/>
                  <a:gd name="T27" fmla="*/ 3 h 24"/>
                  <a:gd name="T28" fmla="*/ 30 w 47"/>
                  <a:gd name="T29" fmla="*/ 19 h 24"/>
                  <a:gd name="T30" fmla="*/ 17 w 47"/>
                  <a:gd name="T31" fmla="*/ 19 h 24"/>
                  <a:gd name="T32" fmla="*/ 17 w 47"/>
                  <a:gd name="T33" fmla="*/ 3 h 24"/>
                  <a:gd name="T34" fmla="*/ 15 w 47"/>
                  <a:gd name="T35" fmla="*/ 0 h 24"/>
                  <a:gd name="T36" fmla="*/ 14 w 47"/>
                  <a:gd name="T37" fmla="*/ 0 h 24"/>
                  <a:gd name="T38" fmla="*/ 13 w 47"/>
                  <a:gd name="T39" fmla="*/ 1 h 24"/>
                  <a:gd name="T40" fmla="*/ 12 w 47"/>
                  <a:gd name="T41" fmla="*/ 3 h 24"/>
                  <a:gd name="T42" fmla="*/ 12 w 47"/>
                  <a:gd name="T43" fmla="*/ 19 h 24"/>
                  <a:gd name="T44" fmla="*/ 0 w 47"/>
                  <a:gd name="T45" fmla="*/ 19 h 24"/>
                  <a:gd name="T46" fmla="*/ 0 w 47"/>
                  <a:gd name="T4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24">
                    <a:moveTo>
                      <a:pt x="0" y="22"/>
                    </a:moveTo>
                    <a:cubicBezTo>
                      <a:pt x="3" y="22"/>
                      <a:pt x="3" y="22"/>
                      <a:pt x="3" y="22"/>
                    </a:cubicBezTo>
                    <a:cubicBezTo>
                      <a:pt x="3" y="24"/>
                      <a:pt x="3" y="24"/>
                      <a:pt x="3" y="24"/>
                    </a:cubicBezTo>
                    <a:cubicBezTo>
                      <a:pt x="3" y="22"/>
                      <a:pt x="3" y="22"/>
                      <a:pt x="3" y="22"/>
                    </a:cubicBezTo>
                    <a:cubicBezTo>
                      <a:pt x="44" y="22"/>
                      <a:pt x="44" y="22"/>
                      <a:pt x="44" y="22"/>
                    </a:cubicBezTo>
                    <a:cubicBezTo>
                      <a:pt x="44" y="22"/>
                      <a:pt x="44" y="22"/>
                      <a:pt x="44" y="22"/>
                    </a:cubicBezTo>
                    <a:cubicBezTo>
                      <a:pt x="47" y="22"/>
                      <a:pt x="47" y="22"/>
                      <a:pt x="47" y="22"/>
                    </a:cubicBezTo>
                    <a:cubicBezTo>
                      <a:pt x="47" y="19"/>
                      <a:pt x="47" y="19"/>
                      <a:pt x="47" y="19"/>
                    </a:cubicBezTo>
                    <a:cubicBezTo>
                      <a:pt x="35" y="19"/>
                      <a:pt x="35" y="19"/>
                      <a:pt x="35" y="19"/>
                    </a:cubicBezTo>
                    <a:cubicBezTo>
                      <a:pt x="35" y="3"/>
                      <a:pt x="35" y="3"/>
                      <a:pt x="35" y="3"/>
                    </a:cubicBezTo>
                    <a:cubicBezTo>
                      <a:pt x="35" y="2"/>
                      <a:pt x="35" y="2"/>
                      <a:pt x="34" y="1"/>
                    </a:cubicBezTo>
                    <a:cubicBezTo>
                      <a:pt x="34" y="1"/>
                      <a:pt x="33" y="0"/>
                      <a:pt x="32" y="0"/>
                    </a:cubicBezTo>
                    <a:cubicBezTo>
                      <a:pt x="32" y="0"/>
                      <a:pt x="32" y="0"/>
                      <a:pt x="32" y="0"/>
                    </a:cubicBezTo>
                    <a:cubicBezTo>
                      <a:pt x="31" y="0"/>
                      <a:pt x="30" y="1"/>
                      <a:pt x="30" y="3"/>
                    </a:cubicBezTo>
                    <a:cubicBezTo>
                      <a:pt x="30" y="19"/>
                      <a:pt x="30" y="19"/>
                      <a:pt x="30" y="19"/>
                    </a:cubicBezTo>
                    <a:cubicBezTo>
                      <a:pt x="17" y="19"/>
                      <a:pt x="17" y="19"/>
                      <a:pt x="17" y="19"/>
                    </a:cubicBezTo>
                    <a:cubicBezTo>
                      <a:pt x="17" y="3"/>
                      <a:pt x="17" y="3"/>
                      <a:pt x="17" y="3"/>
                    </a:cubicBezTo>
                    <a:cubicBezTo>
                      <a:pt x="17" y="1"/>
                      <a:pt x="16" y="0"/>
                      <a:pt x="15" y="0"/>
                    </a:cubicBezTo>
                    <a:cubicBezTo>
                      <a:pt x="14" y="0"/>
                      <a:pt x="14" y="0"/>
                      <a:pt x="14" y="0"/>
                    </a:cubicBezTo>
                    <a:cubicBezTo>
                      <a:pt x="14" y="0"/>
                      <a:pt x="13" y="1"/>
                      <a:pt x="13" y="1"/>
                    </a:cubicBezTo>
                    <a:cubicBezTo>
                      <a:pt x="12" y="2"/>
                      <a:pt x="12" y="2"/>
                      <a:pt x="12" y="3"/>
                    </a:cubicBezTo>
                    <a:cubicBezTo>
                      <a:pt x="12" y="19"/>
                      <a:pt x="12" y="19"/>
                      <a:pt x="12" y="19"/>
                    </a:cubicBezTo>
                    <a:cubicBezTo>
                      <a:pt x="0" y="19"/>
                      <a:pt x="0" y="19"/>
                      <a:pt x="0" y="19"/>
                    </a:cubicBez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7" name="Freeform 60">
                <a:extLst>
                  <a:ext uri="{FF2B5EF4-FFF2-40B4-BE49-F238E27FC236}">
                    <a16:creationId xmlns:a16="http://schemas.microsoft.com/office/drawing/2014/main" id="{6C309416-5AF5-461D-96A8-ACFA31234C2B}"/>
                  </a:ext>
                </a:extLst>
              </p:cNvPr>
              <p:cNvSpPr>
                <a:spLocks/>
              </p:cNvSpPr>
              <p:nvPr/>
            </p:nvSpPr>
            <p:spPr bwMode="auto">
              <a:xfrm>
                <a:off x="552450" y="2646363"/>
                <a:ext cx="66675" cy="111125"/>
              </a:xfrm>
              <a:custGeom>
                <a:avLst/>
                <a:gdLst>
                  <a:gd name="T0" fmla="*/ 16 w 42"/>
                  <a:gd name="T1" fmla="*/ 32 h 70"/>
                  <a:gd name="T2" fmla="*/ 41 w 42"/>
                  <a:gd name="T3" fmla="*/ 0 h 70"/>
                  <a:gd name="T4" fmla="*/ 24 w 42"/>
                  <a:gd name="T5" fmla="*/ 0 h 70"/>
                  <a:gd name="T6" fmla="*/ 4 w 42"/>
                  <a:gd name="T7" fmla="*/ 33 h 70"/>
                  <a:gd name="T8" fmla="*/ 0 w 42"/>
                  <a:gd name="T9" fmla="*/ 41 h 70"/>
                  <a:gd name="T10" fmla="*/ 8 w 42"/>
                  <a:gd name="T11" fmla="*/ 41 h 70"/>
                  <a:gd name="T12" fmla="*/ 24 w 42"/>
                  <a:gd name="T13" fmla="*/ 41 h 70"/>
                  <a:gd name="T14" fmla="*/ 4 w 42"/>
                  <a:gd name="T15" fmla="*/ 70 h 70"/>
                  <a:gd name="T16" fmla="*/ 36 w 42"/>
                  <a:gd name="T17" fmla="*/ 38 h 70"/>
                  <a:gd name="T18" fmla="*/ 42 w 42"/>
                  <a:gd name="T19" fmla="*/ 32 h 70"/>
                  <a:gd name="T20" fmla="*/ 33 w 42"/>
                  <a:gd name="T21" fmla="*/ 32 h 70"/>
                  <a:gd name="T22" fmla="*/ 16 w 42"/>
                  <a:gd name="T23"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70">
                    <a:moveTo>
                      <a:pt x="16" y="32"/>
                    </a:moveTo>
                    <a:lnTo>
                      <a:pt x="41" y="0"/>
                    </a:lnTo>
                    <a:lnTo>
                      <a:pt x="24" y="0"/>
                    </a:lnTo>
                    <a:lnTo>
                      <a:pt x="4" y="33"/>
                    </a:lnTo>
                    <a:lnTo>
                      <a:pt x="0" y="41"/>
                    </a:lnTo>
                    <a:lnTo>
                      <a:pt x="8" y="41"/>
                    </a:lnTo>
                    <a:lnTo>
                      <a:pt x="24" y="41"/>
                    </a:lnTo>
                    <a:lnTo>
                      <a:pt x="4" y="70"/>
                    </a:lnTo>
                    <a:lnTo>
                      <a:pt x="36" y="38"/>
                    </a:lnTo>
                    <a:lnTo>
                      <a:pt x="42" y="32"/>
                    </a:lnTo>
                    <a:lnTo>
                      <a:pt x="33" y="32"/>
                    </a:lnTo>
                    <a:lnTo>
                      <a:pt x="16"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grpSp>
      <p:grpSp>
        <p:nvGrpSpPr>
          <p:cNvPr id="588" name="Group 587">
            <a:extLst>
              <a:ext uri="{FF2B5EF4-FFF2-40B4-BE49-F238E27FC236}">
                <a16:creationId xmlns:a16="http://schemas.microsoft.com/office/drawing/2014/main" id="{9516EDFD-36DA-41B6-9ACB-A6D52451F37F}"/>
              </a:ext>
            </a:extLst>
          </p:cNvPr>
          <p:cNvGrpSpPr/>
          <p:nvPr/>
        </p:nvGrpSpPr>
        <p:grpSpPr>
          <a:xfrm>
            <a:off x="152374" y="563611"/>
            <a:ext cx="189603" cy="139836"/>
            <a:chOff x="-309466" y="1115568"/>
            <a:chExt cx="1559783" cy="1150375"/>
          </a:xfrm>
        </p:grpSpPr>
        <p:sp>
          <p:nvSpPr>
            <p:cNvPr id="589" name="Freeform: Shape 588">
              <a:extLst>
                <a:ext uri="{FF2B5EF4-FFF2-40B4-BE49-F238E27FC236}">
                  <a16:creationId xmlns:a16="http://schemas.microsoft.com/office/drawing/2014/main" id="{DD691312-E8D7-4387-97F0-009B03FC74E4}"/>
                </a:ext>
              </a:extLst>
            </p:cNvPr>
            <p:cNvSpPr/>
            <p:nvPr/>
          </p:nvSpPr>
          <p:spPr>
            <a:xfrm>
              <a:off x="-268224" y="1115568"/>
              <a:ext cx="1475232" cy="902208"/>
            </a:xfrm>
            <a:custGeom>
              <a:avLst/>
              <a:gdLst>
                <a:gd name="connsiteX0" fmla="*/ 134112 w 1475232"/>
                <a:gd name="connsiteY0" fmla="*/ 0 h 902208"/>
                <a:gd name="connsiteX1" fmla="*/ 1353312 w 1475232"/>
                <a:gd name="connsiteY1" fmla="*/ 18288 h 902208"/>
                <a:gd name="connsiteX2" fmla="*/ 1475232 w 1475232"/>
                <a:gd name="connsiteY2" fmla="*/ 902208 h 902208"/>
                <a:gd name="connsiteX3" fmla="*/ 0 w 1475232"/>
                <a:gd name="connsiteY3" fmla="*/ 902208 h 902208"/>
                <a:gd name="connsiteX4" fmla="*/ 134112 w 1475232"/>
                <a:gd name="connsiteY4" fmla="*/ 0 h 90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232" h="902208">
                  <a:moveTo>
                    <a:pt x="134112" y="0"/>
                  </a:moveTo>
                  <a:lnTo>
                    <a:pt x="1353312" y="18288"/>
                  </a:lnTo>
                  <a:lnTo>
                    <a:pt x="1475232" y="902208"/>
                  </a:lnTo>
                  <a:lnTo>
                    <a:pt x="0" y="902208"/>
                  </a:lnTo>
                  <a:lnTo>
                    <a:pt x="134112"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90" name="Picture 589">
              <a:extLst>
                <a:ext uri="{FF2B5EF4-FFF2-40B4-BE49-F238E27FC236}">
                  <a16:creationId xmlns:a16="http://schemas.microsoft.com/office/drawing/2014/main" id="{AC75C86C-17E0-4064-8701-97478746F7E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09466" y="1118450"/>
              <a:ext cx="1559783" cy="1147493"/>
            </a:xfrm>
            <a:prstGeom prst="rect">
              <a:avLst/>
            </a:prstGeom>
          </p:spPr>
        </p:pic>
      </p:grpSp>
      <p:cxnSp>
        <p:nvCxnSpPr>
          <p:cNvPr id="591" name="Straight Connector 590">
            <a:extLst>
              <a:ext uri="{FF2B5EF4-FFF2-40B4-BE49-F238E27FC236}">
                <a16:creationId xmlns:a16="http://schemas.microsoft.com/office/drawing/2014/main" id="{4F8EFBBF-A997-4634-B32E-248128DBAC2B}"/>
              </a:ext>
            </a:extLst>
          </p:cNvPr>
          <p:cNvCxnSpPr/>
          <p:nvPr/>
        </p:nvCxnSpPr>
        <p:spPr>
          <a:xfrm flipH="1">
            <a:off x="0" y="697078"/>
            <a:ext cx="1512000" cy="0"/>
          </a:xfrm>
          <a:prstGeom prst="line">
            <a:avLst/>
          </a:prstGeom>
          <a:ln w="9525">
            <a:solidFill>
              <a:srgbClr val="646464"/>
            </a:solidFill>
            <a:tailEnd type="none"/>
          </a:ln>
        </p:spPr>
        <p:style>
          <a:lnRef idx="1">
            <a:schemeClr val="accent1"/>
          </a:lnRef>
          <a:fillRef idx="0">
            <a:schemeClr val="accent1"/>
          </a:fillRef>
          <a:effectRef idx="0">
            <a:schemeClr val="accent1"/>
          </a:effectRef>
          <a:fontRef idx="minor">
            <a:schemeClr val="tx1"/>
          </a:fontRef>
        </p:style>
      </p:cxnSp>
      <p:grpSp>
        <p:nvGrpSpPr>
          <p:cNvPr id="592" name="Group 591">
            <a:extLst>
              <a:ext uri="{FF2B5EF4-FFF2-40B4-BE49-F238E27FC236}">
                <a16:creationId xmlns:a16="http://schemas.microsoft.com/office/drawing/2014/main" id="{8283597D-7F9F-40A9-9116-C510336234CC}"/>
              </a:ext>
            </a:extLst>
          </p:cNvPr>
          <p:cNvGrpSpPr/>
          <p:nvPr/>
        </p:nvGrpSpPr>
        <p:grpSpPr>
          <a:xfrm>
            <a:off x="1430409" y="830448"/>
            <a:ext cx="162000" cy="192778"/>
            <a:chOff x="1430409" y="830448"/>
            <a:chExt cx="162000" cy="192778"/>
          </a:xfrm>
        </p:grpSpPr>
        <p:sp>
          <p:nvSpPr>
            <p:cNvPr id="593" name="Freeform: Shape 592">
              <a:extLst>
                <a:ext uri="{FF2B5EF4-FFF2-40B4-BE49-F238E27FC236}">
                  <a16:creationId xmlns:a16="http://schemas.microsoft.com/office/drawing/2014/main" id="{F588C489-674F-41E2-9163-61DE8B6B0E8F}"/>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4" name="Trapezoid 6">
              <a:extLst>
                <a:ext uri="{FF2B5EF4-FFF2-40B4-BE49-F238E27FC236}">
                  <a16:creationId xmlns:a16="http://schemas.microsoft.com/office/drawing/2014/main" id="{9A9EE6B2-C148-4196-AEC6-A6A0D29E424C}"/>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595" name="Group 594">
            <a:extLst>
              <a:ext uri="{FF2B5EF4-FFF2-40B4-BE49-F238E27FC236}">
                <a16:creationId xmlns:a16="http://schemas.microsoft.com/office/drawing/2014/main" id="{9A852AC8-1FB1-4231-9892-2F1613A98431}"/>
              </a:ext>
            </a:extLst>
          </p:cNvPr>
          <p:cNvGrpSpPr/>
          <p:nvPr/>
        </p:nvGrpSpPr>
        <p:grpSpPr>
          <a:xfrm>
            <a:off x="1430409" y="830448"/>
            <a:ext cx="162000" cy="192778"/>
            <a:chOff x="1430409" y="830448"/>
            <a:chExt cx="162000" cy="192778"/>
          </a:xfrm>
          <a:effectLst>
            <a:glow rad="114300">
              <a:schemeClr val="bg2">
                <a:alpha val="12000"/>
              </a:schemeClr>
            </a:glow>
          </a:effectLst>
        </p:grpSpPr>
        <p:sp>
          <p:nvSpPr>
            <p:cNvPr id="596" name="Freeform: Shape 595">
              <a:extLst>
                <a:ext uri="{FF2B5EF4-FFF2-40B4-BE49-F238E27FC236}">
                  <a16:creationId xmlns:a16="http://schemas.microsoft.com/office/drawing/2014/main" id="{76F58947-401F-4DE4-A79C-39A203544E64}"/>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7" name="Trapezoid 6">
              <a:extLst>
                <a:ext uri="{FF2B5EF4-FFF2-40B4-BE49-F238E27FC236}">
                  <a16:creationId xmlns:a16="http://schemas.microsoft.com/office/drawing/2014/main" id="{C86FC194-E36A-44EC-A4A9-927D1BD6B882}"/>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598" name="Group 597">
            <a:extLst>
              <a:ext uri="{FF2B5EF4-FFF2-40B4-BE49-F238E27FC236}">
                <a16:creationId xmlns:a16="http://schemas.microsoft.com/office/drawing/2014/main" id="{2895B9A0-EA23-4CCE-A463-D481107F45D4}"/>
              </a:ext>
            </a:extLst>
          </p:cNvPr>
          <p:cNvGrpSpPr/>
          <p:nvPr/>
        </p:nvGrpSpPr>
        <p:grpSpPr>
          <a:xfrm>
            <a:off x="1474945" y="693511"/>
            <a:ext cx="72929" cy="126340"/>
            <a:chOff x="1582982" y="0"/>
            <a:chExt cx="1286251" cy="2181641"/>
          </a:xfrm>
        </p:grpSpPr>
        <p:sp>
          <p:nvSpPr>
            <p:cNvPr id="599" name="Freeform 47">
              <a:extLst>
                <a:ext uri="{FF2B5EF4-FFF2-40B4-BE49-F238E27FC236}">
                  <a16:creationId xmlns:a16="http://schemas.microsoft.com/office/drawing/2014/main" id="{02768181-1A29-469A-BB7D-E6DD860E39F6}"/>
                </a:ext>
              </a:extLst>
            </p:cNvPr>
            <p:cNvSpPr>
              <a:spLocks/>
            </p:cNvSpPr>
            <p:nvPr/>
          </p:nvSpPr>
          <p:spPr bwMode="auto">
            <a:xfrm flipV="1">
              <a:off x="1582982" y="1717640"/>
              <a:ext cx="1286251" cy="194665"/>
            </a:xfrm>
            <a:prstGeom prst="roundRect">
              <a:avLst>
                <a:gd name="adj" fmla="val 47091"/>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0" name="Freeform 48">
              <a:extLst>
                <a:ext uri="{FF2B5EF4-FFF2-40B4-BE49-F238E27FC236}">
                  <a16:creationId xmlns:a16="http://schemas.microsoft.com/office/drawing/2014/main" id="{86842914-DA2D-44DA-BFF9-C88AFE0E5606}"/>
                </a:ext>
              </a:extLst>
            </p:cNvPr>
            <p:cNvSpPr>
              <a:spLocks/>
            </p:cNvSpPr>
            <p:nvPr/>
          </p:nvSpPr>
          <p:spPr bwMode="auto">
            <a:xfrm flipV="1">
              <a:off x="1582982" y="1448304"/>
              <a:ext cx="1286251" cy="194665"/>
            </a:xfrm>
            <a:prstGeom prst="roundRect">
              <a:avLst>
                <a:gd name="adj" fmla="val 50000"/>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1" name="Freeform 49">
              <a:extLst>
                <a:ext uri="{FF2B5EF4-FFF2-40B4-BE49-F238E27FC236}">
                  <a16:creationId xmlns:a16="http://schemas.microsoft.com/office/drawing/2014/main" id="{A71D81EF-D0C4-49CE-BF1C-AB80772029AA}"/>
                </a:ext>
              </a:extLst>
            </p:cNvPr>
            <p:cNvSpPr>
              <a:spLocks/>
            </p:cNvSpPr>
            <p:nvPr/>
          </p:nvSpPr>
          <p:spPr bwMode="auto">
            <a:xfrm flipV="1">
              <a:off x="1900727" y="1132550"/>
              <a:ext cx="650762" cy="473631"/>
            </a:xfrm>
            <a:custGeom>
              <a:avLst/>
              <a:gdLst>
                <a:gd name="T0" fmla="*/ 4 w 49"/>
                <a:gd name="T1" fmla="*/ 0 h 36"/>
                <a:gd name="T2" fmla="*/ 3 w 49"/>
                <a:gd name="T3" fmla="*/ 0 h 36"/>
                <a:gd name="T4" fmla="*/ 0 w 49"/>
                <a:gd name="T5" fmla="*/ 12 h 36"/>
                <a:gd name="T6" fmla="*/ 24 w 49"/>
                <a:gd name="T7" fmla="*/ 36 h 36"/>
                <a:gd name="T8" fmla="*/ 49 w 49"/>
                <a:gd name="T9" fmla="*/ 12 h 36"/>
                <a:gd name="T10" fmla="*/ 46 w 49"/>
                <a:gd name="T11" fmla="*/ 0 h 36"/>
                <a:gd name="T12" fmla="*/ 4 w 49"/>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9" h="36">
                  <a:moveTo>
                    <a:pt x="4" y="0"/>
                  </a:moveTo>
                  <a:cubicBezTo>
                    <a:pt x="4" y="0"/>
                    <a:pt x="4" y="0"/>
                    <a:pt x="3" y="0"/>
                  </a:cubicBezTo>
                  <a:cubicBezTo>
                    <a:pt x="1" y="3"/>
                    <a:pt x="0" y="7"/>
                    <a:pt x="0" y="12"/>
                  </a:cubicBezTo>
                  <a:cubicBezTo>
                    <a:pt x="0" y="25"/>
                    <a:pt x="11" y="36"/>
                    <a:pt x="24" y="36"/>
                  </a:cubicBezTo>
                  <a:cubicBezTo>
                    <a:pt x="38" y="36"/>
                    <a:pt x="49" y="25"/>
                    <a:pt x="49" y="12"/>
                  </a:cubicBezTo>
                  <a:cubicBezTo>
                    <a:pt x="49" y="8"/>
                    <a:pt x="48" y="4"/>
                    <a:pt x="46" y="0"/>
                  </a:cubicBezTo>
                  <a:cubicBezTo>
                    <a:pt x="32" y="1"/>
                    <a:pt x="18" y="2"/>
                    <a:pt x="4" y="0"/>
                  </a:cubicBezTo>
                  <a:close/>
                </a:path>
              </a:pathLst>
            </a:cu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2" name="Freeform 47">
              <a:extLst>
                <a:ext uri="{FF2B5EF4-FFF2-40B4-BE49-F238E27FC236}">
                  <a16:creationId xmlns:a16="http://schemas.microsoft.com/office/drawing/2014/main" id="{A33B1F3B-3714-413A-AAF1-557FFF771440}"/>
                </a:ext>
              </a:extLst>
            </p:cNvPr>
            <p:cNvSpPr>
              <a:spLocks/>
            </p:cNvSpPr>
            <p:nvPr/>
          </p:nvSpPr>
          <p:spPr bwMode="auto">
            <a:xfrm flipV="1">
              <a:off x="1582982" y="1986976"/>
              <a:ext cx="1286251" cy="194665"/>
            </a:xfrm>
            <a:prstGeom prst="roundRect">
              <a:avLst>
                <a:gd name="adj" fmla="val 43512"/>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3" name="Rectangle 602">
              <a:extLst>
                <a:ext uri="{FF2B5EF4-FFF2-40B4-BE49-F238E27FC236}">
                  <a16:creationId xmlns:a16="http://schemas.microsoft.com/office/drawing/2014/main" id="{B90D0EBD-649F-46FD-9587-9473FCE86BFE}"/>
                </a:ext>
              </a:extLst>
            </p:cNvPr>
            <p:cNvSpPr/>
            <p:nvPr/>
          </p:nvSpPr>
          <p:spPr>
            <a:xfrm>
              <a:off x="2155711" y="0"/>
              <a:ext cx="140778" cy="1137890"/>
            </a:xfrm>
            <a:prstGeom prst="rect">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110934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69"/>
                                        </p:tgtEl>
                                        <p:attrNameLst>
                                          <p:attrName>style.visibility</p:attrName>
                                        </p:attrNameLst>
                                      </p:cBhvr>
                                      <p:to>
                                        <p:strVal val="visible"/>
                                      </p:to>
                                    </p:set>
                                  </p:childTnLst>
                                </p:cTn>
                              </p:par>
                              <p:par>
                                <p:cTn id="7" presetID="26" presetClass="emph" presetSubtype="0" repeatCount="4000" fill="hold" grpId="1" nodeType="withEffect">
                                  <p:stCondLst>
                                    <p:cond delay="0"/>
                                  </p:stCondLst>
                                  <p:childTnLst>
                                    <p:animEffect transition="out" filter="fade">
                                      <p:cBhvr>
                                        <p:cTn id="8" dur="1100" tmFilter="0, 0; .2, .5; .8, .5; 1, 0"/>
                                        <p:tgtEl>
                                          <p:spTgt spid="569"/>
                                        </p:tgtEl>
                                      </p:cBhvr>
                                    </p:animEffect>
                                    <p:animScale>
                                      <p:cBhvr>
                                        <p:cTn id="9" dur="550" autoRev="1" fill="hold"/>
                                        <p:tgtEl>
                                          <p:spTgt spid="569"/>
                                        </p:tgtEl>
                                      </p:cBhvr>
                                      <p:by x="105000" y="105000"/>
                                    </p:animScale>
                                  </p:childTnLst>
                                </p:cTn>
                              </p:par>
                              <p:par>
                                <p:cTn id="10" presetID="22" presetClass="entr" presetSubtype="4" fill="hold" grpId="0" nodeType="withEffect">
                                  <p:stCondLst>
                                    <p:cond delay="0"/>
                                  </p:stCondLst>
                                  <p:childTnLst>
                                    <p:set>
                                      <p:cBhvr>
                                        <p:cTn id="11" dur="1" fill="hold">
                                          <p:stCondLst>
                                            <p:cond delay="0"/>
                                          </p:stCondLst>
                                        </p:cTn>
                                        <p:tgtEl>
                                          <p:spTgt spid="578"/>
                                        </p:tgtEl>
                                        <p:attrNameLst>
                                          <p:attrName>style.visibility</p:attrName>
                                        </p:attrNameLst>
                                      </p:cBhvr>
                                      <p:to>
                                        <p:strVal val="visible"/>
                                      </p:to>
                                    </p:set>
                                    <p:animEffect transition="in" filter="wipe(down)">
                                      <p:cBhvr>
                                        <p:cTn id="12" dur="500"/>
                                        <p:tgtEl>
                                          <p:spTgt spid="578"/>
                                        </p:tgtEl>
                                      </p:cBhvr>
                                    </p:animEffect>
                                  </p:childTnLst>
                                </p:cTn>
                              </p:par>
                              <p:par>
                                <p:cTn id="13" presetID="1" presetClass="entr" presetSubtype="0" fill="hold" nodeType="withEffect">
                                  <p:stCondLst>
                                    <p:cond delay="0"/>
                                  </p:stCondLst>
                                  <p:childTnLst>
                                    <p:set>
                                      <p:cBhvr>
                                        <p:cTn id="14" dur="1" fill="hold">
                                          <p:stCondLst>
                                            <p:cond delay="0"/>
                                          </p:stCondLst>
                                        </p:cTn>
                                        <p:tgtEl>
                                          <p:spTgt spid="579"/>
                                        </p:tgtEl>
                                        <p:attrNameLst>
                                          <p:attrName>style.visibility</p:attrName>
                                        </p:attrNameLst>
                                      </p:cBhvr>
                                      <p:to>
                                        <p:strVal val="visible"/>
                                      </p:to>
                                    </p:set>
                                  </p:childTnLst>
                                </p:cTn>
                              </p:par>
                              <p:par>
                                <p:cTn id="15" presetID="8" presetClass="emph" presetSubtype="0" repeatCount="4000" fill="hold" nodeType="withEffect">
                                  <p:stCondLst>
                                    <p:cond delay="0"/>
                                  </p:stCondLst>
                                  <p:childTnLst>
                                    <p:animRot by="21600000">
                                      <p:cBhvr>
                                        <p:cTn id="16" dur="2000" fill="hold"/>
                                        <p:tgtEl>
                                          <p:spTgt spid="579"/>
                                        </p:tgtEl>
                                        <p:attrNameLst>
                                          <p:attrName>r</p:attrName>
                                        </p:attrNameLst>
                                      </p:cBhvr>
                                    </p:animRot>
                                  </p:childTnLst>
                                </p:cTn>
                              </p:par>
                              <p:par>
                                <p:cTn id="17" presetID="22" presetClass="entr" presetSubtype="4" fill="hold" grpId="0" nodeType="withEffect">
                                  <p:stCondLst>
                                    <p:cond delay="0"/>
                                  </p:stCondLst>
                                  <p:childTnLst>
                                    <p:set>
                                      <p:cBhvr>
                                        <p:cTn id="18" dur="1" fill="hold">
                                          <p:stCondLst>
                                            <p:cond delay="0"/>
                                          </p:stCondLst>
                                        </p:cTn>
                                        <p:tgtEl>
                                          <p:spTgt spid="577"/>
                                        </p:tgtEl>
                                        <p:attrNameLst>
                                          <p:attrName>style.visibility</p:attrName>
                                        </p:attrNameLst>
                                      </p:cBhvr>
                                      <p:to>
                                        <p:strVal val="visible"/>
                                      </p:to>
                                    </p:set>
                                    <p:animEffect transition="in" filter="wipe(down)">
                                      <p:cBhvr>
                                        <p:cTn id="19" dur="500"/>
                                        <p:tgtEl>
                                          <p:spTgt spid="577"/>
                                        </p:tgtEl>
                                      </p:cBhvr>
                                    </p:animEffect>
                                  </p:childTnLst>
                                </p:cTn>
                              </p:par>
                              <p:par>
                                <p:cTn id="20" presetID="1" presetClass="entr" presetSubtype="0" fill="hold" nodeType="withEffect">
                                  <p:stCondLst>
                                    <p:cond delay="0"/>
                                  </p:stCondLst>
                                  <p:childTnLst>
                                    <p:set>
                                      <p:cBhvr>
                                        <p:cTn id="21" dur="1" fill="hold">
                                          <p:stCondLst>
                                            <p:cond delay="0"/>
                                          </p:stCondLst>
                                        </p:cTn>
                                        <p:tgtEl>
                                          <p:spTgt spid="570"/>
                                        </p:tgtEl>
                                        <p:attrNameLst>
                                          <p:attrName>style.visibility</p:attrName>
                                        </p:attrNameLst>
                                      </p:cBhvr>
                                      <p:to>
                                        <p:strVal val="visible"/>
                                      </p:to>
                                    </p:set>
                                  </p:childTnLst>
                                </p:cTn>
                              </p:par>
                              <p:par>
                                <p:cTn id="22" presetID="8" presetClass="emph" presetSubtype="0" repeatCount="4000" fill="hold" nodeType="withEffect">
                                  <p:stCondLst>
                                    <p:cond delay="0"/>
                                  </p:stCondLst>
                                  <p:childTnLst>
                                    <p:animRot by="21600000">
                                      <p:cBhvr>
                                        <p:cTn id="23" dur="2000" fill="hold"/>
                                        <p:tgtEl>
                                          <p:spTgt spid="570"/>
                                        </p:tgtEl>
                                        <p:attrNameLst>
                                          <p:attrName>r</p:attrName>
                                        </p:attrNameLst>
                                      </p:cBhvr>
                                    </p:animRot>
                                  </p:childTnLst>
                                </p:cTn>
                              </p:par>
                              <p:par>
                                <p:cTn id="24" presetID="22" presetClass="entr" presetSubtype="4" fill="hold" grpId="0" nodeType="withEffect">
                                  <p:stCondLst>
                                    <p:cond delay="0"/>
                                  </p:stCondLst>
                                  <p:childTnLst>
                                    <p:set>
                                      <p:cBhvr>
                                        <p:cTn id="25" dur="1" fill="hold">
                                          <p:stCondLst>
                                            <p:cond delay="0"/>
                                          </p:stCondLst>
                                        </p:cTn>
                                        <p:tgtEl>
                                          <p:spTgt spid="573"/>
                                        </p:tgtEl>
                                        <p:attrNameLst>
                                          <p:attrName>style.visibility</p:attrName>
                                        </p:attrNameLst>
                                      </p:cBhvr>
                                      <p:to>
                                        <p:strVal val="visible"/>
                                      </p:to>
                                    </p:set>
                                    <p:animEffect transition="in" filter="wipe(down)">
                                      <p:cBhvr>
                                        <p:cTn id="26" dur="500"/>
                                        <p:tgtEl>
                                          <p:spTgt spid="573"/>
                                        </p:tgtEl>
                                      </p:cBhvr>
                                    </p:animEffect>
                                  </p:childTnLst>
                                </p:cTn>
                              </p:par>
                              <p:par>
                                <p:cTn id="27" presetID="1" presetClass="entr" presetSubtype="0" fill="hold" nodeType="withEffect">
                                  <p:stCondLst>
                                    <p:cond delay="0"/>
                                  </p:stCondLst>
                                  <p:childTnLst>
                                    <p:set>
                                      <p:cBhvr>
                                        <p:cTn id="28" dur="1" fill="hold">
                                          <p:stCondLst>
                                            <p:cond delay="0"/>
                                          </p:stCondLst>
                                        </p:cTn>
                                        <p:tgtEl>
                                          <p:spTgt spid="574"/>
                                        </p:tgtEl>
                                        <p:attrNameLst>
                                          <p:attrName>style.visibility</p:attrName>
                                        </p:attrNameLst>
                                      </p:cBhvr>
                                      <p:to>
                                        <p:strVal val="visible"/>
                                      </p:to>
                                    </p:set>
                                  </p:childTnLst>
                                </p:cTn>
                              </p:par>
                              <p:par>
                                <p:cTn id="29" presetID="8" presetClass="emph" presetSubtype="0" repeatCount="4000" fill="hold" nodeType="withEffect">
                                  <p:stCondLst>
                                    <p:cond delay="0"/>
                                  </p:stCondLst>
                                  <p:childTnLst>
                                    <p:animRot by="21600000">
                                      <p:cBhvr>
                                        <p:cTn id="30" dur="2025" fill="hold"/>
                                        <p:tgtEl>
                                          <p:spTgt spid="574"/>
                                        </p:tgtEl>
                                        <p:attrNameLst>
                                          <p:attrName>r</p:attrName>
                                        </p:attrNameLst>
                                      </p:cBhvr>
                                    </p:animRot>
                                  </p:childTnLst>
                                </p:cTn>
                              </p:par>
                              <p:par>
                                <p:cTn id="31" presetID="1" presetClass="entr" presetSubtype="0" fill="hold" nodeType="withEffect">
                                  <p:stCondLst>
                                    <p:cond delay="0"/>
                                  </p:stCondLst>
                                  <p:childTnLst>
                                    <p:set>
                                      <p:cBhvr>
                                        <p:cTn id="32" dur="1" fill="hold">
                                          <p:stCondLst>
                                            <p:cond delay="0"/>
                                          </p:stCondLst>
                                        </p:cTn>
                                        <p:tgtEl>
                                          <p:spTgt spid="58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2"/>
                                        </p:tgtEl>
                                        <p:attrNameLst>
                                          <p:attrName>style.visibility</p:attrName>
                                        </p:attrNameLst>
                                      </p:cBhvr>
                                      <p:to>
                                        <p:strVal val="visible"/>
                                      </p:to>
                                    </p:set>
                                  </p:childTnLst>
                                </p:cTn>
                              </p:par>
                              <p:par>
                                <p:cTn id="35" presetID="1" presetClass="entr" presetSubtype="0" fill="hold" nodeType="withEffect">
                                  <p:stCondLst>
                                    <p:cond delay="600"/>
                                  </p:stCondLst>
                                  <p:childTnLst>
                                    <p:set>
                                      <p:cBhvr>
                                        <p:cTn id="36" dur="1" fill="hold">
                                          <p:stCondLst>
                                            <p:cond delay="0"/>
                                          </p:stCondLst>
                                        </p:cTn>
                                        <p:tgtEl>
                                          <p:spTgt spid="566"/>
                                        </p:tgtEl>
                                        <p:attrNameLst>
                                          <p:attrName>style.visibility</p:attrName>
                                        </p:attrNameLst>
                                      </p:cBhvr>
                                      <p:to>
                                        <p:strVal val="visible"/>
                                      </p:to>
                                    </p:set>
                                  </p:childTnLst>
                                </p:cTn>
                              </p:par>
                              <p:par>
                                <p:cTn id="37" presetID="1" presetClass="entr" presetSubtype="0" fill="hold" nodeType="withEffect">
                                  <p:stCondLst>
                                    <p:cond delay="1500"/>
                                  </p:stCondLst>
                                  <p:childTnLst>
                                    <p:set>
                                      <p:cBhvr>
                                        <p:cTn id="38" dur="1" fill="hold">
                                          <p:stCondLst>
                                            <p:cond delay="0"/>
                                          </p:stCondLst>
                                        </p:cTn>
                                        <p:tgtEl>
                                          <p:spTgt spid="592"/>
                                        </p:tgtEl>
                                        <p:attrNameLst>
                                          <p:attrName>style.visibility</p:attrName>
                                        </p:attrNameLst>
                                      </p:cBhvr>
                                      <p:to>
                                        <p:strVal val="visible"/>
                                      </p:to>
                                    </p:set>
                                  </p:childTnLst>
                                </p:cTn>
                              </p:par>
                              <p:par>
                                <p:cTn id="39" presetID="1" presetClass="exit" presetSubtype="0" fill="hold" nodeType="withEffect">
                                  <p:stCondLst>
                                    <p:cond delay="1500"/>
                                  </p:stCondLst>
                                  <p:childTnLst>
                                    <p:set>
                                      <p:cBhvr>
                                        <p:cTn id="40" dur="1" fill="hold">
                                          <p:stCondLst>
                                            <p:cond delay="0"/>
                                          </p:stCondLst>
                                        </p:cTn>
                                        <p:tgtEl>
                                          <p:spTgt spid="566"/>
                                        </p:tgtEl>
                                        <p:attrNameLst>
                                          <p:attrName>style.visibility</p:attrName>
                                        </p:attrNameLst>
                                      </p:cBhvr>
                                      <p:to>
                                        <p:strVal val="hidden"/>
                                      </p:to>
                                    </p:set>
                                  </p:childTnLst>
                                </p:cTn>
                              </p:par>
                              <p:par>
                                <p:cTn id="41" presetID="1" presetClass="entr" presetSubtype="0" fill="hold" nodeType="withEffect">
                                  <p:stCondLst>
                                    <p:cond delay="1500"/>
                                  </p:stCondLst>
                                  <p:childTnLst>
                                    <p:set>
                                      <p:cBhvr>
                                        <p:cTn id="42" dur="1" fill="hold">
                                          <p:stCondLst>
                                            <p:cond delay="0"/>
                                          </p:stCondLst>
                                        </p:cTn>
                                        <p:tgtEl>
                                          <p:spTgt spid="595"/>
                                        </p:tgtEl>
                                        <p:attrNameLst>
                                          <p:attrName>style.visibility</p:attrName>
                                        </p:attrNameLst>
                                      </p:cBhvr>
                                      <p:to>
                                        <p:strVal val="visible"/>
                                      </p:to>
                                    </p:set>
                                  </p:childTnLst>
                                </p:cTn>
                              </p:par>
                              <p:par>
                                <p:cTn id="43" presetID="26" presetClass="emph" presetSubtype="0" fill="hold" nodeType="withEffect">
                                  <p:stCondLst>
                                    <p:cond delay="1800"/>
                                  </p:stCondLst>
                                  <p:childTnLst>
                                    <p:animEffect transition="out" filter="fade">
                                      <p:cBhvr>
                                        <p:cTn id="44" dur="1400" tmFilter="0, 0; .2, .5; .8, .5; 1, 0"/>
                                        <p:tgtEl>
                                          <p:spTgt spid="595"/>
                                        </p:tgtEl>
                                      </p:cBhvr>
                                    </p:animEffect>
                                    <p:animScale>
                                      <p:cBhvr>
                                        <p:cTn id="45" dur="700" autoRev="1" fill="hold"/>
                                        <p:tgtEl>
                                          <p:spTgt spid="595"/>
                                        </p:tgtEl>
                                      </p:cBhvr>
                                      <p:by x="105000" y="105000"/>
                                    </p:animScale>
                                  </p:childTnLst>
                                </p:cTn>
                              </p:par>
                              <p:par>
                                <p:cTn id="46" presetID="1" presetClass="exit" presetSubtype="0" fill="hold" nodeType="withEffect">
                                  <p:stCondLst>
                                    <p:cond delay="3100"/>
                                  </p:stCondLst>
                                  <p:childTnLst>
                                    <p:set>
                                      <p:cBhvr>
                                        <p:cTn id="47" dur="1" fill="hold">
                                          <p:stCondLst>
                                            <p:cond delay="0"/>
                                          </p:stCondLst>
                                        </p:cTn>
                                        <p:tgtEl>
                                          <p:spTgt spid="595"/>
                                        </p:tgtEl>
                                        <p:attrNameLst>
                                          <p:attrName>style.visibility</p:attrName>
                                        </p:attrNameLst>
                                      </p:cBhvr>
                                      <p:to>
                                        <p:strVal val="hidden"/>
                                      </p:to>
                                    </p:set>
                                  </p:childTnLst>
                                </p:cTn>
                              </p:par>
                              <p:par>
                                <p:cTn id="48" presetID="22" presetClass="entr" presetSubtype="1" fill="hold" nodeType="withEffect">
                                  <p:stCondLst>
                                    <p:cond delay="200"/>
                                  </p:stCondLst>
                                  <p:childTnLst>
                                    <p:set>
                                      <p:cBhvr>
                                        <p:cTn id="49" dur="1" fill="hold">
                                          <p:stCondLst>
                                            <p:cond delay="0"/>
                                          </p:stCondLst>
                                        </p:cTn>
                                        <p:tgtEl>
                                          <p:spTgt spid="598"/>
                                        </p:tgtEl>
                                        <p:attrNameLst>
                                          <p:attrName>style.visibility</p:attrName>
                                        </p:attrNameLst>
                                      </p:cBhvr>
                                      <p:to>
                                        <p:strVal val="visible"/>
                                      </p:to>
                                    </p:set>
                                    <p:animEffect transition="in" filter="wipe(up)">
                                      <p:cBhvr>
                                        <p:cTn id="50" dur="400"/>
                                        <p:tgtEl>
                                          <p:spTgt spid="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 grpId="0" animBg="1"/>
      <p:bldP spid="569" grpId="1" animBg="1"/>
      <p:bldP spid="573" grpId="0" animBg="1"/>
      <p:bldP spid="577" grpId="0" animBg="1"/>
      <p:bldP spid="5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a:extLst>
              <a:ext uri="{FF2B5EF4-FFF2-40B4-BE49-F238E27FC236}">
                <a16:creationId xmlns:a16="http://schemas.microsoft.com/office/drawing/2014/main" id="{ABE83911-D636-4A2B-8E7D-D9FE54BCCB37}"/>
              </a:ext>
            </a:extLst>
          </p:cNvPr>
          <p:cNvGraphicFramePr/>
          <p:nvPr>
            <p:extLst>
              <p:ext uri="{D42A27DB-BD31-4B8C-83A1-F6EECF244321}">
                <p14:modId xmlns:p14="http://schemas.microsoft.com/office/powerpoint/2010/main" val="342306248"/>
              </p:ext>
            </p:extLst>
          </p:nvPr>
        </p:nvGraphicFramePr>
        <p:xfrm>
          <a:off x="-4476100" y="1674403"/>
          <a:ext cx="16030703" cy="4786484"/>
        </p:xfrm>
        <a:graphic>
          <a:graphicData uri="http://schemas.openxmlformats.org/drawingml/2006/chart">
            <c:chart xmlns:c="http://schemas.openxmlformats.org/drawingml/2006/chart" xmlns:r="http://schemas.openxmlformats.org/officeDocument/2006/relationships" r:id="rId3"/>
          </a:graphicData>
        </a:graphic>
      </p:graphicFrame>
      <p:sp>
        <p:nvSpPr>
          <p:cNvPr id="65" name="Footer Placeholder 9">
            <a:extLst>
              <a:ext uri="{FF2B5EF4-FFF2-40B4-BE49-F238E27FC236}">
                <a16:creationId xmlns:a16="http://schemas.microsoft.com/office/drawing/2014/main" id="{DD575216-601A-4FF9-BCEB-6FEF2243C8AD}"/>
              </a:ext>
            </a:extLst>
          </p:cNvPr>
          <p:cNvSpPr>
            <a:spLocks noGrp="1"/>
          </p:cNvSpPr>
          <p:nvPr>
            <p:ph type="ftr" sz="quarter" idx="11"/>
          </p:nvPr>
        </p:nvSpPr>
        <p:spPr/>
        <p:txBody>
          <a:bodyPr/>
          <a:lstStyle/>
          <a:p>
            <a:r>
              <a:rPr lang="en-GB" dirty="0"/>
              <a:t>Global industry trends</a:t>
            </a:r>
          </a:p>
        </p:txBody>
      </p:sp>
      <p:sp>
        <p:nvSpPr>
          <p:cNvPr id="159" name="Rectangle 158">
            <a:extLst>
              <a:ext uri="{FF2B5EF4-FFF2-40B4-BE49-F238E27FC236}">
                <a16:creationId xmlns:a16="http://schemas.microsoft.com/office/drawing/2014/main" id="{0A1A84A1-E809-42CF-9C3D-3BB9833F2F77}"/>
              </a:ext>
            </a:extLst>
          </p:cNvPr>
          <p:cNvSpPr/>
          <p:nvPr/>
        </p:nvSpPr>
        <p:spPr>
          <a:xfrm>
            <a:off x="642477" y="6160291"/>
            <a:ext cx="10943099" cy="34407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buClr>
                <a:srgbClr val="27ACAA"/>
              </a:buClr>
              <a:buSzPct val="70000"/>
              <a:defRPr/>
            </a:pPr>
            <a:r>
              <a:rPr lang="en-US" sz="800" dirty="0">
                <a:solidFill>
                  <a:prstClr val="white"/>
                </a:solidFill>
              </a:rPr>
              <a:t>Source: IRENA IEA, Bloomberg NEF</a:t>
            </a:r>
          </a:p>
        </p:txBody>
      </p:sp>
      <p:sp>
        <p:nvSpPr>
          <p:cNvPr id="449" name="Title 4">
            <a:extLst>
              <a:ext uri="{FF2B5EF4-FFF2-40B4-BE49-F238E27FC236}">
                <a16:creationId xmlns:a16="http://schemas.microsoft.com/office/drawing/2014/main" id="{C8275A6C-D32A-4C96-AA57-6813F6A34FF1}"/>
              </a:ext>
            </a:extLst>
          </p:cNvPr>
          <p:cNvSpPr txBox="1">
            <a:spLocks/>
          </p:cNvSpPr>
          <p:nvPr/>
        </p:nvSpPr>
        <p:spPr>
          <a:xfrm>
            <a:off x="1671043" y="372967"/>
            <a:ext cx="9901881" cy="86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000" b="1" kern="1200">
                <a:solidFill>
                  <a:schemeClr val="bg1"/>
                </a:solidFill>
                <a:latin typeface="+mn-lt"/>
                <a:ea typeface="+mj-ea"/>
                <a:cs typeface="Arial" pitchFamily="34" charset="0"/>
              </a:defRPr>
            </a:lvl1pPr>
          </a:lstStyle>
          <a:p>
            <a:r>
              <a:rPr lang="en-US" dirty="0"/>
              <a:t>Global industry trends</a:t>
            </a:r>
            <a:br>
              <a:rPr lang="en-US" dirty="0"/>
            </a:br>
            <a:endParaRPr lang="en-US" sz="1600" b="0" dirty="0"/>
          </a:p>
        </p:txBody>
      </p:sp>
      <p:grpSp>
        <p:nvGrpSpPr>
          <p:cNvPr id="172" name="Group 171">
            <a:extLst>
              <a:ext uri="{FF2B5EF4-FFF2-40B4-BE49-F238E27FC236}">
                <a16:creationId xmlns:a16="http://schemas.microsoft.com/office/drawing/2014/main" id="{DA4DE508-2CD8-4AA5-B4CC-9ECD954ED3DD}"/>
              </a:ext>
            </a:extLst>
          </p:cNvPr>
          <p:cNvGrpSpPr/>
          <p:nvPr/>
        </p:nvGrpSpPr>
        <p:grpSpPr>
          <a:xfrm>
            <a:off x="1430409" y="830448"/>
            <a:ext cx="162000" cy="192778"/>
            <a:chOff x="1430409" y="830448"/>
            <a:chExt cx="162000" cy="192778"/>
          </a:xfrm>
        </p:grpSpPr>
        <p:sp>
          <p:nvSpPr>
            <p:cNvPr id="173" name="Freeform: Shape 172">
              <a:extLst>
                <a:ext uri="{FF2B5EF4-FFF2-40B4-BE49-F238E27FC236}">
                  <a16:creationId xmlns:a16="http://schemas.microsoft.com/office/drawing/2014/main" id="{C36D9134-EF12-46D5-89A7-6B170F7E83F9}"/>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3"/>
              </a:solidFill>
            </a:ln>
          </p:spPr>
          <p:txBody>
            <a:bodyPr vert="horz" wrap="square" lIns="91440" tIns="45720" rIns="91440" bIns="45720" numCol="1" anchor="t" anchorCtr="0" compatLnSpc="1">
              <a:prstTxWarp prst="textNoShape">
                <a:avLst/>
              </a:prstTxWarp>
              <a:noAutofit/>
            </a:bodyPr>
            <a:lstStyle/>
            <a:p>
              <a:endParaRPr lang="en-IN" dirty="0"/>
            </a:p>
          </p:txBody>
        </p:sp>
        <p:sp>
          <p:nvSpPr>
            <p:cNvPr id="174" name="Trapezoid 6">
              <a:extLst>
                <a:ext uri="{FF2B5EF4-FFF2-40B4-BE49-F238E27FC236}">
                  <a16:creationId xmlns:a16="http://schemas.microsoft.com/office/drawing/2014/main" id="{A831AAA7-B4C8-472D-AB90-BE563C592B1C}"/>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3"/>
              </a:solidFill>
            </a:ln>
          </p:spPr>
          <p:txBody>
            <a:bodyPr vert="horz" wrap="square" lIns="91440" tIns="45720" rIns="91440" bIns="45720" numCol="1" anchor="t" anchorCtr="0" compatLnSpc="1">
              <a:prstTxWarp prst="textNoShape">
                <a:avLst/>
              </a:prstTxWarp>
              <a:noAutofit/>
            </a:bodyPr>
            <a:lstStyle/>
            <a:p>
              <a:endParaRPr lang="en-US" dirty="0">
                <a:solidFill>
                  <a:schemeClr val="tx1"/>
                </a:solidFill>
              </a:endParaRPr>
            </a:p>
          </p:txBody>
        </p:sp>
      </p:grpSp>
      <p:sp>
        <p:nvSpPr>
          <p:cNvPr id="175" name="Freeform 64">
            <a:extLst>
              <a:ext uri="{FF2B5EF4-FFF2-40B4-BE49-F238E27FC236}">
                <a16:creationId xmlns:a16="http://schemas.microsoft.com/office/drawing/2014/main" id="{D8C975FE-0A9F-4ACC-9BBC-0CDA68D58E0C}"/>
              </a:ext>
            </a:extLst>
          </p:cNvPr>
          <p:cNvSpPr>
            <a:spLocks noEditPoints="1"/>
          </p:cNvSpPr>
          <p:nvPr/>
        </p:nvSpPr>
        <p:spPr bwMode="auto">
          <a:xfrm>
            <a:off x="148899" y="43815"/>
            <a:ext cx="206356" cy="200791"/>
          </a:xfrm>
          <a:custGeom>
            <a:avLst/>
            <a:gdLst>
              <a:gd name="T0" fmla="*/ 490 w 2096"/>
              <a:gd name="T1" fmla="*/ 1024 h 2048"/>
              <a:gd name="T2" fmla="*/ 1598 w 2096"/>
              <a:gd name="T3" fmla="*/ 1024 h 2048"/>
              <a:gd name="T4" fmla="*/ 315 w 2096"/>
              <a:gd name="T5" fmla="*/ 1118 h 2048"/>
              <a:gd name="T6" fmla="*/ 11 w 2096"/>
              <a:gd name="T7" fmla="*/ 1012 h 2048"/>
              <a:gd name="T8" fmla="*/ 326 w 2096"/>
              <a:gd name="T9" fmla="*/ 933 h 2048"/>
              <a:gd name="T10" fmla="*/ 331 w 2096"/>
              <a:gd name="T11" fmla="*/ 1105 h 2048"/>
              <a:gd name="T12" fmla="*/ 315 w 2096"/>
              <a:gd name="T13" fmla="*/ 1118 h 2048"/>
              <a:gd name="T14" fmla="*/ 1782 w 2096"/>
              <a:gd name="T15" fmla="*/ 930 h 2048"/>
              <a:gd name="T16" fmla="*/ 1765 w 2096"/>
              <a:gd name="T17" fmla="*/ 942 h 2048"/>
              <a:gd name="T18" fmla="*/ 1770 w 2096"/>
              <a:gd name="T19" fmla="*/ 1116 h 2048"/>
              <a:gd name="T20" fmla="*/ 2085 w 2096"/>
              <a:gd name="T21" fmla="*/ 1037 h 2048"/>
              <a:gd name="T22" fmla="*/ 1125 w 2096"/>
              <a:gd name="T23" fmla="*/ 1718 h 2048"/>
              <a:gd name="T24" fmla="*/ 951 w 2096"/>
              <a:gd name="T25" fmla="*/ 1722 h 2048"/>
              <a:gd name="T26" fmla="*/ 1031 w 2096"/>
              <a:gd name="T27" fmla="*/ 2037 h 2048"/>
              <a:gd name="T28" fmla="*/ 1138 w 2096"/>
              <a:gd name="T29" fmla="*/ 1734 h 2048"/>
              <a:gd name="T30" fmla="*/ 1125 w 2096"/>
              <a:gd name="T31" fmla="*/ 1718 h 2048"/>
              <a:gd name="T32" fmla="*/ 1125 w 2096"/>
              <a:gd name="T33" fmla="*/ 331 h 2048"/>
              <a:gd name="T34" fmla="*/ 1138 w 2096"/>
              <a:gd name="T35" fmla="*/ 315 h 2048"/>
              <a:gd name="T36" fmla="*/ 1031 w 2096"/>
              <a:gd name="T37" fmla="*/ 11 h 2048"/>
              <a:gd name="T38" fmla="*/ 951 w 2096"/>
              <a:gd name="T39" fmla="*/ 326 h 2048"/>
              <a:gd name="T40" fmla="*/ 494 w 2096"/>
              <a:gd name="T41" fmla="*/ 1457 h 2048"/>
              <a:gd name="T42" fmla="*/ 474 w 2096"/>
              <a:gd name="T43" fmla="*/ 1460 h 2048"/>
              <a:gd name="T44" fmla="*/ 335 w 2096"/>
              <a:gd name="T45" fmla="*/ 1749 h 2048"/>
              <a:gd name="T46" fmla="*/ 614 w 2096"/>
              <a:gd name="T47" fmla="*/ 1583 h 2048"/>
              <a:gd name="T48" fmla="*/ 494 w 2096"/>
              <a:gd name="T49" fmla="*/ 1457 h 2048"/>
              <a:gd name="T50" fmla="*/ 1604 w 2096"/>
              <a:gd name="T51" fmla="*/ 595 h 2048"/>
              <a:gd name="T52" fmla="*/ 1770 w 2096"/>
              <a:gd name="T53" fmla="*/ 317 h 2048"/>
              <a:gd name="T54" fmla="*/ 1479 w 2096"/>
              <a:gd name="T55" fmla="*/ 456 h 2048"/>
              <a:gd name="T56" fmla="*/ 1477 w 2096"/>
              <a:gd name="T57" fmla="*/ 476 h 2048"/>
              <a:gd name="T58" fmla="*/ 1550 w 2096"/>
              <a:gd name="T59" fmla="*/ 1460 h 2048"/>
              <a:gd name="T60" fmla="*/ 1530 w 2096"/>
              <a:gd name="T61" fmla="*/ 1457 h 2048"/>
              <a:gd name="T62" fmla="*/ 1411 w 2096"/>
              <a:gd name="T63" fmla="*/ 1583 h 2048"/>
              <a:gd name="T64" fmla="*/ 1690 w 2096"/>
              <a:gd name="T65" fmla="*/ 1749 h 2048"/>
              <a:gd name="T66" fmla="*/ 1550 w 2096"/>
              <a:gd name="T67" fmla="*/ 1460 h 2048"/>
              <a:gd name="T68" fmla="*/ 421 w 2096"/>
              <a:gd name="T69" fmla="*/ 596 h 2048"/>
              <a:gd name="T70" fmla="*/ 547 w 2096"/>
              <a:gd name="T71" fmla="*/ 476 h 2048"/>
              <a:gd name="T72" fmla="*/ 546 w 2096"/>
              <a:gd name="T73" fmla="*/ 457 h 2048"/>
              <a:gd name="T74" fmla="*/ 276 w 2096"/>
              <a:gd name="T75" fmla="*/ 33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6" h="2048">
                <a:moveTo>
                  <a:pt x="1043" y="1577"/>
                </a:moveTo>
                <a:cubicBezTo>
                  <a:pt x="738" y="1577"/>
                  <a:pt x="490" y="1330"/>
                  <a:pt x="490" y="1024"/>
                </a:cubicBezTo>
                <a:cubicBezTo>
                  <a:pt x="490" y="719"/>
                  <a:pt x="738" y="471"/>
                  <a:pt x="1043" y="471"/>
                </a:cubicBezTo>
                <a:cubicBezTo>
                  <a:pt x="1349" y="471"/>
                  <a:pt x="1598" y="719"/>
                  <a:pt x="1598" y="1024"/>
                </a:cubicBezTo>
                <a:cubicBezTo>
                  <a:pt x="1598" y="1330"/>
                  <a:pt x="1349" y="1577"/>
                  <a:pt x="1043" y="1577"/>
                </a:cubicBezTo>
                <a:close/>
                <a:moveTo>
                  <a:pt x="315" y="1118"/>
                </a:moveTo>
                <a:cubicBezTo>
                  <a:pt x="11" y="1037"/>
                  <a:pt x="11" y="1037"/>
                  <a:pt x="11" y="1037"/>
                </a:cubicBezTo>
                <a:cubicBezTo>
                  <a:pt x="0" y="1033"/>
                  <a:pt x="0" y="1015"/>
                  <a:pt x="11" y="1012"/>
                </a:cubicBezTo>
                <a:cubicBezTo>
                  <a:pt x="315" y="930"/>
                  <a:pt x="315" y="930"/>
                  <a:pt x="315" y="930"/>
                </a:cubicBezTo>
                <a:cubicBezTo>
                  <a:pt x="319" y="929"/>
                  <a:pt x="323" y="930"/>
                  <a:pt x="326" y="933"/>
                </a:cubicBezTo>
                <a:cubicBezTo>
                  <a:pt x="330" y="935"/>
                  <a:pt x="331" y="939"/>
                  <a:pt x="331" y="942"/>
                </a:cubicBezTo>
                <a:cubicBezTo>
                  <a:pt x="331" y="1105"/>
                  <a:pt x="331" y="1105"/>
                  <a:pt x="331" y="1105"/>
                </a:cubicBezTo>
                <a:cubicBezTo>
                  <a:pt x="331" y="1110"/>
                  <a:pt x="330" y="1113"/>
                  <a:pt x="326" y="1116"/>
                </a:cubicBezTo>
                <a:cubicBezTo>
                  <a:pt x="323" y="1118"/>
                  <a:pt x="319" y="1119"/>
                  <a:pt x="315" y="1118"/>
                </a:cubicBezTo>
                <a:close/>
                <a:moveTo>
                  <a:pt x="2085" y="1012"/>
                </a:moveTo>
                <a:cubicBezTo>
                  <a:pt x="1782" y="930"/>
                  <a:pt x="1782" y="930"/>
                  <a:pt x="1782" y="930"/>
                </a:cubicBezTo>
                <a:cubicBezTo>
                  <a:pt x="1778" y="929"/>
                  <a:pt x="1773" y="930"/>
                  <a:pt x="1770" y="933"/>
                </a:cubicBezTo>
                <a:cubicBezTo>
                  <a:pt x="1767" y="935"/>
                  <a:pt x="1765" y="939"/>
                  <a:pt x="1765" y="942"/>
                </a:cubicBezTo>
                <a:cubicBezTo>
                  <a:pt x="1765" y="1105"/>
                  <a:pt x="1765" y="1105"/>
                  <a:pt x="1765" y="1105"/>
                </a:cubicBezTo>
                <a:cubicBezTo>
                  <a:pt x="1765" y="1110"/>
                  <a:pt x="1767" y="1113"/>
                  <a:pt x="1770" y="1116"/>
                </a:cubicBezTo>
                <a:cubicBezTo>
                  <a:pt x="1773" y="1118"/>
                  <a:pt x="1778" y="1119"/>
                  <a:pt x="1782" y="1118"/>
                </a:cubicBezTo>
                <a:cubicBezTo>
                  <a:pt x="2085" y="1037"/>
                  <a:pt x="2085" y="1037"/>
                  <a:pt x="2085" y="1037"/>
                </a:cubicBezTo>
                <a:cubicBezTo>
                  <a:pt x="2096" y="1033"/>
                  <a:pt x="2096" y="1015"/>
                  <a:pt x="2085" y="1012"/>
                </a:cubicBezTo>
                <a:close/>
                <a:moveTo>
                  <a:pt x="1125" y="1718"/>
                </a:moveTo>
                <a:cubicBezTo>
                  <a:pt x="962" y="1718"/>
                  <a:pt x="962" y="1718"/>
                  <a:pt x="962" y="1718"/>
                </a:cubicBezTo>
                <a:cubicBezTo>
                  <a:pt x="958" y="1718"/>
                  <a:pt x="954" y="1720"/>
                  <a:pt x="951" y="1722"/>
                </a:cubicBezTo>
                <a:cubicBezTo>
                  <a:pt x="949" y="1725"/>
                  <a:pt x="948" y="1730"/>
                  <a:pt x="949" y="1734"/>
                </a:cubicBezTo>
                <a:cubicBezTo>
                  <a:pt x="1031" y="2037"/>
                  <a:pt x="1031" y="2037"/>
                  <a:pt x="1031" y="2037"/>
                </a:cubicBezTo>
                <a:cubicBezTo>
                  <a:pt x="1034" y="2048"/>
                  <a:pt x="1053" y="2048"/>
                  <a:pt x="1056" y="2037"/>
                </a:cubicBezTo>
                <a:cubicBezTo>
                  <a:pt x="1138" y="1734"/>
                  <a:pt x="1138" y="1734"/>
                  <a:pt x="1138" y="1734"/>
                </a:cubicBezTo>
                <a:cubicBezTo>
                  <a:pt x="1139" y="1730"/>
                  <a:pt x="1138" y="1725"/>
                  <a:pt x="1136" y="1722"/>
                </a:cubicBezTo>
                <a:cubicBezTo>
                  <a:pt x="1133" y="1720"/>
                  <a:pt x="1129" y="1718"/>
                  <a:pt x="1125" y="1718"/>
                </a:cubicBezTo>
                <a:close/>
                <a:moveTo>
                  <a:pt x="962" y="331"/>
                </a:moveTo>
                <a:cubicBezTo>
                  <a:pt x="1125" y="331"/>
                  <a:pt x="1125" y="331"/>
                  <a:pt x="1125" y="331"/>
                </a:cubicBezTo>
                <a:cubicBezTo>
                  <a:pt x="1129" y="331"/>
                  <a:pt x="1133" y="329"/>
                  <a:pt x="1136" y="326"/>
                </a:cubicBezTo>
                <a:cubicBezTo>
                  <a:pt x="1138" y="323"/>
                  <a:pt x="1139" y="319"/>
                  <a:pt x="1138" y="315"/>
                </a:cubicBezTo>
                <a:cubicBezTo>
                  <a:pt x="1056" y="11"/>
                  <a:pt x="1056" y="11"/>
                  <a:pt x="1056" y="11"/>
                </a:cubicBezTo>
                <a:cubicBezTo>
                  <a:pt x="1053" y="0"/>
                  <a:pt x="1034" y="0"/>
                  <a:pt x="1031" y="11"/>
                </a:cubicBezTo>
                <a:cubicBezTo>
                  <a:pt x="949" y="315"/>
                  <a:pt x="949" y="315"/>
                  <a:pt x="949" y="315"/>
                </a:cubicBezTo>
                <a:cubicBezTo>
                  <a:pt x="948" y="319"/>
                  <a:pt x="949" y="323"/>
                  <a:pt x="951" y="326"/>
                </a:cubicBezTo>
                <a:cubicBezTo>
                  <a:pt x="954" y="329"/>
                  <a:pt x="958" y="331"/>
                  <a:pt x="962" y="331"/>
                </a:cubicBezTo>
                <a:close/>
                <a:moveTo>
                  <a:pt x="494" y="1457"/>
                </a:moveTo>
                <a:cubicBezTo>
                  <a:pt x="491" y="1454"/>
                  <a:pt x="488" y="1453"/>
                  <a:pt x="484" y="1453"/>
                </a:cubicBezTo>
                <a:cubicBezTo>
                  <a:pt x="480" y="1454"/>
                  <a:pt x="476" y="1456"/>
                  <a:pt x="474" y="1460"/>
                </a:cubicBezTo>
                <a:cubicBezTo>
                  <a:pt x="317" y="1731"/>
                  <a:pt x="317" y="1731"/>
                  <a:pt x="317" y="1731"/>
                </a:cubicBezTo>
                <a:cubicBezTo>
                  <a:pt x="311" y="1742"/>
                  <a:pt x="324" y="1755"/>
                  <a:pt x="335" y="1749"/>
                </a:cubicBezTo>
                <a:cubicBezTo>
                  <a:pt x="608" y="1593"/>
                  <a:pt x="608" y="1593"/>
                  <a:pt x="608" y="1593"/>
                </a:cubicBezTo>
                <a:cubicBezTo>
                  <a:pt x="611" y="1591"/>
                  <a:pt x="614" y="1587"/>
                  <a:pt x="614" y="1583"/>
                </a:cubicBezTo>
                <a:cubicBezTo>
                  <a:pt x="615" y="1579"/>
                  <a:pt x="613" y="1575"/>
                  <a:pt x="610" y="1572"/>
                </a:cubicBezTo>
                <a:lnTo>
                  <a:pt x="494" y="1457"/>
                </a:lnTo>
                <a:close/>
                <a:moveTo>
                  <a:pt x="1593" y="592"/>
                </a:moveTo>
                <a:cubicBezTo>
                  <a:pt x="1596" y="595"/>
                  <a:pt x="1600" y="596"/>
                  <a:pt x="1604" y="595"/>
                </a:cubicBezTo>
                <a:cubicBezTo>
                  <a:pt x="1607" y="595"/>
                  <a:pt x="1610" y="593"/>
                  <a:pt x="1613" y="589"/>
                </a:cubicBezTo>
                <a:cubicBezTo>
                  <a:pt x="1770" y="317"/>
                  <a:pt x="1770" y="317"/>
                  <a:pt x="1770" y="317"/>
                </a:cubicBezTo>
                <a:cubicBezTo>
                  <a:pt x="1776" y="307"/>
                  <a:pt x="1762" y="293"/>
                  <a:pt x="1752" y="299"/>
                </a:cubicBezTo>
                <a:cubicBezTo>
                  <a:pt x="1479" y="456"/>
                  <a:pt x="1479" y="456"/>
                  <a:pt x="1479" y="456"/>
                </a:cubicBezTo>
                <a:cubicBezTo>
                  <a:pt x="1476" y="458"/>
                  <a:pt x="1473" y="461"/>
                  <a:pt x="1473" y="465"/>
                </a:cubicBezTo>
                <a:cubicBezTo>
                  <a:pt x="1472" y="469"/>
                  <a:pt x="1474" y="474"/>
                  <a:pt x="1477" y="476"/>
                </a:cubicBezTo>
                <a:lnTo>
                  <a:pt x="1593" y="592"/>
                </a:lnTo>
                <a:close/>
                <a:moveTo>
                  <a:pt x="1550" y="1460"/>
                </a:moveTo>
                <a:cubicBezTo>
                  <a:pt x="1548" y="1456"/>
                  <a:pt x="1545" y="1454"/>
                  <a:pt x="1541" y="1453"/>
                </a:cubicBezTo>
                <a:cubicBezTo>
                  <a:pt x="1537" y="1453"/>
                  <a:pt x="1533" y="1454"/>
                  <a:pt x="1530" y="1457"/>
                </a:cubicBezTo>
                <a:cubicBezTo>
                  <a:pt x="1414" y="1572"/>
                  <a:pt x="1414" y="1572"/>
                  <a:pt x="1414" y="1572"/>
                </a:cubicBezTo>
                <a:cubicBezTo>
                  <a:pt x="1412" y="1575"/>
                  <a:pt x="1410" y="1579"/>
                  <a:pt x="1411" y="1583"/>
                </a:cubicBezTo>
                <a:cubicBezTo>
                  <a:pt x="1411" y="1587"/>
                  <a:pt x="1414" y="1591"/>
                  <a:pt x="1417" y="1593"/>
                </a:cubicBezTo>
                <a:cubicBezTo>
                  <a:pt x="1690" y="1749"/>
                  <a:pt x="1690" y="1749"/>
                  <a:pt x="1690" y="1749"/>
                </a:cubicBezTo>
                <a:cubicBezTo>
                  <a:pt x="1699" y="1755"/>
                  <a:pt x="1713" y="1742"/>
                  <a:pt x="1707" y="1731"/>
                </a:cubicBezTo>
                <a:lnTo>
                  <a:pt x="1550" y="1460"/>
                </a:lnTo>
                <a:close/>
                <a:moveTo>
                  <a:pt x="412" y="590"/>
                </a:moveTo>
                <a:cubicBezTo>
                  <a:pt x="414" y="593"/>
                  <a:pt x="418" y="595"/>
                  <a:pt x="421" y="596"/>
                </a:cubicBezTo>
                <a:cubicBezTo>
                  <a:pt x="425" y="596"/>
                  <a:pt x="429" y="595"/>
                  <a:pt x="432" y="592"/>
                </a:cubicBezTo>
                <a:cubicBezTo>
                  <a:pt x="547" y="476"/>
                  <a:pt x="547" y="476"/>
                  <a:pt x="547" y="476"/>
                </a:cubicBezTo>
                <a:cubicBezTo>
                  <a:pt x="550" y="474"/>
                  <a:pt x="552" y="470"/>
                  <a:pt x="551" y="466"/>
                </a:cubicBezTo>
                <a:cubicBezTo>
                  <a:pt x="551" y="462"/>
                  <a:pt x="549" y="459"/>
                  <a:pt x="546" y="457"/>
                </a:cubicBezTo>
                <a:cubicBezTo>
                  <a:pt x="294" y="321"/>
                  <a:pt x="294" y="321"/>
                  <a:pt x="294" y="321"/>
                </a:cubicBezTo>
                <a:cubicBezTo>
                  <a:pt x="284" y="316"/>
                  <a:pt x="271" y="329"/>
                  <a:pt x="276" y="338"/>
                </a:cubicBezTo>
                <a:lnTo>
                  <a:pt x="412" y="59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176" name="Group 175">
            <a:extLst>
              <a:ext uri="{FF2B5EF4-FFF2-40B4-BE49-F238E27FC236}">
                <a16:creationId xmlns:a16="http://schemas.microsoft.com/office/drawing/2014/main" id="{5348D7A3-7AF8-4BC5-8D1D-709676C98E55}"/>
              </a:ext>
            </a:extLst>
          </p:cNvPr>
          <p:cNvGrpSpPr/>
          <p:nvPr/>
        </p:nvGrpSpPr>
        <p:grpSpPr>
          <a:xfrm>
            <a:off x="954097" y="399147"/>
            <a:ext cx="164464" cy="164464"/>
            <a:chOff x="-365760" y="528320"/>
            <a:chExt cx="1584960" cy="1584960"/>
          </a:xfrm>
        </p:grpSpPr>
        <p:sp>
          <p:nvSpPr>
            <p:cNvPr id="177" name="Freeform 73">
              <a:extLst>
                <a:ext uri="{FF2B5EF4-FFF2-40B4-BE49-F238E27FC236}">
                  <a16:creationId xmlns:a16="http://schemas.microsoft.com/office/drawing/2014/main" id="{55338984-3832-4BA5-A6EF-FA3B399F8FB7}"/>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8" name="Oval 177">
              <a:extLst>
                <a:ext uri="{FF2B5EF4-FFF2-40B4-BE49-F238E27FC236}">
                  <a16:creationId xmlns:a16="http://schemas.microsoft.com/office/drawing/2014/main" id="{A6527317-4285-48E6-84AA-EBBD4ADCCADF}"/>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sp>
        <p:nvSpPr>
          <p:cNvPr id="179" name="Freeform 71">
            <a:extLst>
              <a:ext uri="{FF2B5EF4-FFF2-40B4-BE49-F238E27FC236}">
                <a16:creationId xmlns:a16="http://schemas.microsoft.com/office/drawing/2014/main" id="{B4D20BD7-B142-46F2-AB16-861A2B53327E}"/>
              </a:ext>
            </a:extLst>
          </p:cNvPr>
          <p:cNvSpPr>
            <a:spLocks/>
          </p:cNvSpPr>
          <p:nvPr/>
        </p:nvSpPr>
        <p:spPr bwMode="auto">
          <a:xfrm>
            <a:off x="1026621" y="481078"/>
            <a:ext cx="18000" cy="216000"/>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IN" dirty="0"/>
          </a:p>
        </p:txBody>
      </p:sp>
      <p:grpSp>
        <p:nvGrpSpPr>
          <p:cNvPr id="180" name="Group 179">
            <a:extLst>
              <a:ext uri="{FF2B5EF4-FFF2-40B4-BE49-F238E27FC236}">
                <a16:creationId xmlns:a16="http://schemas.microsoft.com/office/drawing/2014/main" id="{7E764CC5-0E88-44FF-8023-7FA5AAB6E083}"/>
              </a:ext>
            </a:extLst>
          </p:cNvPr>
          <p:cNvGrpSpPr/>
          <p:nvPr/>
        </p:nvGrpSpPr>
        <p:grpSpPr>
          <a:xfrm>
            <a:off x="680625" y="399147"/>
            <a:ext cx="164464" cy="164464"/>
            <a:chOff x="-365760" y="528320"/>
            <a:chExt cx="1584960" cy="1584960"/>
          </a:xfrm>
        </p:grpSpPr>
        <p:sp>
          <p:nvSpPr>
            <p:cNvPr id="181" name="Freeform 73">
              <a:extLst>
                <a:ext uri="{FF2B5EF4-FFF2-40B4-BE49-F238E27FC236}">
                  <a16:creationId xmlns:a16="http://schemas.microsoft.com/office/drawing/2014/main" id="{52E3828F-68E9-4FF4-A2D5-9B2E44E25913}"/>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2" name="Oval 181">
              <a:extLst>
                <a:ext uri="{FF2B5EF4-FFF2-40B4-BE49-F238E27FC236}">
                  <a16:creationId xmlns:a16="http://schemas.microsoft.com/office/drawing/2014/main" id="{8C860C83-61E2-4226-8B9C-12B83B48A04D}"/>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sp>
        <p:nvSpPr>
          <p:cNvPr id="183" name="Freeform 71">
            <a:extLst>
              <a:ext uri="{FF2B5EF4-FFF2-40B4-BE49-F238E27FC236}">
                <a16:creationId xmlns:a16="http://schemas.microsoft.com/office/drawing/2014/main" id="{2F1F4355-59CE-4248-A943-48C305EBE948}"/>
              </a:ext>
            </a:extLst>
          </p:cNvPr>
          <p:cNvSpPr>
            <a:spLocks/>
          </p:cNvSpPr>
          <p:nvPr/>
        </p:nvSpPr>
        <p:spPr bwMode="auto">
          <a:xfrm>
            <a:off x="753494" y="481078"/>
            <a:ext cx="18000" cy="216000"/>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184" name="Freeform 71">
            <a:extLst>
              <a:ext uri="{FF2B5EF4-FFF2-40B4-BE49-F238E27FC236}">
                <a16:creationId xmlns:a16="http://schemas.microsoft.com/office/drawing/2014/main" id="{152131C4-5456-41F4-8A8A-5603CE9E3A24}"/>
              </a:ext>
            </a:extLst>
          </p:cNvPr>
          <p:cNvSpPr>
            <a:spLocks/>
          </p:cNvSpPr>
          <p:nvPr/>
        </p:nvSpPr>
        <p:spPr bwMode="auto">
          <a:xfrm>
            <a:off x="879780" y="300034"/>
            <a:ext cx="45719" cy="394537"/>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p>
        </p:txBody>
      </p:sp>
      <p:grpSp>
        <p:nvGrpSpPr>
          <p:cNvPr id="185" name="Group 184">
            <a:extLst>
              <a:ext uri="{FF2B5EF4-FFF2-40B4-BE49-F238E27FC236}">
                <a16:creationId xmlns:a16="http://schemas.microsoft.com/office/drawing/2014/main" id="{49327E16-3DFE-4F69-BFE1-0C811ECAF580}"/>
              </a:ext>
            </a:extLst>
          </p:cNvPr>
          <p:cNvGrpSpPr/>
          <p:nvPr/>
        </p:nvGrpSpPr>
        <p:grpSpPr>
          <a:xfrm>
            <a:off x="736055" y="133700"/>
            <a:ext cx="332668" cy="332668"/>
            <a:chOff x="-365760" y="528320"/>
            <a:chExt cx="1584960" cy="1584960"/>
          </a:xfrm>
        </p:grpSpPr>
        <p:sp>
          <p:nvSpPr>
            <p:cNvPr id="186" name="Freeform 73">
              <a:extLst>
                <a:ext uri="{FF2B5EF4-FFF2-40B4-BE49-F238E27FC236}">
                  <a16:creationId xmlns:a16="http://schemas.microsoft.com/office/drawing/2014/main" id="{02AED7FB-2FAA-406A-B740-45FC72E2EC20}"/>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7" name="Oval 186">
              <a:extLst>
                <a:ext uri="{FF2B5EF4-FFF2-40B4-BE49-F238E27FC236}">
                  <a16:creationId xmlns:a16="http://schemas.microsoft.com/office/drawing/2014/main" id="{BBEADF14-B886-425B-8382-31937F366ADF}"/>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grpSp>
        <p:nvGrpSpPr>
          <p:cNvPr id="188" name="Group 187">
            <a:extLst>
              <a:ext uri="{FF2B5EF4-FFF2-40B4-BE49-F238E27FC236}">
                <a16:creationId xmlns:a16="http://schemas.microsoft.com/office/drawing/2014/main" id="{1057C320-E709-4064-9A0C-4AD52BF3FC46}"/>
              </a:ext>
            </a:extLst>
          </p:cNvPr>
          <p:cNvGrpSpPr/>
          <p:nvPr/>
        </p:nvGrpSpPr>
        <p:grpSpPr>
          <a:xfrm>
            <a:off x="556555" y="523883"/>
            <a:ext cx="125439" cy="170688"/>
            <a:chOff x="2597950" y="4764135"/>
            <a:chExt cx="347663" cy="473075"/>
          </a:xfrm>
        </p:grpSpPr>
        <p:sp>
          <p:nvSpPr>
            <p:cNvPr id="189" name="Rectangle: Rounded Corners 188">
              <a:extLst>
                <a:ext uri="{FF2B5EF4-FFF2-40B4-BE49-F238E27FC236}">
                  <a16:creationId xmlns:a16="http://schemas.microsoft.com/office/drawing/2014/main" id="{4483408F-5E63-483C-9B66-05CC25CCEBD0}"/>
                </a:ext>
              </a:extLst>
            </p:cNvPr>
            <p:cNvSpPr/>
            <p:nvPr/>
          </p:nvSpPr>
          <p:spPr>
            <a:xfrm>
              <a:off x="2624214" y="4786659"/>
              <a:ext cx="207734" cy="430017"/>
            </a:xfrm>
            <a:prstGeom prst="roundRect">
              <a:avLst/>
            </a:prstGeom>
            <a:solidFill>
              <a:srgbClr val="333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nvGrpSpPr>
            <p:cNvPr id="190" name="Group 189">
              <a:extLst>
                <a:ext uri="{FF2B5EF4-FFF2-40B4-BE49-F238E27FC236}">
                  <a16:creationId xmlns:a16="http://schemas.microsoft.com/office/drawing/2014/main" id="{5092A696-B704-477A-8B21-0FE03AFE79B0}"/>
                </a:ext>
              </a:extLst>
            </p:cNvPr>
            <p:cNvGrpSpPr/>
            <p:nvPr/>
          </p:nvGrpSpPr>
          <p:grpSpPr>
            <a:xfrm>
              <a:off x="2597950" y="4764135"/>
              <a:ext cx="347663" cy="473075"/>
              <a:chOff x="460375" y="2430463"/>
              <a:chExt cx="347663" cy="473075"/>
            </a:xfrm>
          </p:grpSpPr>
          <p:sp>
            <p:nvSpPr>
              <p:cNvPr id="191" name="Freeform 58">
                <a:extLst>
                  <a:ext uri="{FF2B5EF4-FFF2-40B4-BE49-F238E27FC236}">
                    <a16:creationId xmlns:a16="http://schemas.microsoft.com/office/drawing/2014/main" id="{B7F32F17-F7D0-4716-924E-AB46CBBAFCD7}"/>
                  </a:ext>
                </a:extLst>
              </p:cNvPr>
              <p:cNvSpPr>
                <a:spLocks noEditPoints="1"/>
              </p:cNvSpPr>
              <p:nvPr/>
            </p:nvSpPr>
            <p:spPr bwMode="auto">
              <a:xfrm>
                <a:off x="460375" y="2430463"/>
                <a:ext cx="341312" cy="473075"/>
              </a:xfrm>
              <a:custGeom>
                <a:avLst/>
                <a:gdLst>
                  <a:gd name="T0" fmla="*/ 133 w 174"/>
                  <a:gd name="T1" fmla="*/ 105 h 243"/>
                  <a:gd name="T2" fmla="*/ 141 w 174"/>
                  <a:gd name="T3" fmla="*/ 114 h 243"/>
                  <a:gd name="T4" fmla="*/ 149 w 174"/>
                  <a:gd name="T5" fmla="*/ 122 h 243"/>
                  <a:gd name="T6" fmla="*/ 151 w 174"/>
                  <a:gd name="T7" fmla="*/ 124 h 243"/>
                  <a:gd name="T8" fmla="*/ 149 w 174"/>
                  <a:gd name="T9" fmla="*/ 126 h 243"/>
                  <a:gd name="T10" fmla="*/ 151 w 174"/>
                  <a:gd name="T11" fmla="*/ 127 h 243"/>
                  <a:gd name="T12" fmla="*/ 149 w 174"/>
                  <a:gd name="T13" fmla="*/ 129 h 243"/>
                  <a:gd name="T14" fmla="*/ 152 w 174"/>
                  <a:gd name="T15" fmla="*/ 131 h 243"/>
                  <a:gd name="T16" fmla="*/ 146 w 174"/>
                  <a:gd name="T17" fmla="*/ 216 h 243"/>
                  <a:gd name="T18" fmla="*/ 142 w 174"/>
                  <a:gd name="T19" fmla="*/ 216 h 243"/>
                  <a:gd name="T20" fmla="*/ 139 w 174"/>
                  <a:gd name="T21" fmla="*/ 168 h 243"/>
                  <a:gd name="T22" fmla="*/ 128 w 174"/>
                  <a:gd name="T23" fmla="*/ 132 h 243"/>
                  <a:gd name="T24" fmla="*/ 109 w 174"/>
                  <a:gd name="T25" fmla="*/ 0 h 243"/>
                  <a:gd name="T26" fmla="*/ 0 w 174"/>
                  <a:gd name="T27" fmla="*/ 20 h 243"/>
                  <a:gd name="T28" fmla="*/ 19 w 174"/>
                  <a:gd name="T29" fmla="*/ 243 h 243"/>
                  <a:gd name="T30" fmla="*/ 128 w 174"/>
                  <a:gd name="T31" fmla="*/ 224 h 243"/>
                  <a:gd name="T32" fmla="*/ 132 w 174"/>
                  <a:gd name="T33" fmla="*/ 139 h 243"/>
                  <a:gd name="T34" fmla="*/ 135 w 174"/>
                  <a:gd name="T35" fmla="*/ 185 h 243"/>
                  <a:gd name="T36" fmla="*/ 145 w 174"/>
                  <a:gd name="T37" fmla="*/ 221 h 243"/>
                  <a:gd name="T38" fmla="*/ 156 w 174"/>
                  <a:gd name="T39" fmla="*/ 139 h 243"/>
                  <a:gd name="T40" fmla="*/ 159 w 174"/>
                  <a:gd name="T41" fmla="*/ 131 h 243"/>
                  <a:gd name="T42" fmla="*/ 156 w 174"/>
                  <a:gd name="T43" fmla="*/ 129 h 243"/>
                  <a:gd name="T44" fmla="*/ 159 w 174"/>
                  <a:gd name="T45" fmla="*/ 127 h 243"/>
                  <a:gd name="T46" fmla="*/ 156 w 174"/>
                  <a:gd name="T47" fmla="*/ 126 h 243"/>
                  <a:gd name="T48" fmla="*/ 159 w 174"/>
                  <a:gd name="T49" fmla="*/ 124 h 243"/>
                  <a:gd name="T50" fmla="*/ 159 w 174"/>
                  <a:gd name="T51" fmla="*/ 122 h 243"/>
                  <a:gd name="T52" fmla="*/ 167 w 174"/>
                  <a:gd name="T53" fmla="*/ 113 h 243"/>
                  <a:gd name="T54" fmla="*/ 174 w 174"/>
                  <a:gd name="T55" fmla="*/ 92 h 243"/>
                  <a:gd name="T56" fmla="*/ 64 w 174"/>
                  <a:gd name="T57" fmla="*/ 174 h 243"/>
                  <a:gd name="T58" fmla="*/ 64 w 174"/>
                  <a:gd name="T59" fmla="*/ 100 h 243"/>
                  <a:gd name="T60" fmla="*/ 64 w 174"/>
                  <a:gd name="T61" fmla="*/ 174 h 243"/>
                  <a:gd name="T62" fmla="*/ 101 w 174"/>
                  <a:gd name="T63" fmla="*/ 82 h 243"/>
                  <a:gd name="T64" fmla="*/ 16 w 174"/>
                  <a:gd name="T65" fmla="*/ 71 h 243"/>
                  <a:gd name="T66" fmla="*/ 27 w 174"/>
                  <a:gd name="T67" fmla="*/ 21 h 243"/>
                  <a:gd name="T68" fmla="*/ 112 w 174"/>
                  <a:gd name="T69" fmla="*/ 3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243">
                    <a:moveTo>
                      <a:pt x="133" y="92"/>
                    </a:moveTo>
                    <a:cubicBezTo>
                      <a:pt x="133" y="105"/>
                      <a:pt x="133" y="105"/>
                      <a:pt x="133" y="105"/>
                    </a:cubicBezTo>
                    <a:cubicBezTo>
                      <a:pt x="137" y="105"/>
                      <a:pt x="141" y="108"/>
                      <a:pt x="141" y="113"/>
                    </a:cubicBezTo>
                    <a:cubicBezTo>
                      <a:pt x="141" y="114"/>
                      <a:pt x="141" y="114"/>
                      <a:pt x="141" y="114"/>
                    </a:cubicBezTo>
                    <a:cubicBezTo>
                      <a:pt x="141" y="118"/>
                      <a:pt x="144" y="122"/>
                      <a:pt x="148" y="122"/>
                    </a:cubicBezTo>
                    <a:cubicBezTo>
                      <a:pt x="149" y="122"/>
                      <a:pt x="149" y="122"/>
                      <a:pt x="149" y="122"/>
                    </a:cubicBezTo>
                    <a:cubicBezTo>
                      <a:pt x="149" y="124"/>
                      <a:pt x="149" y="124"/>
                      <a:pt x="149" y="124"/>
                    </a:cubicBezTo>
                    <a:cubicBezTo>
                      <a:pt x="151" y="124"/>
                      <a:pt x="151" y="124"/>
                      <a:pt x="151" y="124"/>
                    </a:cubicBezTo>
                    <a:cubicBezTo>
                      <a:pt x="151" y="126"/>
                      <a:pt x="151" y="126"/>
                      <a:pt x="151" y="126"/>
                    </a:cubicBezTo>
                    <a:cubicBezTo>
                      <a:pt x="149" y="126"/>
                      <a:pt x="149" y="126"/>
                      <a:pt x="149" y="126"/>
                    </a:cubicBezTo>
                    <a:cubicBezTo>
                      <a:pt x="149" y="127"/>
                      <a:pt x="149" y="127"/>
                      <a:pt x="149" y="127"/>
                    </a:cubicBezTo>
                    <a:cubicBezTo>
                      <a:pt x="151" y="127"/>
                      <a:pt x="151" y="127"/>
                      <a:pt x="151" y="127"/>
                    </a:cubicBezTo>
                    <a:cubicBezTo>
                      <a:pt x="151" y="129"/>
                      <a:pt x="151" y="129"/>
                      <a:pt x="151" y="129"/>
                    </a:cubicBezTo>
                    <a:cubicBezTo>
                      <a:pt x="149" y="129"/>
                      <a:pt x="149" y="129"/>
                      <a:pt x="149" y="129"/>
                    </a:cubicBezTo>
                    <a:cubicBezTo>
                      <a:pt x="149" y="131"/>
                      <a:pt x="149" y="131"/>
                      <a:pt x="149" y="131"/>
                    </a:cubicBezTo>
                    <a:cubicBezTo>
                      <a:pt x="152" y="131"/>
                      <a:pt x="152" y="131"/>
                      <a:pt x="152" y="131"/>
                    </a:cubicBezTo>
                    <a:cubicBezTo>
                      <a:pt x="152" y="134"/>
                      <a:pt x="152" y="136"/>
                      <a:pt x="152" y="139"/>
                    </a:cubicBezTo>
                    <a:cubicBezTo>
                      <a:pt x="152" y="166"/>
                      <a:pt x="153" y="210"/>
                      <a:pt x="146" y="216"/>
                    </a:cubicBezTo>
                    <a:cubicBezTo>
                      <a:pt x="146" y="217"/>
                      <a:pt x="146" y="217"/>
                      <a:pt x="145" y="217"/>
                    </a:cubicBezTo>
                    <a:cubicBezTo>
                      <a:pt x="144" y="217"/>
                      <a:pt x="143" y="217"/>
                      <a:pt x="142" y="216"/>
                    </a:cubicBezTo>
                    <a:cubicBezTo>
                      <a:pt x="139" y="212"/>
                      <a:pt x="139" y="202"/>
                      <a:pt x="139" y="185"/>
                    </a:cubicBezTo>
                    <a:cubicBezTo>
                      <a:pt x="139" y="180"/>
                      <a:pt x="139" y="174"/>
                      <a:pt x="139" y="168"/>
                    </a:cubicBezTo>
                    <a:cubicBezTo>
                      <a:pt x="139" y="152"/>
                      <a:pt x="138" y="142"/>
                      <a:pt x="135" y="137"/>
                    </a:cubicBezTo>
                    <a:cubicBezTo>
                      <a:pt x="133" y="133"/>
                      <a:pt x="131" y="132"/>
                      <a:pt x="128" y="132"/>
                    </a:cubicBezTo>
                    <a:cubicBezTo>
                      <a:pt x="128" y="20"/>
                      <a:pt x="128" y="20"/>
                      <a:pt x="128" y="20"/>
                    </a:cubicBezTo>
                    <a:cubicBezTo>
                      <a:pt x="128" y="9"/>
                      <a:pt x="119" y="0"/>
                      <a:pt x="109" y="0"/>
                    </a:cubicBezTo>
                    <a:cubicBezTo>
                      <a:pt x="19" y="0"/>
                      <a:pt x="19" y="0"/>
                      <a:pt x="19" y="0"/>
                    </a:cubicBezTo>
                    <a:cubicBezTo>
                      <a:pt x="9" y="0"/>
                      <a:pt x="0" y="9"/>
                      <a:pt x="0" y="20"/>
                    </a:cubicBezTo>
                    <a:cubicBezTo>
                      <a:pt x="0" y="224"/>
                      <a:pt x="0" y="224"/>
                      <a:pt x="0" y="224"/>
                    </a:cubicBezTo>
                    <a:cubicBezTo>
                      <a:pt x="0" y="235"/>
                      <a:pt x="9" y="243"/>
                      <a:pt x="19" y="243"/>
                    </a:cubicBezTo>
                    <a:cubicBezTo>
                      <a:pt x="109" y="243"/>
                      <a:pt x="109" y="243"/>
                      <a:pt x="109" y="243"/>
                    </a:cubicBezTo>
                    <a:cubicBezTo>
                      <a:pt x="119" y="243"/>
                      <a:pt x="128" y="235"/>
                      <a:pt x="128" y="224"/>
                    </a:cubicBezTo>
                    <a:cubicBezTo>
                      <a:pt x="128" y="135"/>
                      <a:pt x="128" y="135"/>
                      <a:pt x="128" y="135"/>
                    </a:cubicBezTo>
                    <a:cubicBezTo>
                      <a:pt x="130" y="136"/>
                      <a:pt x="131" y="136"/>
                      <a:pt x="132" y="139"/>
                    </a:cubicBezTo>
                    <a:cubicBezTo>
                      <a:pt x="134" y="143"/>
                      <a:pt x="136" y="153"/>
                      <a:pt x="136" y="168"/>
                    </a:cubicBezTo>
                    <a:cubicBezTo>
                      <a:pt x="136" y="174"/>
                      <a:pt x="135" y="180"/>
                      <a:pt x="135" y="185"/>
                    </a:cubicBezTo>
                    <a:cubicBezTo>
                      <a:pt x="135" y="204"/>
                      <a:pt x="135" y="214"/>
                      <a:pt x="139" y="218"/>
                    </a:cubicBezTo>
                    <a:cubicBezTo>
                      <a:pt x="141" y="220"/>
                      <a:pt x="143" y="221"/>
                      <a:pt x="145" y="221"/>
                    </a:cubicBezTo>
                    <a:cubicBezTo>
                      <a:pt x="146" y="221"/>
                      <a:pt x="148" y="220"/>
                      <a:pt x="149" y="219"/>
                    </a:cubicBezTo>
                    <a:cubicBezTo>
                      <a:pt x="156" y="212"/>
                      <a:pt x="156" y="179"/>
                      <a:pt x="156" y="139"/>
                    </a:cubicBezTo>
                    <a:cubicBezTo>
                      <a:pt x="156" y="136"/>
                      <a:pt x="156" y="134"/>
                      <a:pt x="156" y="131"/>
                    </a:cubicBezTo>
                    <a:cubicBezTo>
                      <a:pt x="159" y="131"/>
                      <a:pt x="159" y="131"/>
                      <a:pt x="159" y="131"/>
                    </a:cubicBezTo>
                    <a:cubicBezTo>
                      <a:pt x="159" y="129"/>
                      <a:pt x="159" y="129"/>
                      <a:pt x="159" y="129"/>
                    </a:cubicBezTo>
                    <a:cubicBezTo>
                      <a:pt x="156" y="129"/>
                      <a:pt x="156" y="129"/>
                      <a:pt x="156" y="129"/>
                    </a:cubicBezTo>
                    <a:cubicBezTo>
                      <a:pt x="156" y="127"/>
                      <a:pt x="156" y="127"/>
                      <a:pt x="156" y="127"/>
                    </a:cubicBezTo>
                    <a:cubicBezTo>
                      <a:pt x="159" y="127"/>
                      <a:pt x="159" y="127"/>
                      <a:pt x="159" y="127"/>
                    </a:cubicBezTo>
                    <a:cubicBezTo>
                      <a:pt x="159" y="126"/>
                      <a:pt x="159" y="126"/>
                      <a:pt x="159" y="126"/>
                    </a:cubicBezTo>
                    <a:cubicBezTo>
                      <a:pt x="156" y="126"/>
                      <a:pt x="156" y="126"/>
                      <a:pt x="156" y="126"/>
                    </a:cubicBezTo>
                    <a:cubicBezTo>
                      <a:pt x="156" y="124"/>
                      <a:pt x="156" y="124"/>
                      <a:pt x="156" y="124"/>
                    </a:cubicBezTo>
                    <a:cubicBezTo>
                      <a:pt x="159" y="124"/>
                      <a:pt x="159" y="124"/>
                      <a:pt x="159" y="124"/>
                    </a:cubicBezTo>
                    <a:cubicBezTo>
                      <a:pt x="158" y="122"/>
                      <a:pt x="158" y="122"/>
                      <a:pt x="158" y="122"/>
                    </a:cubicBezTo>
                    <a:cubicBezTo>
                      <a:pt x="159" y="122"/>
                      <a:pt x="159" y="122"/>
                      <a:pt x="159" y="122"/>
                    </a:cubicBezTo>
                    <a:cubicBezTo>
                      <a:pt x="163" y="122"/>
                      <a:pt x="167" y="118"/>
                      <a:pt x="167" y="113"/>
                    </a:cubicBezTo>
                    <a:cubicBezTo>
                      <a:pt x="167" y="113"/>
                      <a:pt x="167" y="113"/>
                      <a:pt x="167" y="113"/>
                    </a:cubicBezTo>
                    <a:cubicBezTo>
                      <a:pt x="167" y="108"/>
                      <a:pt x="170" y="105"/>
                      <a:pt x="174" y="105"/>
                    </a:cubicBezTo>
                    <a:cubicBezTo>
                      <a:pt x="174" y="92"/>
                      <a:pt x="174" y="92"/>
                      <a:pt x="174" y="92"/>
                    </a:cubicBezTo>
                    <a:lnTo>
                      <a:pt x="133" y="92"/>
                    </a:lnTo>
                    <a:close/>
                    <a:moveTo>
                      <a:pt x="64" y="174"/>
                    </a:moveTo>
                    <a:cubicBezTo>
                      <a:pt x="44" y="174"/>
                      <a:pt x="27" y="158"/>
                      <a:pt x="27" y="137"/>
                    </a:cubicBezTo>
                    <a:cubicBezTo>
                      <a:pt x="27" y="117"/>
                      <a:pt x="44" y="100"/>
                      <a:pt x="64" y="100"/>
                    </a:cubicBezTo>
                    <a:cubicBezTo>
                      <a:pt x="85" y="100"/>
                      <a:pt x="101" y="117"/>
                      <a:pt x="101" y="137"/>
                    </a:cubicBezTo>
                    <a:cubicBezTo>
                      <a:pt x="101" y="158"/>
                      <a:pt x="85" y="174"/>
                      <a:pt x="64" y="174"/>
                    </a:cubicBezTo>
                    <a:close/>
                    <a:moveTo>
                      <a:pt x="112" y="71"/>
                    </a:moveTo>
                    <a:cubicBezTo>
                      <a:pt x="112" y="77"/>
                      <a:pt x="107" y="82"/>
                      <a:pt x="101" y="82"/>
                    </a:cubicBezTo>
                    <a:cubicBezTo>
                      <a:pt x="27" y="82"/>
                      <a:pt x="27" y="82"/>
                      <a:pt x="27" y="82"/>
                    </a:cubicBezTo>
                    <a:cubicBezTo>
                      <a:pt x="21" y="82"/>
                      <a:pt x="16" y="77"/>
                      <a:pt x="16" y="71"/>
                    </a:cubicBezTo>
                    <a:cubicBezTo>
                      <a:pt x="16" y="32"/>
                      <a:pt x="16" y="32"/>
                      <a:pt x="16" y="32"/>
                    </a:cubicBezTo>
                    <a:cubicBezTo>
                      <a:pt x="16" y="26"/>
                      <a:pt x="21" y="21"/>
                      <a:pt x="27" y="21"/>
                    </a:cubicBezTo>
                    <a:cubicBezTo>
                      <a:pt x="101" y="21"/>
                      <a:pt x="101" y="21"/>
                      <a:pt x="101" y="21"/>
                    </a:cubicBezTo>
                    <a:cubicBezTo>
                      <a:pt x="107" y="21"/>
                      <a:pt x="112" y="26"/>
                      <a:pt x="112" y="32"/>
                    </a:cubicBezTo>
                    <a:lnTo>
                      <a:pt x="112"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2" name="Freeform 59">
                <a:extLst>
                  <a:ext uri="{FF2B5EF4-FFF2-40B4-BE49-F238E27FC236}">
                    <a16:creationId xmlns:a16="http://schemas.microsoft.com/office/drawing/2014/main" id="{FE6C5F44-D3C9-43B9-AE42-974BCE31D6E9}"/>
                  </a:ext>
                </a:extLst>
              </p:cNvPr>
              <p:cNvSpPr>
                <a:spLocks/>
              </p:cNvSpPr>
              <p:nvPr/>
            </p:nvSpPr>
            <p:spPr bwMode="auto">
              <a:xfrm>
                <a:off x="715963" y="2560638"/>
                <a:ext cx="92075" cy="47625"/>
              </a:xfrm>
              <a:custGeom>
                <a:avLst/>
                <a:gdLst>
                  <a:gd name="T0" fmla="*/ 0 w 47"/>
                  <a:gd name="T1" fmla="*/ 22 h 24"/>
                  <a:gd name="T2" fmla="*/ 3 w 47"/>
                  <a:gd name="T3" fmla="*/ 22 h 24"/>
                  <a:gd name="T4" fmla="*/ 3 w 47"/>
                  <a:gd name="T5" fmla="*/ 24 h 24"/>
                  <a:gd name="T6" fmla="*/ 3 w 47"/>
                  <a:gd name="T7" fmla="*/ 22 h 24"/>
                  <a:gd name="T8" fmla="*/ 44 w 47"/>
                  <a:gd name="T9" fmla="*/ 22 h 24"/>
                  <a:gd name="T10" fmla="*/ 44 w 47"/>
                  <a:gd name="T11" fmla="*/ 22 h 24"/>
                  <a:gd name="T12" fmla="*/ 47 w 47"/>
                  <a:gd name="T13" fmla="*/ 22 h 24"/>
                  <a:gd name="T14" fmla="*/ 47 w 47"/>
                  <a:gd name="T15" fmla="*/ 19 h 24"/>
                  <a:gd name="T16" fmla="*/ 35 w 47"/>
                  <a:gd name="T17" fmla="*/ 19 h 24"/>
                  <a:gd name="T18" fmla="*/ 35 w 47"/>
                  <a:gd name="T19" fmla="*/ 3 h 24"/>
                  <a:gd name="T20" fmla="*/ 34 w 47"/>
                  <a:gd name="T21" fmla="*/ 1 h 24"/>
                  <a:gd name="T22" fmla="*/ 32 w 47"/>
                  <a:gd name="T23" fmla="*/ 0 h 24"/>
                  <a:gd name="T24" fmla="*/ 32 w 47"/>
                  <a:gd name="T25" fmla="*/ 0 h 24"/>
                  <a:gd name="T26" fmla="*/ 30 w 47"/>
                  <a:gd name="T27" fmla="*/ 3 h 24"/>
                  <a:gd name="T28" fmla="*/ 30 w 47"/>
                  <a:gd name="T29" fmla="*/ 19 h 24"/>
                  <a:gd name="T30" fmla="*/ 17 w 47"/>
                  <a:gd name="T31" fmla="*/ 19 h 24"/>
                  <a:gd name="T32" fmla="*/ 17 w 47"/>
                  <a:gd name="T33" fmla="*/ 3 h 24"/>
                  <a:gd name="T34" fmla="*/ 15 w 47"/>
                  <a:gd name="T35" fmla="*/ 0 h 24"/>
                  <a:gd name="T36" fmla="*/ 14 w 47"/>
                  <a:gd name="T37" fmla="*/ 0 h 24"/>
                  <a:gd name="T38" fmla="*/ 13 w 47"/>
                  <a:gd name="T39" fmla="*/ 1 h 24"/>
                  <a:gd name="T40" fmla="*/ 12 w 47"/>
                  <a:gd name="T41" fmla="*/ 3 h 24"/>
                  <a:gd name="T42" fmla="*/ 12 w 47"/>
                  <a:gd name="T43" fmla="*/ 19 h 24"/>
                  <a:gd name="T44" fmla="*/ 0 w 47"/>
                  <a:gd name="T45" fmla="*/ 19 h 24"/>
                  <a:gd name="T46" fmla="*/ 0 w 47"/>
                  <a:gd name="T4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24">
                    <a:moveTo>
                      <a:pt x="0" y="22"/>
                    </a:moveTo>
                    <a:cubicBezTo>
                      <a:pt x="3" y="22"/>
                      <a:pt x="3" y="22"/>
                      <a:pt x="3" y="22"/>
                    </a:cubicBezTo>
                    <a:cubicBezTo>
                      <a:pt x="3" y="24"/>
                      <a:pt x="3" y="24"/>
                      <a:pt x="3" y="24"/>
                    </a:cubicBezTo>
                    <a:cubicBezTo>
                      <a:pt x="3" y="22"/>
                      <a:pt x="3" y="22"/>
                      <a:pt x="3" y="22"/>
                    </a:cubicBezTo>
                    <a:cubicBezTo>
                      <a:pt x="44" y="22"/>
                      <a:pt x="44" y="22"/>
                      <a:pt x="44" y="22"/>
                    </a:cubicBezTo>
                    <a:cubicBezTo>
                      <a:pt x="44" y="22"/>
                      <a:pt x="44" y="22"/>
                      <a:pt x="44" y="22"/>
                    </a:cubicBezTo>
                    <a:cubicBezTo>
                      <a:pt x="47" y="22"/>
                      <a:pt x="47" y="22"/>
                      <a:pt x="47" y="22"/>
                    </a:cubicBezTo>
                    <a:cubicBezTo>
                      <a:pt x="47" y="19"/>
                      <a:pt x="47" y="19"/>
                      <a:pt x="47" y="19"/>
                    </a:cubicBezTo>
                    <a:cubicBezTo>
                      <a:pt x="35" y="19"/>
                      <a:pt x="35" y="19"/>
                      <a:pt x="35" y="19"/>
                    </a:cubicBezTo>
                    <a:cubicBezTo>
                      <a:pt x="35" y="3"/>
                      <a:pt x="35" y="3"/>
                      <a:pt x="35" y="3"/>
                    </a:cubicBezTo>
                    <a:cubicBezTo>
                      <a:pt x="35" y="2"/>
                      <a:pt x="35" y="2"/>
                      <a:pt x="34" y="1"/>
                    </a:cubicBezTo>
                    <a:cubicBezTo>
                      <a:pt x="34" y="1"/>
                      <a:pt x="33" y="0"/>
                      <a:pt x="32" y="0"/>
                    </a:cubicBezTo>
                    <a:cubicBezTo>
                      <a:pt x="32" y="0"/>
                      <a:pt x="32" y="0"/>
                      <a:pt x="32" y="0"/>
                    </a:cubicBezTo>
                    <a:cubicBezTo>
                      <a:pt x="31" y="0"/>
                      <a:pt x="30" y="1"/>
                      <a:pt x="30" y="3"/>
                    </a:cubicBezTo>
                    <a:cubicBezTo>
                      <a:pt x="30" y="19"/>
                      <a:pt x="30" y="19"/>
                      <a:pt x="30" y="19"/>
                    </a:cubicBezTo>
                    <a:cubicBezTo>
                      <a:pt x="17" y="19"/>
                      <a:pt x="17" y="19"/>
                      <a:pt x="17" y="19"/>
                    </a:cubicBezTo>
                    <a:cubicBezTo>
                      <a:pt x="17" y="3"/>
                      <a:pt x="17" y="3"/>
                      <a:pt x="17" y="3"/>
                    </a:cubicBezTo>
                    <a:cubicBezTo>
                      <a:pt x="17" y="1"/>
                      <a:pt x="16" y="0"/>
                      <a:pt x="15" y="0"/>
                    </a:cubicBezTo>
                    <a:cubicBezTo>
                      <a:pt x="14" y="0"/>
                      <a:pt x="14" y="0"/>
                      <a:pt x="14" y="0"/>
                    </a:cubicBezTo>
                    <a:cubicBezTo>
                      <a:pt x="14" y="0"/>
                      <a:pt x="13" y="1"/>
                      <a:pt x="13" y="1"/>
                    </a:cubicBezTo>
                    <a:cubicBezTo>
                      <a:pt x="12" y="2"/>
                      <a:pt x="12" y="2"/>
                      <a:pt x="12" y="3"/>
                    </a:cubicBezTo>
                    <a:cubicBezTo>
                      <a:pt x="12" y="19"/>
                      <a:pt x="12" y="19"/>
                      <a:pt x="12" y="19"/>
                    </a:cubicBezTo>
                    <a:cubicBezTo>
                      <a:pt x="0" y="19"/>
                      <a:pt x="0" y="19"/>
                      <a:pt x="0" y="19"/>
                    </a:cubicBez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3" name="Freeform 60">
                <a:extLst>
                  <a:ext uri="{FF2B5EF4-FFF2-40B4-BE49-F238E27FC236}">
                    <a16:creationId xmlns:a16="http://schemas.microsoft.com/office/drawing/2014/main" id="{E385F978-C6E2-47E7-896A-51FE21B590D8}"/>
                  </a:ext>
                </a:extLst>
              </p:cNvPr>
              <p:cNvSpPr>
                <a:spLocks/>
              </p:cNvSpPr>
              <p:nvPr/>
            </p:nvSpPr>
            <p:spPr bwMode="auto">
              <a:xfrm>
                <a:off x="552450" y="2646363"/>
                <a:ext cx="66675" cy="111125"/>
              </a:xfrm>
              <a:custGeom>
                <a:avLst/>
                <a:gdLst>
                  <a:gd name="T0" fmla="*/ 16 w 42"/>
                  <a:gd name="T1" fmla="*/ 32 h 70"/>
                  <a:gd name="T2" fmla="*/ 41 w 42"/>
                  <a:gd name="T3" fmla="*/ 0 h 70"/>
                  <a:gd name="T4" fmla="*/ 24 w 42"/>
                  <a:gd name="T5" fmla="*/ 0 h 70"/>
                  <a:gd name="T6" fmla="*/ 4 w 42"/>
                  <a:gd name="T7" fmla="*/ 33 h 70"/>
                  <a:gd name="T8" fmla="*/ 0 w 42"/>
                  <a:gd name="T9" fmla="*/ 41 h 70"/>
                  <a:gd name="T10" fmla="*/ 8 w 42"/>
                  <a:gd name="T11" fmla="*/ 41 h 70"/>
                  <a:gd name="T12" fmla="*/ 24 w 42"/>
                  <a:gd name="T13" fmla="*/ 41 h 70"/>
                  <a:gd name="T14" fmla="*/ 4 w 42"/>
                  <a:gd name="T15" fmla="*/ 70 h 70"/>
                  <a:gd name="T16" fmla="*/ 36 w 42"/>
                  <a:gd name="T17" fmla="*/ 38 h 70"/>
                  <a:gd name="T18" fmla="*/ 42 w 42"/>
                  <a:gd name="T19" fmla="*/ 32 h 70"/>
                  <a:gd name="T20" fmla="*/ 33 w 42"/>
                  <a:gd name="T21" fmla="*/ 32 h 70"/>
                  <a:gd name="T22" fmla="*/ 16 w 42"/>
                  <a:gd name="T23"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70">
                    <a:moveTo>
                      <a:pt x="16" y="32"/>
                    </a:moveTo>
                    <a:lnTo>
                      <a:pt x="41" y="0"/>
                    </a:lnTo>
                    <a:lnTo>
                      <a:pt x="24" y="0"/>
                    </a:lnTo>
                    <a:lnTo>
                      <a:pt x="4" y="33"/>
                    </a:lnTo>
                    <a:lnTo>
                      <a:pt x="0" y="41"/>
                    </a:lnTo>
                    <a:lnTo>
                      <a:pt x="8" y="41"/>
                    </a:lnTo>
                    <a:lnTo>
                      <a:pt x="24" y="41"/>
                    </a:lnTo>
                    <a:lnTo>
                      <a:pt x="4" y="70"/>
                    </a:lnTo>
                    <a:lnTo>
                      <a:pt x="36" y="38"/>
                    </a:lnTo>
                    <a:lnTo>
                      <a:pt x="42" y="32"/>
                    </a:lnTo>
                    <a:lnTo>
                      <a:pt x="33" y="32"/>
                    </a:lnTo>
                    <a:lnTo>
                      <a:pt x="16"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grpSp>
        <p:nvGrpSpPr>
          <p:cNvPr id="194" name="Group 193">
            <a:extLst>
              <a:ext uri="{FF2B5EF4-FFF2-40B4-BE49-F238E27FC236}">
                <a16:creationId xmlns:a16="http://schemas.microsoft.com/office/drawing/2014/main" id="{49E3E690-1093-46CC-A18D-5E2140F1F7E1}"/>
              </a:ext>
            </a:extLst>
          </p:cNvPr>
          <p:cNvGrpSpPr/>
          <p:nvPr/>
        </p:nvGrpSpPr>
        <p:grpSpPr>
          <a:xfrm>
            <a:off x="152374" y="563611"/>
            <a:ext cx="189603" cy="139836"/>
            <a:chOff x="-309466" y="1115568"/>
            <a:chExt cx="1559783" cy="1150375"/>
          </a:xfrm>
        </p:grpSpPr>
        <p:sp>
          <p:nvSpPr>
            <p:cNvPr id="195" name="Freeform: Shape 194">
              <a:extLst>
                <a:ext uri="{FF2B5EF4-FFF2-40B4-BE49-F238E27FC236}">
                  <a16:creationId xmlns:a16="http://schemas.microsoft.com/office/drawing/2014/main" id="{3BC1C59C-C10F-4FB2-90E1-A0C6ECFF5D15}"/>
                </a:ext>
              </a:extLst>
            </p:cNvPr>
            <p:cNvSpPr/>
            <p:nvPr/>
          </p:nvSpPr>
          <p:spPr>
            <a:xfrm>
              <a:off x="-268224" y="1115568"/>
              <a:ext cx="1475232" cy="902208"/>
            </a:xfrm>
            <a:custGeom>
              <a:avLst/>
              <a:gdLst>
                <a:gd name="connsiteX0" fmla="*/ 134112 w 1475232"/>
                <a:gd name="connsiteY0" fmla="*/ 0 h 902208"/>
                <a:gd name="connsiteX1" fmla="*/ 1353312 w 1475232"/>
                <a:gd name="connsiteY1" fmla="*/ 18288 h 902208"/>
                <a:gd name="connsiteX2" fmla="*/ 1475232 w 1475232"/>
                <a:gd name="connsiteY2" fmla="*/ 902208 h 902208"/>
                <a:gd name="connsiteX3" fmla="*/ 0 w 1475232"/>
                <a:gd name="connsiteY3" fmla="*/ 902208 h 902208"/>
                <a:gd name="connsiteX4" fmla="*/ 134112 w 1475232"/>
                <a:gd name="connsiteY4" fmla="*/ 0 h 90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232" h="902208">
                  <a:moveTo>
                    <a:pt x="134112" y="0"/>
                  </a:moveTo>
                  <a:lnTo>
                    <a:pt x="1353312" y="18288"/>
                  </a:lnTo>
                  <a:lnTo>
                    <a:pt x="1475232" y="902208"/>
                  </a:lnTo>
                  <a:lnTo>
                    <a:pt x="0" y="902208"/>
                  </a:lnTo>
                  <a:lnTo>
                    <a:pt x="134112"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pic>
          <p:nvPicPr>
            <p:cNvPr id="196" name="Picture 195">
              <a:extLst>
                <a:ext uri="{FF2B5EF4-FFF2-40B4-BE49-F238E27FC236}">
                  <a16:creationId xmlns:a16="http://schemas.microsoft.com/office/drawing/2014/main" id="{C483D81C-E068-4924-A2C6-212929BBE6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466" y="1118450"/>
              <a:ext cx="1559783" cy="1147493"/>
            </a:xfrm>
            <a:prstGeom prst="rect">
              <a:avLst/>
            </a:prstGeom>
          </p:spPr>
        </p:pic>
      </p:grpSp>
      <p:cxnSp>
        <p:nvCxnSpPr>
          <p:cNvPr id="197" name="Straight Connector 196">
            <a:extLst>
              <a:ext uri="{FF2B5EF4-FFF2-40B4-BE49-F238E27FC236}">
                <a16:creationId xmlns:a16="http://schemas.microsoft.com/office/drawing/2014/main" id="{25116599-86D3-455B-B0F2-C01B18568789}"/>
              </a:ext>
            </a:extLst>
          </p:cNvPr>
          <p:cNvCxnSpPr/>
          <p:nvPr/>
        </p:nvCxnSpPr>
        <p:spPr>
          <a:xfrm flipH="1">
            <a:off x="0" y="697078"/>
            <a:ext cx="1512000" cy="0"/>
          </a:xfrm>
          <a:prstGeom prst="line">
            <a:avLst/>
          </a:prstGeom>
          <a:ln w="9525">
            <a:solidFill>
              <a:srgbClr val="646464"/>
            </a:solidFill>
            <a:tailEnd type="none"/>
          </a:ln>
        </p:spPr>
        <p:style>
          <a:lnRef idx="1">
            <a:schemeClr val="accent1"/>
          </a:lnRef>
          <a:fillRef idx="0">
            <a:schemeClr val="accent1"/>
          </a:fillRef>
          <a:effectRef idx="0">
            <a:schemeClr val="accent1"/>
          </a:effectRef>
          <a:fontRef idx="minor">
            <a:schemeClr val="tx1"/>
          </a:fontRef>
        </p:style>
      </p:cxnSp>
      <p:grpSp>
        <p:nvGrpSpPr>
          <p:cNvPr id="198" name="Group 197">
            <a:extLst>
              <a:ext uri="{FF2B5EF4-FFF2-40B4-BE49-F238E27FC236}">
                <a16:creationId xmlns:a16="http://schemas.microsoft.com/office/drawing/2014/main" id="{81E0175C-4301-4A1A-85E4-625285AF8BA6}"/>
              </a:ext>
            </a:extLst>
          </p:cNvPr>
          <p:cNvGrpSpPr/>
          <p:nvPr/>
        </p:nvGrpSpPr>
        <p:grpSpPr>
          <a:xfrm>
            <a:off x="1430409" y="830448"/>
            <a:ext cx="162000" cy="192778"/>
            <a:chOff x="1430409" y="830448"/>
            <a:chExt cx="162000" cy="192778"/>
          </a:xfrm>
        </p:grpSpPr>
        <p:sp>
          <p:nvSpPr>
            <p:cNvPr id="199" name="Freeform: Shape 198">
              <a:extLst>
                <a:ext uri="{FF2B5EF4-FFF2-40B4-BE49-F238E27FC236}">
                  <a16:creationId xmlns:a16="http://schemas.microsoft.com/office/drawing/2014/main" id="{800C00F5-7BB4-4BF9-8149-28BA399CEB26}"/>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2"/>
              </a:solidFill>
            </a:ln>
          </p:spPr>
          <p:txBody>
            <a:bodyPr vert="horz" wrap="square" lIns="91440" tIns="45720" rIns="91440" bIns="45720" numCol="1" anchor="t" anchorCtr="0" compatLnSpc="1">
              <a:prstTxWarp prst="textNoShape">
                <a:avLst/>
              </a:prstTxWarp>
              <a:noAutofit/>
            </a:bodyPr>
            <a:lstStyle/>
            <a:p>
              <a:endParaRPr lang="en-IN" dirty="0"/>
            </a:p>
          </p:txBody>
        </p:sp>
        <p:sp>
          <p:nvSpPr>
            <p:cNvPr id="200" name="Trapezoid 6">
              <a:extLst>
                <a:ext uri="{FF2B5EF4-FFF2-40B4-BE49-F238E27FC236}">
                  <a16:creationId xmlns:a16="http://schemas.microsoft.com/office/drawing/2014/main" id="{DFFEC14F-2914-4C14-B245-F5FA7A43E0A4}"/>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2"/>
              </a:solidFill>
            </a:ln>
          </p:spPr>
          <p:txBody>
            <a:bodyPr vert="horz" wrap="square" lIns="91440" tIns="45720" rIns="91440" bIns="45720" numCol="1" anchor="t" anchorCtr="0" compatLnSpc="1">
              <a:prstTxWarp prst="textNoShape">
                <a:avLst/>
              </a:prstTxWarp>
              <a:noAutofit/>
            </a:bodyPr>
            <a:lstStyle/>
            <a:p>
              <a:endParaRPr lang="en-US" dirty="0">
                <a:solidFill>
                  <a:schemeClr val="tx1"/>
                </a:solidFill>
              </a:endParaRPr>
            </a:p>
          </p:txBody>
        </p:sp>
      </p:grpSp>
      <p:grpSp>
        <p:nvGrpSpPr>
          <p:cNvPr id="201" name="Group 200">
            <a:extLst>
              <a:ext uri="{FF2B5EF4-FFF2-40B4-BE49-F238E27FC236}">
                <a16:creationId xmlns:a16="http://schemas.microsoft.com/office/drawing/2014/main" id="{51455926-2A53-4F20-A9E7-4F1B8673B8CF}"/>
              </a:ext>
            </a:extLst>
          </p:cNvPr>
          <p:cNvGrpSpPr/>
          <p:nvPr/>
        </p:nvGrpSpPr>
        <p:grpSpPr>
          <a:xfrm>
            <a:off x="1430409" y="830448"/>
            <a:ext cx="162000" cy="192778"/>
            <a:chOff x="1430409" y="830448"/>
            <a:chExt cx="162000" cy="192778"/>
          </a:xfrm>
          <a:effectLst>
            <a:glow rad="114300">
              <a:schemeClr val="bg2">
                <a:alpha val="12000"/>
              </a:schemeClr>
            </a:glow>
          </a:effectLst>
        </p:grpSpPr>
        <p:sp>
          <p:nvSpPr>
            <p:cNvPr id="202" name="Freeform: Shape 201">
              <a:extLst>
                <a:ext uri="{FF2B5EF4-FFF2-40B4-BE49-F238E27FC236}">
                  <a16:creationId xmlns:a16="http://schemas.microsoft.com/office/drawing/2014/main" id="{25888326-F1C0-493E-A3ED-096A8D6FFE2D}"/>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2"/>
              </a:solidFill>
            </a:ln>
          </p:spPr>
          <p:txBody>
            <a:bodyPr vert="horz" wrap="square" lIns="91440" tIns="45720" rIns="91440" bIns="45720" numCol="1" anchor="t" anchorCtr="0" compatLnSpc="1">
              <a:prstTxWarp prst="textNoShape">
                <a:avLst/>
              </a:prstTxWarp>
              <a:noAutofit/>
            </a:bodyPr>
            <a:lstStyle/>
            <a:p>
              <a:endParaRPr lang="en-IN" dirty="0"/>
            </a:p>
          </p:txBody>
        </p:sp>
        <p:sp>
          <p:nvSpPr>
            <p:cNvPr id="203" name="Trapezoid 6">
              <a:extLst>
                <a:ext uri="{FF2B5EF4-FFF2-40B4-BE49-F238E27FC236}">
                  <a16:creationId xmlns:a16="http://schemas.microsoft.com/office/drawing/2014/main" id="{146AB7E3-785E-4B15-83E5-AEF35CF1C42E}"/>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2"/>
              </a:solidFill>
            </a:ln>
          </p:spPr>
          <p:txBody>
            <a:bodyPr vert="horz" wrap="square" lIns="91440" tIns="45720" rIns="91440" bIns="45720" numCol="1" anchor="t" anchorCtr="0" compatLnSpc="1">
              <a:prstTxWarp prst="textNoShape">
                <a:avLst/>
              </a:prstTxWarp>
              <a:noAutofit/>
            </a:bodyPr>
            <a:lstStyle/>
            <a:p>
              <a:endParaRPr lang="en-US" dirty="0">
                <a:solidFill>
                  <a:schemeClr val="tx1"/>
                </a:solidFill>
              </a:endParaRPr>
            </a:p>
          </p:txBody>
        </p:sp>
      </p:grpSp>
      <p:grpSp>
        <p:nvGrpSpPr>
          <p:cNvPr id="204" name="Group 203">
            <a:extLst>
              <a:ext uri="{FF2B5EF4-FFF2-40B4-BE49-F238E27FC236}">
                <a16:creationId xmlns:a16="http://schemas.microsoft.com/office/drawing/2014/main" id="{DFB2D034-36F6-4A46-A514-29B3CD0D88DE}"/>
              </a:ext>
            </a:extLst>
          </p:cNvPr>
          <p:cNvGrpSpPr/>
          <p:nvPr/>
        </p:nvGrpSpPr>
        <p:grpSpPr>
          <a:xfrm>
            <a:off x="1474945" y="693511"/>
            <a:ext cx="72929" cy="126340"/>
            <a:chOff x="1582982" y="0"/>
            <a:chExt cx="1286251" cy="2181641"/>
          </a:xfrm>
        </p:grpSpPr>
        <p:sp>
          <p:nvSpPr>
            <p:cNvPr id="205" name="Freeform 47">
              <a:extLst>
                <a:ext uri="{FF2B5EF4-FFF2-40B4-BE49-F238E27FC236}">
                  <a16:creationId xmlns:a16="http://schemas.microsoft.com/office/drawing/2014/main" id="{1A1CAF00-7ABC-4571-B00A-E6363A39969C}"/>
                </a:ext>
              </a:extLst>
            </p:cNvPr>
            <p:cNvSpPr>
              <a:spLocks/>
            </p:cNvSpPr>
            <p:nvPr/>
          </p:nvSpPr>
          <p:spPr bwMode="auto">
            <a:xfrm flipV="1">
              <a:off x="1582982" y="1717640"/>
              <a:ext cx="1286251" cy="194665"/>
            </a:xfrm>
            <a:prstGeom prst="roundRect">
              <a:avLst>
                <a:gd name="adj" fmla="val 47091"/>
              </a:avLst>
            </a:prstGeom>
            <a:solidFill>
              <a:srgbClr val="646464"/>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206" name="Freeform 48">
              <a:extLst>
                <a:ext uri="{FF2B5EF4-FFF2-40B4-BE49-F238E27FC236}">
                  <a16:creationId xmlns:a16="http://schemas.microsoft.com/office/drawing/2014/main" id="{EF039366-F6E6-4B40-AC7D-851855D2FE50}"/>
                </a:ext>
              </a:extLst>
            </p:cNvPr>
            <p:cNvSpPr>
              <a:spLocks/>
            </p:cNvSpPr>
            <p:nvPr/>
          </p:nvSpPr>
          <p:spPr bwMode="auto">
            <a:xfrm flipV="1">
              <a:off x="1582982" y="1448304"/>
              <a:ext cx="1286251" cy="194665"/>
            </a:xfrm>
            <a:prstGeom prst="roundRect">
              <a:avLst>
                <a:gd name="adj" fmla="val 50000"/>
              </a:avLst>
            </a:prstGeom>
            <a:solidFill>
              <a:srgbClr val="646464"/>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207" name="Freeform 49">
              <a:extLst>
                <a:ext uri="{FF2B5EF4-FFF2-40B4-BE49-F238E27FC236}">
                  <a16:creationId xmlns:a16="http://schemas.microsoft.com/office/drawing/2014/main" id="{490E947A-D347-421A-AC76-B9D4A3CE75E1}"/>
                </a:ext>
              </a:extLst>
            </p:cNvPr>
            <p:cNvSpPr>
              <a:spLocks/>
            </p:cNvSpPr>
            <p:nvPr/>
          </p:nvSpPr>
          <p:spPr bwMode="auto">
            <a:xfrm flipV="1">
              <a:off x="1900727" y="1132550"/>
              <a:ext cx="650762" cy="473631"/>
            </a:xfrm>
            <a:custGeom>
              <a:avLst/>
              <a:gdLst>
                <a:gd name="T0" fmla="*/ 4 w 49"/>
                <a:gd name="T1" fmla="*/ 0 h 36"/>
                <a:gd name="T2" fmla="*/ 3 w 49"/>
                <a:gd name="T3" fmla="*/ 0 h 36"/>
                <a:gd name="T4" fmla="*/ 0 w 49"/>
                <a:gd name="T5" fmla="*/ 12 h 36"/>
                <a:gd name="T6" fmla="*/ 24 w 49"/>
                <a:gd name="T7" fmla="*/ 36 h 36"/>
                <a:gd name="T8" fmla="*/ 49 w 49"/>
                <a:gd name="T9" fmla="*/ 12 h 36"/>
                <a:gd name="T10" fmla="*/ 46 w 49"/>
                <a:gd name="T11" fmla="*/ 0 h 36"/>
                <a:gd name="T12" fmla="*/ 4 w 49"/>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9" h="36">
                  <a:moveTo>
                    <a:pt x="4" y="0"/>
                  </a:moveTo>
                  <a:cubicBezTo>
                    <a:pt x="4" y="0"/>
                    <a:pt x="4" y="0"/>
                    <a:pt x="3" y="0"/>
                  </a:cubicBezTo>
                  <a:cubicBezTo>
                    <a:pt x="1" y="3"/>
                    <a:pt x="0" y="7"/>
                    <a:pt x="0" y="12"/>
                  </a:cubicBezTo>
                  <a:cubicBezTo>
                    <a:pt x="0" y="25"/>
                    <a:pt x="11" y="36"/>
                    <a:pt x="24" y="36"/>
                  </a:cubicBezTo>
                  <a:cubicBezTo>
                    <a:pt x="38" y="36"/>
                    <a:pt x="49" y="25"/>
                    <a:pt x="49" y="12"/>
                  </a:cubicBezTo>
                  <a:cubicBezTo>
                    <a:pt x="49" y="8"/>
                    <a:pt x="48" y="4"/>
                    <a:pt x="46" y="0"/>
                  </a:cubicBezTo>
                  <a:cubicBezTo>
                    <a:pt x="32" y="1"/>
                    <a:pt x="18" y="2"/>
                    <a:pt x="4" y="0"/>
                  </a:cubicBezTo>
                  <a:close/>
                </a:path>
              </a:pathLst>
            </a:custGeom>
            <a:solidFill>
              <a:srgbClr val="646464"/>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208" name="Freeform 47">
              <a:extLst>
                <a:ext uri="{FF2B5EF4-FFF2-40B4-BE49-F238E27FC236}">
                  <a16:creationId xmlns:a16="http://schemas.microsoft.com/office/drawing/2014/main" id="{60D71893-8C98-496C-98E1-AA67F9B029F4}"/>
                </a:ext>
              </a:extLst>
            </p:cNvPr>
            <p:cNvSpPr>
              <a:spLocks/>
            </p:cNvSpPr>
            <p:nvPr/>
          </p:nvSpPr>
          <p:spPr bwMode="auto">
            <a:xfrm flipV="1">
              <a:off x="1582982" y="1986976"/>
              <a:ext cx="1286251" cy="194665"/>
            </a:xfrm>
            <a:prstGeom prst="roundRect">
              <a:avLst>
                <a:gd name="adj" fmla="val 43512"/>
              </a:avLst>
            </a:prstGeom>
            <a:solidFill>
              <a:srgbClr val="646464"/>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209" name="Rectangle 208">
              <a:extLst>
                <a:ext uri="{FF2B5EF4-FFF2-40B4-BE49-F238E27FC236}">
                  <a16:creationId xmlns:a16="http://schemas.microsoft.com/office/drawing/2014/main" id="{07E1AED8-9C7F-473D-ACFF-FA4C788B1410}"/>
                </a:ext>
              </a:extLst>
            </p:cNvPr>
            <p:cNvSpPr/>
            <p:nvPr/>
          </p:nvSpPr>
          <p:spPr>
            <a:xfrm>
              <a:off x="2155711" y="0"/>
              <a:ext cx="140778" cy="1137890"/>
            </a:xfrm>
            <a:prstGeom prst="rect">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sp>
        <p:nvSpPr>
          <p:cNvPr id="50" name="Content Placeholder 5">
            <a:extLst>
              <a:ext uri="{FF2B5EF4-FFF2-40B4-BE49-F238E27FC236}">
                <a16:creationId xmlns:a16="http://schemas.microsoft.com/office/drawing/2014/main" id="{53524503-6184-47C1-841E-BDF5AB88C0AD}"/>
              </a:ext>
            </a:extLst>
          </p:cNvPr>
          <p:cNvSpPr txBox="1">
            <a:spLocks/>
          </p:cNvSpPr>
          <p:nvPr/>
        </p:nvSpPr>
        <p:spPr>
          <a:xfrm>
            <a:off x="609918" y="5875410"/>
            <a:ext cx="10978514" cy="285512"/>
          </a:xfrm>
          <a:prstGeom prst="rect">
            <a:avLst/>
          </a:prstGeom>
          <a:ln w="19050">
            <a:solidFill>
              <a:schemeClr val="bg1"/>
            </a:solidFill>
          </a:ln>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
        <p:nvSpPr>
          <p:cNvPr id="51" name="Content Placeholder 5">
            <a:extLst>
              <a:ext uri="{FF2B5EF4-FFF2-40B4-BE49-F238E27FC236}">
                <a16:creationId xmlns:a16="http://schemas.microsoft.com/office/drawing/2014/main" id="{0D271FBD-8894-4CEC-9D41-A5E36B43F496}"/>
              </a:ext>
            </a:extLst>
          </p:cNvPr>
          <p:cNvSpPr txBox="1">
            <a:spLocks/>
          </p:cNvSpPr>
          <p:nvPr/>
        </p:nvSpPr>
        <p:spPr>
          <a:xfrm flipH="1">
            <a:off x="765174" y="5659593"/>
            <a:ext cx="10668001" cy="418007"/>
          </a:xfrm>
          <a:prstGeom prst="roundRect">
            <a:avLst>
              <a:gd name="adj" fmla="val 50000"/>
            </a:avLst>
          </a:prstGeom>
          <a:solidFill>
            <a:schemeClr val="accent2"/>
          </a:solidFill>
          <a:ln w="19050">
            <a:solidFill>
              <a:schemeClr val="accent2"/>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200" b="1" dirty="0">
                <a:solidFill>
                  <a:srgbClr val="333333"/>
                </a:solidFill>
                <a:latin typeface="Arial" panose="020B0604020202020204" pitchFamily="34" charset="0"/>
              </a:rPr>
              <a:t>Local, State and Federal policies and the declining cost of renewables will underpin renewable investment in the upcoming decades</a:t>
            </a:r>
          </a:p>
        </p:txBody>
      </p:sp>
      <p:sp>
        <p:nvSpPr>
          <p:cNvPr id="52" name="TextBox 51">
            <a:extLst>
              <a:ext uri="{FF2B5EF4-FFF2-40B4-BE49-F238E27FC236}">
                <a16:creationId xmlns:a16="http://schemas.microsoft.com/office/drawing/2014/main" id="{74F7979E-2428-48B9-9D6A-91A22EC4A108}"/>
              </a:ext>
            </a:extLst>
          </p:cNvPr>
          <p:cNvSpPr txBox="1"/>
          <p:nvPr/>
        </p:nvSpPr>
        <p:spPr>
          <a:xfrm>
            <a:off x="266699" y="1459527"/>
            <a:ext cx="5016837" cy="248124"/>
          </a:xfrm>
          <a:prstGeom prst="rect">
            <a:avLst/>
          </a:prstGeom>
          <a:solidFill>
            <a:schemeClr val="tx2"/>
          </a:solidFill>
        </p:spPr>
        <p:txBody>
          <a:bodyPr wrap="square" lIns="35981" tIns="36557" rIns="35981" bIns="35981" rtlCol="0" anchor="ctr">
            <a:spAutoFit/>
          </a:bodyPr>
          <a:lstStyle/>
          <a:p>
            <a:pPr defTabSz="913943">
              <a:lnSpc>
                <a:spcPct val="85000"/>
              </a:lnSpc>
              <a:spcAft>
                <a:spcPts val="600"/>
              </a:spcAft>
              <a:buClr>
                <a:srgbClr val="27ACAA"/>
              </a:buClr>
              <a:buSzPct val="70000"/>
              <a:defRPr/>
            </a:pPr>
            <a:r>
              <a:rPr lang="fr-FR" sz="1300" dirty="0">
                <a:solidFill>
                  <a:schemeClr val="bg1"/>
                </a:solidFill>
                <a:latin typeface="EYInterstate Light" panose="02000506000000020004" pitchFamily="2" charset="0"/>
                <a:cs typeface="Calibri" panose="020F0502020204030204" pitchFamily="34" charset="0"/>
              </a:rPr>
              <a:t>Renewable generation cost ($/MWh)</a:t>
            </a:r>
            <a:endParaRPr lang="en-GB" sz="1300" dirty="0">
              <a:solidFill>
                <a:schemeClr val="bg1"/>
              </a:solidFill>
              <a:latin typeface="EYInterstate Light" panose="02000506000000020004" pitchFamily="2" charset="0"/>
              <a:cs typeface="Calibri" panose="020F0502020204030204" pitchFamily="34" charset="0"/>
            </a:endParaRPr>
          </a:p>
        </p:txBody>
      </p:sp>
      <p:sp>
        <p:nvSpPr>
          <p:cNvPr id="53" name="TextBox 52">
            <a:extLst>
              <a:ext uri="{FF2B5EF4-FFF2-40B4-BE49-F238E27FC236}">
                <a16:creationId xmlns:a16="http://schemas.microsoft.com/office/drawing/2014/main" id="{2FD40B15-B197-400C-857A-AD9F24AF6FAF}"/>
              </a:ext>
            </a:extLst>
          </p:cNvPr>
          <p:cNvSpPr txBox="1"/>
          <p:nvPr/>
        </p:nvSpPr>
        <p:spPr>
          <a:xfrm>
            <a:off x="9070848" y="4110230"/>
            <a:ext cx="2368296" cy="411801"/>
          </a:xfrm>
          <a:prstGeom prst="rect">
            <a:avLst/>
          </a:prstGeom>
          <a:noFill/>
        </p:spPr>
        <p:txBody>
          <a:bodyPr wrap="square" lIns="35981" tIns="36557" rIns="35981" bIns="35981" rtlCol="0" anchor="ctr">
            <a:spAutoFit/>
          </a:bodyPr>
          <a:lstStyle/>
          <a:p>
            <a:pPr algn="r" defTabSz="913943">
              <a:lnSpc>
                <a:spcPct val="85000"/>
              </a:lnSpc>
              <a:spcAft>
                <a:spcPts val="600"/>
              </a:spcAft>
              <a:buClr>
                <a:srgbClr val="27ACAA"/>
              </a:buClr>
              <a:buSzPct val="70000"/>
              <a:defRPr/>
            </a:pPr>
            <a:r>
              <a:rPr lang="fr-FR" sz="1000" i="1" dirty="0">
                <a:solidFill>
                  <a:schemeClr val="bg1"/>
                </a:solidFill>
                <a:latin typeface="+mj-lt"/>
                <a:cs typeface="Calibri" panose="020F0502020204030204" pitchFamily="34" charset="0"/>
              </a:rPr>
              <a:t>Renewable generation</a:t>
            </a:r>
          </a:p>
          <a:p>
            <a:pPr algn="r" defTabSz="913943">
              <a:lnSpc>
                <a:spcPct val="85000"/>
              </a:lnSpc>
              <a:spcAft>
                <a:spcPts val="600"/>
              </a:spcAft>
              <a:buClr>
                <a:srgbClr val="27ACAA"/>
              </a:buClr>
              <a:buSzPct val="70000"/>
              <a:defRPr/>
            </a:pPr>
            <a:r>
              <a:rPr lang="fr-FR" sz="1000" i="1" dirty="0">
                <a:solidFill>
                  <a:schemeClr val="bg1"/>
                </a:solidFill>
                <a:latin typeface="+mj-lt"/>
                <a:cs typeface="Calibri" panose="020F0502020204030204" pitchFamily="34" charset="0"/>
              </a:rPr>
              <a:t>Non-</a:t>
            </a:r>
            <a:r>
              <a:rPr lang="fr-FR" sz="1000" i="1" dirty="0" err="1">
                <a:solidFill>
                  <a:schemeClr val="bg1"/>
                </a:solidFill>
                <a:latin typeface="+mj-lt"/>
                <a:cs typeface="Calibri" panose="020F0502020204030204" pitchFamily="34" charset="0"/>
              </a:rPr>
              <a:t>renewable</a:t>
            </a:r>
            <a:r>
              <a:rPr lang="fr-FR" sz="1000" i="1" dirty="0">
                <a:solidFill>
                  <a:schemeClr val="bg1"/>
                </a:solidFill>
                <a:latin typeface="+mj-lt"/>
                <a:cs typeface="Calibri" panose="020F0502020204030204" pitchFamily="34" charset="0"/>
              </a:rPr>
              <a:t> generation</a:t>
            </a:r>
            <a:endParaRPr lang="en-GB" sz="1000" i="1" dirty="0">
              <a:solidFill>
                <a:schemeClr val="bg1"/>
              </a:solidFill>
              <a:latin typeface="+mj-lt"/>
              <a:cs typeface="Calibri" panose="020F0502020204030204" pitchFamily="34" charset="0"/>
            </a:endParaRPr>
          </a:p>
        </p:txBody>
      </p:sp>
      <p:cxnSp>
        <p:nvCxnSpPr>
          <p:cNvPr id="54" name="Straight Connector 53">
            <a:extLst>
              <a:ext uri="{FF2B5EF4-FFF2-40B4-BE49-F238E27FC236}">
                <a16:creationId xmlns:a16="http://schemas.microsoft.com/office/drawing/2014/main" id="{4DF2C6DC-55C0-4E57-9F5A-2CACF1BE98F3}"/>
              </a:ext>
            </a:extLst>
          </p:cNvPr>
          <p:cNvCxnSpPr/>
          <p:nvPr/>
        </p:nvCxnSpPr>
        <p:spPr>
          <a:xfrm>
            <a:off x="3242945" y="4313915"/>
            <a:ext cx="8196199" cy="0"/>
          </a:xfrm>
          <a:prstGeom prst="line">
            <a:avLst/>
          </a:prstGeom>
          <a:ln w="190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DFF3137-3A30-43E3-9FD5-EC1FE2403E0C}"/>
              </a:ext>
            </a:extLst>
          </p:cNvPr>
          <p:cNvSpPr/>
          <p:nvPr/>
        </p:nvSpPr>
        <p:spPr>
          <a:xfrm>
            <a:off x="195487" y="1153292"/>
            <a:ext cx="3728906" cy="338554"/>
          </a:xfrm>
          <a:prstGeom prst="rect">
            <a:avLst/>
          </a:prstGeom>
        </p:spPr>
        <p:txBody>
          <a:bodyPr wrap="none">
            <a:spAutoFit/>
          </a:bodyPr>
          <a:lstStyle/>
          <a:p>
            <a:r>
              <a:rPr lang="en-US" sz="1600" dirty="0">
                <a:solidFill>
                  <a:srgbClr val="FFFFFF"/>
                </a:solidFill>
              </a:rPr>
              <a:t>Competitive renewable generation cost</a:t>
            </a:r>
            <a:endParaRPr lang="en-US" dirty="0"/>
          </a:p>
        </p:txBody>
      </p:sp>
    </p:spTree>
    <p:extLst>
      <p:ext uri="{BB962C8B-B14F-4D97-AF65-F5344CB8AC3E}">
        <p14:creationId xmlns:p14="http://schemas.microsoft.com/office/powerpoint/2010/main" val="429102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par>
                                <p:cTn id="7" presetID="26" presetClass="emph" presetSubtype="0" repeatCount="4000" fill="hold" grpId="1" nodeType="withEffect">
                                  <p:stCondLst>
                                    <p:cond delay="0"/>
                                  </p:stCondLst>
                                  <p:childTnLst>
                                    <p:animEffect transition="out" filter="fade">
                                      <p:cBhvr>
                                        <p:cTn id="8" dur="1100" tmFilter="0, 0; .2, .5; .8, .5; 1, 0"/>
                                        <p:tgtEl>
                                          <p:spTgt spid="175"/>
                                        </p:tgtEl>
                                      </p:cBhvr>
                                    </p:animEffect>
                                    <p:animScale>
                                      <p:cBhvr>
                                        <p:cTn id="9" dur="550" autoRev="1" fill="hold"/>
                                        <p:tgtEl>
                                          <p:spTgt spid="175"/>
                                        </p:tgtEl>
                                      </p:cBhvr>
                                      <p:by x="105000" y="105000"/>
                                    </p:animScale>
                                  </p:childTnLst>
                                </p:cTn>
                              </p:par>
                              <p:par>
                                <p:cTn id="10" presetID="22" presetClass="entr" presetSubtype="4" fill="hold" grpId="0" nodeType="with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wipe(down)">
                                      <p:cBhvr>
                                        <p:cTn id="12" dur="500"/>
                                        <p:tgtEl>
                                          <p:spTgt spid="184"/>
                                        </p:tgtEl>
                                      </p:cBhvr>
                                    </p:animEffect>
                                  </p:childTnLst>
                                </p:cTn>
                              </p:par>
                              <p:par>
                                <p:cTn id="13" presetID="1" presetClass="entr" presetSubtype="0" fill="hold" nodeType="withEffect">
                                  <p:stCondLst>
                                    <p:cond delay="0"/>
                                  </p:stCondLst>
                                  <p:childTnLst>
                                    <p:set>
                                      <p:cBhvr>
                                        <p:cTn id="14" dur="1" fill="hold">
                                          <p:stCondLst>
                                            <p:cond delay="0"/>
                                          </p:stCondLst>
                                        </p:cTn>
                                        <p:tgtEl>
                                          <p:spTgt spid="185"/>
                                        </p:tgtEl>
                                        <p:attrNameLst>
                                          <p:attrName>style.visibility</p:attrName>
                                        </p:attrNameLst>
                                      </p:cBhvr>
                                      <p:to>
                                        <p:strVal val="visible"/>
                                      </p:to>
                                    </p:set>
                                  </p:childTnLst>
                                </p:cTn>
                              </p:par>
                              <p:par>
                                <p:cTn id="15" presetID="8" presetClass="emph" presetSubtype="0" repeatCount="4000" fill="hold" nodeType="withEffect">
                                  <p:stCondLst>
                                    <p:cond delay="0"/>
                                  </p:stCondLst>
                                  <p:childTnLst>
                                    <p:animRot by="21600000">
                                      <p:cBhvr>
                                        <p:cTn id="16" dur="2000" fill="hold"/>
                                        <p:tgtEl>
                                          <p:spTgt spid="185"/>
                                        </p:tgtEl>
                                        <p:attrNameLst>
                                          <p:attrName>r</p:attrName>
                                        </p:attrNameLst>
                                      </p:cBhvr>
                                    </p:animRot>
                                  </p:childTnLst>
                                </p:cTn>
                              </p:par>
                              <p:par>
                                <p:cTn id="17" presetID="22" presetClass="entr" presetSubtype="4" fill="hold" grpId="0" nodeType="withEffect">
                                  <p:stCondLst>
                                    <p:cond delay="0"/>
                                  </p:stCondLst>
                                  <p:childTnLst>
                                    <p:set>
                                      <p:cBhvr>
                                        <p:cTn id="18" dur="1" fill="hold">
                                          <p:stCondLst>
                                            <p:cond delay="0"/>
                                          </p:stCondLst>
                                        </p:cTn>
                                        <p:tgtEl>
                                          <p:spTgt spid="183"/>
                                        </p:tgtEl>
                                        <p:attrNameLst>
                                          <p:attrName>style.visibility</p:attrName>
                                        </p:attrNameLst>
                                      </p:cBhvr>
                                      <p:to>
                                        <p:strVal val="visible"/>
                                      </p:to>
                                    </p:set>
                                    <p:animEffect transition="in" filter="wipe(down)">
                                      <p:cBhvr>
                                        <p:cTn id="19" dur="500"/>
                                        <p:tgtEl>
                                          <p:spTgt spid="183"/>
                                        </p:tgtEl>
                                      </p:cBhvr>
                                    </p:animEffect>
                                  </p:childTnLst>
                                </p:cTn>
                              </p:par>
                              <p:par>
                                <p:cTn id="20" presetID="1" presetClass="entr" presetSubtype="0" fill="hold" nodeType="withEffect">
                                  <p:stCondLst>
                                    <p:cond delay="0"/>
                                  </p:stCondLst>
                                  <p:childTnLst>
                                    <p:set>
                                      <p:cBhvr>
                                        <p:cTn id="21" dur="1" fill="hold">
                                          <p:stCondLst>
                                            <p:cond delay="0"/>
                                          </p:stCondLst>
                                        </p:cTn>
                                        <p:tgtEl>
                                          <p:spTgt spid="176"/>
                                        </p:tgtEl>
                                        <p:attrNameLst>
                                          <p:attrName>style.visibility</p:attrName>
                                        </p:attrNameLst>
                                      </p:cBhvr>
                                      <p:to>
                                        <p:strVal val="visible"/>
                                      </p:to>
                                    </p:set>
                                  </p:childTnLst>
                                </p:cTn>
                              </p:par>
                              <p:par>
                                <p:cTn id="22" presetID="8" presetClass="emph" presetSubtype="0" repeatCount="4000" fill="hold" nodeType="withEffect">
                                  <p:stCondLst>
                                    <p:cond delay="0"/>
                                  </p:stCondLst>
                                  <p:childTnLst>
                                    <p:animRot by="21600000">
                                      <p:cBhvr>
                                        <p:cTn id="23" dur="2000" fill="hold"/>
                                        <p:tgtEl>
                                          <p:spTgt spid="176"/>
                                        </p:tgtEl>
                                        <p:attrNameLst>
                                          <p:attrName>r</p:attrName>
                                        </p:attrNameLst>
                                      </p:cBhvr>
                                    </p:animRot>
                                  </p:childTnLst>
                                </p:cTn>
                              </p:par>
                              <p:par>
                                <p:cTn id="24" presetID="22" presetClass="entr" presetSubtype="4" fill="hold" grpId="0" nodeType="withEffect">
                                  <p:stCondLst>
                                    <p:cond delay="0"/>
                                  </p:stCondLst>
                                  <p:childTnLst>
                                    <p:set>
                                      <p:cBhvr>
                                        <p:cTn id="25" dur="1" fill="hold">
                                          <p:stCondLst>
                                            <p:cond delay="0"/>
                                          </p:stCondLst>
                                        </p:cTn>
                                        <p:tgtEl>
                                          <p:spTgt spid="179"/>
                                        </p:tgtEl>
                                        <p:attrNameLst>
                                          <p:attrName>style.visibility</p:attrName>
                                        </p:attrNameLst>
                                      </p:cBhvr>
                                      <p:to>
                                        <p:strVal val="visible"/>
                                      </p:to>
                                    </p:set>
                                    <p:animEffect transition="in" filter="wipe(down)">
                                      <p:cBhvr>
                                        <p:cTn id="26" dur="500"/>
                                        <p:tgtEl>
                                          <p:spTgt spid="179"/>
                                        </p:tgtEl>
                                      </p:cBhvr>
                                    </p:animEffect>
                                  </p:childTnLst>
                                </p:cTn>
                              </p:par>
                              <p:par>
                                <p:cTn id="27" presetID="1" presetClass="entr" presetSubtype="0" fill="hold" nodeType="withEffect">
                                  <p:stCondLst>
                                    <p:cond delay="0"/>
                                  </p:stCondLst>
                                  <p:childTnLst>
                                    <p:set>
                                      <p:cBhvr>
                                        <p:cTn id="28" dur="1" fill="hold">
                                          <p:stCondLst>
                                            <p:cond delay="0"/>
                                          </p:stCondLst>
                                        </p:cTn>
                                        <p:tgtEl>
                                          <p:spTgt spid="180"/>
                                        </p:tgtEl>
                                        <p:attrNameLst>
                                          <p:attrName>style.visibility</p:attrName>
                                        </p:attrNameLst>
                                      </p:cBhvr>
                                      <p:to>
                                        <p:strVal val="visible"/>
                                      </p:to>
                                    </p:set>
                                  </p:childTnLst>
                                </p:cTn>
                              </p:par>
                              <p:par>
                                <p:cTn id="29" presetID="8" presetClass="emph" presetSubtype="0" repeatCount="4000" fill="hold" nodeType="withEffect">
                                  <p:stCondLst>
                                    <p:cond delay="0"/>
                                  </p:stCondLst>
                                  <p:childTnLst>
                                    <p:animRot by="21600000">
                                      <p:cBhvr>
                                        <p:cTn id="30" dur="2025" fill="hold"/>
                                        <p:tgtEl>
                                          <p:spTgt spid="180"/>
                                        </p:tgtEl>
                                        <p:attrNameLst>
                                          <p:attrName>r</p:attrName>
                                        </p:attrNameLst>
                                      </p:cBhvr>
                                    </p:animRot>
                                  </p:childTnLst>
                                </p:cTn>
                              </p:par>
                              <p:par>
                                <p:cTn id="31" presetID="1" presetClass="entr" presetSubtype="0" fill="hold" nodeType="withEffect">
                                  <p:stCondLst>
                                    <p:cond delay="0"/>
                                  </p:stCondLst>
                                  <p:childTnLst>
                                    <p:set>
                                      <p:cBhvr>
                                        <p:cTn id="32" dur="1" fill="hold">
                                          <p:stCondLst>
                                            <p:cond delay="0"/>
                                          </p:stCondLst>
                                        </p:cTn>
                                        <p:tgtEl>
                                          <p:spTgt spid="19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8"/>
                                        </p:tgtEl>
                                        <p:attrNameLst>
                                          <p:attrName>style.visibility</p:attrName>
                                        </p:attrNameLst>
                                      </p:cBhvr>
                                      <p:to>
                                        <p:strVal val="visible"/>
                                      </p:to>
                                    </p:set>
                                  </p:childTnLst>
                                </p:cTn>
                              </p:par>
                              <p:par>
                                <p:cTn id="35" presetID="1" presetClass="entr" presetSubtype="0" fill="hold" nodeType="withEffect">
                                  <p:stCondLst>
                                    <p:cond delay="600"/>
                                  </p:stCondLst>
                                  <p:childTnLst>
                                    <p:set>
                                      <p:cBhvr>
                                        <p:cTn id="36" dur="1" fill="hold">
                                          <p:stCondLst>
                                            <p:cond delay="0"/>
                                          </p:stCondLst>
                                        </p:cTn>
                                        <p:tgtEl>
                                          <p:spTgt spid="172"/>
                                        </p:tgtEl>
                                        <p:attrNameLst>
                                          <p:attrName>style.visibility</p:attrName>
                                        </p:attrNameLst>
                                      </p:cBhvr>
                                      <p:to>
                                        <p:strVal val="visible"/>
                                      </p:to>
                                    </p:set>
                                  </p:childTnLst>
                                </p:cTn>
                              </p:par>
                              <p:par>
                                <p:cTn id="37" presetID="1" presetClass="entr" presetSubtype="0" fill="hold" nodeType="withEffect">
                                  <p:stCondLst>
                                    <p:cond delay="1500"/>
                                  </p:stCondLst>
                                  <p:childTnLst>
                                    <p:set>
                                      <p:cBhvr>
                                        <p:cTn id="38" dur="1" fill="hold">
                                          <p:stCondLst>
                                            <p:cond delay="0"/>
                                          </p:stCondLst>
                                        </p:cTn>
                                        <p:tgtEl>
                                          <p:spTgt spid="198"/>
                                        </p:tgtEl>
                                        <p:attrNameLst>
                                          <p:attrName>style.visibility</p:attrName>
                                        </p:attrNameLst>
                                      </p:cBhvr>
                                      <p:to>
                                        <p:strVal val="visible"/>
                                      </p:to>
                                    </p:set>
                                  </p:childTnLst>
                                </p:cTn>
                              </p:par>
                              <p:par>
                                <p:cTn id="39" presetID="1" presetClass="exit" presetSubtype="0" fill="hold" nodeType="withEffect">
                                  <p:stCondLst>
                                    <p:cond delay="1500"/>
                                  </p:stCondLst>
                                  <p:childTnLst>
                                    <p:set>
                                      <p:cBhvr>
                                        <p:cTn id="40" dur="1" fill="hold">
                                          <p:stCondLst>
                                            <p:cond delay="0"/>
                                          </p:stCondLst>
                                        </p:cTn>
                                        <p:tgtEl>
                                          <p:spTgt spid="172"/>
                                        </p:tgtEl>
                                        <p:attrNameLst>
                                          <p:attrName>style.visibility</p:attrName>
                                        </p:attrNameLst>
                                      </p:cBhvr>
                                      <p:to>
                                        <p:strVal val="hidden"/>
                                      </p:to>
                                    </p:set>
                                  </p:childTnLst>
                                </p:cTn>
                              </p:par>
                              <p:par>
                                <p:cTn id="41" presetID="1" presetClass="entr" presetSubtype="0" fill="hold" nodeType="withEffect">
                                  <p:stCondLst>
                                    <p:cond delay="1500"/>
                                  </p:stCondLst>
                                  <p:childTnLst>
                                    <p:set>
                                      <p:cBhvr>
                                        <p:cTn id="42" dur="1" fill="hold">
                                          <p:stCondLst>
                                            <p:cond delay="0"/>
                                          </p:stCondLst>
                                        </p:cTn>
                                        <p:tgtEl>
                                          <p:spTgt spid="201"/>
                                        </p:tgtEl>
                                        <p:attrNameLst>
                                          <p:attrName>style.visibility</p:attrName>
                                        </p:attrNameLst>
                                      </p:cBhvr>
                                      <p:to>
                                        <p:strVal val="visible"/>
                                      </p:to>
                                    </p:set>
                                  </p:childTnLst>
                                </p:cTn>
                              </p:par>
                              <p:par>
                                <p:cTn id="43" presetID="26" presetClass="emph" presetSubtype="0" fill="hold" nodeType="withEffect">
                                  <p:stCondLst>
                                    <p:cond delay="1800"/>
                                  </p:stCondLst>
                                  <p:childTnLst>
                                    <p:animEffect transition="out" filter="fade">
                                      <p:cBhvr>
                                        <p:cTn id="44" dur="1400" tmFilter="0, 0; .2, .5; .8, .5; 1, 0"/>
                                        <p:tgtEl>
                                          <p:spTgt spid="201"/>
                                        </p:tgtEl>
                                      </p:cBhvr>
                                    </p:animEffect>
                                    <p:animScale>
                                      <p:cBhvr>
                                        <p:cTn id="45" dur="700" autoRev="1" fill="hold"/>
                                        <p:tgtEl>
                                          <p:spTgt spid="201"/>
                                        </p:tgtEl>
                                      </p:cBhvr>
                                      <p:by x="105000" y="105000"/>
                                    </p:animScale>
                                  </p:childTnLst>
                                </p:cTn>
                              </p:par>
                              <p:par>
                                <p:cTn id="46" presetID="1" presetClass="exit" presetSubtype="0" fill="hold" nodeType="withEffect">
                                  <p:stCondLst>
                                    <p:cond delay="3100"/>
                                  </p:stCondLst>
                                  <p:childTnLst>
                                    <p:set>
                                      <p:cBhvr>
                                        <p:cTn id="47" dur="1" fill="hold">
                                          <p:stCondLst>
                                            <p:cond delay="0"/>
                                          </p:stCondLst>
                                        </p:cTn>
                                        <p:tgtEl>
                                          <p:spTgt spid="201"/>
                                        </p:tgtEl>
                                        <p:attrNameLst>
                                          <p:attrName>style.visibility</p:attrName>
                                        </p:attrNameLst>
                                      </p:cBhvr>
                                      <p:to>
                                        <p:strVal val="hidden"/>
                                      </p:to>
                                    </p:set>
                                  </p:childTnLst>
                                </p:cTn>
                              </p:par>
                              <p:par>
                                <p:cTn id="48" presetID="22" presetClass="entr" presetSubtype="1" fill="hold" nodeType="withEffect">
                                  <p:stCondLst>
                                    <p:cond delay="200"/>
                                  </p:stCondLst>
                                  <p:childTnLst>
                                    <p:set>
                                      <p:cBhvr>
                                        <p:cTn id="49" dur="1" fill="hold">
                                          <p:stCondLst>
                                            <p:cond delay="0"/>
                                          </p:stCondLst>
                                        </p:cTn>
                                        <p:tgtEl>
                                          <p:spTgt spid="204"/>
                                        </p:tgtEl>
                                        <p:attrNameLst>
                                          <p:attrName>style.visibility</p:attrName>
                                        </p:attrNameLst>
                                      </p:cBhvr>
                                      <p:to>
                                        <p:strVal val="visible"/>
                                      </p:to>
                                    </p:set>
                                    <p:animEffect transition="in" filter="wipe(up)">
                                      <p:cBhvr>
                                        <p:cTn id="50" dur="4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5" grpId="1" animBg="1"/>
      <p:bldP spid="179" grpId="0" animBg="1"/>
      <p:bldP spid="183" grpId="0" animBg="1"/>
      <p:bldP spid="1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ooter Placeholder 9">
            <a:extLst>
              <a:ext uri="{FF2B5EF4-FFF2-40B4-BE49-F238E27FC236}">
                <a16:creationId xmlns:a16="http://schemas.microsoft.com/office/drawing/2014/main" id="{DD575216-601A-4FF9-BCEB-6FEF2243C8AD}"/>
              </a:ext>
            </a:extLst>
          </p:cNvPr>
          <p:cNvSpPr>
            <a:spLocks noGrp="1"/>
          </p:cNvSpPr>
          <p:nvPr>
            <p:ph type="ftr" sz="quarter" idx="11"/>
          </p:nvPr>
        </p:nvSpPr>
        <p:spPr/>
        <p:txBody>
          <a:bodyPr/>
          <a:lstStyle/>
          <a:p>
            <a:r>
              <a:rPr lang="en-GB" dirty="0"/>
              <a:t>Questions and Answer</a:t>
            </a:r>
          </a:p>
        </p:txBody>
      </p:sp>
      <p:grpSp>
        <p:nvGrpSpPr>
          <p:cNvPr id="172" name="Group 171">
            <a:extLst>
              <a:ext uri="{FF2B5EF4-FFF2-40B4-BE49-F238E27FC236}">
                <a16:creationId xmlns:a16="http://schemas.microsoft.com/office/drawing/2014/main" id="{DA4DE508-2CD8-4AA5-B4CC-9ECD954ED3DD}"/>
              </a:ext>
            </a:extLst>
          </p:cNvPr>
          <p:cNvGrpSpPr/>
          <p:nvPr/>
        </p:nvGrpSpPr>
        <p:grpSpPr>
          <a:xfrm>
            <a:off x="1430409" y="830448"/>
            <a:ext cx="162000" cy="192778"/>
            <a:chOff x="1430409" y="830448"/>
            <a:chExt cx="162000" cy="192778"/>
          </a:xfrm>
        </p:grpSpPr>
        <p:sp>
          <p:nvSpPr>
            <p:cNvPr id="173" name="Freeform: Shape 172">
              <a:extLst>
                <a:ext uri="{FF2B5EF4-FFF2-40B4-BE49-F238E27FC236}">
                  <a16:creationId xmlns:a16="http://schemas.microsoft.com/office/drawing/2014/main" id="{C36D9134-EF12-46D5-89A7-6B170F7E83F9}"/>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3"/>
              </a:solidFill>
            </a:ln>
          </p:spPr>
          <p:txBody>
            <a:bodyPr vert="horz" wrap="square" lIns="91440" tIns="45720" rIns="91440" bIns="45720" numCol="1" anchor="t" anchorCtr="0" compatLnSpc="1">
              <a:prstTxWarp prst="textNoShape">
                <a:avLst/>
              </a:prstTxWarp>
              <a:noAutofit/>
            </a:bodyPr>
            <a:lstStyle/>
            <a:p>
              <a:endParaRPr lang="en-IN" dirty="0"/>
            </a:p>
          </p:txBody>
        </p:sp>
        <p:sp>
          <p:nvSpPr>
            <p:cNvPr id="174" name="Trapezoid 6">
              <a:extLst>
                <a:ext uri="{FF2B5EF4-FFF2-40B4-BE49-F238E27FC236}">
                  <a16:creationId xmlns:a16="http://schemas.microsoft.com/office/drawing/2014/main" id="{A831AAA7-B4C8-472D-AB90-BE563C592B1C}"/>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3"/>
              </a:solidFill>
            </a:ln>
          </p:spPr>
          <p:txBody>
            <a:bodyPr vert="horz" wrap="square" lIns="91440" tIns="45720" rIns="91440" bIns="45720" numCol="1" anchor="t" anchorCtr="0" compatLnSpc="1">
              <a:prstTxWarp prst="textNoShape">
                <a:avLst/>
              </a:prstTxWarp>
              <a:noAutofit/>
            </a:bodyPr>
            <a:lstStyle/>
            <a:p>
              <a:endParaRPr lang="en-US" dirty="0">
                <a:solidFill>
                  <a:schemeClr val="tx1"/>
                </a:solidFill>
              </a:endParaRPr>
            </a:p>
          </p:txBody>
        </p:sp>
      </p:grpSp>
      <p:sp>
        <p:nvSpPr>
          <p:cNvPr id="175" name="Freeform 64">
            <a:extLst>
              <a:ext uri="{FF2B5EF4-FFF2-40B4-BE49-F238E27FC236}">
                <a16:creationId xmlns:a16="http://schemas.microsoft.com/office/drawing/2014/main" id="{D8C975FE-0A9F-4ACC-9BBC-0CDA68D58E0C}"/>
              </a:ext>
            </a:extLst>
          </p:cNvPr>
          <p:cNvSpPr>
            <a:spLocks noEditPoints="1"/>
          </p:cNvSpPr>
          <p:nvPr/>
        </p:nvSpPr>
        <p:spPr bwMode="auto">
          <a:xfrm>
            <a:off x="148899" y="43815"/>
            <a:ext cx="206356" cy="200791"/>
          </a:xfrm>
          <a:custGeom>
            <a:avLst/>
            <a:gdLst>
              <a:gd name="T0" fmla="*/ 490 w 2096"/>
              <a:gd name="T1" fmla="*/ 1024 h 2048"/>
              <a:gd name="T2" fmla="*/ 1598 w 2096"/>
              <a:gd name="T3" fmla="*/ 1024 h 2048"/>
              <a:gd name="T4" fmla="*/ 315 w 2096"/>
              <a:gd name="T5" fmla="*/ 1118 h 2048"/>
              <a:gd name="T6" fmla="*/ 11 w 2096"/>
              <a:gd name="T7" fmla="*/ 1012 h 2048"/>
              <a:gd name="T8" fmla="*/ 326 w 2096"/>
              <a:gd name="T9" fmla="*/ 933 h 2048"/>
              <a:gd name="T10" fmla="*/ 331 w 2096"/>
              <a:gd name="T11" fmla="*/ 1105 h 2048"/>
              <a:gd name="T12" fmla="*/ 315 w 2096"/>
              <a:gd name="T13" fmla="*/ 1118 h 2048"/>
              <a:gd name="T14" fmla="*/ 1782 w 2096"/>
              <a:gd name="T15" fmla="*/ 930 h 2048"/>
              <a:gd name="T16" fmla="*/ 1765 w 2096"/>
              <a:gd name="T17" fmla="*/ 942 h 2048"/>
              <a:gd name="T18" fmla="*/ 1770 w 2096"/>
              <a:gd name="T19" fmla="*/ 1116 h 2048"/>
              <a:gd name="T20" fmla="*/ 2085 w 2096"/>
              <a:gd name="T21" fmla="*/ 1037 h 2048"/>
              <a:gd name="T22" fmla="*/ 1125 w 2096"/>
              <a:gd name="T23" fmla="*/ 1718 h 2048"/>
              <a:gd name="T24" fmla="*/ 951 w 2096"/>
              <a:gd name="T25" fmla="*/ 1722 h 2048"/>
              <a:gd name="T26" fmla="*/ 1031 w 2096"/>
              <a:gd name="T27" fmla="*/ 2037 h 2048"/>
              <a:gd name="T28" fmla="*/ 1138 w 2096"/>
              <a:gd name="T29" fmla="*/ 1734 h 2048"/>
              <a:gd name="T30" fmla="*/ 1125 w 2096"/>
              <a:gd name="T31" fmla="*/ 1718 h 2048"/>
              <a:gd name="T32" fmla="*/ 1125 w 2096"/>
              <a:gd name="T33" fmla="*/ 331 h 2048"/>
              <a:gd name="T34" fmla="*/ 1138 w 2096"/>
              <a:gd name="T35" fmla="*/ 315 h 2048"/>
              <a:gd name="T36" fmla="*/ 1031 w 2096"/>
              <a:gd name="T37" fmla="*/ 11 h 2048"/>
              <a:gd name="T38" fmla="*/ 951 w 2096"/>
              <a:gd name="T39" fmla="*/ 326 h 2048"/>
              <a:gd name="T40" fmla="*/ 494 w 2096"/>
              <a:gd name="T41" fmla="*/ 1457 h 2048"/>
              <a:gd name="T42" fmla="*/ 474 w 2096"/>
              <a:gd name="T43" fmla="*/ 1460 h 2048"/>
              <a:gd name="T44" fmla="*/ 335 w 2096"/>
              <a:gd name="T45" fmla="*/ 1749 h 2048"/>
              <a:gd name="T46" fmla="*/ 614 w 2096"/>
              <a:gd name="T47" fmla="*/ 1583 h 2048"/>
              <a:gd name="T48" fmla="*/ 494 w 2096"/>
              <a:gd name="T49" fmla="*/ 1457 h 2048"/>
              <a:gd name="T50" fmla="*/ 1604 w 2096"/>
              <a:gd name="T51" fmla="*/ 595 h 2048"/>
              <a:gd name="T52" fmla="*/ 1770 w 2096"/>
              <a:gd name="T53" fmla="*/ 317 h 2048"/>
              <a:gd name="T54" fmla="*/ 1479 w 2096"/>
              <a:gd name="T55" fmla="*/ 456 h 2048"/>
              <a:gd name="T56" fmla="*/ 1477 w 2096"/>
              <a:gd name="T57" fmla="*/ 476 h 2048"/>
              <a:gd name="T58" fmla="*/ 1550 w 2096"/>
              <a:gd name="T59" fmla="*/ 1460 h 2048"/>
              <a:gd name="T60" fmla="*/ 1530 w 2096"/>
              <a:gd name="T61" fmla="*/ 1457 h 2048"/>
              <a:gd name="T62" fmla="*/ 1411 w 2096"/>
              <a:gd name="T63" fmla="*/ 1583 h 2048"/>
              <a:gd name="T64" fmla="*/ 1690 w 2096"/>
              <a:gd name="T65" fmla="*/ 1749 h 2048"/>
              <a:gd name="T66" fmla="*/ 1550 w 2096"/>
              <a:gd name="T67" fmla="*/ 1460 h 2048"/>
              <a:gd name="T68" fmla="*/ 421 w 2096"/>
              <a:gd name="T69" fmla="*/ 596 h 2048"/>
              <a:gd name="T70" fmla="*/ 547 w 2096"/>
              <a:gd name="T71" fmla="*/ 476 h 2048"/>
              <a:gd name="T72" fmla="*/ 546 w 2096"/>
              <a:gd name="T73" fmla="*/ 457 h 2048"/>
              <a:gd name="T74" fmla="*/ 276 w 2096"/>
              <a:gd name="T75" fmla="*/ 33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6" h="2048">
                <a:moveTo>
                  <a:pt x="1043" y="1577"/>
                </a:moveTo>
                <a:cubicBezTo>
                  <a:pt x="738" y="1577"/>
                  <a:pt x="490" y="1330"/>
                  <a:pt x="490" y="1024"/>
                </a:cubicBezTo>
                <a:cubicBezTo>
                  <a:pt x="490" y="719"/>
                  <a:pt x="738" y="471"/>
                  <a:pt x="1043" y="471"/>
                </a:cubicBezTo>
                <a:cubicBezTo>
                  <a:pt x="1349" y="471"/>
                  <a:pt x="1598" y="719"/>
                  <a:pt x="1598" y="1024"/>
                </a:cubicBezTo>
                <a:cubicBezTo>
                  <a:pt x="1598" y="1330"/>
                  <a:pt x="1349" y="1577"/>
                  <a:pt x="1043" y="1577"/>
                </a:cubicBezTo>
                <a:close/>
                <a:moveTo>
                  <a:pt x="315" y="1118"/>
                </a:moveTo>
                <a:cubicBezTo>
                  <a:pt x="11" y="1037"/>
                  <a:pt x="11" y="1037"/>
                  <a:pt x="11" y="1037"/>
                </a:cubicBezTo>
                <a:cubicBezTo>
                  <a:pt x="0" y="1033"/>
                  <a:pt x="0" y="1015"/>
                  <a:pt x="11" y="1012"/>
                </a:cubicBezTo>
                <a:cubicBezTo>
                  <a:pt x="315" y="930"/>
                  <a:pt x="315" y="930"/>
                  <a:pt x="315" y="930"/>
                </a:cubicBezTo>
                <a:cubicBezTo>
                  <a:pt x="319" y="929"/>
                  <a:pt x="323" y="930"/>
                  <a:pt x="326" y="933"/>
                </a:cubicBezTo>
                <a:cubicBezTo>
                  <a:pt x="330" y="935"/>
                  <a:pt x="331" y="939"/>
                  <a:pt x="331" y="942"/>
                </a:cubicBezTo>
                <a:cubicBezTo>
                  <a:pt x="331" y="1105"/>
                  <a:pt x="331" y="1105"/>
                  <a:pt x="331" y="1105"/>
                </a:cubicBezTo>
                <a:cubicBezTo>
                  <a:pt x="331" y="1110"/>
                  <a:pt x="330" y="1113"/>
                  <a:pt x="326" y="1116"/>
                </a:cubicBezTo>
                <a:cubicBezTo>
                  <a:pt x="323" y="1118"/>
                  <a:pt x="319" y="1119"/>
                  <a:pt x="315" y="1118"/>
                </a:cubicBezTo>
                <a:close/>
                <a:moveTo>
                  <a:pt x="2085" y="1012"/>
                </a:moveTo>
                <a:cubicBezTo>
                  <a:pt x="1782" y="930"/>
                  <a:pt x="1782" y="930"/>
                  <a:pt x="1782" y="930"/>
                </a:cubicBezTo>
                <a:cubicBezTo>
                  <a:pt x="1778" y="929"/>
                  <a:pt x="1773" y="930"/>
                  <a:pt x="1770" y="933"/>
                </a:cubicBezTo>
                <a:cubicBezTo>
                  <a:pt x="1767" y="935"/>
                  <a:pt x="1765" y="939"/>
                  <a:pt x="1765" y="942"/>
                </a:cubicBezTo>
                <a:cubicBezTo>
                  <a:pt x="1765" y="1105"/>
                  <a:pt x="1765" y="1105"/>
                  <a:pt x="1765" y="1105"/>
                </a:cubicBezTo>
                <a:cubicBezTo>
                  <a:pt x="1765" y="1110"/>
                  <a:pt x="1767" y="1113"/>
                  <a:pt x="1770" y="1116"/>
                </a:cubicBezTo>
                <a:cubicBezTo>
                  <a:pt x="1773" y="1118"/>
                  <a:pt x="1778" y="1119"/>
                  <a:pt x="1782" y="1118"/>
                </a:cubicBezTo>
                <a:cubicBezTo>
                  <a:pt x="2085" y="1037"/>
                  <a:pt x="2085" y="1037"/>
                  <a:pt x="2085" y="1037"/>
                </a:cubicBezTo>
                <a:cubicBezTo>
                  <a:pt x="2096" y="1033"/>
                  <a:pt x="2096" y="1015"/>
                  <a:pt x="2085" y="1012"/>
                </a:cubicBezTo>
                <a:close/>
                <a:moveTo>
                  <a:pt x="1125" y="1718"/>
                </a:moveTo>
                <a:cubicBezTo>
                  <a:pt x="962" y="1718"/>
                  <a:pt x="962" y="1718"/>
                  <a:pt x="962" y="1718"/>
                </a:cubicBezTo>
                <a:cubicBezTo>
                  <a:pt x="958" y="1718"/>
                  <a:pt x="954" y="1720"/>
                  <a:pt x="951" y="1722"/>
                </a:cubicBezTo>
                <a:cubicBezTo>
                  <a:pt x="949" y="1725"/>
                  <a:pt x="948" y="1730"/>
                  <a:pt x="949" y="1734"/>
                </a:cubicBezTo>
                <a:cubicBezTo>
                  <a:pt x="1031" y="2037"/>
                  <a:pt x="1031" y="2037"/>
                  <a:pt x="1031" y="2037"/>
                </a:cubicBezTo>
                <a:cubicBezTo>
                  <a:pt x="1034" y="2048"/>
                  <a:pt x="1053" y="2048"/>
                  <a:pt x="1056" y="2037"/>
                </a:cubicBezTo>
                <a:cubicBezTo>
                  <a:pt x="1138" y="1734"/>
                  <a:pt x="1138" y="1734"/>
                  <a:pt x="1138" y="1734"/>
                </a:cubicBezTo>
                <a:cubicBezTo>
                  <a:pt x="1139" y="1730"/>
                  <a:pt x="1138" y="1725"/>
                  <a:pt x="1136" y="1722"/>
                </a:cubicBezTo>
                <a:cubicBezTo>
                  <a:pt x="1133" y="1720"/>
                  <a:pt x="1129" y="1718"/>
                  <a:pt x="1125" y="1718"/>
                </a:cubicBezTo>
                <a:close/>
                <a:moveTo>
                  <a:pt x="962" y="331"/>
                </a:moveTo>
                <a:cubicBezTo>
                  <a:pt x="1125" y="331"/>
                  <a:pt x="1125" y="331"/>
                  <a:pt x="1125" y="331"/>
                </a:cubicBezTo>
                <a:cubicBezTo>
                  <a:pt x="1129" y="331"/>
                  <a:pt x="1133" y="329"/>
                  <a:pt x="1136" y="326"/>
                </a:cubicBezTo>
                <a:cubicBezTo>
                  <a:pt x="1138" y="323"/>
                  <a:pt x="1139" y="319"/>
                  <a:pt x="1138" y="315"/>
                </a:cubicBezTo>
                <a:cubicBezTo>
                  <a:pt x="1056" y="11"/>
                  <a:pt x="1056" y="11"/>
                  <a:pt x="1056" y="11"/>
                </a:cubicBezTo>
                <a:cubicBezTo>
                  <a:pt x="1053" y="0"/>
                  <a:pt x="1034" y="0"/>
                  <a:pt x="1031" y="11"/>
                </a:cubicBezTo>
                <a:cubicBezTo>
                  <a:pt x="949" y="315"/>
                  <a:pt x="949" y="315"/>
                  <a:pt x="949" y="315"/>
                </a:cubicBezTo>
                <a:cubicBezTo>
                  <a:pt x="948" y="319"/>
                  <a:pt x="949" y="323"/>
                  <a:pt x="951" y="326"/>
                </a:cubicBezTo>
                <a:cubicBezTo>
                  <a:pt x="954" y="329"/>
                  <a:pt x="958" y="331"/>
                  <a:pt x="962" y="331"/>
                </a:cubicBezTo>
                <a:close/>
                <a:moveTo>
                  <a:pt x="494" y="1457"/>
                </a:moveTo>
                <a:cubicBezTo>
                  <a:pt x="491" y="1454"/>
                  <a:pt x="488" y="1453"/>
                  <a:pt x="484" y="1453"/>
                </a:cubicBezTo>
                <a:cubicBezTo>
                  <a:pt x="480" y="1454"/>
                  <a:pt x="476" y="1456"/>
                  <a:pt x="474" y="1460"/>
                </a:cubicBezTo>
                <a:cubicBezTo>
                  <a:pt x="317" y="1731"/>
                  <a:pt x="317" y="1731"/>
                  <a:pt x="317" y="1731"/>
                </a:cubicBezTo>
                <a:cubicBezTo>
                  <a:pt x="311" y="1742"/>
                  <a:pt x="324" y="1755"/>
                  <a:pt x="335" y="1749"/>
                </a:cubicBezTo>
                <a:cubicBezTo>
                  <a:pt x="608" y="1593"/>
                  <a:pt x="608" y="1593"/>
                  <a:pt x="608" y="1593"/>
                </a:cubicBezTo>
                <a:cubicBezTo>
                  <a:pt x="611" y="1591"/>
                  <a:pt x="614" y="1587"/>
                  <a:pt x="614" y="1583"/>
                </a:cubicBezTo>
                <a:cubicBezTo>
                  <a:pt x="615" y="1579"/>
                  <a:pt x="613" y="1575"/>
                  <a:pt x="610" y="1572"/>
                </a:cubicBezTo>
                <a:lnTo>
                  <a:pt x="494" y="1457"/>
                </a:lnTo>
                <a:close/>
                <a:moveTo>
                  <a:pt x="1593" y="592"/>
                </a:moveTo>
                <a:cubicBezTo>
                  <a:pt x="1596" y="595"/>
                  <a:pt x="1600" y="596"/>
                  <a:pt x="1604" y="595"/>
                </a:cubicBezTo>
                <a:cubicBezTo>
                  <a:pt x="1607" y="595"/>
                  <a:pt x="1610" y="593"/>
                  <a:pt x="1613" y="589"/>
                </a:cubicBezTo>
                <a:cubicBezTo>
                  <a:pt x="1770" y="317"/>
                  <a:pt x="1770" y="317"/>
                  <a:pt x="1770" y="317"/>
                </a:cubicBezTo>
                <a:cubicBezTo>
                  <a:pt x="1776" y="307"/>
                  <a:pt x="1762" y="293"/>
                  <a:pt x="1752" y="299"/>
                </a:cubicBezTo>
                <a:cubicBezTo>
                  <a:pt x="1479" y="456"/>
                  <a:pt x="1479" y="456"/>
                  <a:pt x="1479" y="456"/>
                </a:cubicBezTo>
                <a:cubicBezTo>
                  <a:pt x="1476" y="458"/>
                  <a:pt x="1473" y="461"/>
                  <a:pt x="1473" y="465"/>
                </a:cubicBezTo>
                <a:cubicBezTo>
                  <a:pt x="1472" y="469"/>
                  <a:pt x="1474" y="474"/>
                  <a:pt x="1477" y="476"/>
                </a:cubicBezTo>
                <a:lnTo>
                  <a:pt x="1593" y="592"/>
                </a:lnTo>
                <a:close/>
                <a:moveTo>
                  <a:pt x="1550" y="1460"/>
                </a:moveTo>
                <a:cubicBezTo>
                  <a:pt x="1548" y="1456"/>
                  <a:pt x="1545" y="1454"/>
                  <a:pt x="1541" y="1453"/>
                </a:cubicBezTo>
                <a:cubicBezTo>
                  <a:pt x="1537" y="1453"/>
                  <a:pt x="1533" y="1454"/>
                  <a:pt x="1530" y="1457"/>
                </a:cubicBezTo>
                <a:cubicBezTo>
                  <a:pt x="1414" y="1572"/>
                  <a:pt x="1414" y="1572"/>
                  <a:pt x="1414" y="1572"/>
                </a:cubicBezTo>
                <a:cubicBezTo>
                  <a:pt x="1412" y="1575"/>
                  <a:pt x="1410" y="1579"/>
                  <a:pt x="1411" y="1583"/>
                </a:cubicBezTo>
                <a:cubicBezTo>
                  <a:pt x="1411" y="1587"/>
                  <a:pt x="1414" y="1591"/>
                  <a:pt x="1417" y="1593"/>
                </a:cubicBezTo>
                <a:cubicBezTo>
                  <a:pt x="1690" y="1749"/>
                  <a:pt x="1690" y="1749"/>
                  <a:pt x="1690" y="1749"/>
                </a:cubicBezTo>
                <a:cubicBezTo>
                  <a:pt x="1699" y="1755"/>
                  <a:pt x="1713" y="1742"/>
                  <a:pt x="1707" y="1731"/>
                </a:cubicBezTo>
                <a:lnTo>
                  <a:pt x="1550" y="1460"/>
                </a:lnTo>
                <a:close/>
                <a:moveTo>
                  <a:pt x="412" y="590"/>
                </a:moveTo>
                <a:cubicBezTo>
                  <a:pt x="414" y="593"/>
                  <a:pt x="418" y="595"/>
                  <a:pt x="421" y="596"/>
                </a:cubicBezTo>
                <a:cubicBezTo>
                  <a:pt x="425" y="596"/>
                  <a:pt x="429" y="595"/>
                  <a:pt x="432" y="592"/>
                </a:cubicBezTo>
                <a:cubicBezTo>
                  <a:pt x="547" y="476"/>
                  <a:pt x="547" y="476"/>
                  <a:pt x="547" y="476"/>
                </a:cubicBezTo>
                <a:cubicBezTo>
                  <a:pt x="550" y="474"/>
                  <a:pt x="552" y="470"/>
                  <a:pt x="551" y="466"/>
                </a:cubicBezTo>
                <a:cubicBezTo>
                  <a:pt x="551" y="462"/>
                  <a:pt x="549" y="459"/>
                  <a:pt x="546" y="457"/>
                </a:cubicBezTo>
                <a:cubicBezTo>
                  <a:pt x="294" y="321"/>
                  <a:pt x="294" y="321"/>
                  <a:pt x="294" y="321"/>
                </a:cubicBezTo>
                <a:cubicBezTo>
                  <a:pt x="284" y="316"/>
                  <a:pt x="271" y="329"/>
                  <a:pt x="276" y="338"/>
                </a:cubicBezTo>
                <a:lnTo>
                  <a:pt x="412" y="59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176" name="Group 175">
            <a:extLst>
              <a:ext uri="{FF2B5EF4-FFF2-40B4-BE49-F238E27FC236}">
                <a16:creationId xmlns:a16="http://schemas.microsoft.com/office/drawing/2014/main" id="{5348D7A3-7AF8-4BC5-8D1D-709676C98E55}"/>
              </a:ext>
            </a:extLst>
          </p:cNvPr>
          <p:cNvGrpSpPr/>
          <p:nvPr/>
        </p:nvGrpSpPr>
        <p:grpSpPr>
          <a:xfrm>
            <a:off x="954097" y="399147"/>
            <a:ext cx="164464" cy="164464"/>
            <a:chOff x="-365760" y="528320"/>
            <a:chExt cx="1584960" cy="1584960"/>
          </a:xfrm>
        </p:grpSpPr>
        <p:sp>
          <p:nvSpPr>
            <p:cNvPr id="177" name="Freeform 73">
              <a:extLst>
                <a:ext uri="{FF2B5EF4-FFF2-40B4-BE49-F238E27FC236}">
                  <a16:creationId xmlns:a16="http://schemas.microsoft.com/office/drawing/2014/main" id="{55338984-3832-4BA5-A6EF-FA3B399F8FB7}"/>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8" name="Oval 177">
              <a:extLst>
                <a:ext uri="{FF2B5EF4-FFF2-40B4-BE49-F238E27FC236}">
                  <a16:creationId xmlns:a16="http://schemas.microsoft.com/office/drawing/2014/main" id="{A6527317-4285-48E6-84AA-EBBD4ADCCADF}"/>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sp>
        <p:nvSpPr>
          <p:cNvPr id="179" name="Freeform 71">
            <a:extLst>
              <a:ext uri="{FF2B5EF4-FFF2-40B4-BE49-F238E27FC236}">
                <a16:creationId xmlns:a16="http://schemas.microsoft.com/office/drawing/2014/main" id="{B4D20BD7-B142-46F2-AB16-861A2B53327E}"/>
              </a:ext>
            </a:extLst>
          </p:cNvPr>
          <p:cNvSpPr>
            <a:spLocks/>
          </p:cNvSpPr>
          <p:nvPr/>
        </p:nvSpPr>
        <p:spPr bwMode="auto">
          <a:xfrm>
            <a:off x="1026621" y="481078"/>
            <a:ext cx="18000" cy="216000"/>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IN" dirty="0"/>
          </a:p>
        </p:txBody>
      </p:sp>
      <p:grpSp>
        <p:nvGrpSpPr>
          <p:cNvPr id="180" name="Group 179">
            <a:extLst>
              <a:ext uri="{FF2B5EF4-FFF2-40B4-BE49-F238E27FC236}">
                <a16:creationId xmlns:a16="http://schemas.microsoft.com/office/drawing/2014/main" id="{7E764CC5-0E88-44FF-8023-7FA5AAB6E083}"/>
              </a:ext>
            </a:extLst>
          </p:cNvPr>
          <p:cNvGrpSpPr/>
          <p:nvPr/>
        </p:nvGrpSpPr>
        <p:grpSpPr>
          <a:xfrm>
            <a:off x="680625" y="399147"/>
            <a:ext cx="164464" cy="164464"/>
            <a:chOff x="-365760" y="528320"/>
            <a:chExt cx="1584960" cy="1584960"/>
          </a:xfrm>
        </p:grpSpPr>
        <p:sp>
          <p:nvSpPr>
            <p:cNvPr id="181" name="Freeform 73">
              <a:extLst>
                <a:ext uri="{FF2B5EF4-FFF2-40B4-BE49-F238E27FC236}">
                  <a16:creationId xmlns:a16="http://schemas.microsoft.com/office/drawing/2014/main" id="{52E3828F-68E9-4FF4-A2D5-9B2E44E25913}"/>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2" name="Oval 181">
              <a:extLst>
                <a:ext uri="{FF2B5EF4-FFF2-40B4-BE49-F238E27FC236}">
                  <a16:creationId xmlns:a16="http://schemas.microsoft.com/office/drawing/2014/main" id="{8C860C83-61E2-4226-8B9C-12B83B48A04D}"/>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sp>
        <p:nvSpPr>
          <p:cNvPr id="183" name="Freeform 71">
            <a:extLst>
              <a:ext uri="{FF2B5EF4-FFF2-40B4-BE49-F238E27FC236}">
                <a16:creationId xmlns:a16="http://schemas.microsoft.com/office/drawing/2014/main" id="{2F1F4355-59CE-4248-A943-48C305EBE948}"/>
              </a:ext>
            </a:extLst>
          </p:cNvPr>
          <p:cNvSpPr>
            <a:spLocks/>
          </p:cNvSpPr>
          <p:nvPr/>
        </p:nvSpPr>
        <p:spPr bwMode="auto">
          <a:xfrm>
            <a:off x="753494" y="481078"/>
            <a:ext cx="18000" cy="216000"/>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184" name="Freeform 71">
            <a:extLst>
              <a:ext uri="{FF2B5EF4-FFF2-40B4-BE49-F238E27FC236}">
                <a16:creationId xmlns:a16="http://schemas.microsoft.com/office/drawing/2014/main" id="{152131C4-5456-41F4-8A8A-5603CE9E3A24}"/>
              </a:ext>
            </a:extLst>
          </p:cNvPr>
          <p:cNvSpPr>
            <a:spLocks/>
          </p:cNvSpPr>
          <p:nvPr/>
        </p:nvSpPr>
        <p:spPr bwMode="auto">
          <a:xfrm>
            <a:off x="879780" y="300034"/>
            <a:ext cx="45719" cy="394537"/>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p>
        </p:txBody>
      </p:sp>
      <p:grpSp>
        <p:nvGrpSpPr>
          <p:cNvPr id="185" name="Group 184">
            <a:extLst>
              <a:ext uri="{FF2B5EF4-FFF2-40B4-BE49-F238E27FC236}">
                <a16:creationId xmlns:a16="http://schemas.microsoft.com/office/drawing/2014/main" id="{49327E16-3DFE-4F69-BFE1-0C811ECAF580}"/>
              </a:ext>
            </a:extLst>
          </p:cNvPr>
          <p:cNvGrpSpPr/>
          <p:nvPr/>
        </p:nvGrpSpPr>
        <p:grpSpPr>
          <a:xfrm>
            <a:off x="736055" y="133700"/>
            <a:ext cx="332668" cy="332668"/>
            <a:chOff x="-365760" y="528320"/>
            <a:chExt cx="1584960" cy="1584960"/>
          </a:xfrm>
        </p:grpSpPr>
        <p:sp>
          <p:nvSpPr>
            <p:cNvPr id="186" name="Freeform 73">
              <a:extLst>
                <a:ext uri="{FF2B5EF4-FFF2-40B4-BE49-F238E27FC236}">
                  <a16:creationId xmlns:a16="http://schemas.microsoft.com/office/drawing/2014/main" id="{02AED7FB-2FAA-406A-B740-45FC72E2EC20}"/>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7" name="Oval 186">
              <a:extLst>
                <a:ext uri="{FF2B5EF4-FFF2-40B4-BE49-F238E27FC236}">
                  <a16:creationId xmlns:a16="http://schemas.microsoft.com/office/drawing/2014/main" id="{BBEADF14-B886-425B-8382-31937F366ADF}"/>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grpSp>
        <p:nvGrpSpPr>
          <p:cNvPr id="188" name="Group 187">
            <a:extLst>
              <a:ext uri="{FF2B5EF4-FFF2-40B4-BE49-F238E27FC236}">
                <a16:creationId xmlns:a16="http://schemas.microsoft.com/office/drawing/2014/main" id="{1057C320-E709-4064-9A0C-4AD52BF3FC46}"/>
              </a:ext>
            </a:extLst>
          </p:cNvPr>
          <p:cNvGrpSpPr/>
          <p:nvPr/>
        </p:nvGrpSpPr>
        <p:grpSpPr>
          <a:xfrm>
            <a:off x="556555" y="523883"/>
            <a:ext cx="125439" cy="170688"/>
            <a:chOff x="2597950" y="4764135"/>
            <a:chExt cx="347663" cy="473075"/>
          </a:xfrm>
        </p:grpSpPr>
        <p:sp>
          <p:nvSpPr>
            <p:cNvPr id="189" name="Rectangle: Rounded Corners 188">
              <a:extLst>
                <a:ext uri="{FF2B5EF4-FFF2-40B4-BE49-F238E27FC236}">
                  <a16:creationId xmlns:a16="http://schemas.microsoft.com/office/drawing/2014/main" id="{4483408F-5E63-483C-9B66-05CC25CCEBD0}"/>
                </a:ext>
              </a:extLst>
            </p:cNvPr>
            <p:cNvSpPr/>
            <p:nvPr/>
          </p:nvSpPr>
          <p:spPr>
            <a:xfrm>
              <a:off x="2624214" y="4786659"/>
              <a:ext cx="207734" cy="430017"/>
            </a:xfrm>
            <a:prstGeom prst="roundRect">
              <a:avLst/>
            </a:prstGeom>
            <a:solidFill>
              <a:srgbClr val="333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nvGrpSpPr>
            <p:cNvPr id="190" name="Group 189">
              <a:extLst>
                <a:ext uri="{FF2B5EF4-FFF2-40B4-BE49-F238E27FC236}">
                  <a16:creationId xmlns:a16="http://schemas.microsoft.com/office/drawing/2014/main" id="{5092A696-B704-477A-8B21-0FE03AFE79B0}"/>
                </a:ext>
              </a:extLst>
            </p:cNvPr>
            <p:cNvGrpSpPr/>
            <p:nvPr/>
          </p:nvGrpSpPr>
          <p:grpSpPr>
            <a:xfrm>
              <a:off x="2597950" y="4764135"/>
              <a:ext cx="347663" cy="473075"/>
              <a:chOff x="460375" y="2430463"/>
              <a:chExt cx="347663" cy="473075"/>
            </a:xfrm>
          </p:grpSpPr>
          <p:sp>
            <p:nvSpPr>
              <p:cNvPr id="191" name="Freeform 58">
                <a:extLst>
                  <a:ext uri="{FF2B5EF4-FFF2-40B4-BE49-F238E27FC236}">
                    <a16:creationId xmlns:a16="http://schemas.microsoft.com/office/drawing/2014/main" id="{B7F32F17-F7D0-4716-924E-AB46CBBAFCD7}"/>
                  </a:ext>
                </a:extLst>
              </p:cNvPr>
              <p:cNvSpPr>
                <a:spLocks noEditPoints="1"/>
              </p:cNvSpPr>
              <p:nvPr/>
            </p:nvSpPr>
            <p:spPr bwMode="auto">
              <a:xfrm>
                <a:off x="460375" y="2430463"/>
                <a:ext cx="341312" cy="473075"/>
              </a:xfrm>
              <a:custGeom>
                <a:avLst/>
                <a:gdLst>
                  <a:gd name="T0" fmla="*/ 133 w 174"/>
                  <a:gd name="T1" fmla="*/ 105 h 243"/>
                  <a:gd name="T2" fmla="*/ 141 w 174"/>
                  <a:gd name="T3" fmla="*/ 114 h 243"/>
                  <a:gd name="T4" fmla="*/ 149 w 174"/>
                  <a:gd name="T5" fmla="*/ 122 h 243"/>
                  <a:gd name="T6" fmla="*/ 151 w 174"/>
                  <a:gd name="T7" fmla="*/ 124 h 243"/>
                  <a:gd name="T8" fmla="*/ 149 w 174"/>
                  <a:gd name="T9" fmla="*/ 126 h 243"/>
                  <a:gd name="T10" fmla="*/ 151 w 174"/>
                  <a:gd name="T11" fmla="*/ 127 h 243"/>
                  <a:gd name="T12" fmla="*/ 149 w 174"/>
                  <a:gd name="T13" fmla="*/ 129 h 243"/>
                  <a:gd name="T14" fmla="*/ 152 w 174"/>
                  <a:gd name="T15" fmla="*/ 131 h 243"/>
                  <a:gd name="T16" fmla="*/ 146 w 174"/>
                  <a:gd name="T17" fmla="*/ 216 h 243"/>
                  <a:gd name="T18" fmla="*/ 142 w 174"/>
                  <a:gd name="T19" fmla="*/ 216 h 243"/>
                  <a:gd name="T20" fmla="*/ 139 w 174"/>
                  <a:gd name="T21" fmla="*/ 168 h 243"/>
                  <a:gd name="T22" fmla="*/ 128 w 174"/>
                  <a:gd name="T23" fmla="*/ 132 h 243"/>
                  <a:gd name="T24" fmla="*/ 109 w 174"/>
                  <a:gd name="T25" fmla="*/ 0 h 243"/>
                  <a:gd name="T26" fmla="*/ 0 w 174"/>
                  <a:gd name="T27" fmla="*/ 20 h 243"/>
                  <a:gd name="T28" fmla="*/ 19 w 174"/>
                  <a:gd name="T29" fmla="*/ 243 h 243"/>
                  <a:gd name="T30" fmla="*/ 128 w 174"/>
                  <a:gd name="T31" fmla="*/ 224 h 243"/>
                  <a:gd name="T32" fmla="*/ 132 w 174"/>
                  <a:gd name="T33" fmla="*/ 139 h 243"/>
                  <a:gd name="T34" fmla="*/ 135 w 174"/>
                  <a:gd name="T35" fmla="*/ 185 h 243"/>
                  <a:gd name="T36" fmla="*/ 145 w 174"/>
                  <a:gd name="T37" fmla="*/ 221 h 243"/>
                  <a:gd name="T38" fmla="*/ 156 w 174"/>
                  <a:gd name="T39" fmla="*/ 139 h 243"/>
                  <a:gd name="T40" fmla="*/ 159 w 174"/>
                  <a:gd name="T41" fmla="*/ 131 h 243"/>
                  <a:gd name="T42" fmla="*/ 156 w 174"/>
                  <a:gd name="T43" fmla="*/ 129 h 243"/>
                  <a:gd name="T44" fmla="*/ 159 w 174"/>
                  <a:gd name="T45" fmla="*/ 127 h 243"/>
                  <a:gd name="T46" fmla="*/ 156 w 174"/>
                  <a:gd name="T47" fmla="*/ 126 h 243"/>
                  <a:gd name="T48" fmla="*/ 159 w 174"/>
                  <a:gd name="T49" fmla="*/ 124 h 243"/>
                  <a:gd name="T50" fmla="*/ 159 w 174"/>
                  <a:gd name="T51" fmla="*/ 122 h 243"/>
                  <a:gd name="T52" fmla="*/ 167 w 174"/>
                  <a:gd name="T53" fmla="*/ 113 h 243"/>
                  <a:gd name="T54" fmla="*/ 174 w 174"/>
                  <a:gd name="T55" fmla="*/ 92 h 243"/>
                  <a:gd name="T56" fmla="*/ 64 w 174"/>
                  <a:gd name="T57" fmla="*/ 174 h 243"/>
                  <a:gd name="T58" fmla="*/ 64 w 174"/>
                  <a:gd name="T59" fmla="*/ 100 h 243"/>
                  <a:gd name="T60" fmla="*/ 64 w 174"/>
                  <a:gd name="T61" fmla="*/ 174 h 243"/>
                  <a:gd name="T62" fmla="*/ 101 w 174"/>
                  <a:gd name="T63" fmla="*/ 82 h 243"/>
                  <a:gd name="T64" fmla="*/ 16 w 174"/>
                  <a:gd name="T65" fmla="*/ 71 h 243"/>
                  <a:gd name="T66" fmla="*/ 27 w 174"/>
                  <a:gd name="T67" fmla="*/ 21 h 243"/>
                  <a:gd name="T68" fmla="*/ 112 w 174"/>
                  <a:gd name="T69" fmla="*/ 3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243">
                    <a:moveTo>
                      <a:pt x="133" y="92"/>
                    </a:moveTo>
                    <a:cubicBezTo>
                      <a:pt x="133" y="105"/>
                      <a:pt x="133" y="105"/>
                      <a:pt x="133" y="105"/>
                    </a:cubicBezTo>
                    <a:cubicBezTo>
                      <a:pt x="137" y="105"/>
                      <a:pt x="141" y="108"/>
                      <a:pt x="141" y="113"/>
                    </a:cubicBezTo>
                    <a:cubicBezTo>
                      <a:pt x="141" y="114"/>
                      <a:pt x="141" y="114"/>
                      <a:pt x="141" y="114"/>
                    </a:cubicBezTo>
                    <a:cubicBezTo>
                      <a:pt x="141" y="118"/>
                      <a:pt x="144" y="122"/>
                      <a:pt x="148" y="122"/>
                    </a:cubicBezTo>
                    <a:cubicBezTo>
                      <a:pt x="149" y="122"/>
                      <a:pt x="149" y="122"/>
                      <a:pt x="149" y="122"/>
                    </a:cubicBezTo>
                    <a:cubicBezTo>
                      <a:pt x="149" y="124"/>
                      <a:pt x="149" y="124"/>
                      <a:pt x="149" y="124"/>
                    </a:cubicBezTo>
                    <a:cubicBezTo>
                      <a:pt x="151" y="124"/>
                      <a:pt x="151" y="124"/>
                      <a:pt x="151" y="124"/>
                    </a:cubicBezTo>
                    <a:cubicBezTo>
                      <a:pt x="151" y="126"/>
                      <a:pt x="151" y="126"/>
                      <a:pt x="151" y="126"/>
                    </a:cubicBezTo>
                    <a:cubicBezTo>
                      <a:pt x="149" y="126"/>
                      <a:pt x="149" y="126"/>
                      <a:pt x="149" y="126"/>
                    </a:cubicBezTo>
                    <a:cubicBezTo>
                      <a:pt x="149" y="127"/>
                      <a:pt x="149" y="127"/>
                      <a:pt x="149" y="127"/>
                    </a:cubicBezTo>
                    <a:cubicBezTo>
                      <a:pt x="151" y="127"/>
                      <a:pt x="151" y="127"/>
                      <a:pt x="151" y="127"/>
                    </a:cubicBezTo>
                    <a:cubicBezTo>
                      <a:pt x="151" y="129"/>
                      <a:pt x="151" y="129"/>
                      <a:pt x="151" y="129"/>
                    </a:cubicBezTo>
                    <a:cubicBezTo>
                      <a:pt x="149" y="129"/>
                      <a:pt x="149" y="129"/>
                      <a:pt x="149" y="129"/>
                    </a:cubicBezTo>
                    <a:cubicBezTo>
                      <a:pt x="149" y="131"/>
                      <a:pt x="149" y="131"/>
                      <a:pt x="149" y="131"/>
                    </a:cubicBezTo>
                    <a:cubicBezTo>
                      <a:pt x="152" y="131"/>
                      <a:pt x="152" y="131"/>
                      <a:pt x="152" y="131"/>
                    </a:cubicBezTo>
                    <a:cubicBezTo>
                      <a:pt x="152" y="134"/>
                      <a:pt x="152" y="136"/>
                      <a:pt x="152" y="139"/>
                    </a:cubicBezTo>
                    <a:cubicBezTo>
                      <a:pt x="152" y="166"/>
                      <a:pt x="153" y="210"/>
                      <a:pt x="146" y="216"/>
                    </a:cubicBezTo>
                    <a:cubicBezTo>
                      <a:pt x="146" y="217"/>
                      <a:pt x="146" y="217"/>
                      <a:pt x="145" y="217"/>
                    </a:cubicBezTo>
                    <a:cubicBezTo>
                      <a:pt x="144" y="217"/>
                      <a:pt x="143" y="217"/>
                      <a:pt x="142" y="216"/>
                    </a:cubicBezTo>
                    <a:cubicBezTo>
                      <a:pt x="139" y="212"/>
                      <a:pt x="139" y="202"/>
                      <a:pt x="139" y="185"/>
                    </a:cubicBezTo>
                    <a:cubicBezTo>
                      <a:pt x="139" y="180"/>
                      <a:pt x="139" y="174"/>
                      <a:pt x="139" y="168"/>
                    </a:cubicBezTo>
                    <a:cubicBezTo>
                      <a:pt x="139" y="152"/>
                      <a:pt x="138" y="142"/>
                      <a:pt x="135" y="137"/>
                    </a:cubicBezTo>
                    <a:cubicBezTo>
                      <a:pt x="133" y="133"/>
                      <a:pt x="131" y="132"/>
                      <a:pt x="128" y="132"/>
                    </a:cubicBezTo>
                    <a:cubicBezTo>
                      <a:pt x="128" y="20"/>
                      <a:pt x="128" y="20"/>
                      <a:pt x="128" y="20"/>
                    </a:cubicBezTo>
                    <a:cubicBezTo>
                      <a:pt x="128" y="9"/>
                      <a:pt x="119" y="0"/>
                      <a:pt x="109" y="0"/>
                    </a:cubicBezTo>
                    <a:cubicBezTo>
                      <a:pt x="19" y="0"/>
                      <a:pt x="19" y="0"/>
                      <a:pt x="19" y="0"/>
                    </a:cubicBezTo>
                    <a:cubicBezTo>
                      <a:pt x="9" y="0"/>
                      <a:pt x="0" y="9"/>
                      <a:pt x="0" y="20"/>
                    </a:cubicBezTo>
                    <a:cubicBezTo>
                      <a:pt x="0" y="224"/>
                      <a:pt x="0" y="224"/>
                      <a:pt x="0" y="224"/>
                    </a:cubicBezTo>
                    <a:cubicBezTo>
                      <a:pt x="0" y="235"/>
                      <a:pt x="9" y="243"/>
                      <a:pt x="19" y="243"/>
                    </a:cubicBezTo>
                    <a:cubicBezTo>
                      <a:pt x="109" y="243"/>
                      <a:pt x="109" y="243"/>
                      <a:pt x="109" y="243"/>
                    </a:cubicBezTo>
                    <a:cubicBezTo>
                      <a:pt x="119" y="243"/>
                      <a:pt x="128" y="235"/>
                      <a:pt x="128" y="224"/>
                    </a:cubicBezTo>
                    <a:cubicBezTo>
                      <a:pt x="128" y="135"/>
                      <a:pt x="128" y="135"/>
                      <a:pt x="128" y="135"/>
                    </a:cubicBezTo>
                    <a:cubicBezTo>
                      <a:pt x="130" y="136"/>
                      <a:pt x="131" y="136"/>
                      <a:pt x="132" y="139"/>
                    </a:cubicBezTo>
                    <a:cubicBezTo>
                      <a:pt x="134" y="143"/>
                      <a:pt x="136" y="153"/>
                      <a:pt x="136" y="168"/>
                    </a:cubicBezTo>
                    <a:cubicBezTo>
                      <a:pt x="136" y="174"/>
                      <a:pt x="135" y="180"/>
                      <a:pt x="135" y="185"/>
                    </a:cubicBezTo>
                    <a:cubicBezTo>
                      <a:pt x="135" y="204"/>
                      <a:pt x="135" y="214"/>
                      <a:pt x="139" y="218"/>
                    </a:cubicBezTo>
                    <a:cubicBezTo>
                      <a:pt x="141" y="220"/>
                      <a:pt x="143" y="221"/>
                      <a:pt x="145" y="221"/>
                    </a:cubicBezTo>
                    <a:cubicBezTo>
                      <a:pt x="146" y="221"/>
                      <a:pt x="148" y="220"/>
                      <a:pt x="149" y="219"/>
                    </a:cubicBezTo>
                    <a:cubicBezTo>
                      <a:pt x="156" y="212"/>
                      <a:pt x="156" y="179"/>
                      <a:pt x="156" y="139"/>
                    </a:cubicBezTo>
                    <a:cubicBezTo>
                      <a:pt x="156" y="136"/>
                      <a:pt x="156" y="134"/>
                      <a:pt x="156" y="131"/>
                    </a:cubicBezTo>
                    <a:cubicBezTo>
                      <a:pt x="159" y="131"/>
                      <a:pt x="159" y="131"/>
                      <a:pt x="159" y="131"/>
                    </a:cubicBezTo>
                    <a:cubicBezTo>
                      <a:pt x="159" y="129"/>
                      <a:pt x="159" y="129"/>
                      <a:pt x="159" y="129"/>
                    </a:cubicBezTo>
                    <a:cubicBezTo>
                      <a:pt x="156" y="129"/>
                      <a:pt x="156" y="129"/>
                      <a:pt x="156" y="129"/>
                    </a:cubicBezTo>
                    <a:cubicBezTo>
                      <a:pt x="156" y="127"/>
                      <a:pt x="156" y="127"/>
                      <a:pt x="156" y="127"/>
                    </a:cubicBezTo>
                    <a:cubicBezTo>
                      <a:pt x="159" y="127"/>
                      <a:pt x="159" y="127"/>
                      <a:pt x="159" y="127"/>
                    </a:cubicBezTo>
                    <a:cubicBezTo>
                      <a:pt x="159" y="126"/>
                      <a:pt x="159" y="126"/>
                      <a:pt x="159" y="126"/>
                    </a:cubicBezTo>
                    <a:cubicBezTo>
                      <a:pt x="156" y="126"/>
                      <a:pt x="156" y="126"/>
                      <a:pt x="156" y="126"/>
                    </a:cubicBezTo>
                    <a:cubicBezTo>
                      <a:pt x="156" y="124"/>
                      <a:pt x="156" y="124"/>
                      <a:pt x="156" y="124"/>
                    </a:cubicBezTo>
                    <a:cubicBezTo>
                      <a:pt x="159" y="124"/>
                      <a:pt x="159" y="124"/>
                      <a:pt x="159" y="124"/>
                    </a:cubicBezTo>
                    <a:cubicBezTo>
                      <a:pt x="158" y="122"/>
                      <a:pt x="158" y="122"/>
                      <a:pt x="158" y="122"/>
                    </a:cubicBezTo>
                    <a:cubicBezTo>
                      <a:pt x="159" y="122"/>
                      <a:pt x="159" y="122"/>
                      <a:pt x="159" y="122"/>
                    </a:cubicBezTo>
                    <a:cubicBezTo>
                      <a:pt x="163" y="122"/>
                      <a:pt x="167" y="118"/>
                      <a:pt x="167" y="113"/>
                    </a:cubicBezTo>
                    <a:cubicBezTo>
                      <a:pt x="167" y="113"/>
                      <a:pt x="167" y="113"/>
                      <a:pt x="167" y="113"/>
                    </a:cubicBezTo>
                    <a:cubicBezTo>
                      <a:pt x="167" y="108"/>
                      <a:pt x="170" y="105"/>
                      <a:pt x="174" y="105"/>
                    </a:cubicBezTo>
                    <a:cubicBezTo>
                      <a:pt x="174" y="92"/>
                      <a:pt x="174" y="92"/>
                      <a:pt x="174" y="92"/>
                    </a:cubicBezTo>
                    <a:lnTo>
                      <a:pt x="133" y="92"/>
                    </a:lnTo>
                    <a:close/>
                    <a:moveTo>
                      <a:pt x="64" y="174"/>
                    </a:moveTo>
                    <a:cubicBezTo>
                      <a:pt x="44" y="174"/>
                      <a:pt x="27" y="158"/>
                      <a:pt x="27" y="137"/>
                    </a:cubicBezTo>
                    <a:cubicBezTo>
                      <a:pt x="27" y="117"/>
                      <a:pt x="44" y="100"/>
                      <a:pt x="64" y="100"/>
                    </a:cubicBezTo>
                    <a:cubicBezTo>
                      <a:pt x="85" y="100"/>
                      <a:pt x="101" y="117"/>
                      <a:pt x="101" y="137"/>
                    </a:cubicBezTo>
                    <a:cubicBezTo>
                      <a:pt x="101" y="158"/>
                      <a:pt x="85" y="174"/>
                      <a:pt x="64" y="174"/>
                    </a:cubicBezTo>
                    <a:close/>
                    <a:moveTo>
                      <a:pt x="112" y="71"/>
                    </a:moveTo>
                    <a:cubicBezTo>
                      <a:pt x="112" y="77"/>
                      <a:pt x="107" y="82"/>
                      <a:pt x="101" y="82"/>
                    </a:cubicBezTo>
                    <a:cubicBezTo>
                      <a:pt x="27" y="82"/>
                      <a:pt x="27" y="82"/>
                      <a:pt x="27" y="82"/>
                    </a:cubicBezTo>
                    <a:cubicBezTo>
                      <a:pt x="21" y="82"/>
                      <a:pt x="16" y="77"/>
                      <a:pt x="16" y="71"/>
                    </a:cubicBezTo>
                    <a:cubicBezTo>
                      <a:pt x="16" y="32"/>
                      <a:pt x="16" y="32"/>
                      <a:pt x="16" y="32"/>
                    </a:cubicBezTo>
                    <a:cubicBezTo>
                      <a:pt x="16" y="26"/>
                      <a:pt x="21" y="21"/>
                      <a:pt x="27" y="21"/>
                    </a:cubicBezTo>
                    <a:cubicBezTo>
                      <a:pt x="101" y="21"/>
                      <a:pt x="101" y="21"/>
                      <a:pt x="101" y="21"/>
                    </a:cubicBezTo>
                    <a:cubicBezTo>
                      <a:pt x="107" y="21"/>
                      <a:pt x="112" y="26"/>
                      <a:pt x="112" y="32"/>
                    </a:cubicBezTo>
                    <a:lnTo>
                      <a:pt x="112"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2" name="Freeform 59">
                <a:extLst>
                  <a:ext uri="{FF2B5EF4-FFF2-40B4-BE49-F238E27FC236}">
                    <a16:creationId xmlns:a16="http://schemas.microsoft.com/office/drawing/2014/main" id="{FE6C5F44-D3C9-43B9-AE42-974BCE31D6E9}"/>
                  </a:ext>
                </a:extLst>
              </p:cNvPr>
              <p:cNvSpPr>
                <a:spLocks/>
              </p:cNvSpPr>
              <p:nvPr/>
            </p:nvSpPr>
            <p:spPr bwMode="auto">
              <a:xfrm>
                <a:off x="715963" y="2560638"/>
                <a:ext cx="92075" cy="47625"/>
              </a:xfrm>
              <a:custGeom>
                <a:avLst/>
                <a:gdLst>
                  <a:gd name="T0" fmla="*/ 0 w 47"/>
                  <a:gd name="T1" fmla="*/ 22 h 24"/>
                  <a:gd name="T2" fmla="*/ 3 w 47"/>
                  <a:gd name="T3" fmla="*/ 22 h 24"/>
                  <a:gd name="T4" fmla="*/ 3 w 47"/>
                  <a:gd name="T5" fmla="*/ 24 h 24"/>
                  <a:gd name="T6" fmla="*/ 3 w 47"/>
                  <a:gd name="T7" fmla="*/ 22 h 24"/>
                  <a:gd name="T8" fmla="*/ 44 w 47"/>
                  <a:gd name="T9" fmla="*/ 22 h 24"/>
                  <a:gd name="T10" fmla="*/ 44 w 47"/>
                  <a:gd name="T11" fmla="*/ 22 h 24"/>
                  <a:gd name="T12" fmla="*/ 47 w 47"/>
                  <a:gd name="T13" fmla="*/ 22 h 24"/>
                  <a:gd name="T14" fmla="*/ 47 w 47"/>
                  <a:gd name="T15" fmla="*/ 19 h 24"/>
                  <a:gd name="T16" fmla="*/ 35 w 47"/>
                  <a:gd name="T17" fmla="*/ 19 h 24"/>
                  <a:gd name="T18" fmla="*/ 35 w 47"/>
                  <a:gd name="T19" fmla="*/ 3 h 24"/>
                  <a:gd name="T20" fmla="*/ 34 w 47"/>
                  <a:gd name="T21" fmla="*/ 1 h 24"/>
                  <a:gd name="T22" fmla="*/ 32 w 47"/>
                  <a:gd name="T23" fmla="*/ 0 h 24"/>
                  <a:gd name="T24" fmla="*/ 32 w 47"/>
                  <a:gd name="T25" fmla="*/ 0 h 24"/>
                  <a:gd name="T26" fmla="*/ 30 w 47"/>
                  <a:gd name="T27" fmla="*/ 3 h 24"/>
                  <a:gd name="T28" fmla="*/ 30 w 47"/>
                  <a:gd name="T29" fmla="*/ 19 h 24"/>
                  <a:gd name="T30" fmla="*/ 17 w 47"/>
                  <a:gd name="T31" fmla="*/ 19 h 24"/>
                  <a:gd name="T32" fmla="*/ 17 w 47"/>
                  <a:gd name="T33" fmla="*/ 3 h 24"/>
                  <a:gd name="T34" fmla="*/ 15 w 47"/>
                  <a:gd name="T35" fmla="*/ 0 h 24"/>
                  <a:gd name="T36" fmla="*/ 14 w 47"/>
                  <a:gd name="T37" fmla="*/ 0 h 24"/>
                  <a:gd name="T38" fmla="*/ 13 w 47"/>
                  <a:gd name="T39" fmla="*/ 1 h 24"/>
                  <a:gd name="T40" fmla="*/ 12 w 47"/>
                  <a:gd name="T41" fmla="*/ 3 h 24"/>
                  <a:gd name="T42" fmla="*/ 12 w 47"/>
                  <a:gd name="T43" fmla="*/ 19 h 24"/>
                  <a:gd name="T44" fmla="*/ 0 w 47"/>
                  <a:gd name="T45" fmla="*/ 19 h 24"/>
                  <a:gd name="T46" fmla="*/ 0 w 47"/>
                  <a:gd name="T4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24">
                    <a:moveTo>
                      <a:pt x="0" y="22"/>
                    </a:moveTo>
                    <a:cubicBezTo>
                      <a:pt x="3" y="22"/>
                      <a:pt x="3" y="22"/>
                      <a:pt x="3" y="22"/>
                    </a:cubicBezTo>
                    <a:cubicBezTo>
                      <a:pt x="3" y="24"/>
                      <a:pt x="3" y="24"/>
                      <a:pt x="3" y="24"/>
                    </a:cubicBezTo>
                    <a:cubicBezTo>
                      <a:pt x="3" y="22"/>
                      <a:pt x="3" y="22"/>
                      <a:pt x="3" y="22"/>
                    </a:cubicBezTo>
                    <a:cubicBezTo>
                      <a:pt x="44" y="22"/>
                      <a:pt x="44" y="22"/>
                      <a:pt x="44" y="22"/>
                    </a:cubicBezTo>
                    <a:cubicBezTo>
                      <a:pt x="44" y="22"/>
                      <a:pt x="44" y="22"/>
                      <a:pt x="44" y="22"/>
                    </a:cubicBezTo>
                    <a:cubicBezTo>
                      <a:pt x="47" y="22"/>
                      <a:pt x="47" y="22"/>
                      <a:pt x="47" y="22"/>
                    </a:cubicBezTo>
                    <a:cubicBezTo>
                      <a:pt x="47" y="19"/>
                      <a:pt x="47" y="19"/>
                      <a:pt x="47" y="19"/>
                    </a:cubicBezTo>
                    <a:cubicBezTo>
                      <a:pt x="35" y="19"/>
                      <a:pt x="35" y="19"/>
                      <a:pt x="35" y="19"/>
                    </a:cubicBezTo>
                    <a:cubicBezTo>
                      <a:pt x="35" y="3"/>
                      <a:pt x="35" y="3"/>
                      <a:pt x="35" y="3"/>
                    </a:cubicBezTo>
                    <a:cubicBezTo>
                      <a:pt x="35" y="2"/>
                      <a:pt x="35" y="2"/>
                      <a:pt x="34" y="1"/>
                    </a:cubicBezTo>
                    <a:cubicBezTo>
                      <a:pt x="34" y="1"/>
                      <a:pt x="33" y="0"/>
                      <a:pt x="32" y="0"/>
                    </a:cubicBezTo>
                    <a:cubicBezTo>
                      <a:pt x="32" y="0"/>
                      <a:pt x="32" y="0"/>
                      <a:pt x="32" y="0"/>
                    </a:cubicBezTo>
                    <a:cubicBezTo>
                      <a:pt x="31" y="0"/>
                      <a:pt x="30" y="1"/>
                      <a:pt x="30" y="3"/>
                    </a:cubicBezTo>
                    <a:cubicBezTo>
                      <a:pt x="30" y="19"/>
                      <a:pt x="30" y="19"/>
                      <a:pt x="30" y="19"/>
                    </a:cubicBezTo>
                    <a:cubicBezTo>
                      <a:pt x="17" y="19"/>
                      <a:pt x="17" y="19"/>
                      <a:pt x="17" y="19"/>
                    </a:cubicBezTo>
                    <a:cubicBezTo>
                      <a:pt x="17" y="3"/>
                      <a:pt x="17" y="3"/>
                      <a:pt x="17" y="3"/>
                    </a:cubicBezTo>
                    <a:cubicBezTo>
                      <a:pt x="17" y="1"/>
                      <a:pt x="16" y="0"/>
                      <a:pt x="15" y="0"/>
                    </a:cubicBezTo>
                    <a:cubicBezTo>
                      <a:pt x="14" y="0"/>
                      <a:pt x="14" y="0"/>
                      <a:pt x="14" y="0"/>
                    </a:cubicBezTo>
                    <a:cubicBezTo>
                      <a:pt x="14" y="0"/>
                      <a:pt x="13" y="1"/>
                      <a:pt x="13" y="1"/>
                    </a:cubicBezTo>
                    <a:cubicBezTo>
                      <a:pt x="12" y="2"/>
                      <a:pt x="12" y="2"/>
                      <a:pt x="12" y="3"/>
                    </a:cubicBezTo>
                    <a:cubicBezTo>
                      <a:pt x="12" y="19"/>
                      <a:pt x="12" y="19"/>
                      <a:pt x="12" y="19"/>
                    </a:cubicBezTo>
                    <a:cubicBezTo>
                      <a:pt x="0" y="19"/>
                      <a:pt x="0" y="19"/>
                      <a:pt x="0" y="19"/>
                    </a:cubicBez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3" name="Freeform 60">
                <a:extLst>
                  <a:ext uri="{FF2B5EF4-FFF2-40B4-BE49-F238E27FC236}">
                    <a16:creationId xmlns:a16="http://schemas.microsoft.com/office/drawing/2014/main" id="{E385F978-C6E2-47E7-896A-51FE21B590D8}"/>
                  </a:ext>
                </a:extLst>
              </p:cNvPr>
              <p:cNvSpPr>
                <a:spLocks/>
              </p:cNvSpPr>
              <p:nvPr/>
            </p:nvSpPr>
            <p:spPr bwMode="auto">
              <a:xfrm>
                <a:off x="552450" y="2646363"/>
                <a:ext cx="66675" cy="111125"/>
              </a:xfrm>
              <a:custGeom>
                <a:avLst/>
                <a:gdLst>
                  <a:gd name="T0" fmla="*/ 16 w 42"/>
                  <a:gd name="T1" fmla="*/ 32 h 70"/>
                  <a:gd name="T2" fmla="*/ 41 w 42"/>
                  <a:gd name="T3" fmla="*/ 0 h 70"/>
                  <a:gd name="T4" fmla="*/ 24 w 42"/>
                  <a:gd name="T5" fmla="*/ 0 h 70"/>
                  <a:gd name="T6" fmla="*/ 4 w 42"/>
                  <a:gd name="T7" fmla="*/ 33 h 70"/>
                  <a:gd name="T8" fmla="*/ 0 w 42"/>
                  <a:gd name="T9" fmla="*/ 41 h 70"/>
                  <a:gd name="T10" fmla="*/ 8 w 42"/>
                  <a:gd name="T11" fmla="*/ 41 h 70"/>
                  <a:gd name="T12" fmla="*/ 24 w 42"/>
                  <a:gd name="T13" fmla="*/ 41 h 70"/>
                  <a:gd name="T14" fmla="*/ 4 w 42"/>
                  <a:gd name="T15" fmla="*/ 70 h 70"/>
                  <a:gd name="T16" fmla="*/ 36 w 42"/>
                  <a:gd name="T17" fmla="*/ 38 h 70"/>
                  <a:gd name="T18" fmla="*/ 42 w 42"/>
                  <a:gd name="T19" fmla="*/ 32 h 70"/>
                  <a:gd name="T20" fmla="*/ 33 w 42"/>
                  <a:gd name="T21" fmla="*/ 32 h 70"/>
                  <a:gd name="T22" fmla="*/ 16 w 42"/>
                  <a:gd name="T23"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70">
                    <a:moveTo>
                      <a:pt x="16" y="32"/>
                    </a:moveTo>
                    <a:lnTo>
                      <a:pt x="41" y="0"/>
                    </a:lnTo>
                    <a:lnTo>
                      <a:pt x="24" y="0"/>
                    </a:lnTo>
                    <a:lnTo>
                      <a:pt x="4" y="33"/>
                    </a:lnTo>
                    <a:lnTo>
                      <a:pt x="0" y="41"/>
                    </a:lnTo>
                    <a:lnTo>
                      <a:pt x="8" y="41"/>
                    </a:lnTo>
                    <a:lnTo>
                      <a:pt x="24" y="41"/>
                    </a:lnTo>
                    <a:lnTo>
                      <a:pt x="4" y="70"/>
                    </a:lnTo>
                    <a:lnTo>
                      <a:pt x="36" y="38"/>
                    </a:lnTo>
                    <a:lnTo>
                      <a:pt x="42" y="32"/>
                    </a:lnTo>
                    <a:lnTo>
                      <a:pt x="33" y="32"/>
                    </a:lnTo>
                    <a:lnTo>
                      <a:pt x="16"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grpSp>
        <p:nvGrpSpPr>
          <p:cNvPr id="194" name="Group 193">
            <a:extLst>
              <a:ext uri="{FF2B5EF4-FFF2-40B4-BE49-F238E27FC236}">
                <a16:creationId xmlns:a16="http://schemas.microsoft.com/office/drawing/2014/main" id="{49E3E690-1093-46CC-A18D-5E2140F1F7E1}"/>
              </a:ext>
            </a:extLst>
          </p:cNvPr>
          <p:cNvGrpSpPr/>
          <p:nvPr/>
        </p:nvGrpSpPr>
        <p:grpSpPr>
          <a:xfrm>
            <a:off x="152374" y="563611"/>
            <a:ext cx="189603" cy="139836"/>
            <a:chOff x="-309466" y="1115568"/>
            <a:chExt cx="1559783" cy="1150375"/>
          </a:xfrm>
        </p:grpSpPr>
        <p:sp>
          <p:nvSpPr>
            <p:cNvPr id="195" name="Freeform: Shape 194">
              <a:extLst>
                <a:ext uri="{FF2B5EF4-FFF2-40B4-BE49-F238E27FC236}">
                  <a16:creationId xmlns:a16="http://schemas.microsoft.com/office/drawing/2014/main" id="{3BC1C59C-C10F-4FB2-90E1-A0C6ECFF5D15}"/>
                </a:ext>
              </a:extLst>
            </p:cNvPr>
            <p:cNvSpPr/>
            <p:nvPr/>
          </p:nvSpPr>
          <p:spPr>
            <a:xfrm>
              <a:off x="-268224" y="1115568"/>
              <a:ext cx="1475232" cy="902208"/>
            </a:xfrm>
            <a:custGeom>
              <a:avLst/>
              <a:gdLst>
                <a:gd name="connsiteX0" fmla="*/ 134112 w 1475232"/>
                <a:gd name="connsiteY0" fmla="*/ 0 h 902208"/>
                <a:gd name="connsiteX1" fmla="*/ 1353312 w 1475232"/>
                <a:gd name="connsiteY1" fmla="*/ 18288 h 902208"/>
                <a:gd name="connsiteX2" fmla="*/ 1475232 w 1475232"/>
                <a:gd name="connsiteY2" fmla="*/ 902208 h 902208"/>
                <a:gd name="connsiteX3" fmla="*/ 0 w 1475232"/>
                <a:gd name="connsiteY3" fmla="*/ 902208 h 902208"/>
                <a:gd name="connsiteX4" fmla="*/ 134112 w 1475232"/>
                <a:gd name="connsiteY4" fmla="*/ 0 h 90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232" h="902208">
                  <a:moveTo>
                    <a:pt x="134112" y="0"/>
                  </a:moveTo>
                  <a:lnTo>
                    <a:pt x="1353312" y="18288"/>
                  </a:lnTo>
                  <a:lnTo>
                    <a:pt x="1475232" y="902208"/>
                  </a:lnTo>
                  <a:lnTo>
                    <a:pt x="0" y="902208"/>
                  </a:lnTo>
                  <a:lnTo>
                    <a:pt x="134112"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pic>
          <p:nvPicPr>
            <p:cNvPr id="196" name="Picture 195">
              <a:extLst>
                <a:ext uri="{FF2B5EF4-FFF2-40B4-BE49-F238E27FC236}">
                  <a16:creationId xmlns:a16="http://schemas.microsoft.com/office/drawing/2014/main" id="{C483D81C-E068-4924-A2C6-212929BBE6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466" y="1118450"/>
              <a:ext cx="1559783" cy="1147493"/>
            </a:xfrm>
            <a:prstGeom prst="rect">
              <a:avLst/>
            </a:prstGeom>
          </p:spPr>
        </p:pic>
      </p:grpSp>
      <p:cxnSp>
        <p:nvCxnSpPr>
          <p:cNvPr id="197" name="Straight Connector 196">
            <a:extLst>
              <a:ext uri="{FF2B5EF4-FFF2-40B4-BE49-F238E27FC236}">
                <a16:creationId xmlns:a16="http://schemas.microsoft.com/office/drawing/2014/main" id="{25116599-86D3-455B-B0F2-C01B18568789}"/>
              </a:ext>
            </a:extLst>
          </p:cNvPr>
          <p:cNvCxnSpPr/>
          <p:nvPr/>
        </p:nvCxnSpPr>
        <p:spPr>
          <a:xfrm flipH="1">
            <a:off x="0" y="697078"/>
            <a:ext cx="1512000" cy="0"/>
          </a:xfrm>
          <a:prstGeom prst="line">
            <a:avLst/>
          </a:prstGeom>
          <a:ln w="9525">
            <a:solidFill>
              <a:srgbClr val="646464"/>
            </a:solidFill>
            <a:tailEnd type="none"/>
          </a:ln>
        </p:spPr>
        <p:style>
          <a:lnRef idx="1">
            <a:schemeClr val="accent1"/>
          </a:lnRef>
          <a:fillRef idx="0">
            <a:schemeClr val="accent1"/>
          </a:fillRef>
          <a:effectRef idx="0">
            <a:schemeClr val="accent1"/>
          </a:effectRef>
          <a:fontRef idx="minor">
            <a:schemeClr val="tx1"/>
          </a:fontRef>
        </p:style>
      </p:cxnSp>
      <p:grpSp>
        <p:nvGrpSpPr>
          <p:cNvPr id="198" name="Group 197">
            <a:extLst>
              <a:ext uri="{FF2B5EF4-FFF2-40B4-BE49-F238E27FC236}">
                <a16:creationId xmlns:a16="http://schemas.microsoft.com/office/drawing/2014/main" id="{81E0175C-4301-4A1A-85E4-625285AF8BA6}"/>
              </a:ext>
            </a:extLst>
          </p:cNvPr>
          <p:cNvGrpSpPr/>
          <p:nvPr/>
        </p:nvGrpSpPr>
        <p:grpSpPr>
          <a:xfrm>
            <a:off x="1430409" y="830448"/>
            <a:ext cx="162000" cy="192778"/>
            <a:chOff x="1430409" y="830448"/>
            <a:chExt cx="162000" cy="192778"/>
          </a:xfrm>
        </p:grpSpPr>
        <p:sp>
          <p:nvSpPr>
            <p:cNvPr id="199" name="Freeform: Shape 198">
              <a:extLst>
                <a:ext uri="{FF2B5EF4-FFF2-40B4-BE49-F238E27FC236}">
                  <a16:creationId xmlns:a16="http://schemas.microsoft.com/office/drawing/2014/main" id="{800C00F5-7BB4-4BF9-8149-28BA399CEB26}"/>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2"/>
              </a:solidFill>
            </a:ln>
          </p:spPr>
          <p:txBody>
            <a:bodyPr vert="horz" wrap="square" lIns="91440" tIns="45720" rIns="91440" bIns="45720" numCol="1" anchor="t" anchorCtr="0" compatLnSpc="1">
              <a:prstTxWarp prst="textNoShape">
                <a:avLst/>
              </a:prstTxWarp>
              <a:noAutofit/>
            </a:bodyPr>
            <a:lstStyle/>
            <a:p>
              <a:endParaRPr lang="en-IN" dirty="0"/>
            </a:p>
          </p:txBody>
        </p:sp>
        <p:sp>
          <p:nvSpPr>
            <p:cNvPr id="200" name="Trapezoid 6">
              <a:extLst>
                <a:ext uri="{FF2B5EF4-FFF2-40B4-BE49-F238E27FC236}">
                  <a16:creationId xmlns:a16="http://schemas.microsoft.com/office/drawing/2014/main" id="{DFFEC14F-2914-4C14-B245-F5FA7A43E0A4}"/>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2"/>
              </a:solidFill>
            </a:ln>
          </p:spPr>
          <p:txBody>
            <a:bodyPr vert="horz" wrap="square" lIns="91440" tIns="45720" rIns="91440" bIns="45720" numCol="1" anchor="t" anchorCtr="0" compatLnSpc="1">
              <a:prstTxWarp prst="textNoShape">
                <a:avLst/>
              </a:prstTxWarp>
              <a:noAutofit/>
            </a:bodyPr>
            <a:lstStyle/>
            <a:p>
              <a:endParaRPr lang="en-US" dirty="0">
                <a:solidFill>
                  <a:schemeClr val="tx1"/>
                </a:solidFill>
              </a:endParaRPr>
            </a:p>
          </p:txBody>
        </p:sp>
      </p:grpSp>
      <p:grpSp>
        <p:nvGrpSpPr>
          <p:cNvPr id="201" name="Group 200">
            <a:extLst>
              <a:ext uri="{FF2B5EF4-FFF2-40B4-BE49-F238E27FC236}">
                <a16:creationId xmlns:a16="http://schemas.microsoft.com/office/drawing/2014/main" id="{51455926-2A53-4F20-A9E7-4F1B8673B8CF}"/>
              </a:ext>
            </a:extLst>
          </p:cNvPr>
          <p:cNvGrpSpPr/>
          <p:nvPr/>
        </p:nvGrpSpPr>
        <p:grpSpPr>
          <a:xfrm>
            <a:off x="1430409" y="830448"/>
            <a:ext cx="162000" cy="192778"/>
            <a:chOff x="1430409" y="830448"/>
            <a:chExt cx="162000" cy="192778"/>
          </a:xfrm>
          <a:effectLst>
            <a:glow rad="114300">
              <a:schemeClr val="bg2">
                <a:alpha val="12000"/>
              </a:schemeClr>
            </a:glow>
          </a:effectLst>
        </p:grpSpPr>
        <p:sp>
          <p:nvSpPr>
            <p:cNvPr id="202" name="Freeform: Shape 201">
              <a:extLst>
                <a:ext uri="{FF2B5EF4-FFF2-40B4-BE49-F238E27FC236}">
                  <a16:creationId xmlns:a16="http://schemas.microsoft.com/office/drawing/2014/main" id="{25888326-F1C0-493E-A3ED-096A8D6FFE2D}"/>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2"/>
              </a:solidFill>
            </a:ln>
          </p:spPr>
          <p:txBody>
            <a:bodyPr vert="horz" wrap="square" lIns="91440" tIns="45720" rIns="91440" bIns="45720" numCol="1" anchor="t" anchorCtr="0" compatLnSpc="1">
              <a:prstTxWarp prst="textNoShape">
                <a:avLst/>
              </a:prstTxWarp>
              <a:noAutofit/>
            </a:bodyPr>
            <a:lstStyle/>
            <a:p>
              <a:endParaRPr lang="en-IN" dirty="0"/>
            </a:p>
          </p:txBody>
        </p:sp>
        <p:sp>
          <p:nvSpPr>
            <p:cNvPr id="203" name="Trapezoid 6">
              <a:extLst>
                <a:ext uri="{FF2B5EF4-FFF2-40B4-BE49-F238E27FC236}">
                  <a16:creationId xmlns:a16="http://schemas.microsoft.com/office/drawing/2014/main" id="{146AB7E3-785E-4B15-83E5-AEF35CF1C42E}"/>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2"/>
              </a:solidFill>
            </a:ln>
          </p:spPr>
          <p:txBody>
            <a:bodyPr vert="horz" wrap="square" lIns="91440" tIns="45720" rIns="91440" bIns="45720" numCol="1" anchor="t" anchorCtr="0" compatLnSpc="1">
              <a:prstTxWarp prst="textNoShape">
                <a:avLst/>
              </a:prstTxWarp>
              <a:noAutofit/>
            </a:bodyPr>
            <a:lstStyle/>
            <a:p>
              <a:endParaRPr lang="en-US" dirty="0">
                <a:solidFill>
                  <a:schemeClr val="tx1"/>
                </a:solidFill>
              </a:endParaRPr>
            </a:p>
          </p:txBody>
        </p:sp>
      </p:grpSp>
      <p:grpSp>
        <p:nvGrpSpPr>
          <p:cNvPr id="204" name="Group 203">
            <a:extLst>
              <a:ext uri="{FF2B5EF4-FFF2-40B4-BE49-F238E27FC236}">
                <a16:creationId xmlns:a16="http://schemas.microsoft.com/office/drawing/2014/main" id="{DFB2D034-36F6-4A46-A514-29B3CD0D88DE}"/>
              </a:ext>
            </a:extLst>
          </p:cNvPr>
          <p:cNvGrpSpPr/>
          <p:nvPr/>
        </p:nvGrpSpPr>
        <p:grpSpPr>
          <a:xfrm>
            <a:off x="1474945" y="693511"/>
            <a:ext cx="72929" cy="126340"/>
            <a:chOff x="1582982" y="0"/>
            <a:chExt cx="1286251" cy="2181641"/>
          </a:xfrm>
        </p:grpSpPr>
        <p:sp>
          <p:nvSpPr>
            <p:cNvPr id="205" name="Freeform 47">
              <a:extLst>
                <a:ext uri="{FF2B5EF4-FFF2-40B4-BE49-F238E27FC236}">
                  <a16:creationId xmlns:a16="http://schemas.microsoft.com/office/drawing/2014/main" id="{1A1CAF00-7ABC-4571-B00A-E6363A39969C}"/>
                </a:ext>
              </a:extLst>
            </p:cNvPr>
            <p:cNvSpPr>
              <a:spLocks/>
            </p:cNvSpPr>
            <p:nvPr/>
          </p:nvSpPr>
          <p:spPr bwMode="auto">
            <a:xfrm flipV="1">
              <a:off x="1582982" y="1717640"/>
              <a:ext cx="1286251" cy="194665"/>
            </a:xfrm>
            <a:prstGeom prst="roundRect">
              <a:avLst>
                <a:gd name="adj" fmla="val 47091"/>
              </a:avLst>
            </a:prstGeom>
            <a:solidFill>
              <a:srgbClr val="646464"/>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206" name="Freeform 48">
              <a:extLst>
                <a:ext uri="{FF2B5EF4-FFF2-40B4-BE49-F238E27FC236}">
                  <a16:creationId xmlns:a16="http://schemas.microsoft.com/office/drawing/2014/main" id="{EF039366-F6E6-4B40-AC7D-851855D2FE50}"/>
                </a:ext>
              </a:extLst>
            </p:cNvPr>
            <p:cNvSpPr>
              <a:spLocks/>
            </p:cNvSpPr>
            <p:nvPr/>
          </p:nvSpPr>
          <p:spPr bwMode="auto">
            <a:xfrm flipV="1">
              <a:off x="1582982" y="1448304"/>
              <a:ext cx="1286251" cy="194665"/>
            </a:xfrm>
            <a:prstGeom prst="roundRect">
              <a:avLst>
                <a:gd name="adj" fmla="val 50000"/>
              </a:avLst>
            </a:prstGeom>
            <a:solidFill>
              <a:srgbClr val="646464"/>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207" name="Freeform 49">
              <a:extLst>
                <a:ext uri="{FF2B5EF4-FFF2-40B4-BE49-F238E27FC236}">
                  <a16:creationId xmlns:a16="http://schemas.microsoft.com/office/drawing/2014/main" id="{490E947A-D347-421A-AC76-B9D4A3CE75E1}"/>
                </a:ext>
              </a:extLst>
            </p:cNvPr>
            <p:cNvSpPr>
              <a:spLocks/>
            </p:cNvSpPr>
            <p:nvPr/>
          </p:nvSpPr>
          <p:spPr bwMode="auto">
            <a:xfrm flipV="1">
              <a:off x="1900727" y="1132550"/>
              <a:ext cx="650762" cy="473631"/>
            </a:xfrm>
            <a:custGeom>
              <a:avLst/>
              <a:gdLst>
                <a:gd name="T0" fmla="*/ 4 w 49"/>
                <a:gd name="T1" fmla="*/ 0 h 36"/>
                <a:gd name="T2" fmla="*/ 3 w 49"/>
                <a:gd name="T3" fmla="*/ 0 h 36"/>
                <a:gd name="T4" fmla="*/ 0 w 49"/>
                <a:gd name="T5" fmla="*/ 12 h 36"/>
                <a:gd name="T6" fmla="*/ 24 w 49"/>
                <a:gd name="T7" fmla="*/ 36 h 36"/>
                <a:gd name="T8" fmla="*/ 49 w 49"/>
                <a:gd name="T9" fmla="*/ 12 h 36"/>
                <a:gd name="T10" fmla="*/ 46 w 49"/>
                <a:gd name="T11" fmla="*/ 0 h 36"/>
                <a:gd name="T12" fmla="*/ 4 w 49"/>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9" h="36">
                  <a:moveTo>
                    <a:pt x="4" y="0"/>
                  </a:moveTo>
                  <a:cubicBezTo>
                    <a:pt x="4" y="0"/>
                    <a:pt x="4" y="0"/>
                    <a:pt x="3" y="0"/>
                  </a:cubicBezTo>
                  <a:cubicBezTo>
                    <a:pt x="1" y="3"/>
                    <a:pt x="0" y="7"/>
                    <a:pt x="0" y="12"/>
                  </a:cubicBezTo>
                  <a:cubicBezTo>
                    <a:pt x="0" y="25"/>
                    <a:pt x="11" y="36"/>
                    <a:pt x="24" y="36"/>
                  </a:cubicBezTo>
                  <a:cubicBezTo>
                    <a:pt x="38" y="36"/>
                    <a:pt x="49" y="25"/>
                    <a:pt x="49" y="12"/>
                  </a:cubicBezTo>
                  <a:cubicBezTo>
                    <a:pt x="49" y="8"/>
                    <a:pt x="48" y="4"/>
                    <a:pt x="46" y="0"/>
                  </a:cubicBezTo>
                  <a:cubicBezTo>
                    <a:pt x="32" y="1"/>
                    <a:pt x="18" y="2"/>
                    <a:pt x="4" y="0"/>
                  </a:cubicBezTo>
                  <a:close/>
                </a:path>
              </a:pathLst>
            </a:custGeom>
            <a:solidFill>
              <a:srgbClr val="646464"/>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208" name="Freeform 47">
              <a:extLst>
                <a:ext uri="{FF2B5EF4-FFF2-40B4-BE49-F238E27FC236}">
                  <a16:creationId xmlns:a16="http://schemas.microsoft.com/office/drawing/2014/main" id="{60D71893-8C98-496C-98E1-AA67F9B029F4}"/>
                </a:ext>
              </a:extLst>
            </p:cNvPr>
            <p:cNvSpPr>
              <a:spLocks/>
            </p:cNvSpPr>
            <p:nvPr/>
          </p:nvSpPr>
          <p:spPr bwMode="auto">
            <a:xfrm flipV="1">
              <a:off x="1582982" y="1986976"/>
              <a:ext cx="1286251" cy="194665"/>
            </a:xfrm>
            <a:prstGeom prst="roundRect">
              <a:avLst>
                <a:gd name="adj" fmla="val 43512"/>
              </a:avLst>
            </a:prstGeom>
            <a:solidFill>
              <a:srgbClr val="646464"/>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209" name="Rectangle 208">
              <a:extLst>
                <a:ext uri="{FF2B5EF4-FFF2-40B4-BE49-F238E27FC236}">
                  <a16:creationId xmlns:a16="http://schemas.microsoft.com/office/drawing/2014/main" id="{07E1AED8-9C7F-473D-ACFF-FA4C788B1410}"/>
                </a:ext>
              </a:extLst>
            </p:cNvPr>
            <p:cNvSpPr/>
            <p:nvPr/>
          </p:nvSpPr>
          <p:spPr>
            <a:xfrm>
              <a:off x="2155711" y="0"/>
              <a:ext cx="140778" cy="1137890"/>
            </a:xfrm>
            <a:prstGeom prst="rect">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grpSp>
        <p:nvGrpSpPr>
          <p:cNvPr id="2" name="Group 1">
            <a:extLst>
              <a:ext uri="{FF2B5EF4-FFF2-40B4-BE49-F238E27FC236}">
                <a16:creationId xmlns:a16="http://schemas.microsoft.com/office/drawing/2014/main" id="{CB770772-892E-4F8B-A06F-7E0CFF556C20}"/>
              </a:ext>
            </a:extLst>
          </p:cNvPr>
          <p:cNvGrpSpPr/>
          <p:nvPr/>
        </p:nvGrpSpPr>
        <p:grpSpPr>
          <a:xfrm>
            <a:off x="3462712" y="2181832"/>
            <a:ext cx="5272926" cy="3041586"/>
            <a:chOff x="3933048" y="2181832"/>
            <a:chExt cx="5272926" cy="3041586"/>
          </a:xfrm>
        </p:grpSpPr>
        <p:sp>
          <p:nvSpPr>
            <p:cNvPr id="58" name="_color1" descr="© INSCALE GmbH, 26.05.2010&#10;http://www.presentationload.com/">
              <a:extLst>
                <a:ext uri="{FF2B5EF4-FFF2-40B4-BE49-F238E27FC236}">
                  <a16:creationId xmlns:a16="http://schemas.microsoft.com/office/drawing/2014/main" id="{3DF78474-03B3-4660-AE13-5ECAEBF48931}"/>
                </a:ext>
              </a:extLst>
            </p:cNvPr>
            <p:cNvSpPr/>
            <p:nvPr/>
          </p:nvSpPr>
          <p:spPr bwMode="gray">
            <a:xfrm>
              <a:off x="3933048" y="2181832"/>
              <a:ext cx="1959320" cy="1959321"/>
            </a:xfrm>
            <a:prstGeom prst="round1Rect">
              <a:avLst>
                <a:gd name="adj" fmla="val 0"/>
              </a:avLst>
            </a:prstGeom>
            <a:solidFill>
              <a:srgbClr val="FFE600"/>
            </a:solidFill>
            <a:ln w="25400" cap="flat" cmpd="sng" algn="ctr">
              <a:noFill/>
              <a:prstDash val="solid"/>
            </a:ln>
            <a:effectLst/>
          </p:spPr>
          <p:txBody>
            <a:bodyPr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0" b="1" i="0" u="none" strike="noStrike" kern="0" cap="none" spc="0" normalizeH="0" baseline="0" noProof="0" dirty="0">
                  <a:ln>
                    <a:noFill/>
                  </a:ln>
                  <a:solidFill>
                    <a:schemeClr val="tx2"/>
                  </a:solidFill>
                  <a:effectLst/>
                  <a:uLnTx/>
                  <a:uFillTx/>
                  <a:cs typeface="Arial" panose="020B0604020202020204" pitchFamily="34" charset="0"/>
                </a:rPr>
                <a:t>Q</a:t>
              </a:r>
            </a:p>
          </p:txBody>
        </p:sp>
        <p:sp>
          <p:nvSpPr>
            <p:cNvPr id="59" name="_color1" descr="© INSCALE GmbH, 26.05.2010&#10;http://www.presentationload.com/">
              <a:extLst>
                <a:ext uri="{FF2B5EF4-FFF2-40B4-BE49-F238E27FC236}">
                  <a16:creationId xmlns:a16="http://schemas.microsoft.com/office/drawing/2014/main" id="{FC58FB38-970C-4AF8-9883-0C65E22B25B8}"/>
                </a:ext>
              </a:extLst>
            </p:cNvPr>
            <p:cNvSpPr/>
            <p:nvPr/>
          </p:nvSpPr>
          <p:spPr bwMode="gray">
            <a:xfrm>
              <a:off x="5479243" y="3559630"/>
              <a:ext cx="1902078" cy="1663788"/>
            </a:xfrm>
            <a:prstGeom prst="rect">
              <a:avLst/>
            </a:prstGeom>
            <a:solidFill>
              <a:schemeClr val="tx1">
                <a:lumMod val="65000"/>
              </a:schemeClr>
            </a:solidFill>
            <a:ln w="25400" cap="flat" cmpd="sng" algn="ctr">
              <a:noFill/>
              <a:prstDash val="solid"/>
            </a:ln>
            <a:effectLst/>
          </p:spPr>
          <p:txBody>
            <a:bodyPr bIns="28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0" b="0" i="0" u="none" strike="noStrike" kern="0" cap="none" spc="0" normalizeH="0" baseline="0" noProof="0" dirty="0">
                  <a:ln>
                    <a:noFill/>
                  </a:ln>
                  <a:solidFill>
                    <a:srgbClr val="FFFFFF"/>
                  </a:solidFill>
                  <a:effectLst/>
                  <a:uLnTx/>
                  <a:uFillTx/>
                  <a:cs typeface="Arial" panose="020B0604020202020204" pitchFamily="34" charset="0"/>
                </a:rPr>
                <a:t>&amp;</a:t>
              </a:r>
            </a:p>
          </p:txBody>
        </p:sp>
        <p:sp>
          <p:nvSpPr>
            <p:cNvPr id="60" name="_color1" descr="© INSCALE GmbH, 26.05.2010&#10;http://www.presentationload.com/">
              <a:extLst>
                <a:ext uri="{FF2B5EF4-FFF2-40B4-BE49-F238E27FC236}">
                  <a16:creationId xmlns:a16="http://schemas.microsoft.com/office/drawing/2014/main" id="{CDB4031A-FC67-418D-8418-4384251C07E9}"/>
                </a:ext>
              </a:extLst>
            </p:cNvPr>
            <p:cNvSpPr/>
            <p:nvPr/>
          </p:nvSpPr>
          <p:spPr bwMode="gray">
            <a:xfrm>
              <a:off x="7246654" y="2981497"/>
              <a:ext cx="1959320" cy="1959321"/>
            </a:xfrm>
            <a:prstGeom prst="round1Rect">
              <a:avLst>
                <a:gd name="adj" fmla="val 0"/>
              </a:avLst>
            </a:prstGeom>
            <a:solidFill>
              <a:srgbClr val="FFE600"/>
            </a:solidFill>
            <a:ln w="25400" cap="flat" cmpd="sng" algn="ctr">
              <a:noFill/>
              <a:prstDash val="solid"/>
            </a:ln>
            <a:effectLst/>
          </p:spPr>
          <p:txBody>
            <a:bodyPr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0" b="1" i="0" u="none" strike="noStrike" kern="0" cap="none" spc="0" normalizeH="0" baseline="0" noProof="0" dirty="0">
                  <a:ln>
                    <a:noFill/>
                  </a:ln>
                  <a:solidFill>
                    <a:schemeClr val="tx2"/>
                  </a:solidFill>
                  <a:effectLst/>
                  <a:uLnTx/>
                  <a:uFillTx/>
                  <a:cs typeface="Arial" panose="020B0604020202020204" pitchFamily="34" charset="0"/>
                </a:rPr>
                <a:t>A</a:t>
              </a:r>
            </a:p>
          </p:txBody>
        </p:sp>
      </p:grpSp>
      <p:sp>
        <p:nvSpPr>
          <p:cNvPr id="61" name="Title 4">
            <a:extLst>
              <a:ext uri="{FF2B5EF4-FFF2-40B4-BE49-F238E27FC236}">
                <a16:creationId xmlns:a16="http://schemas.microsoft.com/office/drawing/2014/main" id="{BE6DDE79-2B2C-425B-BF20-61A85DB0EEEB}"/>
              </a:ext>
            </a:extLst>
          </p:cNvPr>
          <p:cNvSpPr>
            <a:spLocks noGrp="1"/>
          </p:cNvSpPr>
          <p:nvPr>
            <p:ph type="title"/>
          </p:nvPr>
        </p:nvSpPr>
        <p:spPr>
          <a:xfrm>
            <a:off x="1721794" y="0"/>
            <a:ext cx="9901881" cy="860400"/>
          </a:xfrm>
        </p:spPr>
        <p:txBody>
          <a:bodyPr/>
          <a:lstStyle/>
          <a:p>
            <a:r>
              <a:rPr lang="en-GB" dirty="0"/>
              <a:t>Questions and Answers</a:t>
            </a:r>
          </a:p>
        </p:txBody>
      </p:sp>
    </p:spTree>
    <p:extLst>
      <p:ext uri="{BB962C8B-B14F-4D97-AF65-F5344CB8AC3E}">
        <p14:creationId xmlns:p14="http://schemas.microsoft.com/office/powerpoint/2010/main" val="397169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par>
                                <p:cTn id="7" presetID="26" presetClass="emph" presetSubtype="0" repeatCount="4000" fill="hold" grpId="1" nodeType="withEffect">
                                  <p:stCondLst>
                                    <p:cond delay="0"/>
                                  </p:stCondLst>
                                  <p:childTnLst>
                                    <p:animEffect transition="out" filter="fade">
                                      <p:cBhvr>
                                        <p:cTn id="8" dur="1100" tmFilter="0, 0; .2, .5; .8, .5; 1, 0"/>
                                        <p:tgtEl>
                                          <p:spTgt spid="175"/>
                                        </p:tgtEl>
                                      </p:cBhvr>
                                    </p:animEffect>
                                    <p:animScale>
                                      <p:cBhvr>
                                        <p:cTn id="9" dur="550" autoRev="1" fill="hold"/>
                                        <p:tgtEl>
                                          <p:spTgt spid="175"/>
                                        </p:tgtEl>
                                      </p:cBhvr>
                                      <p:by x="105000" y="105000"/>
                                    </p:animScale>
                                  </p:childTnLst>
                                </p:cTn>
                              </p:par>
                              <p:par>
                                <p:cTn id="10" presetID="22" presetClass="entr" presetSubtype="4" fill="hold" grpId="0" nodeType="with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wipe(down)">
                                      <p:cBhvr>
                                        <p:cTn id="12" dur="500"/>
                                        <p:tgtEl>
                                          <p:spTgt spid="184"/>
                                        </p:tgtEl>
                                      </p:cBhvr>
                                    </p:animEffect>
                                  </p:childTnLst>
                                </p:cTn>
                              </p:par>
                              <p:par>
                                <p:cTn id="13" presetID="1" presetClass="entr" presetSubtype="0" fill="hold" nodeType="withEffect">
                                  <p:stCondLst>
                                    <p:cond delay="0"/>
                                  </p:stCondLst>
                                  <p:childTnLst>
                                    <p:set>
                                      <p:cBhvr>
                                        <p:cTn id="14" dur="1" fill="hold">
                                          <p:stCondLst>
                                            <p:cond delay="0"/>
                                          </p:stCondLst>
                                        </p:cTn>
                                        <p:tgtEl>
                                          <p:spTgt spid="185"/>
                                        </p:tgtEl>
                                        <p:attrNameLst>
                                          <p:attrName>style.visibility</p:attrName>
                                        </p:attrNameLst>
                                      </p:cBhvr>
                                      <p:to>
                                        <p:strVal val="visible"/>
                                      </p:to>
                                    </p:set>
                                  </p:childTnLst>
                                </p:cTn>
                              </p:par>
                              <p:par>
                                <p:cTn id="15" presetID="8" presetClass="emph" presetSubtype="0" repeatCount="4000" fill="hold" nodeType="withEffect">
                                  <p:stCondLst>
                                    <p:cond delay="0"/>
                                  </p:stCondLst>
                                  <p:childTnLst>
                                    <p:animRot by="21600000">
                                      <p:cBhvr>
                                        <p:cTn id="16" dur="2000" fill="hold"/>
                                        <p:tgtEl>
                                          <p:spTgt spid="185"/>
                                        </p:tgtEl>
                                        <p:attrNameLst>
                                          <p:attrName>r</p:attrName>
                                        </p:attrNameLst>
                                      </p:cBhvr>
                                    </p:animRot>
                                  </p:childTnLst>
                                </p:cTn>
                              </p:par>
                              <p:par>
                                <p:cTn id="17" presetID="22" presetClass="entr" presetSubtype="4" fill="hold" grpId="0" nodeType="withEffect">
                                  <p:stCondLst>
                                    <p:cond delay="0"/>
                                  </p:stCondLst>
                                  <p:childTnLst>
                                    <p:set>
                                      <p:cBhvr>
                                        <p:cTn id="18" dur="1" fill="hold">
                                          <p:stCondLst>
                                            <p:cond delay="0"/>
                                          </p:stCondLst>
                                        </p:cTn>
                                        <p:tgtEl>
                                          <p:spTgt spid="183"/>
                                        </p:tgtEl>
                                        <p:attrNameLst>
                                          <p:attrName>style.visibility</p:attrName>
                                        </p:attrNameLst>
                                      </p:cBhvr>
                                      <p:to>
                                        <p:strVal val="visible"/>
                                      </p:to>
                                    </p:set>
                                    <p:animEffect transition="in" filter="wipe(down)">
                                      <p:cBhvr>
                                        <p:cTn id="19" dur="500"/>
                                        <p:tgtEl>
                                          <p:spTgt spid="183"/>
                                        </p:tgtEl>
                                      </p:cBhvr>
                                    </p:animEffect>
                                  </p:childTnLst>
                                </p:cTn>
                              </p:par>
                              <p:par>
                                <p:cTn id="20" presetID="1" presetClass="entr" presetSubtype="0" fill="hold" nodeType="withEffect">
                                  <p:stCondLst>
                                    <p:cond delay="0"/>
                                  </p:stCondLst>
                                  <p:childTnLst>
                                    <p:set>
                                      <p:cBhvr>
                                        <p:cTn id="21" dur="1" fill="hold">
                                          <p:stCondLst>
                                            <p:cond delay="0"/>
                                          </p:stCondLst>
                                        </p:cTn>
                                        <p:tgtEl>
                                          <p:spTgt spid="176"/>
                                        </p:tgtEl>
                                        <p:attrNameLst>
                                          <p:attrName>style.visibility</p:attrName>
                                        </p:attrNameLst>
                                      </p:cBhvr>
                                      <p:to>
                                        <p:strVal val="visible"/>
                                      </p:to>
                                    </p:set>
                                  </p:childTnLst>
                                </p:cTn>
                              </p:par>
                              <p:par>
                                <p:cTn id="22" presetID="8" presetClass="emph" presetSubtype="0" repeatCount="4000" fill="hold" nodeType="withEffect">
                                  <p:stCondLst>
                                    <p:cond delay="0"/>
                                  </p:stCondLst>
                                  <p:childTnLst>
                                    <p:animRot by="21600000">
                                      <p:cBhvr>
                                        <p:cTn id="23" dur="2000" fill="hold"/>
                                        <p:tgtEl>
                                          <p:spTgt spid="176"/>
                                        </p:tgtEl>
                                        <p:attrNameLst>
                                          <p:attrName>r</p:attrName>
                                        </p:attrNameLst>
                                      </p:cBhvr>
                                    </p:animRot>
                                  </p:childTnLst>
                                </p:cTn>
                              </p:par>
                              <p:par>
                                <p:cTn id="24" presetID="22" presetClass="entr" presetSubtype="4" fill="hold" grpId="0" nodeType="withEffect">
                                  <p:stCondLst>
                                    <p:cond delay="0"/>
                                  </p:stCondLst>
                                  <p:childTnLst>
                                    <p:set>
                                      <p:cBhvr>
                                        <p:cTn id="25" dur="1" fill="hold">
                                          <p:stCondLst>
                                            <p:cond delay="0"/>
                                          </p:stCondLst>
                                        </p:cTn>
                                        <p:tgtEl>
                                          <p:spTgt spid="179"/>
                                        </p:tgtEl>
                                        <p:attrNameLst>
                                          <p:attrName>style.visibility</p:attrName>
                                        </p:attrNameLst>
                                      </p:cBhvr>
                                      <p:to>
                                        <p:strVal val="visible"/>
                                      </p:to>
                                    </p:set>
                                    <p:animEffect transition="in" filter="wipe(down)">
                                      <p:cBhvr>
                                        <p:cTn id="26" dur="500"/>
                                        <p:tgtEl>
                                          <p:spTgt spid="179"/>
                                        </p:tgtEl>
                                      </p:cBhvr>
                                    </p:animEffect>
                                  </p:childTnLst>
                                </p:cTn>
                              </p:par>
                              <p:par>
                                <p:cTn id="27" presetID="1" presetClass="entr" presetSubtype="0" fill="hold" nodeType="withEffect">
                                  <p:stCondLst>
                                    <p:cond delay="0"/>
                                  </p:stCondLst>
                                  <p:childTnLst>
                                    <p:set>
                                      <p:cBhvr>
                                        <p:cTn id="28" dur="1" fill="hold">
                                          <p:stCondLst>
                                            <p:cond delay="0"/>
                                          </p:stCondLst>
                                        </p:cTn>
                                        <p:tgtEl>
                                          <p:spTgt spid="180"/>
                                        </p:tgtEl>
                                        <p:attrNameLst>
                                          <p:attrName>style.visibility</p:attrName>
                                        </p:attrNameLst>
                                      </p:cBhvr>
                                      <p:to>
                                        <p:strVal val="visible"/>
                                      </p:to>
                                    </p:set>
                                  </p:childTnLst>
                                </p:cTn>
                              </p:par>
                              <p:par>
                                <p:cTn id="29" presetID="8" presetClass="emph" presetSubtype="0" repeatCount="4000" fill="hold" nodeType="withEffect">
                                  <p:stCondLst>
                                    <p:cond delay="0"/>
                                  </p:stCondLst>
                                  <p:childTnLst>
                                    <p:animRot by="21600000">
                                      <p:cBhvr>
                                        <p:cTn id="30" dur="2025" fill="hold"/>
                                        <p:tgtEl>
                                          <p:spTgt spid="180"/>
                                        </p:tgtEl>
                                        <p:attrNameLst>
                                          <p:attrName>r</p:attrName>
                                        </p:attrNameLst>
                                      </p:cBhvr>
                                    </p:animRot>
                                  </p:childTnLst>
                                </p:cTn>
                              </p:par>
                              <p:par>
                                <p:cTn id="31" presetID="1" presetClass="entr" presetSubtype="0" fill="hold" nodeType="withEffect">
                                  <p:stCondLst>
                                    <p:cond delay="0"/>
                                  </p:stCondLst>
                                  <p:childTnLst>
                                    <p:set>
                                      <p:cBhvr>
                                        <p:cTn id="32" dur="1" fill="hold">
                                          <p:stCondLst>
                                            <p:cond delay="0"/>
                                          </p:stCondLst>
                                        </p:cTn>
                                        <p:tgtEl>
                                          <p:spTgt spid="19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8"/>
                                        </p:tgtEl>
                                        <p:attrNameLst>
                                          <p:attrName>style.visibility</p:attrName>
                                        </p:attrNameLst>
                                      </p:cBhvr>
                                      <p:to>
                                        <p:strVal val="visible"/>
                                      </p:to>
                                    </p:set>
                                  </p:childTnLst>
                                </p:cTn>
                              </p:par>
                              <p:par>
                                <p:cTn id="35" presetID="1" presetClass="entr" presetSubtype="0" fill="hold" nodeType="withEffect">
                                  <p:stCondLst>
                                    <p:cond delay="600"/>
                                  </p:stCondLst>
                                  <p:childTnLst>
                                    <p:set>
                                      <p:cBhvr>
                                        <p:cTn id="36" dur="1" fill="hold">
                                          <p:stCondLst>
                                            <p:cond delay="0"/>
                                          </p:stCondLst>
                                        </p:cTn>
                                        <p:tgtEl>
                                          <p:spTgt spid="172"/>
                                        </p:tgtEl>
                                        <p:attrNameLst>
                                          <p:attrName>style.visibility</p:attrName>
                                        </p:attrNameLst>
                                      </p:cBhvr>
                                      <p:to>
                                        <p:strVal val="visible"/>
                                      </p:to>
                                    </p:set>
                                  </p:childTnLst>
                                </p:cTn>
                              </p:par>
                              <p:par>
                                <p:cTn id="37" presetID="1" presetClass="entr" presetSubtype="0" fill="hold" nodeType="withEffect">
                                  <p:stCondLst>
                                    <p:cond delay="1500"/>
                                  </p:stCondLst>
                                  <p:childTnLst>
                                    <p:set>
                                      <p:cBhvr>
                                        <p:cTn id="38" dur="1" fill="hold">
                                          <p:stCondLst>
                                            <p:cond delay="0"/>
                                          </p:stCondLst>
                                        </p:cTn>
                                        <p:tgtEl>
                                          <p:spTgt spid="198"/>
                                        </p:tgtEl>
                                        <p:attrNameLst>
                                          <p:attrName>style.visibility</p:attrName>
                                        </p:attrNameLst>
                                      </p:cBhvr>
                                      <p:to>
                                        <p:strVal val="visible"/>
                                      </p:to>
                                    </p:set>
                                  </p:childTnLst>
                                </p:cTn>
                              </p:par>
                              <p:par>
                                <p:cTn id="39" presetID="1" presetClass="exit" presetSubtype="0" fill="hold" nodeType="withEffect">
                                  <p:stCondLst>
                                    <p:cond delay="1500"/>
                                  </p:stCondLst>
                                  <p:childTnLst>
                                    <p:set>
                                      <p:cBhvr>
                                        <p:cTn id="40" dur="1" fill="hold">
                                          <p:stCondLst>
                                            <p:cond delay="0"/>
                                          </p:stCondLst>
                                        </p:cTn>
                                        <p:tgtEl>
                                          <p:spTgt spid="172"/>
                                        </p:tgtEl>
                                        <p:attrNameLst>
                                          <p:attrName>style.visibility</p:attrName>
                                        </p:attrNameLst>
                                      </p:cBhvr>
                                      <p:to>
                                        <p:strVal val="hidden"/>
                                      </p:to>
                                    </p:set>
                                  </p:childTnLst>
                                </p:cTn>
                              </p:par>
                              <p:par>
                                <p:cTn id="41" presetID="1" presetClass="entr" presetSubtype="0" fill="hold" nodeType="withEffect">
                                  <p:stCondLst>
                                    <p:cond delay="1500"/>
                                  </p:stCondLst>
                                  <p:childTnLst>
                                    <p:set>
                                      <p:cBhvr>
                                        <p:cTn id="42" dur="1" fill="hold">
                                          <p:stCondLst>
                                            <p:cond delay="0"/>
                                          </p:stCondLst>
                                        </p:cTn>
                                        <p:tgtEl>
                                          <p:spTgt spid="201"/>
                                        </p:tgtEl>
                                        <p:attrNameLst>
                                          <p:attrName>style.visibility</p:attrName>
                                        </p:attrNameLst>
                                      </p:cBhvr>
                                      <p:to>
                                        <p:strVal val="visible"/>
                                      </p:to>
                                    </p:set>
                                  </p:childTnLst>
                                </p:cTn>
                              </p:par>
                              <p:par>
                                <p:cTn id="43" presetID="26" presetClass="emph" presetSubtype="0" fill="hold" nodeType="withEffect">
                                  <p:stCondLst>
                                    <p:cond delay="1800"/>
                                  </p:stCondLst>
                                  <p:childTnLst>
                                    <p:animEffect transition="out" filter="fade">
                                      <p:cBhvr>
                                        <p:cTn id="44" dur="1400" tmFilter="0, 0; .2, .5; .8, .5; 1, 0"/>
                                        <p:tgtEl>
                                          <p:spTgt spid="201"/>
                                        </p:tgtEl>
                                      </p:cBhvr>
                                    </p:animEffect>
                                    <p:animScale>
                                      <p:cBhvr>
                                        <p:cTn id="45" dur="700" autoRev="1" fill="hold"/>
                                        <p:tgtEl>
                                          <p:spTgt spid="201"/>
                                        </p:tgtEl>
                                      </p:cBhvr>
                                      <p:by x="105000" y="105000"/>
                                    </p:animScale>
                                  </p:childTnLst>
                                </p:cTn>
                              </p:par>
                              <p:par>
                                <p:cTn id="46" presetID="1" presetClass="exit" presetSubtype="0" fill="hold" nodeType="withEffect">
                                  <p:stCondLst>
                                    <p:cond delay="3100"/>
                                  </p:stCondLst>
                                  <p:childTnLst>
                                    <p:set>
                                      <p:cBhvr>
                                        <p:cTn id="47" dur="1" fill="hold">
                                          <p:stCondLst>
                                            <p:cond delay="0"/>
                                          </p:stCondLst>
                                        </p:cTn>
                                        <p:tgtEl>
                                          <p:spTgt spid="201"/>
                                        </p:tgtEl>
                                        <p:attrNameLst>
                                          <p:attrName>style.visibility</p:attrName>
                                        </p:attrNameLst>
                                      </p:cBhvr>
                                      <p:to>
                                        <p:strVal val="hidden"/>
                                      </p:to>
                                    </p:set>
                                  </p:childTnLst>
                                </p:cTn>
                              </p:par>
                              <p:par>
                                <p:cTn id="48" presetID="22" presetClass="entr" presetSubtype="1" fill="hold" nodeType="withEffect">
                                  <p:stCondLst>
                                    <p:cond delay="200"/>
                                  </p:stCondLst>
                                  <p:childTnLst>
                                    <p:set>
                                      <p:cBhvr>
                                        <p:cTn id="49" dur="1" fill="hold">
                                          <p:stCondLst>
                                            <p:cond delay="0"/>
                                          </p:stCondLst>
                                        </p:cTn>
                                        <p:tgtEl>
                                          <p:spTgt spid="204"/>
                                        </p:tgtEl>
                                        <p:attrNameLst>
                                          <p:attrName>style.visibility</p:attrName>
                                        </p:attrNameLst>
                                      </p:cBhvr>
                                      <p:to>
                                        <p:strVal val="visible"/>
                                      </p:to>
                                    </p:set>
                                    <p:animEffect transition="in" filter="wipe(up)">
                                      <p:cBhvr>
                                        <p:cTn id="50" dur="4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5" grpId="1" animBg="1"/>
      <p:bldP spid="179" grpId="0" animBg="1"/>
      <p:bldP spid="183" grpId="0" animBg="1"/>
      <p:bldP spid="1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a:extLst>
              <a:ext uri="{FF2B5EF4-FFF2-40B4-BE49-F238E27FC236}">
                <a16:creationId xmlns:a16="http://schemas.microsoft.com/office/drawing/2014/main" id="{B0C8B410-660F-41F0-9DC1-C6ABDC590084}"/>
              </a:ext>
            </a:extLst>
          </p:cNvPr>
          <p:cNvSpPr>
            <a:spLocks/>
          </p:cNvSpPr>
          <p:nvPr/>
        </p:nvSpPr>
        <p:spPr>
          <a:xfrm>
            <a:off x="2299728" y="852644"/>
            <a:ext cx="2197596" cy="5148566"/>
          </a:xfrm>
          <a:prstGeom prst="rect">
            <a:avLst/>
          </a:prstGeom>
          <a:solidFill>
            <a:srgbClr val="40404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67" name="Freeform 48">
            <a:extLst>
              <a:ext uri="{FF2B5EF4-FFF2-40B4-BE49-F238E27FC236}">
                <a16:creationId xmlns:a16="http://schemas.microsoft.com/office/drawing/2014/main" id="{B7840EF7-8E08-4AAC-97F5-C1785765F411}"/>
              </a:ext>
            </a:extLst>
          </p:cNvPr>
          <p:cNvSpPr>
            <a:spLocks/>
          </p:cNvSpPr>
          <p:nvPr/>
        </p:nvSpPr>
        <p:spPr bwMode="auto">
          <a:xfrm flipV="1">
            <a:off x="1494170" y="1392177"/>
            <a:ext cx="1463874" cy="831599"/>
          </a:xfrm>
          <a:prstGeom prst="roundRect">
            <a:avLst>
              <a:gd name="adj" fmla="val 21026"/>
            </a:avLst>
          </a:prstGeom>
          <a:solidFill>
            <a:srgbClr val="33333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6" name="Freeform 49">
            <a:extLst>
              <a:ext uri="{FF2B5EF4-FFF2-40B4-BE49-F238E27FC236}">
                <a16:creationId xmlns:a16="http://schemas.microsoft.com/office/drawing/2014/main" id="{81A4E9A2-06D1-4832-B130-FE462C98055E}"/>
              </a:ext>
            </a:extLst>
          </p:cNvPr>
          <p:cNvSpPr>
            <a:spLocks/>
          </p:cNvSpPr>
          <p:nvPr/>
        </p:nvSpPr>
        <p:spPr bwMode="auto">
          <a:xfrm flipV="1">
            <a:off x="1795362" y="1053011"/>
            <a:ext cx="826920" cy="601842"/>
          </a:xfrm>
          <a:custGeom>
            <a:avLst/>
            <a:gdLst>
              <a:gd name="T0" fmla="*/ 4 w 49"/>
              <a:gd name="T1" fmla="*/ 0 h 36"/>
              <a:gd name="T2" fmla="*/ 3 w 49"/>
              <a:gd name="T3" fmla="*/ 0 h 36"/>
              <a:gd name="T4" fmla="*/ 0 w 49"/>
              <a:gd name="T5" fmla="*/ 12 h 36"/>
              <a:gd name="T6" fmla="*/ 24 w 49"/>
              <a:gd name="T7" fmla="*/ 36 h 36"/>
              <a:gd name="T8" fmla="*/ 49 w 49"/>
              <a:gd name="T9" fmla="*/ 12 h 36"/>
              <a:gd name="T10" fmla="*/ 46 w 49"/>
              <a:gd name="T11" fmla="*/ 0 h 36"/>
              <a:gd name="T12" fmla="*/ 4 w 49"/>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9" h="36">
                <a:moveTo>
                  <a:pt x="4" y="0"/>
                </a:moveTo>
                <a:cubicBezTo>
                  <a:pt x="4" y="0"/>
                  <a:pt x="4" y="0"/>
                  <a:pt x="3" y="0"/>
                </a:cubicBezTo>
                <a:cubicBezTo>
                  <a:pt x="1" y="3"/>
                  <a:pt x="0" y="7"/>
                  <a:pt x="0" y="12"/>
                </a:cubicBezTo>
                <a:cubicBezTo>
                  <a:pt x="0" y="25"/>
                  <a:pt x="11" y="36"/>
                  <a:pt x="24" y="36"/>
                </a:cubicBezTo>
                <a:cubicBezTo>
                  <a:pt x="38" y="36"/>
                  <a:pt x="49" y="25"/>
                  <a:pt x="49" y="12"/>
                </a:cubicBezTo>
                <a:cubicBezTo>
                  <a:pt x="49" y="8"/>
                  <a:pt x="48" y="4"/>
                  <a:pt x="46" y="0"/>
                </a:cubicBezTo>
                <a:cubicBezTo>
                  <a:pt x="32" y="1"/>
                  <a:pt x="18" y="2"/>
                  <a:pt x="4" y="0"/>
                </a:cubicBezTo>
                <a:close/>
              </a:path>
            </a:pathLst>
          </a:custGeom>
          <a:solidFill>
            <a:srgbClr val="33333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5" name="Freeform: Shape 364">
            <a:extLst>
              <a:ext uri="{FF2B5EF4-FFF2-40B4-BE49-F238E27FC236}">
                <a16:creationId xmlns:a16="http://schemas.microsoft.com/office/drawing/2014/main" id="{99D52885-255D-4D3B-97D5-CCB6D4994FAF}"/>
              </a:ext>
            </a:extLst>
          </p:cNvPr>
          <p:cNvSpPr/>
          <p:nvPr/>
        </p:nvSpPr>
        <p:spPr>
          <a:xfrm>
            <a:off x="728561" y="2128322"/>
            <a:ext cx="3045866" cy="3548720"/>
          </a:xfrm>
          <a:custGeom>
            <a:avLst/>
            <a:gdLst>
              <a:gd name="connsiteX0" fmla="*/ 2065700 w 2857189"/>
              <a:gd name="connsiteY0" fmla="*/ 84329 h 3328894"/>
              <a:gd name="connsiteX1" fmla="*/ 1324816 w 2857189"/>
              <a:gd name="connsiteY1" fmla="*/ 543458 h 3328894"/>
              <a:gd name="connsiteX2" fmla="*/ 1428594 w 2857189"/>
              <a:gd name="connsiteY2" fmla="*/ 538217 h 3328894"/>
              <a:gd name="connsiteX3" fmla="*/ 2306296 w 2857189"/>
              <a:gd name="connsiteY3" fmla="*/ 853304 h 3328894"/>
              <a:gd name="connsiteX4" fmla="*/ 2393288 w 2857189"/>
              <a:gd name="connsiteY4" fmla="*/ 932368 h 3328894"/>
              <a:gd name="connsiteX5" fmla="*/ 2305403 w 2857189"/>
              <a:gd name="connsiteY5" fmla="*/ 777582 h 3328894"/>
              <a:gd name="connsiteX6" fmla="*/ 2065700 w 2857189"/>
              <a:gd name="connsiteY6" fmla="*/ 84329 h 3328894"/>
              <a:gd name="connsiteX7" fmla="*/ 757488 w 2857189"/>
              <a:gd name="connsiteY7" fmla="*/ 0 h 3328894"/>
              <a:gd name="connsiteX8" fmla="*/ 1421950 w 2857189"/>
              <a:gd name="connsiteY8" fmla="*/ 0 h 3328894"/>
              <a:gd name="connsiteX9" fmla="*/ 2099702 w 2857189"/>
              <a:gd name="connsiteY9" fmla="*/ 0 h 3328894"/>
              <a:gd name="connsiteX10" fmla="*/ 2604693 w 2857189"/>
              <a:gd name="connsiteY10" fmla="*/ 1144719 h 3328894"/>
              <a:gd name="connsiteX11" fmla="*/ 2857189 w 2857189"/>
              <a:gd name="connsiteY11" fmla="*/ 1934179 h 3328894"/>
              <a:gd name="connsiteX12" fmla="*/ 1421950 w 2857189"/>
              <a:gd name="connsiteY12" fmla="*/ 3328894 h 3328894"/>
              <a:gd name="connsiteX13" fmla="*/ 0 w 2857189"/>
              <a:gd name="connsiteY13" fmla="*/ 1934179 h 3328894"/>
              <a:gd name="connsiteX14" fmla="*/ 252496 w 2857189"/>
              <a:gd name="connsiteY14" fmla="*/ 1144719 h 3328894"/>
              <a:gd name="connsiteX15" fmla="*/ 757488 w 2857189"/>
              <a:gd name="connsiteY15" fmla="*/ 0 h 3328894"/>
              <a:gd name="connsiteX0" fmla="*/ 2065700 w 2857189"/>
              <a:gd name="connsiteY0" fmla="*/ 84329 h 3328894"/>
              <a:gd name="connsiteX1" fmla="*/ 1324816 w 2857189"/>
              <a:gd name="connsiteY1" fmla="*/ 543458 h 3328894"/>
              <a:gd name="connsiteX2" fmla="*/ 2306296 w 2857189"/>
              <a:gd name="connsiteY2" fmla="*/ 853304 h 3328894"/>
              <a:gd name="connsiteX3" fmla="*/ 2393288 w 2857189"/>
              <a:gd name="connsiteY3" fmla="*/ 932368 h 3328894"/>
              <a:gd name="connsiteX4" fmla="*/ 2305403 w 2857189"/>
              <a:gd name="connsiteY4" fmla="*/ 777582 h 3328894"/>
              <a:gd name="connsiteX5" fmla="*/ 2065700 w 2857189"/>
              <a:gd name="connsiteY5" fmla="*/ 84329 h 3328894"/>
              <a:gd name="connsiteX6" fmla="*/ 757488 w 2857189"/>
              <a:gd name="connsiteY6" fmla="*/ 0 h 3328894"/>
              <a:gd name="connsiteX7" fmla="*/ 1421950 w 2857189"/>
              <a:gd name="connsiteY7" fmla="*/ 0 h 3328894"/>
              <a:gd name="connsiteX8" fmla="*/ 2099702 w 2857189"/>
              <a:gd name="connsiteY8" fmla="*/ 0 h 3328894"/>
              <a:gd name="connsiteX9" fmla="*/ 2604693 w 2857189"/>
              <a:gd name="connsiteY9" fmla="*/ 1144719 h 3328894"/>
              <a:gd name="connsiteX10" fmla="*/ 2857189 w 2857189"/>
              <a:gd name="connsiteY10" fmla="*/ 1934179 h 3328894"/>
              <a:gd name="connsiteX11" fmla="*/ 1421950 w 2857189"/>
              <a:gd name="connsiteY11" fmla="*/ 3328894 h 3328894"/>
              <a:gd name="connsiteX12" fmla="*/ 0 w 2857189"/>
              <a:gd name="connsiteY12" fmla="*/ 1934179 h 3328894"/>
              <a:gd name="connsiteX13" fmla="*/ 252496 w 2857189"/>
              <a:gd name="connsiteY13" fmla="*/ 1144719 h 3328894"/>
              <a:gd name="connsiteX14" fmla="*/ 757488 w 2857189"/>
              <a:gd name="connsiteY14" fmla="*/ 0 h 3328894"/>
              <a:gd name="connsiteX0" fmla="*/ 2065700 w 2857189"/>
              <a:gd name="connsiteY0" fmla="*/ 84329 h 3328894"/>
              <a:gd name="connsiteX1" fmla="*/ 2306296 w 2857189"/>
              <a:gd name="connsiteY1" fmla="*/ 853304 h 3328894"/>
              <a:gd name="connsiteX2" fmla="*/ 2393288 w 2857189"/>
              <a:gd name="connsiteY2" fmla="*/ 932368 h 3328894"/>
              <a:gd name="connsiteX3" fmla="*/ 2305403 w 2857189"/>
              <a:gd name="connsiteY3" fmla="*/ 777582 h 3328894"/>
              <a:gd name="connsiteX4" fmla="*/ 2065700 w 2857189"/>
              <a:gd name="connsiteY4" fmla="*/ 84329 h 3328894"/>
              <a:gd name="connsiteX5" fmla="*/ 757488 w 2857189"/>
              <a:gd name="connsiteY5" fmla="*/ 0 h 3328894"/>
              <a:gd name="connsiteX6" fmla="*/ 1421950 w 2857189"/>
              <a:gd name="connsiteY6" fmla="*/ 0 h 3328894"/>
              <a:gd name="connsiteX7" fmla="*/ 2099702 w 2857189"/>
              <a:gd name="connsiteY7" fmla="*/ 0 h 3328894"/>
              <a:gd name="connsiteX8" fmla="*/ 2604693 w 2857189"/>
              <a:gd name="connsiteY8" fmla="*/ 1144719 h 3328894"/>
              <a:gd name="connsiteX9" fmla="*/ 2857189 w 2857189"/>
              <a:gd name="connsiteY9" fmla="*/ 1934179 h 3328894"/>
              <a:gd name="connsiteX10" fmla="*/ 1421950 w 2857189"/>
              <a:gd name="connsiteY10" fmla="*/ 3328894 h 3328894"/>
              <a:gd name="connsiteX11" fmla="*/ 0 w 2857189"/>
              <a:gd name="connsiteY11" fmla="*/ 1934179 h 3328894"/>
              <a:gd name="connsiteX12" fmla="*/ 252496 w 2857189"/>
              <a:gd name="connsiteY12" fmla="*/ 1144719 h 3328894"/>
              <a:gd name="connsiteX13" fmla="*/ 757488 w 2857189"/>
              <a:gd name="connsiteY13" fmla="*/ 0 h 3328894"/>
              <a:gd name="connsiteX0" fmla="*/ 2065700 w 2857189"/>
              <a:gd name="connsiteY0" fmla="*/ 84329 h 3328894"/>
              <a:gd name="connsiteX1" fmla="*/ 2306296 w 2857189"/>
              <a:gd name="connsiteY1" fmla="*/ 853304 h 3328894"/>
              <a:gd name="connsiteX2" fmla="*/ 2393288 w 2857189"/>
              <a:gd name="connsiteY2" fmla="*/ 932368 h 3328894"/>
              <a:gd name="connsiteX3" fmla="*/ 2065700 w 2857189"/>
              <a:gd name="connsiteY3" fmla="*/ 84329 h 3328894"/>
              <a:gd name="connsiteX4" fmla="*/ 757488 w 2857189"/>
              <a:gd name="connsiteY4" fmla="*/ 0 h 3328894"/>
              <a:gd name="connsiteX5" fmla="*/ 1421950 w 2857189"/>
              <a:gd name="connsiteY5" fmla="*/ 0 h 3328894"/>
              <a:gd name="connsiteX6" fmla="*/ 2099702 w 2857189"/>
              <a:gd name="connsiteY6" fmla="*/ 0 h 3328894"/>
              <a:gd name="connsiteX7" fmla="*/ 2604693 w 2857189"/>
              <a:gd name="connsiteY7" fmla="*/ 1144719 h 3328894"/>
              <a:gd name="connsiteX8" fmla="*/ 2857189 w 2857189"/>
              <a:gd name="connsiteY8" fmla="*/ 1934179 h 3328894"/>
              <a:gd name="connsiteX9" fmla="*/ 1421950 w 2857189"/>
              <a:gd name="connsiteY9" fmla="*/ 3328894 h 3328894"/>
              <a:gd name="connsiteX10" fmla="*/ 0 w 2857189"/>
              <a:gd name="connsiteY10" fmla="*/ 1934179 h 3328894"/>
              <a:gd name="connsiteX11" fmla="*/ 252496 w 2857189"/>
              <a:gd name="connsiteY11" fmla="*/ 1144719 h 3328894"/>
              <a:gd name="connsiteX12" fmla="*/ 757488 w 2857189"/>
              <a:gd name="connsiteY12" fmla="*/ 0 h 3328894"/>
              <a:gd name="connsiteX0" fmla="*/ 2065700 w 2857189"/>
              <a:gd name="connsiteY0" fmla="*/ 84329 h 3328894"/>
              <a:gd name="connsiteX1" fmla="*/ 2393288 w 2857189"/>
              <a:gd name="connsiteY1" fmla="*/ 932368 h 3328894"/>
              <a:gd name="connsiteX2" fmla="*/ 2065700 w 2857189"/>
              <a:gd name="connsiteY2" fmla="*/ 84329 h 3328894"/>
              <a:gd name="connsiteX3" fmla="*/ 757488 w 2857189"/>
              <a:gd name="connsiteY3" fmla="*/ 0 h 3328894"/>
              <a:gd name="connsiteX4" fmla="*/ 1421950 w 2857189"/>
              <a:gd name="connsiteY4" fmla="*/ 0 h 3328894"/>
              <a:gd name="connsiteX5" fmla="*/ 2099702 w 2857189"/>
              <a:gd name="connsiteY5" fmla="*/ 0 h 3328894"/>
              <a:gd name="connsiteX6" fmla="*/ 2604693 w 2857189"/>
              <a:gd name="connsiteY6" fmla="*/ 1144719 h 3328894"/>
              <a:gd name="connsiteX7" fmla="*/ 2857189 w 2857189"/>
              <a:gd name="connsiteY7" fmla="*/ 1934179 h 3328894"/>
              <a:gd name="connsiteX8" fmla="*/ 1421950 w 2857189"/>
              <a:gd name="connsiteY8" fmla="*/ 3328894 h 3328894"/>
              <a:gd name="connsiteX9" fmla="*/ 0 w 2857189"/>
              <a:gd name="connsiteY9" fmla="*/ 1934179 h 3328894"/>
              <a:gd name="connsiteX10" fmla="*/ 252496 w 2857189"/>
              <a:gd name="connsiteY10" fmla="*/ 1144719 h 3328894"/>
              <a:gd name="connsiteX11" fmla="*/ 757488 w 2857189"/>
              <a:gd name="connsiteY11" fmla="*/ 0 h 332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7189" h="3328894">
                <a:moveTo>
                  <a:pt x="2065700" y="84329"/>
                </a:moveTo>
                <a:lnTo>
                  <a:pt x="2393288" y="932368"/>
                </a:lnTo>
                <a:lnTo>
                  <a:pt x="2065700" y="84329"/>
                </a:lnTo>
                <a:close/>
                <a:moveTo>
                  <a:pt x="757488" y="0"/>
                </a:moveTo>
                <a:lnTo>
                  <a:pt x="1421950" y="0"/>
                </a:lnTo>
                <a:lnTo>
                  <a:pt x="2099702" y="0"/>
                </a:lnTo>
                <a:cubicBezTo>
                  <a:pt x="2099702" y="421046"/>
                  <a:pt x="2604693" y="1144719"/>
                  <a:pt x="2604693" y="1144719"/>
                </a:cubicBezTo>
                <a:cubicBezTo>
                  <a:pt x="2764164" y="1368399"/>
                  <a:pt x="2857189" y="1644711"/>
                  <a:pt x="2857189" y="1934179"/>
                </a:cubicBezTo>
                <a:cubicBezTo>
                  <a:pt x="2857189" y="2710483"/>
                  <a:pt x="2219305" y="3328894"/>
                  <a:pt x="1421950" y="3328894"/>
                </a:cubicBezTo>
                <a:cubicBezTo>
                  <a:pt x="637884" y="3328894"/>
                  <a:pt x="0" y="2710483"/>
                  <a:pt x="0" y="1934179"/>
                </a:cubicBezTo>
                <a:cubicBezTo>
                  <a:pt x="0" y="1644711"/>
                  <a:pt x="93025" y="1368399"/>
                  <a:pt x="252496" y="1144719"/>
                </a:cubicBezTo>
                <a:cubicBezTo>
                  <a:pt x="252496" y="1144719"/>
                  <a:pt x="757488" y="421046"/>
                  <a:pt x="757488" y="0"/>
                </a:cubicBezTo>
                <a:close/>
              </a:path>
            </a:pathLst>
          </a:custGeom>
          <a:solidFill>
            <a:srgbClr val="333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Footer Placeholder 3"/>
          <p:cNvSpPr>
            <a:spLocks noGrp="1"/>
          </p:cNvSpPr>
          <p:nvPr>
            <p:ph type="ftr" sz="quarter" idx="11"/>
          </p:nvPr>
        </p:nvSpPr>
        <p:spPr>
          <a:xfrm>
            <a:off x="4746571" y="6419088"/>
            <a:ext cx="6545073" cy="201168"/>
          </a:xfrm>
        </p:spPr>
        <p:txBody>
          <a:bodyP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D200"/>
                </a:solidFill>
                <a:effectLst/>
                <a:uLnTx/>
                <a:uFillTx/>
                <a:latin typeface="Arial"/>
                <a:ea typeface="+mn-ea"/>
                <a:cs typeface="+mn-cs"/>
              </a:rPr>
              <a:t>Contents</a:t>
            </a:r>
          </a:p>
        </p:txBody>
      </p:sp>
      <p:sp>
        <p:nvSpPr>
          <p:cNvPr id="520" name="Contents quick links"/>
          <p:cNvSpPr>
            <a:spLocks/>
          </p:cNvSpPr>
          <p:nvPr/>
        </p:nvSpPr>
        <p:spPr>
          <a:xfrm>
            <a:off x="9009246" y="2722663"/>
            <a:ext cx="2562042" cy="1170017"/>
          </a:xfrm>
          <a:prstGeom prst="rect">
            <a:avLst/>
          </a:prstGeom>
          <a:solidFill>
            <a:srgbClr val="333333"/>
          </a:solidFill>
        </p:spPr>
        <p:txBody>
          <a:bodyPr vert="horz" lIns="72000" tIns="72000" rIns="72000" bIns="72000" rtlCol="0" anchor="ctr" anchorCtr="0">
            <a:no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IN" sz="2400" b="1" i="0" u="none" strike="noStrike" kern="1200" cap="none" spc="0" normalizeH="0" baseline="0" noProof="0" dirty="0">
                <a:ln>
                  <a:noFill/>
                </a:ln>
                <a:solidFill>
                  <a:srgbClr val="FFD200"/>
                </a:solidFill>
                <a:effectLst/>
                <a:uLnTx/>
                <a:uFillTx/>
                <a:latin typeface="Arial"/>
                <a:ea typeface="+mn-ea"/>
                <a:cs typeface="Arial" pitchFamily="34" charset="0"/>
              </a:rPr>
              <a:t>Contents</a:t>
            </a:r>
            <a:endParaRPr kumimoji="0" lang="en-GB" sz="2400" b="1" i="0" u="none" strike="noStrike" kern="1200" cap="none" spc="0" normalizeH="0" baseline="0" noProof="0" dirty="0">
              <a:ln>
                <a:noFill/>
              </a:ln>
              <a:solidFill>
                <a:srgbClr val="FFD200"/>
              </a:solidFill>
              <a:effectLst/>
              <a:uLnTx/>
              <a:uFillTx/>
              <a:latin typeface="Arial"/>
              <a:ea typeface="+mn-ea"/>
              <a:cs typeface="Arial" pitchFamily="34" charset="0"/>
            </a:endParaRPr>
          </a:p>
        </p:txBody>
      </p:sp>
      <p:cxnSp>
        <p:nvCxnSpPr>
          <p:cNvPr id="61" name="1 Elbow Connector"/>
          <p:cNvCxnSpPr>
            <a:cxnSpLocks/>
            <a:stCxn id="51" idx="3"/>
            <a:endCxn id="31" idx="0"/>
          </p:cNvCxnSpPr>
          <p:nvPr/>
        </p:nvCxnSpPr>
        <p:spPr>
          <a:xfrm>
            <a:off x="8642797" y="1107212"/>
            <a:ext cx="1647471" cy="1521029"/>
          </a:xfrm>
          <a:prstGeom prst="bentConnector2">
            <a:avLst/>
          </a:prstGeom>
          <a:noFill/>
          <a:ln w="38100"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615" name="2 Elbow Connector"/>
          <p:cNvCxnSpPr>
            <a:stCxn id="507" idx="3"/>
            <a:endCxn id="614" idx="2"/>
          </p:cNvCxnSpPr>
          <p:nvPr/>
        </p:nvCxnSpPr>
        <p:spPr>
          <a:xfrm flipV="1">
            <a:off x="8706566" y="3987102"/>
            <a:ext cx="1583702" cy="1760918"/>
          </a:xfrm>
          <a:prstGeom prst="bentConnector2">
            <a:avLst/>
          </a:prstGeom>
          <a:noFill/>
          <a:ln w="38100"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31" name="1 line Contents"/>
          <p:cNvSpPr>
            <a:spLocks/>
          </p:cNvSpPr>
          <p:nvPr/>
        </p:nvSpPr>
        <p:spPr>
          <a:xfrm>
            <a:off x="9882095" y="2628241"/>
            <a:ext cx="816345" cy="12791"/>
          </a:xfrm>
          <a:prstGeom prst="rect">
            <a:avLst/>
          </a:prstGeom>
          <a:solidFill>
            <a:schemeClr val="accent2"/>
          </a:solidFill>
        </p:spPr>
        <p:txBody>
          <a:bodyPr vert="horz" lIns="72000" tIns="72000" rIns="72000" bIns="72000" rtlCol="0" anchor="ctr" anchorCtr="0">
            <a:noAutofit/>
          </a:bodyPr>
          <a:lstStyle/>
          <a:p>
            <a:pPr marL="0" marR="0" lvl="0" indent="0" algn="l" defTabSz="914400" rtl="0" eaLnBrk="1" fontAlgn="auto" latinLnBrk="0" hangingPunct="1">
              <a:lnSpc>
                <a:spcPct val="85000"/>
              </a:lnSpc>
              <a:spcBef>
                <a:spcPct val="0"/>
              </a:spcBef>
              <a:spcAft>
                <a:spcPts val="0"/>
              </a:spcAft>
              <a:buClrTx/>
              <a:buSzTx/>
              <a:buFontTx/>
              <a:buNone/>
              <a:tabLst/>
              <a:defRPr/>
            </a:pPr>
            <a:endParaRPr kumimoji="0" lang="en-GB" sz="2400" b="1" i="0" u="none" strike="noStrike" kern="1200" cap="none" spc="0" normalizeH="0" baseline="0" noProof="0" dirty="0">
              <a:ln>
                <a:noFill/>
              </a:ln>
              <a:solidFill>
                <a:srgbClr val="333333"/>
              </a:solidFill>
              <a:effectLst/>
              <a:uLnTx/>
              <a:uFillTx/>
              <a:latin typeface="Arial"/>
              <a:ea typeface="+mn-ea"/>
              <a:cs typeface="Arial" pitchFamily="34" charset="0"/>
            </a:endParaRPr>
          </a:p>
        </p:txBody>
      </p:sp>
      <p:sp>
        <p:nvSpPr>
          <p:cNvPr id="614" name="2 line contents"/>
          <p:cNvSpPr>
            <a:spLocks/>
          </p:cNvSpPr>
          <p:nvPr/>
        </p:nvSpPr>
        <p:spPr>
          <a:xfrm>
            <a:off x="9882095" y="3974311"/>
            <a:ext cx="816345" cy="12791"/>
          </a:xfrm>
          <a:prstGeom prst="rect">
            <a:avLst/>
          </a:prstGeom>
          <a:solidFill>
            <a:schemeClr val="accent2"/>
          </a:solidFill>
        </p:spPr>
        <p:txBody>
          <a:bodyPr vert="horz" lIns="72000" tIns="72000" rIns="72000" bIns="72000" rtlCol="0" anchor="ctr" anchorCtr="0">
            <a:noAutofit/>
          </a:bodyPr>
          <a:lstStyle/>
          <a:p>
            <a:pPr marL="0" marR="0" lvl="0" indent="0" algn="l" defTabSz="914400" rtl="0" eaLnBrk="1" fontAlgn="auto" latinLnBrk="0" hangingPunct="1">
              <a:lnSpc>
                <a:spcPct val="85000"/>
              </a:lnSpc>
              <a:spcBef>
                <a:spcPct val="0"/>
              </a:spcBef>
              <a:spcAft>
                <a:spcPts val="0"/>
              </a:spcAft>
              <a:buClrTx/>
              <a:buSzTx/>
              <a:buFontTx/>
              <a:buNone/>
              <a:tabLst/>
              <a:defRPr/>
            </a:pPr>
            <a:endParaRPr kumimoji="0" lang="en-GB" sz="2400" b="1" i="0" u="none" strike="noStrike" kern="1200" cap="none" spc="0" normalizeH="0" baseline="0" noProof="0" dirty="0">
              <a:ln>
                <a:noFill/>
              </a:ln>
              <a:solidFill>
                <a:srgbClr val="333333"/>
              </a:solidFill>
              <a:effectLst/>
              <a:uLnTx/>
              <a:uFillTx/>
              <a:latin typeface="Arial"/>
              <a:ea typeface="+mn-ea"/>
              <a:cs typeface="Arial" pitchFamily="34" charset="0"/>
            </a:endParaRPr>
          </a:p>
        </p:txBody>
      </p:sp>
      <p:sp>
        <p:nvSpPr>
          <p:cNvPr id="215" name="Freeform: Shape 214">
            <a:extLst>
              <a:ext uri="{FF2B5EF4-FFF2-40B4-BE49-F238E27FC236}">
                <a16:creationId xmlns:a16="http://schemas.microsoft.com/office/drawing/2014/main" id="{86E7A9BC-8E61-439D-AEFB-2B247F576FFB}"/>
              </a:ext>
            </a:extLst>
          </p:cNvPr>
          <p:cNvSpPr>
            <a:spLocks/>
          </p:cNvSpPr>
          <p:nvPr/>
        </p:nvSpPr>
        <p:spPr bwMode="auto">
          <a:xfrm flipV="1">
            <a:off x="797513" y="2265943"/>
            <a:ext cx="2857189" cy="3328894"/>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bg2"/>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5" name="Freeform 47">
            <a:extLst>
              <a:ext uri="{FF2B5EF4-FFF2-40B4-BE49-F238E27FC236}">
                <a16:creationId xmlns:a16="http://schemas.microsoft.com/office/drawing/2014/main" id="{C1761732-9A30-4C2C-879B-057B31594704}"/>
              </a:ext>
            </a:extLst>
          </p:cNvPr>
          <p:cNvSpPr>
            <a:spLocks/>
          </p:cNvSpPr>
          <p:nvPr/>
        </p:nvSpPr>
        <p:spPr bwMode="auto">
          <a:xfrm flipV="1">
            <a:off x="1582982" y="1717640"/>
            <a:ext cx="1286251" cy="194665"/>
          </a:xfrm>
          <a:prstGeom prst="roundRect">
            <a:avLst>
              <a:gd name="adj" fmla="val 47091"/>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6" name="Freeform 48">
            <a:extLst>
              <a:ext uri="{FF2B5EF4-FFF2-40B4-BE49-F238E27FC236}">
                <a16:creationId xmlns:a16="http://schemas.microsoft.com/office/drawing/2014/main" id="{45B8D742-C84A-4F9B-8C75-D99C51318C37}"/>
              </a:ext>
            </a:extLst>
          </p:cNvPr>
          <p:cNvSpPr>
            <a:spLocks/>
          </p:cNvSpPr>
          <p:nvPr/>
        </p:nvSpPr>
        <p:spPr bwMode="auto">
          <a:xfrm flipV="1">
            <a:off x="1582982" y="1448304"/>
            <a:ext cx="1286251" cy="194665"/>
          </a:xfrm>
          <a:prstGeom prst="roundRect">
            <a:avLst>
              <a:gd name="adj" fmla="val 50000"/>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7" name="Freeform 49">
            <a:extLst>
              <a:ext uri="{FF2B5EF4-FFF2-40B4-BE49-F238E27FC236}">
                <a16:creationId xmlns:a16="http://schemas.microsoft.com/office/drawing/2014/main" id="{84D3B683-6CC7-4C7D-A8BA-9AF763F649D3}"/>
              </a:ext>
            </a:extLst>
          </p:cNvPr>
          <p:cNvSpPr>
            <a:spLocks/>
          </p:cNvSpPr>
          <p:nvPr/>
        </p:nvSpPr>
        <p:spPr bwMode="auto">
          <a:xfrm flipV="1">
            <a:off x="1900727" y="1132550"/>
            <a:ext cx="650762" cy="473631"/>
          </a:xfrm>
          <a:custGeom>
            <a:avLst/>
            <a:gdLst>
              <a:gd name="T0" fmla="*/ 4 w 49"/>
              <a:gd name="T1" fmla="*/ 0 h 36"/>
              <a:gd name="T2" fmla="*/ 3 w 49"/>
              <a:gd name="T3" fmla="*/ 0 h 36"/>
              <a:gd name="T4" fmla="*/ 0 w 49"/>
              <a:gd name="T5" fmla="*/ 12 h 36"/>
              <a:gd name="T6" fmla="*/ 24 w 49"/>
              <a:gd name="T7" fmla="*/ 36 h 36"/>
              <a:gd name="T8" fmla="*/ 49 w 49"/>
              <a:gd name="T9" fmla="*/ 12 h 36"/>
              <a:gd name="T10" fmla="*/ 46 w 49"/>
              <a:gd name="T11" fmla="*/ 0 h 36"/>
              <a:gd name="T12" fmla="*/ 4 w 49"/>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9" h="36">
                <a:moveTo>
                  <a:pt x="4" y="0"/>
                </a:moveTo>
                <a:cubicBezTo>
                  <a:pt x="4" y="0"/>
                  <a:pt x="4" y="0"/>
                  <a:pt x="3" y="0"/>
                </a:cubicBezTo>
                <a:cubicBezTo>
                  <a:pt x="1" y="3"/>
                  <a:pt x="0" y="7"/>
                  <a:pt x="0" y="12"/>
                </a:cubicBezTo>
                <a:cubicBezTo>
                  <a:pt x="0" y="25"/>
                  <a:pt x="11" y="36"/>
                  <a:pt x="24" y="36"/>
                </a:cubicBezTo>
                <a:cubicBezTo>
                  <a:pt x="38" y="36"/>
                  <a:pt x="49" y="25"/>
                  <a:pt x="49" y="12"/>
                </a:cubicBezTo>
                <a:cubicBezTo>
                  <a:pt x="49" y="8"/>
                  <a:pt x="48" y="4"/>
                  <a:pt x="46" y="0"/>
                </a:cubicBezTo>
                <a:cubicBezTo>
                  <a:pt x="32" y="1"/>
                  <a:pt x="18" y="2"/>
                  <a:pt x="4" y="0"/>
                </a:cubicBezTo>
                <a:close/>
              </a:path>
            </a:pathLst>
          </a:cu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6" name="Freeform 47">
            <a:extLst>
              <a:ext uri="{FF2B5EF4-FFF2-40B4-BE49-F238E27FC236}">
                <a16:creationId xmlns:a16="http://schemas.microsoft.com/office/drawing/2014/main" id="{37EB2F26-F777-4BA0-909B-970295AF17F9}"/>
              </a:ext>
            </a:extLst>
          </p:cNvPr>
          <p:cNvSpPr>
            <a:spLocks/>
          </p:cNvSpPr>
          <p:nvPr/>
        </p:nvSpPr>
        <p:spPr bwMode="auto">
          <a:xfrm flipV="1">
            <a:off x="1582982" y="1986976"/>
            <a:ext cx="1286251" cy="194665"/>
          </a:xfrm>
          <a:prstGeom prst="roundRect">
            <a:avLst>
              <a:gd name="adj" fmla="val 43512"/>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5" name="Freeform: Shape 324">
            <a:extLst>
              <a:ext uri="{FF2B5EF4-FFF2-40B4-BE49-F238E27FC236}">
                <a16:creationId xmlns:a16="http://schemas.microsoft.com/office/drawing/2014/main" id="{B1AADB5A-8EF1-42B9-9CB6-79B07C13855A}"/>
              </a:ext>
            </a:extLst>
          </p:cNvPr>
          <p:cNvSpPr>
            <a:spLocks/>
          </p:cNvSpPr>
          <p:nvPr/>
        </p:nvSpPr>
        <p:spPr bwMode="auto">
          <a:xfrm flipV="1">
            <a:off x="1265289" y="4465469"/>
            <a:ext cx="2162440" cy="901664"/>
          </a:xfrm>
          <a:custGeom>
            <a:avLst/>
            <a:gdLst>
              <a:gd name="connsiteX0" fmla="*/ 2021373 w 2162440"/>
              <a:gd name="connsiteY0" fmla="*/ 901664 h 901664"/>
              <a:gd name="connsiteX1" fmla="*/ 2162440 w 2162440"/>
              <a:gd name="connsiteY1" fmla="*/ 901664 h 901664"/>
              <a:gd name="connsiteX2" fmla="*/ 462803 w 2162440"/>
              <a:gd name="connsiteY2" fmla="*/ 0 h 901664"/>
              <a:gd name="connsiteX3" fmla="*/ 431512 w 2162440"/>
              <a:gd name="connsiteY3" fmla="*/ 11697 h 901664"/>
              <a:gd name="connsiteX4" fmla="*/ 6154 w 2162440"/>
              <a:gd name="connsiteY4" fmla="*/ 297125 h 901664"/>
              <a:gd name="connsiteX5" fmla="*/ 0 w 2162440"/>
              <a:gd name="connsiteY5" fmla="*/ 304332 h 901664"/>
              <a:gd name="connsiteX6" fmla="*/ 2021373 w 2162440"/>
              <a:gd name="connsiteY6" fmla="*/ 901664 h 90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440" h="901664">
                <a:moveTo>
                  <a:pt x="2021373" y="901664"/>
                </a:moveTo>
                <a:lnTo>
                  <a:pt x="2162440" y="901664"/>
                </a:lnTo>
                <a:lnTo>
                  <a:pt x="462803" y="0"/>
                </a:lnTo>
                <a:lnTo>
                  <a:pt x="431512" y="11697"/>
                </a:lnTo>
                <a:cubicBezTo>
                  <a:pt x="270928" y="79031"/>
                  <a:pt x="126640" y="176517"/>
                  <a:pt x="6154" y="297125"/>
                </a:cubicBezTo>
                <a:lnTo>
                  <a:pt x="0" y="304332"/>
                </a:lnTo>
                <a:lnTo>
                  <a:pt x="2021373" y="901664"/>
                </a:lnTo>
                <a:close/>
              </a:path>
            </a:pathLst>
          </a:custGeom>
          <a:solidFill>
            <a:srgbClr val="333333"/>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4" name="Rectangle 143">
            <a:extLst>
              <a:ext uri="{FF2B5EF4-FFF2-40B4-BE49-F238E27FC236}">
                <a16:creationId xmlns:a16="http://schemas.microsoft.com/office/drawing/2014/main" id="{1D98AE14-E97A-4881-B79B-238D96C1D33D}"/>
              </a:ext>
            </a:extLst>
          </p:cNvPr>
          <p:cNvSpPr/>
          <p:nvPr/>
        </p:nvSpPr>
        <p:spPr>
          <a:xfrm>
            <a:off x="2203248" y="0"/>
            <a:ext cx="45719" cy="1137887"/>
          </a:xfrm>
          <a:prstGeom prst="rect">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86" name="Straight Connector 185">
            <a:extLst>
              <a:ext uri="{FF2B5EF4-FFF2-40B4-BE49-F238E27FC236}">
                <a16:creationId xmlns:a16="http://schemas.microsoft.com/office/drawing/2014/main" id="{3F786DD3-0D95-457A-96B0-B40C6364982A}"/>
              </a:ext>
            </a:extLst>
          </p:cNvPr>
          <p:cNvCxnSpPr>
            <a:cxnSpLocks/>
            <a:endCxn id="325" idx="1"/>
          </p:cNvCxnSpPr>
          <p:nvPr/>
        </p:nvCxnSpPr>
        <p:spPr>
          <a:xfrm flipV="1">
            <a:off x="1478280" y="4465469"/>
            <a:ext cx="1872000" cy="729504"/>
          </a:xfrm>
          <a:prstGeom prst="line">
            <a:avLst/>
          </a:prstGeom>
          <a:ln w="9525">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99" name="Freeform 64">
            <a:extLst>
              <a:ext uri="{FF2B5EF4-FFF2-40B4-BE49-F238E27FC236}">
                <a16:creationId xmlns:a16="http://schemas.microsoft.com/office/drawing/2014/main" id="{1B0E44BC-7447-4943-813A-BF876661CB88}"/>
              </a:ext>
            </a:extLst>
          </p:cNvPr>
          <p:cNvSpPr>
            <a:spLocks noEditPoints="1"/>
          </p:cNvSpPr>
          <p:nvPr/>
        </p:nvSpPr>
        <p:spPr bwMode="auto">
          <a:xfrm>
            <a:off x="1556993" y="2857753"/>
            <a:ext cx="366756" cy="356864"/>
          </a:xfrm>
          <a:custGeom>
            <a:avLst/>
            <a:gdLst>
              <a:gd name="T0" fmla="*/ 490 w 2096"/>
              <a:gd name="T1" fmla="*/ 1024 h 2048"/>
              <a:gd name="T2" fmla="*/ 1598 w 2096"/>
              <a:gd name="T3" fmla="*/ 1024 h 2048"/>
              <a:gd name="T4" fmla="*/ 315 w 2096"/>
              <a:gd name="T5" fmla="*/ 1118 h 2048"/>
              <a:gd name="T6" fmla="*/ 11 w 2096"/>
              <a:gd name="T7" fmla="*/ 1012 h 2048"/>
              <a:gd name="T8" fmla="*/ 326 w 2096"/>
              <a:gd name="T9" fmla="*/ 933 h 2048"/>
              <a:gd name="T10" fmla="*/ 331 w 2096"/>
              <a:gd name="T11" fmla="*/ 1105 h 2048"/>
              <a:gd name="T12" fmla="*/ 315 w 2096"/>
              <a:gd name="T13" fmla="*/ 1118 h 2048"/>
              <a:gd name="T14" fmla="*/ 1782 w 2096"/>
              <a:gd name="T15" fmla="*/ 930 h 2048"/>
              <a:gd name="T16" fmla="*/ 1765 w 2096"/>
              <a:gd name="T17" fmla="*/ 942 h 2048"/>
              <a:gd name="T18" fmla="*/ 1770 w 2096"/>
              <a:gd name="T19" fmla="*/ 1116 h 2048"/>
              <a:gd name="T20" fmla="*/ 2085 w 2096"/>
              <a:gd name="T21" fmla="*/ 1037 h 2048"/>
              <a:gd name="T22" fmla="*/ 1125 w 2096"/>
              <a:gd name="T23" fmla="*/ 1718 h 2048"/>
              <a:gd name="T24" fmla="*/ 951 w 2096"/>
              <a:gd name="T25" fmla="*/ 1722 h 2048"/>
              <a:gd name="T26" fmla="*/ 1031 w 2096"/>
              <a:gd name="T27" fmla="*/ 2037 h 2048"/>
              <a:gd name="T28" fmla="*/ 1138 w 2096"/>
              <a:gd name="T29" fmla="*/ 1734 h 2048"/>
              <a:gd name="T30" fmla="*/ 1125 w 2096"/>
              <a:gd name="T31" fmla="*/ 1718 h 2048"/>
              <a:gd name="T32" fmla="*/ 1125 w 2096"/>
              <a:gd name="T33" fmla="*/ 331 h 2048"/>
              <a:gd name="T34" fmla="*/ 1138 w 2096"/>
              <a:gd name="T35" fmla="*/ 315 h 2048"/>
              <a:gd name="T36" fmla="*/ 1031 w 2096"/>
              <a:gd name="T37" fmla="*/ 11 h 2048"/>
              <a:gd name="T38" fmla="*/ 951 w 2096"/>
              <a:gd name="T39" fmla="*/ 326 h 2048"/>
              <a:gd name="T40" fmla="*/ 494 w 2096"/>
              <a:gd name="T41" fmla="*/ 1457 h 2048"/>
              <a:gd name="T42" fmla="*/ 474 w 2096"/>
              <a:gd name="T43" fmla="*/ 1460 h 2048"/>
              <a:gd name="T44" fmla="*/ 335 w 2096"/>
              <a:gd name="T45" fmla="*/ 1749 h 2048"/>
              <a:gd name="T46" fmla="*/ 614 w 2096"/>
              <a:gd name="T47" fmla="*/ 1583 h 2048"/>
              <a:gd name="T48" fmla="*/ 494 w 2096"/>
              <a:gd name="T49" fmla="*/ 1457 h 2048"/>
              <a:gd name="T50" fmla="*/ 1604 w 2096"/>
              <a:gd name="T51" fmla="*/ 595 h 2048"/>
              <a:gd name="T52" fmla="*/ 1770 w 2096"/>
              <a:gd name="T53" fmla="*/ 317 h 2048"/>
              <a:gd name="T54" fmla="*/ 1479 w 2096"/>
              <a:gd name="T55" fmla="*/ 456 h 2048"/>
              <a:gd name="T56" fmla="*/ 1477 w 2096"/>
              <a:gd name="T57" fmla="*/ 476 h 2048"/>
              <a:gd name="T58" fmla="*/ 1550 w 2096"/>
              <a:gd name="T59" fmla="*/ 1460 h 2048"/>
              <a:gd name="T60" fmla="*/ 1530 w 2096"/>
              <a:gd name="T61" fmla="*/ 1457 h 2048"/>
              <a:gd name="T62" fmla="*/ 1411 w 2096"/>
              <a:gd name="T63" fmla="*/ 1583 h 2048"/>
              <a:gd name="T64" fmla="*/ 1690 w 2096"/>
              <a:gd name="T65" fmla="*/ 1749 h 2048"/>
              <a:gd name="T66" fmla="*/ 1550 w 2096"/>
              <a:gd name="T67" fmla="*/ 1460 h 2048"/>
              <a:gd name="T68" fmla="*/ 421 w 2096"/>
              <a:gd name="T69" fmla="*/ 596 h 2048"/>
              <a:gd name="T70" fmla="*/ 547 w 2096"/>
              <a:gd name="T71" fmla="*/ 476 h 2048"/>
              <a:gd name="T72" fmla="*/ 546 w 2096"/>
              <a:gd name="T73" fmla="*/ 457 h 2048"/>
              <a:gd name="T74" fmla="*/ 276 w 2096"/>
              <a:gd name="T75" fmla="*/ 33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6" h="2048">
                <a:moveTo>
                  <a:pt x="1043" y="1577"/>
                </a:moveTo>
                <a:cubicBezTo>
                  <a:pt x="738" y="1577"/>
                  <a:pt x="490" y="1330"/>
                  <a:pt x="490" y="1024"/>
                </a:cubicBezTo>
                <a:cubicBezTo>
                  <a:pt x="490" y="719"/>
                  <a:pt x="738" y="471"/>
                  <a:pt x="1043" y="471"/>
                </a:cubicBezTo>
                <a:cubicBezTo>
                  <a:pt x="1349" y="471"/>
                  <a:pt x="1598" y="719"/>
                  <a:pt x="1598" y="1024"/>
                </a:cubicBezTo>
                <a:cubicBezTo>
                  <a:pt x="1598" y="1330"/>
                  <a:pt x="1349" y="1577"/>
                  <a:pt x="1043" y="1577"/>
                </a:cubicBezTo>
                <a:close/>
                <a:moveTo>
                  <a:pt x="315" y="1118"/>
                </a:moveTo>
                <a:cubicBezTo>
                  <a:pt x="11" y="1037"/>
                  <a:pt x="11" y="1037"/>
                  <a:pt x="11" y="1037"/>
                </a:cubicBezTo>
                <a:cubicBezTo>
                  <a:pt x="0" y="1033"/>
                  <a:pt x="0" y="1015"/>
                  <a:pt x="11" y="1012"/>
                </a:cubicBezTo>
                <a:cubicBezTo>
                  <a:pt x="315" y="930"/>
                  <a:pt x="315" y="930"/>
                  <a:pt x="315" y="930"/>
                </a:cubicBezTo>
                <a:cubicBezTo>
                  <a:pt x="319" y="929"/>
                  <a:pt x="323" y="930"/>
                  <a:pt x="326" y="933"/>
                </a:cubicBezTo>
                <a:cubicBezTo>
                  <a:pt x="330" y="935"/>
                  <a:pt x="331" y="939"/>
                  <a:pt x="331" y="942"/>
                </a:cubicBezTo>
                <a:cubicBezTo>
                  <a:pt x="331" y="1105"/>
                  <a:pt x="331" y="1105"/>
                  <a:pt x="331" y="1105"/>
                </a:cubicBezTo>
                <a:cubicBezTo>
                  <a:pt x="331" y="1110"/>
                  <a:pt x="330" y="1113"/>
                  <a:pt x="326" y="1116"/>
                </a:cubicBezTo>
                <a:cubicBezTo>
                  <a:pt x="323" y="1118"/>
                  <a:pt x="319" y="1119"/>
                  <a:pt x="315" y="1118"/>
                </a:cubicBezTo>
                <a:close/>
                <a:moveTo>
                  <a:pt x="2085" y="1012"/>
                </a:moveTo>
                <a:cubicBezTo>
                  <a:pt x="1782" y="930"/>
                  <a:pt x="1782" y="930"/>
                  <a:pt x="1782" y="930"/>
                </a:cubicBezTo>
                <a:cubicBezTo>
                  <a:pt x="1778" y="929"/>
                  <a:pt x="1773" y="930"/>
                  <a:pt x="1770" y="933"/>
                </a:cubicBezTo>
                <a:cubicBezTo>
                  <a:pt x="1767" y="935"/>
                  <a:pt x="1765" y="939"/>
                  <a:pt x="1765" y="942"/>
                </a:cubicBezTo>
                <a:cubicBezTo>
                  <a:pt x="1765" y="1105"/>
                  <a:pt x="1765" y="1105"/>
                  <a:pt x="1765" y="1105"/>
                </a:cubicBezTo>
                <a:cubicBezTo>
                  <a:pt x="1765" y="1110"/>
                  <a:pt x="1767" y="1113"/>
                  <a:pt x="1770" y="1116"/>
                </a:cubicBezTo>
                <a:cubicBezTo>
                  <a:pt x="1773" y="1118"/>
                  <a:pt x="1778" y="1119"/>
                  <a:pt x="1782" y="1118"/>
                </a:cubicBezTo>
                <a:cubicBezTo>
                  <a:pt x="2085" y="1037"/>
                  <a:pt x="2085" y="1037"/>
                  <a:pt x="2085" y="1037"/>
                </a:cubicBezTo>
                <a:cubicBezTo>
                  <a:pt x="2096" y="1033"/>
                  <a:pt x="2096" y="1015"/>
                  <a:pt x="2085" y="1012"/>
                </a:cubicBezTo>
                <a:close/>
                <a:moveTo>
                  <a:pt x="1125" y="1718"/>
                </a:moveTo>
                <a:cubicBezTo>
                  <a:pt x="962" y="1718"/>
                  <a:pt x="962" y="1718"/>
                  <a:pt x="962" y="1718"/>
                </a:cubicBezTo>
                <a:cubicBezTo>
                  <a:pt x="958" y="1718"/>
                  <a:pt x="954" y="1720"/>
                  <a:pt x="951" y="1722"/>
                </a:cubicBezTo>
                <a:cubicBezTo>
                  <a:pt x="949" y="1725"/>
                  <a:pt x="948" y="1730"/>
                  <a:pt x="949" y="1734"/>
                </a:cubicBezTo>
                <a:cubicBezTo>
                  <a:pt x="1031" y="2037"/>
                  <a:pt x="1031" y="2037"/>
                  <a:pt x="1031" y="2037"/>
                </a:cubicBezTo>
                <a:cubicBezTo>
                  <a:pt x="1034" y="2048"/>
                  <a:pt x="1053" y="2048"/>
                  <a:pt x="1056" y="2037"/>
                </a:cubicBezTo>
                <a:cubicBezTo>
                  <a:pt x="1138" y="1734"/>
                  <a:pt x="1138" y="1734"/>
                  <a:pt x="1138" y="1734"/>
                </a:cubicBezTo>
                <a:cubicBezTo>
                  <a:pt x="1139" y="1730"/>
                  <a:pt x="1138" y="1725"/>
                  <a:pt x="1136" y="1722"/>
                </a:cubicBezTo>
                <a:cubicBezTo>
                  <a:pt x="1133" y="1720"/>
                  <a:pt x="1129" y="1718"/>
                  <a:pt x="1125" y="1718"/>
                </a:cubicBezTo>
                <a:close/>
                <a:moveTo>
                  <a:pt x="962" y="331"/>
                </a:moveTo>
                <a:cubicBezTo>
                  <a:pt x="1125" y="331"/>
                  <a:pt x="1125" y="331"/>
                  <a:pt x="1125" y="331"/>
                </a:cubicBezTo>
                <a:cubicBezTo>
                  <a:pt x="1129" y="331"/>
                  <a:pt x="1133" y="329"/>
                  <a:pt x="1136" y="326"/>
                </a:cubicBezTo>
                <a:cubicBezTo>
                  <a:pt x="1138" y="323"/>
                  <a:pt x="1139" y="319"/>
                  <a:pt x="1138" y="315"/>
                </a:cubicBezTo>
                <a:cubicBezTo>
                  <a:pt x="1056" y="11"/>
                  <a:pt x="1056" y="11"/>
                  <a:pt x="1056" y="11"/>
                </a:cubicBezTo>
                <a:cubicBezTo>
                  <a:pt x="1053" y="0"/>
                  <a:pt x="1034" y="0"/>
                  <a:pt x="1031" y="11"/>
                </a:cubicBezTo>
                <a:cubicBezTo>
                  <a:pt x="949" y="315"/>
                  <a:pt x="949" y="315"/>
                  <a:pt x="949" y="315"/>
                </a:cubicBezTo>
                <a:cubicBezTo>
                  <a:pt x="948" y="319"/>
                  <a:pt x="949" y="323"/>
                  <a:pt x="951" y="326"/>
                </a:cubicBezTo>
                <a:cubicBezTo>
                  <a:pt x="954" y="329"/>
                  <a:pt x="958" y="331"/>
                  <a:pt x="962" y="331"/>
                </a:cubicBezTo>
                <a:close/>
                <a:moveTo>
                  <a:pt x="494" y="1457"/>
                </a:moveTo>
                <a:cubicBezTo>
                  <a:pt x="491" y="1454"/>
                  <a:pt x="488" y="1453"/>
                  <a:pt x="484" y="1453"/>
                </a:cubicBezTo>
                <a:cubicBezTo>
                  <a:pt x="480" y="1454"/>
                  <a:pt x="476" y="1456"/>
                  <a:pt x="474" y="1460"/>
                </a:cubicBezTo>
                <a:cubicBezTo>
                  <a:pt x="317" y="1731"/>
                  <a:pt x="317" y="1731"/>
                  <a:pt x="317" y="1731"/>
                </a:cubicBezTo>
                <a:cubicBezTo>
                  <a:pt x="311" y="1742"/>
                  <a:pt x="324" y="1755"/>
                  <a:pt x="335" y="1749"/>
                </a:cubicBezTo>
                <a:cubicBezTo>
                  <a:pt x="608" y="1593"/>
                  <a:pt x="608" y="1593"/>
                  <a:pt x="608" y="1593"/>
                </a:cubicBezTo>
                <a:cubicBezTo>
                  <a:pt x="611" y="1591"/>
                  <a:pt x="614" y="1587"/>
                  <a:pt x="614" y="1583"/>
                </a:cubicBezTo>
                <a:cubicBezTo>
                  <a:pt x="615" y="1579"/>
                  <a:pt x="613" y="1575"/>
                  <a:pt x="610" y="1572"/>
                </a:cubicBezTo>
                <a:lnTo>
                  <a:pt x="494" y="1457"/>
                </a:lnTo>
                <a:close/>
                <a:moveTo>
                  <a:pt x="1593" y="592"/>
                </a:moveTo>
                <a:cubicBezTo>
                  <a:pt x="1596" y="595"/>
                  <a:pt x="1600" y="596"/>
                  <a:pt x="1604" y="595"/>
                </a:cubicBezTo>
                <a:cubicBezTo>
                  <a:pt x="1607" y="595"/>
                  <a:pt x="1610" y="593"/>
                  <a:pt x="1613" y="589"/>
                </a:cubicBezTo>
                <a:cubicBezTo>
                  <a:pt x="1770" y="317"/>
                  <a:pt x="1770" y="317"/>
                  <a:pt x="1770" y="317"/>
                </a:cubicBezTo>
                <a:cubicBezTo>
                  <a:pt x="1776" y="307"/>
                  <a:pt x="1762" y="293"/>
                  <a:pt x="1752" y="299"/>
                </a:cubicBezTo>
                <a:cubicBezTo>
                  <a:pt x="1479" y="456"/>
                  <a:pt x="1479" y="456"/>
                  <a:pt x="1479" y="456"/>
                </a:cubicBezTo>
                <a:cubicBezTo>
                  <a:pt x="1476" y="458"/>
                  <a:pt x="1473" y="461"/>
                  <a:pt x="1473" y="465"/>
                </a:cubicBezTo>
                <a:cubicBezTo>
                  <a:pt x="1472" y="469"/>
                  <a:pt x="1474" y="474"/>
                  <a:pt x="1477" y="476"/>
                </a:cubicBezTo>
                <a:lnTo>
                  <a:pt x="1593" y="592"/>
                </a:lnTo>
                <a:close/>
                <a:moveTo>
                  <a:pt x="1550" y="1460"/>
                </a:moveTo>
                <a:cubicBezTo>
                  <a:pt x="1548" y="1456"/>
                  <a:pt x="1545" y="1454"/>
                  <a:pt x="1541" y="1453"/>
                </a:cubicBezTo>
                <a:cubicBezTo>
                  <a:pt x="1537" y="1453"/>
                  <a:pt x="1533" y="1454"/>
                  <a:pt x="1530" y="1457"/>
                </a:cubicBezTo>
                <a:cubicBezTo>
                  <a:pt x="1414" y="1572"/>
                  <a:pt x="1414" y="1572"/>
                  <a:pt x="1414" y="1572"/>
                </a:cubicBezTo>
                <a:cubicBezTo>
                  <a:pt x="1412" y="1575"/>
                  <a:pt x="1410" y="1579"/>
                  <a:pt x="1411" y="1583"/>
                </a:cubicBezTo>
                <a:cubicBezTo>
                  <a:pt x="1411" y="1587"/>
                  <a:pt x="1414" y="1591"/>
                  <a:pt x="1417" y="1593"/>
                </a:cubicBezTo>
                <a:cubicBezTo>
                  <a:pt x="1690" y="1749"/>
                  <a:pt x="1690" y="1749"/>
                  <a:pt x="1690" y="1749"/>
                </a:cubicBezTo>
                <a:cubicBezTo>
                  <a:pt x="1699" y="1755"/>
                  <a:pt x="1713" y="1742"/>
                  <a:pt x="1707" y="1731"/>
                </a:cubicBezTo>
                <a:lnTo>
                  <a:pt x="1550" y="1460"/>
                </a:lnTo>
                <a:close/>
                <a:moveTo>
                  <a:pt x="412" y="590"/>
                </a:moveTo>
                <a:cubicBezTo>
                  <a:pt x="414" y="593"/>
                  <a:pt x="418" y="595"/>
                  <a:pt x="421" y="596"/>
                </a:cubicBezTo>
                <a:cubicBezTo>
                  <a:pt x="425" y="596"/>
                  <a:pt x="429" y="595"/>
                  <a:pt x="432" y="592"/>
                </a:cubicBezTo>
                <a:cubicBezTo>
                  <a:pt x="547" y="476"/>
                  <a:pt x="547" y="476"/>
                  <a:pt x="547" y="476"/>
                </a:cubicBezTo>
                <a:cubicBezTo>
                  <a:pt x="550" y="474"/>
                  <a:pt x="552" y="470"/>
                  <a:pt x="551" y="466"/>
                </a:cubicBezTo>
                <a:cubicBezTo>
                  <a:pt x="551" y="462"/>
                  <a:pt x="549" y="459"/>
                  <a:pt x="546" y="457"/>
                </a:cubicBezTo>
                <a:cubicBezTo>
                  <a:pt x="294" y="321"/>
                  <a:pt x="294" y="321"/>
                  <a:pt x="294" y="321"/>
                </a:cubicBezTo>
                <a:cubicBezTo>
                  <a:pt x="284" y="316"/>
                  <a:pt x="271" y="329"/>
                  <a:pt x="276" y="338"/>
                </a:cubicBezTo>
                <a:lnTo>
                  <a:pt x="412" y="59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53" name="Group 352">
            <a:extLst>
              <a:ext uri="{FF2B5EF4-FFF2-40B4-BE49-F238E27FC236}">
                <a16:creationId xmlns:a16="http://schemas.microsoft.com/office/drawing/2014/main" id="{816B2D00-F816-4CDE-A80E-1F2F215027C9}"/>
              </a:ext>
            </a:extLst>
          </p:cNvPr>
          <p:cNvGrpSpPr/>
          <p:nvPr/>
        </p:nvGrpSpPr>
        <p:grpSpPr>
          <a:xfrm>
            <a:off x="3012574" y="3657087"/>
            <a:ext cx="499560" cy="499560"/>
            <a:chOff x="-365760" y="528320"/>
            <a:chExt cx="1584960" cy="1584960"/>
          </a:xfrm>
        </p:grpSpPr>
        <p:sp>
          <p:nvSpPr>
            <p:cNvPr id="354" name="Freeform 73">
              <a:extLst>
                <a:ext uri="{FF2B5EF4-FFF2-40B4-BE49-F238E27FC236}">
                  <a16:creationId xmlns:a16="http://schemas.microsoft.com/office/drawing/2014/main" id="{09F0F03E-D0C6-4F6C-90C8-B13FBAB47790}"/>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5" name="Oval 354">
              <a:extLst>
                <a:ext uri="{FF2B5EF4-FFF2-40B4-BE49-F238E27FC236}">
                  <a16:creationId xmlns:a16="http://schemas.microsoft.com/office/drawing/2014/main" id="{9136DF7B-061F-4377-A568-A3924F29FE8C}"/>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356" name="Freeform 71">
            <a:extLst>
              <a:ext uri="{FF2B5EF4-FFF2-40B4-BE49-F238E27FC236}">
                <a16:creationId xmlns:a16="http://schemas.microsoft.com/office/drawing/2014/main" id="{1BDABE52-A33C-4486-99E0-3789F120A697}"/>
              </a:ext>
            </a:extLst>
          </p:cNvPr>
          <p:cNvSpPr>
            <a:spLocks/>
          </p:cNvSpPr>
          <p:nvPr/>
        </p:nvSpPr>
        <p:spPr bwMode="auto">
          <a:xfrm>
            <a:off x="3232440" y="3928587"/>
            <a:ext cx="63903" cy="551456"/>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57" name="Group 356">
            <a:extLst>
              <a:ext uri="{FF2B5EF4-FFF2-40B4-BE49-F238E27FC236}">
                <a16:creationId xmlns:a16="http://schemas.microsoft.com/office/drawing/2014/main" id="{46E52FB5-4400-41DD-A5C8-CD519A6AE9A4}"/>
              </a:ext>
            </a:extLst>
          </p:cNvPr>
          <p:cNvGrpSpPr/>
          <p:nvPr/>
        </p:nvGrpSpPr>
        <p:grpSpPr>
          <a:xfrm>
            <a:off x="2251494" y="3657087"/>
            <a:ext cx="499560" cy="499560"/>
            <a:chOff x="-365760" y="528320"/>
            <a:chExt cx="1584960" cy="1584960"/>
          </a:xfrm>
        </p:grpSpPr>
        <p:sp>
          <p:nvSpPr>
            <p:cNvPr id="358" name="Freeform 73">
              <a:extLst>
                <a:ext uri="{FF2B5EF4-FFF2-40B4-BE49-F238E27FC236}">
                  <a16:creationId xmlns:a16="http://schemas.microsoft.com/office/drawing/2014/main" id="{2FD156BE-764B-41DA-94D1-81FD50BE6F72}"/>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9" name="Oval 358">
              <a:extLst>
                <a:ext uri="{FF2B5EF4-FFF2-40B4-BE49-F238E27FC236}">
                  <a16:creationId xmlns:a16="http://schemas.microsoft.com/office/drawing/2014/main" id="{031E454D-3B78-470F-A369-1A0CD519DF50}"/>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360" name="Freeform 71">
            <a:extLst>
              <a:ext uri="{FF2B5EF4-FFF2-40B4-BE49-F238E27FC236}">
                <a16:creationId xmlns:a16="http://schemas.microsoft.com/office/drawing/2014/main" id="{60DFA445-7E63-43EB-8BB1-930E59F23844}"/>
              </a:ext>
            </a:extLst>
          </p:cNvPr>
          <p:cNvSpPr>
            <a:spLocks/>
          </p:cNvSpPr>
          <p:nvPr/>
        </p:nvSpPr>
        <p:spPr bwMode="auto">
          <a:xfrm>
            <a:off x="2471360" y="3928587"/>
            <a:ext cx="63903" cy="551456"/>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3" name="Freeform: Shape 322">
            <a:extLst>
              <a:ext uri="{FF2B5EF4-FFF2-40B4-BE49-F238E27FC236}">
                <a16:creationId xmlns:a16="http://schemas.microsoft.com/office/drawing/2014/main" id="{C8747D0E-F655-4C13-A6A5-75F2B51FBB25}"/>
              </a:ext>
            </a:extLst>
          </p:cNvPr>
          <p:cNvSpPr>
            <a:spLocks/>
          </p:cNvSpPr>
          <p:nvPr/>
        </p:nvSpPr>
        <p:spPr bwMode="auto">
          <a:xfrm flipV="1">
            <a:off x="931882" y="4465469"/>
            <a:ext cx="2354781" cy="597332"/>
          </a:xfrm>
          <a:custGeom>
            <a:avLst/>
            <a:gdLst>
              <a:gd name="connsiteX0" fmla="*/ 0 w 2354781"/>
              <a:gd name="connsiteY0" fmla="*/ 597332 h 597332"/>
              <a:gd name="connsiteX1" fmla="*/ 72967 w 2354781"/>
              <a:gd name="connsiteY1" fmla="*/ 597332 h 597332"/>
              <a:gd name="connsiteX2" fmla="*/ 2354781 w 2354781"/>
              <a:gd name="connsiteY2" fmla="*/ 597332 h 597332"/>
              <a:gd name="connsiteX3" fmla="*/ 333408 w 2354781"/>
              <a:gd name="connsiteY3" fmla="*/ 0 h 597332"/>
              <a:gd name="connsiteX4" fmla="*/ 206885 w 2354781"/>
              <a:gd name="connsiteY4" fmla="*/ 148171 h 597332"/>
              <a:gd name="connsiteX5" fmla="*/ 21610 w 2354781"/>
              <a:gd name="connsiteY5" fmla="*/ 514718 h 597332"/>
              <a:gd name="connsiteX6" fmla="*/ 0 w 2354781"/>
              <a:gd name="connsiteY6" fmla="*/ 597332 h 59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4781" h="597332">
                <a:moveTo>
                  <a:pt x="0" y="597332"/>
                </a:moveTo>
                <a:lnTo>
                  <a:pt x="72967" y="597332"/>
                </a:lnTo>
                <a:lnTo>
                  <a:pt x="2354781" y="597332"/>
                </a:lnTo>
                <a:lnTo>
                  <a:pt x="333408" y="0"/>
                </a:lnTo>
                <a:lnTo>
                  <a:pt x="206885" y="148171"/>
                </a:lnTo>
                <a:cubicBezTo>
                  <a:pt x="126690" y="258555"/>
                  <a:pt x="63651" y="381937"/>
                  <a:pt x="21610" y="514718"/>
                </a:cubicBezTo>
                <a:lnTo>
                  <a:pt x="0" y="597332"/>
                </a:lnTo>
                <a:close/>
              </a:path>
            </a:pathLst>
          </a:custGeom>
          <a:solidFill>
            <a:srgbClr val="646464"/>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2" name="Freeform: Shape 321">
            <a:extLst>
              <a:ext uri="{FF2B5EF4-FFF2-40B4-BE49-F238E27FC236}">
                <a16:creationId xmlns:a16="http://schemas.microsoft.com/office/drawing/2014/main" id="{FD43A18E-CDC5-4680-9004-A9147FAFE3D6}"/>
              </a:ext>
            </a:extLst>
          </p:cNvPr>
          <p:cNvSpPr>
            <a:spLocks/>
          </p:cNvSpPr>
          <p:nvPr/>
        </p:nvSpPr>
        <p:spPr bwMode="auto">
          <a:xfrm flipV="1">
            <a:off x="1728093" y="4465469"/>
            <a:ext cx="1792243" cy="994484"/>
          </a:xfrm>
          <a:custGeom>
            <a:avLst/>
            <a:gdLst>
              <a:gd name="connsiteX0" fmla="*/ 1699637 w 1792243"/>
              <a:gd name="connsiteY0" fmla="*/ 994484 h 994484"/>
              <a:gd name="connsiteX1" fmla="*/ 1719266 w 1792243"/>
              <a:gd name="connsiteY1" fmla="*/ 994484 h 994484"/>
              <a:gd name="connsiteX2" fmla="*/ 1792243 w 1792243"/>
              <a:gd name="connsiteY2" fmla="*/ 994484 h 994484"/>
              <a:gd name="connsiteX3" fmla="*/ 1770596 w 1792243"/>
              <a:gd name="connsiteY3" fmla="*/ 911870 h 994484"/>
              <a:gd name="connsiteX4" fmla="*/ 491841 w 1792243"/>
              <a:gd name="connsiteY4" fmla="*/ 0 h 994484"/>
              <a:gd name="connsiteX5" fmla="*/ 66955 w 1792243"/>
              <a:gd name="connsiteY5" fmla="*/ 67791 h 994484"/>
              <a:gd name="connsiteX6" fmla="*/ 0 w 1792243"/>
              <a:gd name="connsiteY6" fmla="*/ 92820 h 994484"/>
              <a:gd name="connsiteX7" fmla="*/ 1699637 w 1792243"/>
              <a:gd name="connsiteY7" fmla="*/ 994484 h 994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2243" h="994484">
                <a:moveTo>
                  <a:pt x="1699637" y="994484"/>
                </a:moveTo>
                <a:lnTo>
                  <a:pt x="1719266" y="994484"/>
                </a:lnTo>
                <a:lnTo>
                  <a:pt x="1792243" y="994484"/>
                </a:lnTo>
                <a:lnTo>
                  <a:pt x="1770596" y="911870"/>
                </a:lnTo>
                <a:cubicBezTo>
                  <a:pt x="1602077" y="380747"/>
                  <a:pt x="1096052" y="0"/>
                  <a:pt x="491841" y="0"/>
                </a:cubicBezTo>
                <a:cubicBezTo>
                  <a:pt x="343306" y="0"/>
                  <a:pt x="200396" y="23797"/>
                  <a:pt x="66955" y="67791"/>
                </a:cubicBezTo>
                <a:lnTo>
                  <a:pt x="0" y="92820"/>
                </a:lnTo>
                <a:lnTo>
                  <a:pt x="1699637" y="994484"/>
                </a:lnTo>
                <a:close/>
              </a:path>
            </a:pathLst>
          </a:custGeom>
          <a:solidFill>
            <a:srgbClr val="646464"/>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8" name="Freeform 54">
            <a:extLst>
              <a:ext uri="{FF2B5EF4-FFF2-40B4-BE49-F238E27FC236}">
                <a16:creationId xmlns:a16="http://schemas.microsoft.com/office/drawing/2014/main" id="{7757CDDE-C22B-4A7A-BA07-3308D3B07CD2}"/>
              </a:ext>
            </a:extLst>
          </p:cNvPr>
          <p:cNvSpPr>
            <a:spLocks noEditPoints="1"/>
          </p:cNvSpPr>
          <p:nvPr/>
        </p:nvSpPr>
        <p:spPr bwMode="auto">
          <a:xfrm flipH="1">
            <a:off x="956759" y="4007833"/>
            <a:ext cx="822053" cy="837060"/>
          </a:xfrm>
          <a:custGeom>
            <a:avLst/>
            <a:gdLst>
              <a:gd name="T0" fmla="*/ 255 w 255"/>
              <a:gd name="T1" fmla="*/ 38 h 261"/>
              <a:gd name="T2" fmla="*/ 209 w 255"/>
              <a:gd name="T3" fmla="*/ 0 h 261"/>
              <a:gd name="T4" fmla="*/ 0 w 255"/>
              <a:gd name="T5" fmla="*/ 69 h 261"/>
              <a:gd name="T6" fmla="*/ 53 w 255"/>
              <a:gd name="T7" fmla="*/ 139 h 261"/>
              <a:gd name="T8" fmla="*/ 99 w 255"/>
              <a:gd name="T9" fmla="*/ 139 h 261"/>
              <a:gd name="T10" fmla="*/ 180 w 255"/>
              <a:gd name="T11" fmla="*/ 137 h 261"/>
              <a:gd name="T12" fmla="*/ 254 w 255"/>
              <a:gd name="T13" fmla="*/ 70 h 261"/>
              <a:gd name="T14" fmla="*/ 247 w 255"/>
              <a:gd name="T15" fmla="*/ 67 h 261"/>
              <a:gd name="T16" fmla="*/ 96 w 255"/>
              <a:gd name="T17" fmla="*/ 52 h 261"/>
              <a:gd name="T18" fmla="*/ 79 w 255"/>
              <a:gd name="T19" fmla="*/ 63 h 261"/>
              <a:gd name="T20" fmla="*/ 66 w 255"/>
              <a:gd name="T21" fmla="*/ 67 h 261"/>
              <a:gd name="T22" fmla="*/ 94 w 255"/>
              <a:gd name="T23" fmla="*/ 96 h 261"/>
              <a:gd name="T24" fmla="*/ 90 w 255"/>
              <a:gd name="T25" fmla="*/ 103 h 261"/>
              <a:gd name="T26" fmla="*/ 100 w 255"/>
              <a:gd name="T27" fmla="*/ 68 h 261"/>
              <a:gd name="T28" fmla="*/ 60 w 255"/>
              <a:gd name="T29" fmla="*/ 65 h 261"/>
              <a:gd name="T30" fmla="*/ 72 w 255"/>
              <a:gd name="T31" fmla="*/ 86 h 261"/>
              <a:gd name="T32" fmla="*/ 58 w 255"/>
              <a:gd name="T33" fmla="*/ 116 h 261"/>
              <a:gd name="T34" fmla="*/ 29 w 255"/>
              <a:gd name="T35" fmla="*/ 121 h 261"/>
              <a:gd name="T36" fmla="*/ 93 w 255"/>
              <a:gd name="T37" fmla="*/ 137 h 261"/>
              <a:gd name="T38" fmla="*/ 83 w 255"/>
              <a:gd name="T39" fmla="*/ 111 h 261"/>
              <a:gd name="T40" fmla="*/ 100 w 255"/>
              <a:gd name="T41" fmla="*/ 104 h 261"/>
              <a:gd name="T42" fmla="*/ 155 w 255"/>
              <a:gd name="T43" fmla="*/ 72 h 261"/>
              <a:gd name="T44" fmla="*/ 125 w 255"/>
              <a:gd name="T45" fmla="*/ 57 h 261"/>
              <a:gd name="T46" fmla="*/ 163 w 255"/>
              <a:gd name="T47" fmla="*/ 68 h 261"/>
              <a:gd name="T48" fmla="*/ 200 w 255"/>
              <a:gd name="T49" fmla="*/ 39 h 261"/>
              <a:gd name="T50" fmla="*/ 209 w 255"/>
              <a:gd name="T51" fmla="*/ 48 h 261"/>
              <a:gd name="T52" fmla="*/ 198 w 255"/>
              <a:gd name="T53" fmla="*/ 58 h 261"/>
              <a:gd name="T54" fmla="*/ 201 w 255"/>
              <a:gd name="T55" fmla="*/ 36 h 261"/>
              <a:gd name="T56" fmla="*/ 198 w 255"/>
              <a:gd name="T57" fmla="*/ 35 h 261"/>
              <a:gd name="T58" fmla="*/ 195 w 255"/>
              <a:gd name="T59" fmla="*/ 67 h 261"/>
              <a:gd name="T60" fmla="*/ 218 w 255"/>
              <a:gd name="T61" fmla="*/ 68 h 261"/>
              <a:gd name="T62" fmla="*/ 216 w 255"/>
              <a:gd name="T63" fmla="*/ 64 h 261"/>
              <a:gd name="T64" fmla="*/ 223 w 255"/>
              <a:gd name="T65" fmla="*/ 61 h 261"/>
              <a:gd name="T66" fmla="*/ 194 w 255"/>
              <a:gd name="T67" fmla="*/ 36 h 261"/>
              <a:gd name="T68" fmla="*/ 204 w 255"/>
              <a:gd name="T69" fmla="*/ 70 h 261"/>
              <a:gd name="T70" fmla="*/ 209 w 255"/>
              <a:gd name="T71" fmla="*/ 84 h 261"/>
              <a:gd name="T72" fmla="*/ 209 w 255"/>
              <a:gd name="T73" fmla="*/ 102 h 261"/>
              <a:gd name="T74" fmla="*/ 227 w 255"/>
              <a:gd name="T75" fmla="*/ 113 h 261"/>
              <a:gd name="T76" fmla="*/ 196 w 255"/>
              <a:gd name="T77" fmla="*/ 94 h 261"/>
              <a:gd name="T78" fmla="*/ 193 w 255"/>
              <a:gd name="T79" fmla="*/ 97 h 261"/>
              <a:gd name="T80" fmla="*/ 185 w 255"/>
              <a:gd name="T81" fmla="*/ 135 h 261"/>
              <a:gd name="T82" fmla="*/ 226 w 255"/>
              <a:gd name="T83" fmla="*/ 97 h 261"/>
              <a:gd name="T84" fmla="*/ 230 w 255"/>
              <a:gd name="T85" fmla="*/ 57 h 261"/>
              <a:gd name="T86" fmla="*/ 247 w 255"/>
              <a:gd name="T87" fmla="*/ 36 h 261"/>
              <a:gd name="T88" fmla="*/ 205 w 255"/>
              <a:gd name="T89" fmla="*/ 4 h 261"/>
              <a:gd name="T90" fmla="*/ 80 w 255"/>
              <a:gd name="T91" fmla="*/ 13 h 261"/>
              <a:gd name="T92" fmla="*/ 51 w 255"/>
              <a:gd name="T93" fmla="*/ 66 h 261"/>
              <a:gd name="T94" fmla="*/ 50 w 255"/>
              <a:gd name="T95" fmla="*/ 68 h 261"/>
              <a:gd name="T96" fmla="*/ 72 w 255"/>
              <a:gd name="T97" fmla="*/ 151 h 261"/>
              <a:gd name="T98" fmla="*/ 56 w 255"/>
              <a:gd name="T99" fmla="*/ 170 h 261"/>
              <a:gd name="T100" fmla="*/ 46 w 255"/>
              <a:gd name="T101" fmla="*/ 197 h 261"/>
              <a:gd name="T102" fmla="*/ 29 w 255"/>
              <a:gd name="T103" fmla="*/ 232 h 261"/>
              <a:gd name="T104" fmla="*/ 114 w 255"/>
              <a:gd name="T105" fmla="*/ 202 h 261"/>
              <a:gd name="T106" fmla="*/ 54 w 255"/>
              <a:gd name="T107" fmla="*/ 166 h 261"/>
              <a:gd name="T108" fmla="*/ 101 w 255"/>
              <a:gd name="T109" fmla="*/ 163 h 261"/>
              <a:gd name="T110" fmla="*/ 152 w 255"/>
              <a:gd name="T111" fmla="*/ 121 h 261"/>
              <a:gd name="T112" fmla="*/ 152 w 255"/>
              <a:gd name="T113" fmla="*/ 12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5" h="261">
                <a:moveTo>
                  <a:pt x="255" y="69"/>
                </a:moveTo>
                <a:cubicBezTo>
                  <a:pt x="255" y="67"/>
                  <a:pt x="255" y="67"/>
                  <a:pt x="255" y="67"/>
                </a:cubicBezTo>
                <a:cubicBezTo>
                  <a:pt x="232" y="58"/>
                  <a:pt x="232" y="58"/>
                  <a:pt x="232" y="58"/>
                </a:cubicBezTo>
                <a:cubicBezTo>
                  <a:pt x="240" y="53"/>
                  <a:pt x="247" y="47"/>
                  <a:pt x="254" y="39"/>
                </a:cubicBezTo>
                <a:cubicBezTo>
                  <a:pt x="254" y="39"/>
                  <a:pt x="254" y="39"/>
                  <a:pt x="254" y="39"/>
                </a:cubicBezTo>
                <a:cubicBezTo>
                  <a:pt x="254" y="39"/>
                  <a:pt x="254" y="39"/>
                  <a:pt x="254" y="39"/>
                </a:cubicBezTo>
                <a:cubicBezTo>
                  <a:pt x="255" y="39"/>
                  <a:pt x="255" y="38"/>
                  <a:pt x="255" y="38"/>
                </a:cubicBezTo>
                <a:cubicBezTo>
                  <a:pt x="255" y="38"/>
                  <a:pt x="255" y="38"/>
                  <a:pt x="255" y="38"/>
                </a:cubicBezTo>
                <a:cubicBezTo>
                  <a:pt x="255" y="36"/>
                  <a:pt x="255" y="36"/>
                  <a:pt x="255" y="36"/>
                </a:cubicBezTo>
                <a:cubicBezTo>
                  <a:pt x="224" y="22"/>
                  <a:pt x="224" y="22"/>
                  <a:pt x="224" y="22"/>
                </a:cubicBezTo>
                <a:cubicBezTo>
                  <a:pt x="211" y="0"/>
                  <a:pt x="211" y="0"/>
                  <a:pt x="211" y="0"/>
                </a:cubicBezTo>
                <a:cubicBezTo>
                  <a:pt x="209" y="0"/>
                  <a:pt x="209" y="0"/>
                  <a:pt x="209" y="0"/>
                </a:cubicBezTo>
                <a:cubicBezTo>
                  <a:pt x="209" y="0"/>
                  <a:pt x="209" y="0"/>
                  <a:pt x="209" y="0"/>
                </a:cubicBezTo>
                <a:cubicBezTo>
                  <a:pt x="209" y="0"/>
                  <a:pt x="209" y="0"/>
                  <a:pt x="209" y="0"/>
                </a:cubicBezTo>
                <a:cubicBezTo>
                  <a:pt x="208" y="0"/>
                  <a:pt x="208" y="0"/>
                  <a:pt x="208" y="0"/>
                </a:cubicBezTo>
                <a:cubicBezTo>
                  <a:pt x="207" y="1"/>
                  <a:pt x="207" y="1"/>
                  <a:pt x="207" y="1"/>
                </a:cubicBezTo>
                <a:cubicBezTo>
                  <a:pt x="165" y="24"/>
                  <a:pt x="124" y="19"/>
                  <a:pt x="79" y="10"/>
                </a:cubicBezTo>
                <a:cubicBezTo>
                  <a:pt x="78" y="9"/>
                  <a:pt x="78" y="9"/>
                  <a:pt x="78" y="9"/>
                </a:cubicBezTo>
                <a:cubicBezTo>
                  <a:pt x="74" y="9"/>
                  <a:pt x="74" y="9"/>
                  <a:pt x="74" y="9"/>
                </a:cubicBezTo>
                <a:cubicBezTo>
                  <a:pt x="52" y="46"/>
                  <a:pt x="52" y="46"/>
                  <a:pt x="52" y="46"/>
                </a:cubicBezTo>
                <a:cubicBezTo>
                  <a:pt x="0" y="69"/>
                  <a:pt x="0" y="69"/>
                  <a:pt x="0" y="69"/>
                </a:cubicBezTo>
                <a:cubicBezTo>
                  <a:pt x="1" y="74"/>
                  <a:pt x="1" y="74"/>
                  <a:pt x="1" y="74"/>
                </a:cubicBezTo>
                <a:cubicBezTo>
                  <a:pt x="52" y="74"/>
                  <a:pt x="52" y="74"/>
                  <a:pt x="52" y="74"/>
                </a:cubicBezTo>
                <a:cubicBezTo>
                  <a:pt x="52" y="98"/>
                  <a:pt x="52" y="98"/>
                  <a:pt x="52" y="98"/>
                </a:cubicBezTo>
                <a:cubicBezTo>
                  <a:pt x="0" y="121"/>
                  <a:pt x="0" y="121"/>
                  <a:pt x="0" y="121"/>
                </a:cubicBezTo>
                <a:cubicBezTo>
                  <a:pt x="1" y="126"/>
                  <a:pt x="1" y="126"/>
                  <a:pt x="1" y="126"/>
                </a:cubicBezTo>
                <a:cubicBezTo>
                  <a:pt x="53" y="126"/>
                  <a:pt x="53" y="126"/>
                  <a:pt x="53" y="126"/>
                </a:cubicBezTo>
                <a:cubicBezTo>
                  <a:pt x="53" y="139"/>
                  <a:pt x="53" y="139"/>
                  <a:pt x="53" y="139"/>
                </a:cubicBezTo>
                <a:cubicBezTo>
                  <a:pt x="14" y="259"/>
                  <a:pt x="14" y="259"/>
                  <a:pt x="14" y="259"/>
                </a:cubicBezTo>
                <a:cubicBezTo>
                  <a:pt x="19" y="261"/>
                  <a:pt x="19" y="261"/>
                  <a:pt x="19" y="261"/>
                </a:cubicBezTo>
                <a:cubicBezTo>
                  <a:pt x="27" y="238"/>
                  <a:pt x="27" y="238"/>
                  <a:pt x="27" y="238"/>
                </a:cubicBezTo>
                <a:cubicBezTo>
                  <a:pt x="125" y="238"/>
                  <a:pt x="125" y="238"/>
                  <a:pt x="125" y="238"/>
                </a:cubicBezTo>
                <a:cubicBezTo>
                  <a:pt x="133" y="261"/>
                  <a:pt x="133" y="261"/>
                  <a:pt x="133" y="261"/>
                </a:cubicBezTo>
                <a:cubicBezTo>
                  <a:pt x="138" y="259"/>
                  <a:pt x="138" y="259"/>
                  <a:pt x="138" y="259"/>
                </a:cubicBezTo>
                <a:cubicBezTo>
                  <a:pt x="99" y="139"/>
                  <a:pt x="99" y="139"/>
                  <a:pt x="99" y="139"/>
                </a:cubicBezTo>
                <a:cubicBezTo>
                  <a:pt x="99" y="126"/>
                  <a:pt x="99" y="126"/>
                  <a:pt x="99" y="126"/>
                </a:cubicBezTo>
                <a:cubicBezTo>
                  <a:pt x="151" y="126"/>
                  <a:pt x="151" y="126"/>
                  <a:pt x="151" y="126"/>
                </a:cubicBezTo>
                <a:cubicBezTo>
                  <a:pt x="151" y="125"/>
                  <a:pt x="151" y="125"/>
                  <a:pt x="151" y="125"/>
                </a:cubicBezTo>
                <a:cubicBezTo>
                  <a:pt x="162" y="123"/>
                  <a:pt x="173" y="120"/>
                  <a:pt x="183" y="116"/>
                </a:cubicBezTo>
                <a:cubicBezTo>
                  <a:pt x="172" y="150"/>
                  <a:pt x="172" y="150"/>
                  <a:pt x="172" y="150"/>
                </a:cubicBezTo>
                <a:cubicBezTo>
                  <a:pt x="175" y="151"/>
                  <a:pt x="175" y="151"/>
                  <a:pt x="175" y="151"/>
                </a:cubicBezTo>
                <a:cubicBezTo>
                  <a:pt x="180" y="137"/>
                  <a:pt x="180" y="137"/>
                  <a:pt x="180" y="137"/>
                </a:cubicBezTo>
                <a:cubicBezTo>
                  <a:pt x="239" y="137"/>
                  <a:pt x="239" y="137"/>
                  <a:pt x="239" y="137"/>
                </a:cubicBezTo>
                <a:cubicBezTo>
                  <a:pt x="243" y="151"/>
                  <a:pt x="243" y="151"/>
                  <a:pt x="243" y="151"/>
                </a:cubicBezTo>
                <a:cubicBezTo>
                  <a:pt x="246" y="150"/>
                  <a:pt x="246" y="150"/>
                  <a:pt x="246" y="150"/>
                </a:cubicBezTo>
                <a:cubicBezTo>
                  <a:pt x="228" y="93"/>
                  <a:pt x="228" y="93"/>
                  <a:pt x="228" y="93"/>
                </a:cubicBezTo>
                <a:cubicBezTo>
                  <a:pt x="237" y="86"/>
                  <a:pt x="245" y="79"/>
                  <a:pt x="254" y="70"/>
                </a:cubicBezTo>
                <a:cubicBezTo>
                  <a:pt x="254" y="70"/>
                  <a:pt x="254" y="70"/>
                  <a:pt x="254" y="70"/>
                </a:cubicBezTo>
                <a:cubicBezTo>
                  <a:pt x="254" y="70"/>
                  <a:pt x="254" y="70"/>
                  <a:pt x="254" y="70"/>
                </a:cubicBezTo>
                <a:cubicBezTo>
                  <a:pt x="255" y="70"/>
                  <a:pt x="255" y="70"/>
                  <a:pt x="255" y="70"/>
                </a:cubicBezTo>
                <a:lnTo>
                  <a:pt x="255" y="69"/>
                </a:lnTo>
                <a:close/>
                <a:moveTo>
                  <a:pt x="247" y="67"/>
                </a:moveTo>
                <a:cubicBezTo>
                  <a:pt x="223" y="67"/>
                  <a:pt x="223" y="67"/>
                  <a:pt x="223" y="67"/>
                </a:cubicBezTo>
                <a:cubicBezTo>
                  <a:pt x="223" y="63"/>
                  <a:pt x="223" y="63"/>
                  <a:pt x="223" y="63"/>
                </a:cubicBezTo>
                <a:cubicBezTo>
                  <a:pt x="225" y="62"/>
                  <a:pt x="227" y="61"/>
                  <a:pt x="229" y="60"/>
                </a:cubicBezTo>
                <a:lnTo>
                  <a:pt x="247" y="67"/>
                </a:lnTo>
                <a:close/>
                <a:moveTo>
                  <a:pt x="113" y="58"/>
                </a:moveTo>
                <a:cubicBezTo>
                  <a:pt x="109" y="58"/>
                  <a:pt x="105" y="59"/>
                  <a:pt x="101" y="60"/>
                </a:cubicBezTo>
                <a:cubicBezTo>
                  <a:pt x="101" y="52"/>
                  <a:pt x="101" y="52"/>
                  <a:pt x="101" y="52"/>
                </a:cubicBezTo>
                <a:lnTo>
                  <a:pt x="113" y="58"/>
                </a:lnTo>
                <a:close/>
                <a:moveTo>
                  <a:pt x="86" y="62"/>
                </a:moveTo>
                <a:cubicBezTo>
                  <a:pt x="80" y="60"/>
                  <a:pt x="80" y="60"/>
                  <a:pt x="80" y="60"/>
                </a:cubicBezTo>
                <a:cubicBezTo>
                  <a:pt x="96" y="52"/>
                  <a:pt x="96" y="52"/>
                  <a:pt x="96" y="52"/>
                </a:cubicBezTo>
                <a:cubicBezTo>
                  <a:pt x="95" y="61"/>
                  <a:pt x="95" y="61"/>
                  <a:pt x="95" y="61"/>
                </a:cubicBezTo>
                <a:cubicBezTo>
                  <a:pt x="92" y="61"/>
                  <a:pt x="89" y="62"/>
                  <a:pt x="86" y="62"/>
                </a:cubicBezTo>
                <a:close/>
                <a:moveTo>
                  <a:pt x="95" y="63"/>
                </a:moveTo>
                <a:cubicBezTo>
                  <a:pt x="95" y="67"/>
                  <a:pt x="95" y="67"/>
                  <a:pt x="95" y="67"/>
                </a:cubicBezTo>
                <a:cubicBezTo>
                  <a:pt x="89" y="64"/>
                  <a:pt x="89" y="64"/>
                  <a:pt x="89" y="64"/>
                </a:cubicBezTo>
                <a:cubicBezTo>
                  <a:pt x="91" y="64"/>
                  <a:pt x="93" y="63"/>
                  <a:pt x="95" y="63"/>
                </a:cubicBezTo>
                <a:close/>
                <a:moveTo>
                  <a:pt x="79" y="63"/>
                </a:moveTo>
                <a:cubicBezTo>
                  <a:pt x="76" y="64"/>
                  <a:pt x="74" y="64"/>
                  <a:pt x="71" y="64"/>
                </a:cubicBezTo>
                <a:cubicBezTo>
                  <a:pt x="76" y="62"/>
                  <a:pt x="76" y="62"/>
                  <a:pt x="76" y="62"/>
                </a:cubicBezTo>
                <a:lnTo>
                  <a:pt x="79" y="63"/>
                </a:lnTo>
                <a:close/>
                <a:moveTo>
                  <a:pt x="82" y="65"/>
                </a:moveTo>
                <a:cubicBezTo>
                  <a:pt x="90" y="69"/>
                  <a:pt x="90" y="69"/>
                  <a:pt x="90" y="69"/>
                </a:cubicBezTo>
                <a:cubicBezTo>
                  <a:pt x="62" y="69"/>
                  <a:pt x="62" y="69"/>
                  <a:pt x="62" y="69"/>
                </a:cubicBezTo>
                <a:cubicBezTo>
                  <a:pt x="66" y="67"/>
                  <a:pt x="66" y="67"/>
                  <a:pt x="66" y="67"/>
                </a:cubicBezTo>
                <a:cubicBezTo>
                  <a:pt x="72" y="66"/>
                  <a:pt x="77" y="66"/>
                  <a:pt x="82" y="65"/>
                </a:cubicBezTo>
                <a:close/>
                <a:moveTo>
                  <a:pt x="92" y="73"/>
                </a:moveTo>
                <a:cubicBezTo>
                  <a:pt x="76" y="83"/>
                  <a:pt x="76" y="83"/>
                  <a:pt x="76" y="83"/>
                </a:cubicBezTo>
                <a:cubicBezTo>
                  <a:pt x="60" y="73"/>
                  <a:pt x="60" y="73"/>
                  <a:pt x="60" y="73"/>
                </a:cubicBezTo>
                <a:lnTo>
                  <a:pt x="92" y="73"/>
                </a:lnTo>
                <a:close/>
                <a:moveTo>
                  <a:pt x="95" y="76"/>
                </a:moveTo>
                <a:cubicBezTo>
                  <a:pt x="94" y="96"/>
                  <a:pt x="94" y="96"/>
                  <a:pt x="94" y="96"/>
                </a:cubicBezTo>
                <a:cubicBezTo>
                  <a:pt x="80" y="86"/>
                  <a:pt x="80" y="86"/>
                  <a:pt x="80" y="86"/>
                </a:cubicBezTo>
                <a:lnTo>
                  <a:pt x="95" y="76"/>
                </a:lnTo>
                <a:close/>
                <a:moveTo>
                  <a:pt x="92" y="99"/>
                </a:moveTo>
                <a:cubicBezTo>
                  <a:pt x="60" y="99"/>
                  <a:pt x="60" y="99"/>
                  <a:pt x="60" y="99"/>
                </a:cubicBezTo>
                <a:cubicBezTo>
                  <a:pt x="76" y="88"/>
                  <a:pt x="76" y="88"/>
                  <a:pt x="76" y="88"/>
                </a:cubicBezTo>
                <a:lnTo>
                  <a:pt x="92" y="99"/>
                </a:lnTo>
                <a:close/>
                <a:moveTo>
                  <a:pt x="90" y="103"/>
                </a:moveTo>
                <a:cubicBezTo>
                  <a:pt x="76" y="110"/>
                  <a:pt x="76" y="110"/>
                  <a:pt x="76" y="110"/>
                </a:cubicBezTo>
                <a:cubicBezTo>
                  <a:pt x="62" y="103"/>
                  <a:pt x="62" y="103"/>
                  <a:pt x="62" y="103"/>
                </a:cubicBezTo>
                <a:lnTo>
                  <a:pt x="90" y="103"/>
                </a:lnTo>
                <a:close/>
                <a:moveTo>
                  <a:pt x="101" y="62"/>
                </a:moveTo>
                <a:cubicBezTo>
                  <a:pt x="106" y="61"/>
                  <a:pt x="111" y="60"/>
                  <a:pt x="117" y="59"/>
                </a:cubicBezTo>
                <a:cubicBezTo>
                  <a:pt x="138" y="68"/>
                  <a:pt x="138" y="68"/>
                  <a:pt x="138" y="68"/>
                </a:cubicBezTo>
                <a:cubicBezTo>
                  <a:pt x="100" y="68"/>
                  <a:pt x="100" y="68"/>
                  <a:pt x="100" y="68"/>
                </a:cubicBezTo>
                <a:lnTo>
                  <a:pt x="101" y="62"/>
                </a:lnTo>
                <a:close/>
                <a:moveTo>
                  <a:pt x="76" y="57"/>
                </a:moveTo>
                <a:cubicBezTo>
                  <a:pt x="62" y="50"/>
                  <a:pt x="62" y="50"/>
                  <a:pt x="62" y="50"/>
                </a:cubicBezTo>
                <a:cubicBezTo>
                  <a:pt x="90" y="50"/>
                  <a:pt x="90" y="50"/>
                  <a:pt x="90" y="50"/>
                </a:cubicBezTo>
                <a:lnTo>
                  <a:pt x="76" y="57"/>
                </a:lnTo>
                <a:close/>
                <a:moveTo>
                  <a:pt x="72" y="60"/>
                </a:moveTo>
                <a:cubicBezTo>
                  <a:pt x="60" y="65"/>
                  <a:pt x="60" y="65"/>
                  <a:pt x="60" y="65"/>
                </a:cubicBezTo>
                <a:cubicBezTo>
                  <a:pt x="59" y="66"/>
                  <a:pt x="58" y="66"/>
                  <a:pt x="57" y="66"/>
                </a:cubicBezTo>
                <a:cubicBezTo>
                  <a:pt x="56" y="52"/>
                  <a:pt x="56" y="52"/>
                  <a:pt x="56" y="52"/>
                </a:cubicBezTo>
                <a:lnTo>
                  <a:pt x="72" y="60"/>
                </a:lnTo>
                <a:close/>
                <a:moveTo>
                  <a:pt x="72" y="86"/>
                </a:moveTo>
                <a:cubicBezTo>
                  <a:pt x="58" y="96"/>
                  <a:pt x="58" y="96"/>
                  <a:pt x="58" y="96"/>
                </a:cubicBezTo>
                <a:cubicBezTo>
                  <a:pt x="57" y="76"/>
                  <a:pt x="57" y="76"/>
                  <a:pt x="57" y="76"/>
                </a:cubicBezTo>
                <a:lnTo>
                  <a:pt x="72" y="86"/>
                </a:lnTo>
                <a:close/>
                <a:moveTo>
                  <a:pt x="70" y="111"/>
                </a:moveTo>
                <a:cubicBezTo>
                  <a:pt x="66" y="112"/>
                  <a:pt x="62" y="113"/>
                  <a:pt x="58" y="114"/>
                </a:cubicBezTo>
                <a:cubicBezTo>
                  <a:pt x="58" y="105"/>
                  <a:pt x="58" y="105"/>
                  <a:pt x="58" y="105"/>
                </a:cubicBezTo>
                <a:lnTo>
                  <a:pt x="70" y="111"/>
                </a:lnTo>
                <a:close/>
                <a:moveTo>
                  <a:pt x="68" y="114"/>
                </a:moveTo>
                <a:cubicBezTo>
                  <a:pt x="58" y="119"/>
                  <a:pt x="58" y="119"/>
                  <a:pt x="58" y="119"/>
                </a:cubicBezTo>
                <a:cubicBezTo>
                  <a:pt x="58" y="116"/>
                  <a:pt x="58" y="116"/>
                  <a:pt x="58" y="116"/>
                </a:cubicBezTo>
                <a:cubicBezTo>
                  <a:pt x="61" y="115"/>
                  <a:pt x="65" y="115"/>
                  <a:pt x="68" y="114"/>
                </a:cubicBezTo>
                <a:close/>
                <a:moveTo>
                  <a:pt x="76" y="114"/>
                </a:moveTo>
                <a:cubicBezTo>
                  <a:pt x="90" y="122"/>
                  <a:pt x="90" y="122"/>
                  <a:pt x="90" y="122"/>
                </a:cubicBezTo>
                <a:cubicBezTo>
                  <a:pt x="62" y="122"/>
                  <a:pt x="62" y="122"/>
                  <a:pt x="62" y="122"/>
                </a:cubicBezTo>
                <a:lnTo>
                  <a:pt x="76" y="114"/>
                </a:lnTo>
                <a:close/>
                <a:moveTo>
                  <a:pt x="53" y="121"/>
                </a:moveTo>
                <a:cubicBezTo>
                  <a:pt x="29" y="121"/>
                  <a:pt x="29" y="121"/>
                  <a:pt x="29" y="121"/>
                </a:cubicBezTo>
                <a:cubicBezTo>
                  <a:pt x="37" y="120"/>
                  <a:pt x="45" y="118"/>
                  <a:pt x="53" y="117"/>
                </a:cubicBezTo>
                <a:lnTo>
                  <a:pt x="53" y="121"/>
                </a:lnTo>
                <a:close/>
                <a:moveTo>
                  <a:pt x="93" y="137"/>
                </a:moveTo>
                <a:cubicBezTo>
                  <a:pt x="59" y="137"/>
                  <a:pt x="59" y="137"/>
                  <a:pt x="59" y="137"/>
                </a:cubicBezTo>
                <a:cubicBezTo>
                  <a:pt x="58" y="126"/>
                  <a:pt x="58" y="126"/>
                  <a:pt x="58" y="126"/>
                </a:cubicBezTo>
                <a:cubicBezTo>
                  <a:pt x="94" y="126"/>
                  <a:pt x="94" y="126"/>
                  <a:pt x="94" y="126"/>
                </a:cubicBezTo>
                <a:lnTo>
                  <a:pt x="93" y="137"/>
                </a:lnTo>
                <a:close/>
                <a:moveTo>
                  <a:pt x="89" y="141"/>
                </a:moveTo>
                <a:cubicBezTo>
                  <a:pt x="76" y="148"/>
                  <a:pt x="76" y="148"/>
                  <a:pt x="76" y="148"/>
                </a:cubicBezTo>
                <a:cubicBezTo>
                  <a:pt x="63" y="141"/>
                  <a:pt x="63" y="141"/>
                  <a:pt x="63" y="141"/>
                </a:cubicBezTo>
                <a:lnTo>
                  <a:pt x="89" y="141"/>
                </a:lnTo>
                <a:close/>
                <a:moveTo>
                  <a:pt x="94" y="119"/>
                </a:moveTo>
                <a:cubicBezTo>
                  <a:pt x="80" y="112"/>
                  <a:pt x="80" y="112"/>
                  <a:pt x="80" y="112"/>
                </a:cubicBezTo>
                <a:cubicBezTo>
                  <a:pt x="83" y="111"/>
                  <a:pt x="83" y="111"/>
                  <a:pt x="83" y="111"/>
                </a:cubicBezTo>
                <a:cubicBezTo>
                  <a:pt x="87" y="110"/>
                  <a:pt x="91" y="109"/>
                  <a:pt x="94" y="108"/>
                </a:cubicBezTo>
                <a:lnTo>
                  <a:pt x="94" y="119"/>
                </a:lnTo>
                <a:close/>
                <a:moveTo>
                  <a:pt x="91" y="106"/>
                </a:moveTo>
                <a:cubicBezTo>
                  <a:pt x="94" y="105"/>
                  <a:pt x="94" y="105"/>
                  <a:pt x="94" y="105"/>
                </a:cubicBezTo>
                <a:cubicBezTo>
                  <a:pt x="94" y="106"/>
                  <a:pt x="94" y="106"/>
                  <a:pt x="94" y="106"/>
                </a:cubicBezTo>
                <a:cubicBezTo>
                  <a:pt x="93" y="106"/>
                  <a:pt x="92" y="106"/>
                  <a:pt x="91" y="106"/>
                </a:cubicBezTo>
                <a:close/>
                <a:moveTo>
                  <a:pt x="100" y="104"/>
                </a:moveTo>
                <a:cubicBezTo>
                  <a:pt x="100" y="104"/>
                  <a:pt x="100" y="104"/>
                  <a:pt x="100" y="104"/>
                </a:cubicBezTo>
                <a:cubicBezTo>
                  <a:pt x="100" y="104"/>
                  <a:pt x="100" y="104"/>
                  <a:pt x="100" y="104"/>
                </a:cubicBezTo>
                <a:close/>
                <a:moveTo>
                  <a:pt x="100" y="98"/>
                </a:moveTo>
                <a:cubicBezTo>
                  <a:pt x="100" y="74"/>
                  <a:pt x="100" y="74"/>
                  <a:pt x="100" y="74"/>
                </a:cubicBezTo>
                <a:cubicBezTo>
                  <a:pt x="151" y="74"/>
                  <a:pt x="151" y="74"/>
                  <a:pt x="151" y="74"/>
                </a:cubicBezTo>
                <a:cubicBezTo>
                  <a:pt x="151" y="72"/>
                  <a:pt x="151" y="72"/>
                  <a:pt x="151" y="72"/>
                </a:cubicBezTo>
                <a:cubicBezTo>
                  <a:pt x="155" y="72"/>
                  <a:pt x="155" y="72"/>
                  <a:pt x="155" y="72"/>
                </a:cubicBezTo>
                <a:cubicBezTo>
                  <a:pt x="156" y="72"/>
                  <a:pt x="158" y="72"/>
                  <a:pt x="160" y="73"/>
                </a:cubicBezTo>
                <a:cubicBezTo>
                  <a:pt x="150" y="84"/>
                  <a:pt x="132" y="94"/>
                  <a:pt x="108" y="102"/>
                </a:cubicBezTo>
                <a:lnTo>
                  <a:pt x="100" y="98"/>
                </a:lnTo>
                <a:close/>
                <a:moveTo>
                  <a:pt x="155" y="70"/>
                </a:moveTo>
                <a:cubicBezTo>
                  <a:pt x="152" y="70"/>
                  <a:pt x="152" y="70"/>
                  <a:pt x="152" y="70"/>
                </a:cubicBezTo>
                <a:cubicBezTo>
                  <a:pt x="152" y="69"/>
                  <a:pt x="152" y="69"/>
                  <a:pt x="152" y="69"/>
                </a:cubicBezTo>
                <a:cubicBezTo>
                  <a:pt x="125" y="57"/>
                  <a:pt x="125" y="57"/>
                  <a:pt x="125" y="57"/>
                </a:cubicBezTo>
                <a:cubicBezTo>
                  <a:pt x="141" y="52"/>
                  <a:pt x="155" y="47"/>
                  <a:pt x="164" y="39"/>
                </a:cubicBezTo>
                <a:cubicBezTo>
                  <a:pt x="164" y="39"/>
                  <a:pt x="164" y="39"/>
                  <a:pt x="164" y="39"/>
                </a:cubicBezTo>
                <a:cubicBezTo>
                  <a:pt x="195" y="39"/>
                  <a:pt x="195" y="39"/>
                  <a:pt x="195" y="39"/>
                </a:cubicBezTo>
                <a:cubicBezTo>
                  <a:pt x="195" y="54"/>
                  <a:pt x="195" y="54"/>
                  <a:pt x="195" y="54"/>
                </a:cubicBezTo>
                <a:cubicBezTo>
                  <a:pt x="163" y="67"/>
                  <a:pt x="163" y="67"/>
                  <a:pt x="163" y="67"/>
                </a:cubicBezTo>
                <a:cubicBezTo>
                  <a:pt x="164" y="69"/>
                  <a:pt x="164" y="69"/>
                  <a:pt x="164" y="69"/>
                </a:cubicBezTo>
                <a:cubicBezTo>
                  <a:pt x="163" y="68"/>
                  <a:pt x="163" y="68"/>
                  <a:pt x="163" y="68"/>
                </a:cubicBezTo>
                <a:cubicBezTo>
                  <a:pt x="163" y="69"/>
                  <a:pt x="162" y="70"/>
                  <a:pt x="161" y="71"/>
                </a:cubicBezTo>
                <a:cubicBezTo>
                  <a:pt x="159" y="71"/>
                  <a:pt x="157" y="70"/>
                  <a:pt x="155" y="70"/>
                </a:cubicBezTo>
                <a:close/>
                <a:moveTo>
                  <a:pt x="207" y="46"/>
                </a:moveTo>
                <a:cubicBezTo>
                  <a:pt x="198" y="52"/>
                  <a:pt x="198" y="52"/>
                  <a:pt x="198" y="52"/>
                </a:cubicBezTo>
                <a:cubicBezTo>
                  <a:pt x="198" y="40"/>
                  <a:pt x="198" y="40"/>
                  <a:pt x="198" y="40"/>
                </a:cubicBezTo>
                <a:lnTo>
                  <a:pt x="207" y="46"/>
                </a:lnTo>
                <a:close/>
                <a:moveTo>
                  <a:pt x="200" y="39"/>
                </a:moveTo>
                <a:cubicBezTo>
                  <a:pt x="219" y="39"/>
                  <a:pt x="219" y="39"/>
                  <a:pt x="219" y="39"/>
                </a:cubicBezTo>
                <a:cubicBezTo>
                  <a:pt x="209" y="45"/>
                  <a:pt x="209" y="45"/>
                  <a:pt x="209" y="45"/>
                </a:cubicBezTo>
                <a:lnTo>
                  <a:pt x="200" y="39"/>
                </a:lnTo>
                <a:close/>
                <a:moveTo>
                  <a:pt x="209" y="48"/>
                </a:moveTo>
                <a:cubicBezTo>
                  <a:pt x="219" y="54"/>
                  <a:pt x="219" y="54"/>
                  <a:pt x="219" y="54"/>
                </a:cubicBezTo>
                <a:cubicBezTo>
                  <a:pt x="200" y="54"/>
                  <a:pt x="200" y="54"/>
                  <a:pt x="200" y="54"/>
                </a:cubicBezTo>
                <a:lnTo>
                  <a:pt x="209" y="48"/>
                </a:lnTo>
                <a:close/>
                <a:moveTo>
                  <a:pt x="201" y="56"/>
                </a:moveTo>
                <a:cubicBezTo>
                  <a:pt x="218" y="56"/>
                  <a:pt x="218" y="56"/>
                  <a:pt x="218" y="56"/>
                </a:cubicBezTo>
                <a:cubicBezTo>
                  <a:pt x="209" y="61"/>
                  <a:pt x="209" y="61"/>
                  <a:pt x="209" y="61"/>
                </a:cubicBezTo>
                <a:lnTo>
                  <a:pt x="201" y="56"/>
                </a:lnTo>
                <a:close/>
                <a:moveTo>
                  <a:pt x="207" y="62"/>
                </a:moveTo>
                <a:cubicBezTo>
                  <a:pt x="198" y="66"/>
                  <a:pt x="198" y="66"/>
                  <a:pt x="198" y="66"/>
                </a:cubicBezTo>
                <a:cubicBezTo>
                  <a:pt x="198" y="58"/>
                  <a:pt x="198" y="58"/>
                  <a:pt x="198" y="58"/>
                </a:cubicBezTo>
                <a:lnTo>
                  <a:pt x="207" y="62"/>
                </a:lnTo>
                <a:close/>
                <a:moveTo>
                  <a:pt x="211" y="46"/>
                </a:moveTo>
                <a:cubicBezTo>
                  <a:pt x="221" y="40"/>
                  <a:pt x="221" y="40"/>
                  <a:pt x="221" y="40"/>
                </a:cubicBezTo>
                <a:cubicBezTo>
                  <a:pt x="220" y="52"/>
                  <a:pt x="220" y="52"/>
                  <a:pt x="220" y="52"/>
                </a:cubicBezTo>
                <a:lnTo>
                  <a:pt x="211" y="46"/>
                </a:lnTo>
                <a:close/>
                <a:moveTo>
                  <a:pt x="218" y="36"/>
                </a:moveTo>
                <a:cubicBezTo>
                  <a:pt x="201" y="36"/>
                  <a:pt x="201" y="36"/>
                  <a:pt x="201" y="36"/>
                </a:cubicBezTo>
                <a:cubicBezTo>
                  <a:pt x="209" y="32"/>
                  <a:pt x="209" y="32"/>
                  <a:pt x="209" y="32"/>
                </a:cubicBezTo>
                <a:lnTo>
                  <a:pt x="218" y="36"/>
                </a:lnTo>
                <a:close/>
                <a:moveTo>
                  <a:pt x="212" y="30"/>
                </a:moveTo>
                <a:cubicBezTo>
                  <a:pt x="221" y="26"/>
                  <a:pt x="221" y="26"/>
                  <a:pt x="221" y="26"/>
                </a:cubicBezTo>
                <a:cubicBezTo>
                  <a:pt x="221" y="35"/>
                  <a:pt x="221" y="35"/>
                  <a:pt x="221" y="35"/>
                </a:cubicBezTo>
                <a:lnTo>
                  <a:pt x="212" y="30"/>
                </a:lnTo>
                <a:close/>
                <a:moveTo>
                  <a:pt x="198" y="35"/>
                </a:moveTo>
                <a:cubicBezTo>
                  <a:pt x="197" y="26"/>
                  <a:pt x="197" y="26"/>
                  <a:pt x="197" y="26"/>
                </a:cubicBezTo>
                <a:cubicBezTo>
                  <a:pt x="207" y="30"/>
                  <a:pt x="207" y="30"/>
                  <a:pt x="207" y="30"/>
                </a:cubicBezTo>
                <a:lnTo>
                  <a:pt x="198" y="35"/>
                </a:lnTo>
                <a:close/>
                <a:moveTo>
                  <a:pt x="195" y="67"/>
                </a:moveTo>
                <a:cubicBezTo>
                  <a:pt x="172" y="67"/>
                  <a:pt x="172" y="67"/>
                  <a:pt x="172" y="67"/>
                </a:cubicBezTo>
                <a:cubicBezTo>
                  <a:pt x="195" y="57"/>
                  <a:pt x="195" y="57"/>
                  <a:pt x="195" y="57"/>
                </a:cubicBezTo>
                <a:lnTo>
                  <a:pt x="195" y="67"/>
                </a:lnTo>
                <a:close/>
                <a:moveTo>
                  <a:pt x="201" y="68"/>
                </a:moveTo>
                <a:cubicBezTo>
                  <a:pt x="209" y="63"/>
                  <a:pt x="209" y="63"/>
                  <a:pt x="209" y="63"/>
                </a:cubicBezTo>
                <a:cubicBezTo>
                  <a:pt x="213" y="65"/>
                  <a:pt x="213" y="65"/>
                  <a:pt x="213" y="65"/>
                </a:cubicBezTo>
                <a:cubicBezTo>
                  <a:pt x="210" y="66"/>
                  <a:pt x="207" y="67"/>
                  <a:pt x="205" y="68"/>
                </a:cubicBezTo>
                <a:lnTo>
                  <a:pt x="201" y="68"/>
                </a:lnTo>
                <a:close/>
                <a:moveTo>
                  <a:pt x="215" y="66"/>
                </a:moveTo>
                <a:cubicBezTo>
                  <a:pt x="218" y="68"/>
                  <a:pt x="218" y="68"/>
                  <a:pt x="218" y="68"/>
                </a:cubicBezTo>
                <a:cubicBezTo>
                  <a:pt x="212" y="68"/>
                  <a:pt x="212" y="68"/>
                  <a:pt x="212" y="68"/>
                </a:cubicBezTo>
                <a:cubicBezTo>
                  <a:pt x="213" y="67"/>
                  <a:pt x="214" y="67"/>
                  <a:pt x="215" y="66"/>
                </a:cubicBezTo>
                <a:close/>
                <a:moveTo>
                  <a:pt x="220" y="66"/>
                </a:moveTo>
                <a:cubicBezTo>
                  <a:pt x="218" y="65"/>
                  <a:pt x="218" y="65"/>
                  <a:pt x="218" y="65"/>
                </a:cubicBezTo>
                <a:cubicBezTo>
                  <a:pt x="219" y="65"/>
                  <a:pt x="219" y="65"/>
                  <a:pt x="220" y="64"/>
                </a:cubicBezTo>
                <a:lnTo>
                  <a:pt x="220" y="66"/>
                </a:lnTo>
                <a:close/>
                <a:moveTo>
                  <a:pt x="216" y="64"/>
                </a:moveTo>
                <a:cubicBezTo>
                  <a:pt x="212" y="62"/>
                  <a:pt x="212" y="62"/>
                  <a:pt x="212" y="62"/>
                </a:cubicBezTo>
                <a:cubicBezTo>
                  <a:pt x="220" y="58"/>
                  <a:pt x="220" y="58"/>
                  <a:pt x="220" y="58"/>
                </a:cubicBezTo>
                <a:cubicBezTo>
                  <a:pt x="220" y="62"/>
                  <a:pt x="220" y="62"/>
                  <a:pt x="220" y="62"/>
                </a:cubicBezTo>
                <a:cubicBezTo>
                  <a:pt x="219" y="63"/>
                  <a:pt x="217" y="63"/>
                  <a:pt x="216" y="64"/>
                </a:cubicBezTo>
                <a:close/>
                <a:moveTo>
                  <a:pt x="223" y="57"/>
                </a:moveTo>
                <a:cubicBezTo>
                  <a:pt x="227" y="59"/>
                  <a:pt x="227" y="59"/>
                  <a:pt x="227" y="59"/>
                </a:cubicBezTo>
                <a:cubicBezTo>
                  <a:pt x="226" y="59"/>
                  <a:pt x="224" y="60"/>
                  <a:pt x="223" y="61"/>
                </a:cubicBezTo>
                <a:lnTo>
                  <a:pt x="223" y="57"/>
                </a:lnTo>
                <a:close/>
                <a:moveTo>
                  <a:pt x="209" y="29"/>
                </a:moveTo>
                <a:cubicBezTo>
                  <a:pt x="201" y="25"/>
                  <a:pt x="201" y="25"/>
                  <a:pt x="201" y="25"/>
                </a:cubicBezTo>
                <a:cubicBezTo>
                  <a:pt x="218" y="25"/>
                  <a:pt x="218" y="25"/>
                  <a:pt x="218" y="25"/>
                </a:cubicBezTo>
                <a:lnTo>
                  <a:pt x="209" y="29"/>
                </a:lnTo>
                <a:close/>
                <a:moveTo>
                  <a:pt x="194" y="26"/>
                </a:moveTo>
                <a:cubicBezTo>
                  <a:pt x="194" y="36"/>
                  <a:pt x="194" y="36"/>
                  <a:pt x="194" y="36"/>
                </a:cubicBezTo>
                <a:cubicBezTo>
                  <a:pt x="172" y="36"/>
                  <a:pt x="172" y="36"/>
                  <a:pt x="172" y="36"/>
                </a:cubicBezTo>
                <a:lnTo>
                  <a:pt x="194" y="26"/>
                </a:lnTo>
                <a:close/>
                <a:moveTo>
                  <a:pt x="164" y="70"/>
                </a:moveTo>
                <a:cubicBezTo>
                  <a:pt x="189" y="70"/>
                  <a:pt x="189" y="70"/>
                  <a:pt x="189" y="70"/>
                </a:cubicBezTo>
                <a:cubicBezTo>
                  <a:pt x="180" y="71"/>
                  <a:pt x="172" y="71"/>
                  <a:pt x="164" y="71"/>
                </a:cubicBezTo>
                <a:cubicBezTo>
                  <a:pt x="164" y="71"/>
                  <a:pt x="164" y="71"/>
                  <a:pt x="164" y="70"/>
                </a:cubicBezTo>
                <a:close/>
                <a:moveTo>
                  <a:pt x="204" y="70"/>
                </a:moveTo>
                <a:cubicBezTo>
                  <a:pt x="220" y="70"/>
                  <a:pt x="220" y="70"/>
                  <a:pt x="220" y="70"/>
                </a:cubicBezTo>
                <a:cubicBezTo>
                  <a:pt x="220" y="77"/>
                  <a:pt x="220" y="77"/>
                  <a:pt x="220" y="77"/>
                </a:cubicBezTo>
                <a:cubicBezTo>
                  <a:pt x="199" y="77"/>
                  <a:pt x="199" y="77"/>
                  <a:pt x="199" y="77"/>
                </a:cubicBezTo>
                <a:cubicBezTo>
                  <a:pt x="199" y="71"/>
                  <a:pt x="199" y="71"/>
                  <a:pt x="199" y="71"/>
                </a:cubicBezTo>
                <a:cubicBezTo>
                  <a:pt x="200" y="71"/>
                  <a:pt x="202" y="70"/>
                  <a:pt x="204" y="70"/>
                </a:cubicBezTo>
                <a:close/>
                <a:moveTo>
                  <a:pt x="217" y="79"/>
                </a:moveTo>
                <a:cubicBezTo>
                  <a:pt x="209" y="84"/>
                  <a:pt x="209" y="84"/>
                  <a:pt x="209" y="84"/>
                </a:cubicBezTo>
                <a:cubicBezTo>
                  <a:pt x="202" y="79"/>
                  <a:pt x="202" y="79"/>
                  <a:pt x="202" y="79"/>
                </a:cubicBezTo>
                <a:lnTo>
                  <a:pt x="217" y="79"/>
                </a:lnTo>
                <a:close/>
                <a:moveTo>
                  <a:pt x="198" y="80"/>
                </a:moveTo>
                <a:cubicBezTo>
                  <a:pt x="207" y="85"/>
                  <a:pt x="207" y="85"/>
                  <a:pt x="207" y="85"/>
                </a:cubicBezTo>
                <a:cubicBezTo>
                  <a:pt x="194" y="93"/>
                  <a:pt x="194" y="93"/>
                  <a:pt x="194" y="93"/>
                </a:cubicBezTo>
                <a:lnTo>
                  <a:pt x="198" y="80"/>
                </a:lnTo>
                <a:close/>
                <a:moveTo>
                  <a:pt x="209" y="102"/>
                </a:moveTo>
                <a:cubicBezTo>
                  <a:pt x="197" y="97"/>
                  <a:pt x="197" y="97"/>
                  <a:pt x="197" y="97"/>
                </a:cubicBezTo>
                <a:cubicBezTo>
                  <a:pt x="218" y="97"/>
                  <a:pt x="218" y="97"/>
                  <a:pt x="218" y="97"/>
                </a:cubicBezTo>
                <a:cubicBezTo>
                  <a:pt x="215" y="99"/>
                  <a:pt x="212" y="100"/>
                  <a:pt x="209" y="102"/>
                </a:cubicBezTo>
                <a:close/>
                <a:moveTo>
                  <a:pt x="191" y="113"/>
                </a:moveTo>
                <a:cubicBezTo>
                  <a:pt x="195" y="111"/>
                  <a:pt x="198" y="110"/>
                  <a:pt x="201" y="108"/>
                </a:cubicBezTo>
                <a:cubicBezTo>
                  <a:pt x="209" y="105"/>
                  <a:pt x="209" y="105"/>
                  <a:pt x="209" y="105"/>
                </a:cubicBezTo>
                <a:cubicBezTo>
                  <a:pt x="227" y="113"/>
                  <a:pt x="227" y="113"/>
                  <a:pt x="227" y="113"/>
                </a:cubicBezTo>
                <a:lnTo>
                  <a:pt x="191" y="113"/>
                </a:lnTo>
                <a:close/>
                <a:moveTo>
                  <a:pt x="227" y="115"/>
                </a:moveTo>
                <a:cubicBezTo>
                  <a:pt x="209" y="122"/>
                  <a:pt x="209" y="122"/>
                  <a:pt x="209" y="122"/>
                </a:cubicBezTo>
                <a:cubicBezTo>
                  <a:pt x="192" y="115"/>
                  <a:pt x="192" y="115"/>
                  <a:pt x="192" y="115"/>
                </a:cubicBezTo>
                <a:lnTo>
                  <a:pt x="227" y="115"/>
                </a:lnTo>
                <a:close/>
                <a:moveTo>
                  <a:pt x="221" y="94"/>
                </a:moveTo>
                <a:cubicBezTo>
                  <a:pt x="196" y="94"/>
                  <a:pt x="196" y="94"/>
                  <a:pt x="196" y="94"/>
                </a:cubicBezTo>
                <a:cubicBezTo>
                  <a:pt x="209" y="87"/>
                  <a:pt x="209" y="87"/>
                  <a:pt x="209" y="87"/>
                </a:cubicBezTo>
                <a:cubicBezTo>
                  <a:pt x="222" y="94"/>
                  <a:pt x="222" y="94"/>
                  <a:pt x="222" y="94"/>
                </a:cubicBezTo>
                <a:cubicBezTo>
                  <a:pt x="222" y="94"/>
                  <a:pt x="221" y="94"/>
                  <a:pt x="221" y="94"/>
                </a:cubicBezTo>
                <a:close/>
                <a:moveTo>
                  <a:pt x="193" y="97"/>
                </a:moveTo>
                <a:cubicBezTo>
                  <a:pt x="206" y="103"/>
                  <a:pt x="206" y="103"/>
                  <a:pt x="206" y="103"/>
                </a:cubicBezTo>
                <a:cubicBezTo>
                  <a:pt x="188" y="112"/>
                  <a:pt x="188" y="112"/>
                  <a:pt x="188" y="112"/>
                </a:cubicBezTo>
                <a:lnTo>
                  <a:pt x="193" y="97"/>
                </a:lnTo>
                <a:close/>
                <a:moveTo>
                  <a:pt x="206" y="124"/>
                </a:moveTo>
                <a:cubicBezTo>
                  <a:pt x="181" y="134"/>
                  <a:pt x="181" y="134"/>
                  <a:pt x="181" y="134"/>
                </a:cubicBezTo>
                <a:cubicBezTo>
                  <a:pt x="187" y="116"/>
                  <a:pt x="187" y="116"/>
                  <a:pt x="187" y="116"/>
                </a:cubicBezTo>
                <a:lnTo>
                  <a:pt x="206" y="124"/>
                </a:lnTo>
                <a:close/>
                <a:moveTo>
                  <a:pt x="209" y="125"/>
                </a:moveTo>
                <a:cubicBezTo>
                  <a:pt x="234" y="135"/>
                  <a:pt x="234" y="135"/>
                  <a:pt x="234" y="135"/>
                </a:cubicBezTo>
                <a:cubicBezTo>
                  <a:pt x="185" y="135"/>
                  <a:pt x="185" y="135"/>
                  <a:pt x="185" y="135"/>
                </a:cubicBezTo>
                <a:lnTo>
                  <a:pt x="209" y="125"/>
                </a:lnTo>
                <a:close/>
                <a:moveTo>
                  <a:pt x="212" y="124"/>
                </a:moveTo>
                <a:cubicBezTo>
                  <a:pt x="232" y="116"/>
                  <a:pt x="232" y="116"/>
                  <a:pt x="232" y="116"/>
                </a:cubicBezTo>
                <a:cubicBezTo>
                  <a:pt x="238" y="134"/>
                  <a:pt x="238" y="134"/>
                  <a:pt x="238" y="134"/>
                </a:cubicBezTo>
                <a:lnTo>
                  <a:pt x="212" y="124"/>
                </a:lnTo>
                <a:close/>
                <a:moveTo>
                  <a:pt x="212" y="103"/>
                </a:moveTo>
                <a:cubicBezTo>
                  <a:pt x="226" y="97"/>
                  <a:pt x="226" y="97"/>
                  <a:pt x="226" y="97"/>
                </a:cubicBezTo>
                <a:cubicBezTo>
                  <a:pt x="230" y="112"/>
                  <a:pt x="230" y="112"/>
                  <a:pt x="230" y="112"/>
                </a:cubicBezTo>
                <a:lnTo>
                  <a:pt x="212" y="103"/>
                </a:lnTo>
                <a:close/>
                <a:moveTo>
                  <a:pt x="224" y="92"/>
                </a:moveTo>
                <a:cubicBezTo>
                  <a:pt x="212" y="85"/>
                  <a:pt x="212" y="85"/>
                  <a:pt x="212" y="85"/>
                </a:cubicBezTo>
                <a:cubicBezTo>
                  <a:pt x="220" y="80"/>
                  <a:pt x="220" y="80"/>
                  <a:pt x="220" y="80"/>
                </a:cubicBezTo>
                <a:cubicBezTo>
                  <a:pt x="224" y="92"/>
                  <a:pt x="224" y="92"/>
                  <a:pt x="224" y="92"/>
                </a:cubicBezTo>
                <a:close/>
                <a:moveTo>
                  <a:pt x="230" y="57"/>
                </a:moveTo>
                <a:cubicBezTo>
                  <a:pt x="223" y="54"/>
                  <a:pt x="223" y="54"/>
                  <a:pt x="223" y="54"/>
                </a:cubicBezTo>
                <a:cubicBezTo>
                  <a:pt x="224" y="39"/>
                  <a:pt x="224" y="39"/>
                  <a:pt x="224" y="39"/>
                </a:cubicBezTo>
                <a:cubicBezTo>
                  <a:pt x="251" y="39"/>
                  <a:pt x="251" y="39"/>
                  <a:pt x="251" y="39"/>
                </a:cubicBezTo>
                <a:cubicBezTo>
                  <a:pt x="244" y="46"/>
                  <a:pt x="237" y="52"/>
                  <a:pt x="230" y="57"/>
                </a:cubicBezTo>
                <a:close/>
                <a:moveTo>
                  <a:pt x="224" y="36"/>
                </a:moveTo>
                <a:cubicBezTo>
                  <a:pt x="224" y="26"/>
                  <a:pt x="224" y="26"/>
                  <a:pt x="224" y="26"/>
                </a:cubicBezTo>
                <a:cubicBezTo>
                  <a:pt x="247" y="36"/>
                  <a:pt x="247" y="36"/>
                  <a:pt x="247" y="36"/>
                </a:cubicBezTo>
                <a:lnTo>
                  <a:pt x="224" y="36"/>
                </a:lnTo>
                <a:close/>
                <a:moveTo>
                  <a:pt x="220" y="22"/>
                </a:moveTo>
                <a:cubicBezTo>
                  <a:pt x="198" y="22"/>
                  <a:pt x="198" y="22"/>
                  <a:pt x="198" y="22"/>
                </a:cubicBezTo>
                <a:cubicBezTo>
                  <a:pt x="209" y="4"/>
                  <a:pt x="209" y="4"/>
                  <a:pt x="209" y="4"/>
                </a:cubicBezTo>
                <a:lnTo>
                  <a:pt x="220" y="22"/>
                </a:lnTo>
                <a:close/>
                <a:moveTo>
                  <a:pt x="140" y="20"/>
                </a:moveTo>
                <a:cubicBezTo>
                  <a:pt x="162" y="20"/>
                  <a:pt x="184" y="16"/>
                  <a:pt x="205" y="4"/>
                </a:cubicBezTo>
                <a:cubicBezTo>
                  <a:pt x="195" y="22"/>
                  <a:pt x="195" y="22"/>
                  <a:pt x="195" y="22"/>
                </a:cubicBezTo>
                <a:cubicBezTo>
                  <a:pt x="163" y="36"/>
                  <a:pt x="163" y="36"/>
                  <a:pt x="163" y="36"/>
                </a:cubicBezTo>
                <a:cubicBezTo>
                  <a:pt x="164" y="37"/>
                  <a:pt x="164" y="37"/>
                  <a:pt x="164" y="37"/>
                </a:cubicBezTo>
                <a:cubicBezTo>
                  <a:pt x="163" y="37"/>
                  <a:pt x="163" y="37"/>
                  <a:pt x="163" y="37"/>
                </a:cubicBezTo>
                <a:cubicBezTo>
                  <a:pt x="154" y="45"/>
                  <a:pt x="140" y="51"/>
                  <a:pt x="122" y="56"/>
                </a:cubicBezTo>
                <a:cubicBezTo>
                  <a:pt x="100" y="46"/>
                  <a:pt x="100" y="46"/>
                  <a:pt x="100" y="46"/>
                </a:cubicBezTo>
                <a:cubicBezTo>
                  <a:pt x="80" y="13"/>
                  <a:pt x="80" y="13"/>
                  <a:pt x="80" y="13"/>
                </a:cubicBezTo>
                <a:cubicBezTo>
                  <a:pt x="101" y="17"/>
                  <a:pt x="121" y="20"/>
                  <a:pt x="140" y="20"/>
                </a:cubicBezTo>
                <a:close/>
                <a:moveTo>
                  <a:pt x="76" y="16"/>
                </a:moveTo>
                <a:cubicBezTo>
                  <a:pt x="94" y="46"/>
                  <a:pt x="94" y="46"/>
                  <a:pt x="94" y="46"/>
                </a:cubicBezTo>
                <a:cubicBezTo>
                  <a:pt x="58" y="46"/>
                  <a:pt x="58" y="46"/>
                  <a:pt x="58" y="46"/>
                </a:cubicBezTo>
                <a:lnTo>
                  <a:pt x="76" y="16"/>
                </a:lnTo>
                <a:close/>
                <a:moveTo>
                  <a:pt x="51" y="52"/>
                </a:moveTo>
                <a:cubicBezTo>
                  <a:pt x="51" y="66"/>
                  <a:pt x="51" y="66"/>
                  <a:pt x="51" y="66"/>
                </a:cubicBezTo>
                <a:cubicBezTo>
                  <a:pt x="42" y="67"/>
                  <a:pt x="33" y="68"/>
                  <a:pt x="25" y="68"/>
                </a:cubicBezTo>
                <a:cubicBezTo>
                  <a:pt x="14" y="68"/>
                  <a:pt x="14" y="68"/>
                  <a:pt x="14" y="68"/>
                </a:cubicBezTo>
                <a:lnTo>
                  <a:pt x="51" y="52"/>
                </a:lnTo>
                <a:close/>
                <a:moveTo>
                  <a:pt x="50" y="68"/>
                </a:moveTo>
                <a:cubicBezTo>
                  <a:pt x="51" y="68"/>
                  <a:pt x="51" y="68"/>
                  <a:pt x="52" y="68"/>
                </a:cubicBezTo>
                <a:cubicBezTo>
                  <a:pt x="52" y="68"/>
                  <a:pt x="52" y="68"/>
                  <a:pt x="52" y="68"/>
                </a:cubicBezTo>
                <a:lnTo>
                  <a:pt x="50" y="68"/>
                </a:lnTo>
                <a:close/>
                <a:moveTo>
                  <a:pt x="52" y="104"/>
                </a:moveTo>
                <a:cubicBezTo>
                  <a:pt x="53" y="115"/>
                  <a:pt x="53" y="115"/>
                  <a:pt x="53" y="115"/>
                </a:cubicBezTo>
                <a:cubicBezTo>
                  <a:pt x="41" y="117"/>
                  <a:pt x="28" y="119"/>
                  <a:pt x="14" y="121"/>
                </a:cubicBezTo>
                <a:cubicBezTo>
                  <a:pt x="14" y="121"/>
                  <a:pt x="14" y="121"/>
                  <a:pt x="14" y="121"/>
                </a:cubicBezTo>
                <a:lnTo>
                  <a:pt x="52" y="104"/>
                </a:lnTo>
                <a:close/>
                <a:moveTo>
                  <a:pt x="58" y="142"/>
                </a:moveTo>
                <a:cubicBezTo>
                  <a:pt x="72" y="151"/>
                  <a:pt x="72" y="151"/>
                  <a:pt x="72" y="151"/>
                </a:cubicBezTo>
                <a:cubicBezTo>
                  <a:pt x="51" y="163"/>
                  <a:pt x="51" y="163"/>
                  <a:pt x="51" y="163"/>
                </a:cubicBezTo>
                <a:lnTo>
                  <a:pt x="58" y="142"/>
                </a:lnTo>
                <a:close/>
                <a:moveTo>
                  <a:pt x="48" y="171"/>
                </a:moveTo>
                <a:cubicBezTo>
                  <a:pt x="71" y="181"/>
                  <a:pt x="71" y="181"/>
                  <a:pt x="71" y="181"/>
                </a:cubicBezTo>
                <a:cubicBezTo>
                  <a:pt x="41" y="195"/>
                  <a:pt x="41" y="195"/>
                  <a:pt x="41" y="195"/>
                </a:cubicBezTo>
                <a:lnTo>
                  <a:pt x="48" y="171"/>
                </a:lnTo>
                <a:close/>
                <a:moveTo>
                  <a:pt x="56" y="170"/>
                </a:moveTo>
                <a:cubicBezTo>
                  <a:pt x="95" y="170"/>
                  <a:pt x="95" y="170"/>
                  <a:pt x="95" y="170"/>
                </a:cubicBezTo>
                <a:cubicBezTo>
                  <a:pt x="76" y="179"/>
                  <a:pt x="76" y="179"/>
                  <a:pt x="76" y="179"/>
                </a:cubicBezTo>
                <a:lnTo>
                  <a:pt x="56" y="170"/>
                </a:lnTo>
                <a:close/>
                <a:moveTo>
                  <a:pt x="46" y="197"/>
                </a:moveTo>
                <a:cubicBezTo>
                  <a:pt x="76" y="183"/>
                  <a:pt x="76" y="183"/>
                  <a:pt x="76" y="183"/>
                </a:cubicBezTo>
                <a:cubicBezTo>
                  <a:pt x="106" y="197"/>
                  <a:pt x="106" y="197"/>
                  <a:pt x="106" y="197"/>
                </a:cubicBezTo>
                <a:lnTo>
                  <a:pt x="46" y="197"/>
                </a:lnTo>
                <a:close/>
                <a:moveTo>
                  <a:pt x="106" y="201"/>
                </a:moveTo>
                <a:cubicBezTo>
                  <a:pt x="76" y="213"/>
                  <a:pt x="76" y="213"/>
                  <a:pt x="76" y="213"/>
                </a:cubicBezTo>
                <a:cubicBezTo>
                  <a:pt x="47" y="201"/>
                  <a:pt x="47" y="201"/>
                  <a:pt x="47" y="201"/>
                </a:cubicBezTo>
                <a:lnTo>
                  <a:pt x="106" y="201"/>
                </a:lnTo>
                <a:close/>
                <a:moveTo>
                  <a:pt x="38" y="202"/>
                </a:moveTo>
                <a:cubicBezTo>
                  <a:pt x="71" y="215"/>
                  <a:pt x="71" y="215"/>
                  <a:pt x="71" y="215"/>
                </a:cubicBezTo>
                <a:cubicBezTo>
                  <a:pt x="29" y="232"/>
                  <a:pt x="29" y="232"/>
                  <a:pt x="29" y="232"/>
                </a:cubicBezTo>
                <a:lnTo>
                  <a:pt x="38" y="202"/>
                </a:lnTo>
                <a:close/>
                <a:moveTo>
                  <a:pt x="76" y="217"/>
                </a:moveTo>
                <a:cubicBezTo>
                  <a:pt x="117" y="234"/>
                  <a:pt x="117" y="234"/>
                  <a:pt x="117" y="234"/>
                </a:cubicBezTo>
                <a:cubicBezTo>
                  <a:pt x="35" y="234"/>
                  <a:pt x="35" y="234"/>
                  <a:pt x="35" y="234"/>
                </a:cubicBezTo>
                <a:lnTo>
                  <a:pt x="76" y="217"/>
                </a:lnTo>
                <a:close/>
                <a:moveTo>
                  <a:pt x="81" y="215"/>
                </a:moveTo>
                <a:cubicBezTo>
                  <a:pt x="114" y="202"/>
                  <a:pt x="114" y="202"/>
                  <a:pt x="114" y="202"/>
                </a:cubicBezTo>
                <a:cubicBezTo>
                  <a:pt x="123" y="232"/>
                  <a:pt x="123" y="232"/>
                  <a:pt x="123" y="232"/>
                </a:cubicBezTo>
                <a:lnTo>
                  <a:pt x="81" y="215"/>
                </a:lnTo>
                <a:close/>
                <a:moveTo>
                  <a:pt x="81" y="181"/>
                </a:moveTo>
                <a:cubicBezTo>
                  <a:pt x="103" y="171"/>
                  <a:pt x="103" y="171"/>
                  <a:pt x="103" y="171"/>
                </a:cubicBezTo>
                <a:cubicBezTo>
                  <a:pt x="111" y="195"/>
                  <a:pt x="111" y="195"/>
                  <a:pt x="111" y="195"/>
                </a:cubicBezTo>
                <a:lnTo>
                  <a:pt x="81" y="181"/>
                </a:lnTo>
                <a:close/>
                <a:moveTo>
                  <a:pt x="54" y="166"/>
                </a:moveTo>
                <a:cubicBezTo>
                  <a:pt x="76" y="153"/>
                  <a:pt x="76" y="153"/>
                  <a:pt x="76" y="153"/>
                </a:cubicBezTo>
                <a:cubicBezTo>
                  <a:pt x="99" y="166"/>
                  <a:pt x="99" y="166"/>
                  <a:pt x="99" y="166"/>
                </a:cubicBezTo>
                <a:lnTo>
                  <a:pt x="54" y="166"/>
                </a:lnTo>
                <a:close/>
                <a:moveTo>
                  <a:pt x="101" y="163"/>
                </a:moveTo>
                <a:cubicBezTo>
                  <a:pt x="80" y="151"/>
                  <a:pt x="80" y="151"/>
                  <a:pt x="80" y="151"/>
                </a:cubicBezTo>
                <a:cubicBezTo>
                  <a:pt x="94" y="142"/>
                  <a:pt x="94" y="142"/>
                  <a:pt x="94" y="142"/>
                </a:cubicBezTo>
                <a:lnTo>
                  <a:pt x="101" y="163"/>
                </a:lnTo>
                <a:close/>
                <a:moveTo>
                  <a:pt x="99" y="121"/>
                </a:moveTo>
                <a:cubicBezTo>
                  <a:pt x="100" y="106"/>
                  <a:pt x="100" y="106"/>
                  <a:pt x="100" y="106"/>
                </a:cubicBezTo>
                <a:cubicBezTo>
                  <a:pt x="101" y="106"/>
                  <a:pt x="102" y="106"/>
                  <a:pt x="102" y="105"/>
                </a:cubicBezTo>
                <a:cubicBezTo>
                  <a:pt x="138" y="121"/>
                  <a:pt x="138" y="121"/>
                  <a:pt x="138" y="121"/>
                </a:cubicBezTo>
                <a:lnTo>
                  <a:pt x="99" y="121"/>
                </a:lnTo>
                <a:close/>
                <a:moveTo>
                  <a:pt x="152" y="122"/>
                </a:moveTo>
                <a:cubicBezTo>
                  <a:pt x="152" y="121"/>
                  <a:pt x="152" y="121"/>
                  <a:pt x="152" y="121"/>
                </a:cubicBezTo>
                <a:cubicBezTo>
                  <a:pt x="110" y="103"/>
                  <a:pt x="110" y="103"/>
                  <a:pt x="110" y="103"/>
                </a:cubicBezTo>
                <a:cubicBezTo>
                  <a:pt x="135" y="94"/>
                  <a:pt x="152" y="84"/>
                  <a:pt x="162" y="73"/>
                </a:cubicBezTo>
                <a:cubicBezTo>
                  <a:pt x="167" y="73"/>
                  <a:pt x="171" y="73"/>
                  <a:pt x="175" y="73"/>
                </a:cubicBezTo>
                <a:cubicBezTo>
                  <a:pt x="182" y="73"/>
                  <a:pt x="188" y="73"/>
                  <a:pt x="195" y="72"/>
                </a:cubicBezTo>
                <a:cubicBezTo>
                  <a:pt x="196" y="78"/>
                  <a:pt x="196" y="78"/>
                  <a:pt x="196" y="78"/>
                </a:cubicBezTo>
                <a:cubicBezTo>
                  <a:pt x="184" y="113"/>
                  <a:pt x="184" y="113"/>
                  <a:pt x="184" y="113"/>
                </a:cubicBezTo>
                <a:cubicBezTo>
                  <a:pt x="174" y="117"/>
                  <a:pt x="163" y="120"/>
                  <a:pt x="152" y="122"/>
                </a:cubicBezTo>
                <a:close/>
                <a:moveTo>
                  <a:pt x="227" y="91"/>
                </a:moveTo>
                <a:cubicBezTo>
                  <a:pt x="223" y="78"/>
                  <a:pt x="223" y="78"/>
                  <a:pt x="223" y="78"/>
                </a:cubicBezTo>
                <a:cubicBezTo>
                  <a:pt x="223" y="70"/>
                  <a:pt x="223" y="70"/>
                  <a:pt x="223" y="70"/>
                </a:cubicBezTo>
                <a:cubicBezTo>
                  <a:pt x="251" y="70"/>
                  <a:pt x="251" y="70"/>
                  <a:pt x="251" y="70"/>
                </a:cubicBezTo>
                <a:cubicBezTo>
                  <a:pt x="243" y="78"/>
                  <a:pt x="235" y="85"/>
                  <a:pt x="227" y="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92" name="Group 191">
            <a:extLst>
              <a:ext uri="{FF2B5EF4-FFF2-40B4-BE49-F238E27FC236}">
                <a16:creationId xmlns:a16="http://schemas.microsoft.com/office/drawing/2014/main" id="{9527CE22-D9FF-4E17-845F-538EE0C3BECB}"/>
              </a:ext>
            </a:extLst>
          </p:cNvPr>
          <p:cNvGrpSpPr/>
          <p:nvPr/>
        </p:nvGrpSpPr>
        <p:grpSpPr>
          <a:xfrm>
            <a:off x="1798337" y="4890186"/>
            <a:ext cx="347663" cy="473075"/>
            <a:chOff x="2597950" y="4764135"/>
            <a:chExt cx="347663" cy="473075"/>
          </a:xfrm>
        </p:grpSpPr>
        <p:sp>
          <p:nvSpPr>
            <p:cNvPr id="191" name="Rectangle: Rounded Corners 190">
              <a:extLst>
                <a:ext uri="{FF2B5EF4-FFF2-40B4-BE49-F238E27FC236}">
                  <a16:creationId xmlns:a16="http://schemas.microsoft.com/office/drawing/2014/main" id="{E16F1544-5A3F-43E3-B9DE-9A0BB8E749CE}"/>
                </a:ext>
              </a:extLst>
            </p:cNvPr>
            <p:cNvSpPr/>
            <p:nvPr/>
          </p:nvSpPr>
          <p:spPr>
            <a:xfrm>
              <a:off x="2624214" y="4786659"/>
              <a:ext cx="207734" cy="430017"/>
            </a:xfrm>
            <a:prstGeom prst="roundRect">
              <a:avLst/>
            </a:prstGeom>
            <a:solidFill>
              <a:srgbClr val="333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81" name="Group 180">
              <a:extLst>
                <a:ext uri="{FF2B5EF4-FFF2-40B4-BE49-F238E27FC236}">
                  <a16:creationId xmlns:a16="http://schemas.microsoft.com/office/drawing/2014/main" id="{BC644A82-6CFE-4787-B08E-5712F7E55020}"/>
                </a:ext>
              </a:extLst>
            </p:cNvPr>
            <p:cNvGrpSpPr/>
            <p:nvPr/>
          </p:nvGrpSpPr>
          <p:grpSpPr>
            <a:xfrm>
              <a:off x="2597950" y="4764135"/>
              <a:ext cx="347663" cy="473075"/>
              <a:chOff x="460375" y="2430463"/>
              <a:chExt cx="347663" cy="473075"/>
            </a:xfrm>
          </p:grpSpPr>
          <p:sp>
            <p:nvSpPr>
              <p:cNvPr id="153" name="Freeform 58">
                <a:extLst>
                  <a:ext uri="{FF2B5EF4-FFF2-40B4-BE49-F238E27FC236}">
                    <a16:creationId xmlns:a16="http://schemas.microsoft.com/office/drawing/2014/main" id="{0D5BFDCB-9013-4D50-8366-E08E53FA7814}"/>
                  </a:ext>
                </a:extLst>
              </p:cNvPr>
              <p:cNvSpPr>
                <a:spLocks noEditPoints="1"/>
              </p:cNvSpPr>
              <p:nvPr/>
            </p:nvSpPr>
            <p:spPr bwMode="auto">
              <a:xfrm>
                <a:off x="460375" y="2430463"/>
                <a:ext cx="341312" cy="473075"/>
              </a:xfrm>
              <a:custGeom>
                <a:avLst/>
                <a:gdLst>
                  <a:gd name="T0" fmla="*/ 133 w 174"/>
                  <a:gd name="T1" fmla="*/ 105 h 243"/>
                  <a:gd name="T2" fmla="*/ 141 w 174"/>
                  <a:gd name="T3" fmla="*/ 114 h 243"/>
                  <a:gd name="T4" fmla="*/ 149 w 174"/>
                  <a:gd name="T5" fmla="*/ 122 h 243"/>
                  <a:gd name="T6" fmla="*/ 151 w 174"/>
                  <a:gd name="T7" fmla="*/ 124 h 243"/>
                  <a:gd name="T8" fmla="*/ 149 w 174"/>
                  <a:gd name="T9" fmla="*/ 126 h 243"/>
                  <a:gd name="T10" fmla="*/ 151 w 174"/>
                  <a:gd name="T11" fmla="*/ 127 h 243"/>
                  <a:gd name="T12" fmla="*/ 149 w 174"/>
                  <a:gd name="T13" fmla="*/ 129 h 243"/>
                  <a:gd name="T14" fmla="*/ 152 w 174"/>
                  <a:gd name="T15" fmla="*/ 131 h 243"/>
                  <a:gd name="T16" fmla="*/ 146 w 174"/>
                  <a:gd name="T17" fmla="*/ 216 h 243"/>
                  <a:gd name="T18" fmla="*/ 142 w 174"/>
                  <a:gd name="T19" fmla="*/ 216 h 243"/>
                  <a:gd name="T20" fmla="*/ 139 w 174"/>
                  <a:gd name="T21" fmla="*/ 168 h 243"/>
                  <a:gd name="T22" fmla="*/ 128 w 174"/>
                  <a:gd name="T23" fmla="*/ 132 h 243"/>
                  <a:gd name="T24" fmla="*/ 109 w 174"/>
                  <a:gd name="T25" fmla="*/ 0 h 243"/>
                  <a:gd name="T26" fmla="*/ 0 w 174"/>
                  <a:gd name="T27" fmla="*/ 20 h 243"/>
                  <a:gd name="T28" fmla="*/ 19 w 174"/>
                  <a:gd name="T29" fmla="*/ 243 h 243"/>
                  <a:gd name="T30" fmla="*/ 128 w 174"/>
                  <a:gd name="T31" fmla="*/ 224 h 243"/>
                  <a:gd name="T32" fmla="*/ 132 w 174"/>
                  <a:gd name="T33" fmla="*/ 139 h 243"/>
                  <a:gd name="T34" fmla="*/ 135 w 174"/>
                  <a:gd name="T35" fmla="*/ 185 h 243"/>
                  <a:gd name="T36" fmla="*/ 145 w 174"/>
                  <a:gd name="T37" fmla="*/ 221 h 243"/>
                  <a:gd name="T38" fmla="*/ 156 w 174"/>
                  <a:gd name="T39" fmla="*/ 139 h 243"/>
                  <a:gd name="T40" fmla="*/ 159 w 174"/>
                  <a:gd name="T41" fmla="*/ 131 h 243"/>
                  <a:gd name="T42" fmla="*/ 156 w 174"/>
                  <a:gd name="T43" fmla="*/ 129 h 243"/>
                  <a:gd name="T44" fmla="*/ 159 w 174"/>
                  <a:gd name="T45" fmla="*/ 127 h 243"/>
                  <a:gd name="T46" fmla="*/ 156 w 174"/>
                  <a:gd name="T47" fmla="*/ 126 h 243"/>
                  <a:gd name="T48" fmla="*/ 159 w 174"/>
                  <a:gd name="T49" fmla="*/ 124 h 243"/>
                  <a:gd name="T50" fmla="*/ 159 w 174"/>
                  <a:gd name="T51" fmla="*/ 122 h 243"/>
                  <a:gd name="T52" fmla="*/ 167 w 174"/>
                  <a:gd name="T53" fmla="*/ 113 h 243"/>
                  <a:gd name="T54" fmla="*/ 174 w 174"/>
                  <a:gd name="T55" fmla="*/ 92 h 243"/>
                  <a:gd name="T56" fmla="*/ 64 w 174"/>
                  <a:gd name="T57" fmla="*/ 174 h 243"/>
                  <a:gd name="T58" fmla="*/ 64 w 174"/>
                  <a:gd name="T59" fmla="*/ 100 h 243"/>
                  <a:gd name="T60" fmla="*/ 64 w 174"/>
                  <a:gd name="T61" fmla="*/ 174 h 243"/>
                  <a:gd name="T62" fmla="*/ 101 w 174"/>
                  <a:gd name="T63" fmla="*/ 82 h 243"/>
                  <a:gd name="T64" fmla="*/ 16 w 174"/>
                  <a:gd name="T65" fmla="*/ 71 h 243"/>
                  <a:gd name="T66" fmla="*/ 27 w 174"/>
                  <a:gd name="T67" fmla="*/ 21 h 243"/>
                  <a:gd name="T68" fmla="*/ 112 w 174"/>
                  <a:gd name="T69" fmla="*/ 3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243">
                    <a:moveTo>
                      <a:pt x="133" y="92"/>
                    </a:moveTo>
                    <a:cubicBezTo>
                      <a:pt x="133" y="105"/>
                      <a:pt x="133" y="105"/>
                      <a:pt x="133" y="105"/>
                    </a:cubicBezTo>
                    <a:cubicBezTo>
                      <a:pt x="137" y="105"/>
                      <a:pt x="141" y="108"/>
                      <a:pt x="141" y="113"/>
                    </a:cubicBezTo>
                    <a:cubicBezTo>
                      <a:pt x="141" y="114"/>
                      <a:pt x="141" y="114"/>
                      <a:pt x="141" y="114"/>
                    </a:cubicBezTo>
                    <a:cubicBezTo>
                      <a:pt x="141" y="118"/>
                      <a:pt x="144" y="122"/>
                      <a:pt x="148" y="122"/>
                    </a:cubicBezTo>
                    <a:cubicBezTo>
                      <a:pt x="149" y="122"/>
                      <a:pt x="149" y="122"/>
                      <a:pt x="149" y="122"/>
                    </a:cubicBezTo>
                    <a:cubicBezTo>
                      <a:pt x="149" y="124"/>
                      <a:pt x="149" y="124"/>
                      <a:pt x="149" y="124"/>
                    </a:cubicBezTo>
                    <a:cubicBezTo>
                      <a:pt x="151" y="124"/>
                      <a:pt x="151" y="124"/>
                      <a:pt x="151" y="124"/>
                    </a:cubicBezTo>
                    <a:cubicBezTo>
                      <a:pt x="151" y="126"/>
                      <a:pt x="151" y="126"/>
                      <a:pt x="151" y="126"/>
                    </a:cubicBezTo>
                    <a:cubicBezTo>
                      <a:pt x="149" y="126"/>
                      <a:pt x="149" y="126"/>
                      <a:pt x="149" y="126"/>
                    </a:cubicBezTo>
                    <a:cubicBezTo>
                      <a:pt x="149" y="127"/>
                      <a:pt x="149" y="127"/>
                      <a:pt x="149" y="127"/>
                    </a:cubicBezTo>
                    <a:cubicBezTo>
                      <a:pt x="151" y="127"/>
                      <a:pt x="151" y="127"/>
                      <a:pt x="151" y="127"/>
                    </a:cubicBezTo>
                    <a:cubicBezTo>
                      <a:pt x="151" y="129"/>
                      <a:pt x="151" y="129"/>
                      <a:pt x="151" y="129"/>
                    </a:cubicBezTo>
                    <a:cubicBezTo>
                      <a:pt x="149" y="129"/>
                      <a:pt x="149" y="129"/>
                      <a:pt x="149" y="129"/>
                    </a:cubicBezTo>
                    <a:cubicBezTo>
                      <a:pt x="149" y="131"/>
                      <a:pt x="149" y="131"/>
                      <a:pt x="149" y="131"/>
                    </a:cubicBezTo>
                    <a:cubicBezTo>
                      <a:pt x="152" y="131"/>
                      <a:pt x="152" y="131"/>
                      <a:pt x="152" y="131"/>
                    </a:cubicBezTo>
                    <a:cubicBezTo>
                      <a:pt x="152" y="134"/>
                      <a:pt x="152" y="136"/>
                      <a:pt x="152" y="139"/>
                    </a:cubicBezTo>
                    <a:cubicBezTo>
                      <a:pt x="152" y="166"/>
                      <a:pt x="153" y="210"/>
                      <a:pt x="146" y="216"/>
                    </a:cubicBezTo>
                    <a:cubicBezTo>
                      <a:pt x="146" y="217"/>
                      <a:pt x="146" y="217"/>
                      <a:pt x="145" y="217"/>
                    </a:cubicBezTo>
                    <a:cubicBezTo>
                      <a:pt x="144" y="217"/>
                      <a:pt x="143" y="217"/>
                      <a:pt x="142" y="216"/>
                    </a:cubicBezTo>
                    <a:cubicBezTo>
                      <a:pt x="139" y="212"/>
                      <a:pt x="139" y="202"/>
                      <a:pt x="139" y="185"/>
                    </a:cubicBezTo>
                    <a:cubicBezTo>
                      <a:pt x="139" y="180"/>
                      <a:pt x="139" y="174"/>
                      <a:pt x="139" y="168"/>
                    </a:cubicBezTo>
                    <a:cubicBezTo>
                      <a:pt x="139" y="152"/>
                      <a:pt x="138" y="142"/>
                      <a:pt x="135" y="137"/>
                    </a:cubicBezTo>
                    <a:cubicBezTo>
                      <a:pt x="133" y="133"/>
                      <a:pt x="131" y="132"/>
                      <a:pt x="128" y="132"/>
                    </a:cubicBezTo>
                    <a:cubicBezTo>
                      <a:pt x="128" y="20"/>
                      <a:pt x="128" y="20"/>
                      <a:pt x="128" y="20"/>
                    </a:cubicBezTo>
                    <a:cubicBezTo>
                      <a:pt x="128" y="9"/>
                      <a:pt x="119" y="0"/>
                      <a:pt x="109" y="0"/>
                    </a:cubicBezTo>
                    <a:cubicBezTo>
                      <a:pt x="19" y="0"/>
                      <a:pt x="19" y="0"/>
                      <a:pt x="19" y="0"/>
                    </a:cubicBezTo>
                    <a:cubicBezTo>
                      <a:pt x="9" y="0"/>
                      <a:pt x="0" y="9"/>
                      <a:pt x="0" y="20"/>
                    </a:cubicBezTo>
                    <a:cubicBezTo>
                      <a:pt x="0" y="224"/>
                      <a:pt x="0" y="224"/>
                      <a:pt x="0" y="224"/>
                    </a:cubicBezTo>
                    <a:cubicBezTo>
                      <a:pt x="0" y="235"/>
                      <a:pt x="9" y="243"/>
                      <a:pt x="19" y="243"/>
                    </a:cubicBezTo>
                    <a:cubicBezTo>
                      <a:pt x="109" y="243"/>
                      <a:pt x="109" y="243"/>
                      <a:pt x="109" y="243"/>
                    </a:cubicBezTo>
                    <a:cubicBezTo>
                      <a:pt x="119" y="243"/>
                      <a:pt x="128" y="235"/>
                      <a:pt x="128" y="224"/>
                    </a:cubicBezTo>
                    <a:cubicBezTo>
                      <a:pt x="128" y="135"/>
                      <a:pt x="128" y="135"/>
                      <a:pt x="128" y="135"/>
                    </a:cubicBezTo>
                    <a:cubicBezTo>
                      <a:pt x="130" y="136"/>
                      <a:pt x="131" y="136"/>
                      <a:pt x="132" y="139"/>
                    </a:cubicBezTo>
                    <a:cubicBezTo>
                      <a:pt x="134" y="143"/>
                      <a:pt x="136" y="153"/>
                      <a:pt x="136" y="168"/>
                    </a:cubicBezTo>
                    <a:cubicBezTo>
                      <a:pt x="136" y="174"/>
                      <a:pt x="135" y="180"/>
                      <a:pt x="135" y="185"/>
                    </a:cubicBezTo>
                    <a:cubicBezTo>
                      <a:pt x="135" y="204"/>
                      <a:pt x="135" y="214"/>
                      <a:pt x="139" y="218"/>
                    </a:cubicBezTo>
                    <a:cubicBezTo>
                      <a:pt x="141" y="220"/>
                      <a:pt x="143" y="221"/>
                      <a:pt x="145" y="221"/>
                    </a:cubicBezTo>
                    <a:cubicBezTo>
                      <a:pt x="146" y="221"/>
                      <a:pt x="148" y="220"/>
                      <a:pt x="149" y="219"/>
                    </a:cubicBezTo>
                    <a:cubicBezTo>
                      <a:pt x="156" y="212"/>
                      <a:pt x="156" y="179"/>
                      <a:pt x="156" y="139"/>
                    </a:cubicBezTo>
                    <a:cubicBezTo>
                      <a:pt x="156" y="136"/>
                      <a:pt x="156" y="134"/>
                      <a:pt x="156" y="131"/>
                    </a:cubicBezTo>
                    <a:cubicBezTo>
                      <a:pt x="159" y="131"/>
                      <a:pt x="159" y="131"/>
                      <a:pt x="159" y="131"/>
                    </a:cubicBezTo>
                    <a:cubicBezTo>
                      <a:pt x="159" y="129"/>
                      <a:pt x="159" y="129"/>
                      <a:pt x="159" y="129"/>
                    </a:cubicBezTo>
                    <a:cubicBezTo>
                      <a:pt x="156" y="129"/>
                      <a:pt x="156" y="129"/>
                      <a:pt x="156" y="129"/>
                    </a:cubicBezTo>
                    <a:cubicBezTo>
                      <a:pt x="156" y="127"/>
                      <a:pt x="156" y="127"/>
                      <a:pt x="156" y="127"/>
                    </a:cubicBezTo>
                    <a:cubicBezTo>
                      <a:pt x="159" y="127"/>
                      <a:pt x="159" y="127"/>
                      <a:pt x="159" y="127"/>
                    </a:cubicBezTo>
                    <a:cubicBezTo>
                      <a:pt x="159" y="126"/>
                      <a:pt x="159" y="126"/>
                      <a:pt x="159" y="126"/>
                    </a:cubicBezTo>
                    <a:cubicBezTo>
                      <a:pt x="156" y="126"/>
                      <a:pt x="156" y="126"/>
                      <a:pt x="156" y="126"/>
                    </a:cubicBezTo>
                    <a:cubicBezTo>
                      <a:pt x="156" y="124"/>
                      <a:pt x="156" y="124"/>
                      <a:pt x="156" y="124"/>
                    </a:cubicBezTo>
                    <a:cubicBezTo>
                      <a:pt x="159" y="124"/>
                      <a:pt x="159" y="124"/>
                      <a:pt x="159" y="124"/>
                    </a:cubicBezTo>
                    <a:cubicBezTo>
                      <a:pt x="158" y="122"/>
                      <a:pt x="158" y="122"/>
                      <a:pt x="158" y="122"/>
                    </a:cubicBezTo>
                    <a:cubicBezTo>
                      <a:pt x="159" y="122"/>
                      <a:pt x="159" y="122"/>
                      <a:pt x="159" y="122"/>
                    </a:cubicBezTo>
                    <a:cubicBezTo>
                      <a:pt x="163" y="122"/>
                      <a:pt x="167" y="118"/>
                      <a:pt x="167" y="113"/>
                    </a:cubicBezTo>
                    <a:cubicBezTo>
                      <a:pt x="167" y="113"/>
                      <a:pt x="167" y="113"/>
                      <a:pt x="167" y="113"/>
                    </a:cubicBezTo>
                    <a:cubicBezTo>
                      <a:pt x="167" y="108"/>
                      <a:pt x="170" y="105"/>
                      <a:pt x="174" y="105"/>
                    </a:cubicBezTo>
                    <a:cubicBezTo>
                      <a:pt x="174" y="92"/>
                      <a:pt x="174" y="92"/>
                      <a:pt x="174" y="92"/>
                    </a:cubicBezTo>
                    <a:lnTo>
                      <a:pt x="133" y="92"/>
                    </a:lnTo>
                    <a:close/>
                    <a:moveTo>
                      <a:pt x="64" y="174"/>
                    </a:moveTo>
                    <a:cubicBezTo>
                      <a:pt x="44" y="174"/>
                      <a:pt x="27" y="158"/>
                      <a:pt x="27" y="137"/>
                    </a:cubicBezTo>
                    <a:cubicBezTo>
                      <a:pt x="27" y="117"/>
                      <a:pt x="44" y="100"/>
                      <a:pt x="64" y="100"/>
                    </a:cubicBezTo>
                    <a:cubicBezTo>
                      <a:pt x="85" y="100"/>
                      <a:pt x="101" y="117"/>
                      <a:pt x="101" y="137"/>
                    </a:cubicBezTo>
                    <a:cubicBezTo>
                      <a:pt x="101" y="158"/>
                      <a:pt x="85" y="174"/>
                      <a:pt x="64" y="174"/>
                    </a:cubicBezTo>
                    <a:close/>
                    <a:moveTo>
                      <a:pt x="112" y="71"/>
                    </a:moveTo>
                    <a:cubicBezTo>
                      <a:pt x="112" y="77"/>
                      <a:pt x="107" y="82"/>
                      <a:pt x="101" y="82"/>
                    </a:cubicBezTo>
                    <a:cubicBezTo>
                      <a:pt x="27" y="82"/>
                      <a:pt x="27" y="82"/>
                      <a:pt x="27" y="82"/>
                    </a:cubicBezTo>
                    <a:cubicBezTo>
                      <a:pt x="21" y="82"/>
                      <a:pt x="16" y="77"/>
                      <a:pt x="16" y="71"/>
                    </a:cubicBezTo>
                    <a:cubicBezTo>
                      <a:pt x="16" y="32"/>
                      <a:pt x="16" y="32"/>
                      <a:pt x="16" y="32"/>
                    </a:cubicBezTo>
                    <a:cubicBezTo>
                      <a:pt x="16" y="26"/>
                      <a:pt x="21" y="21"/>
                      <a:pt x="27" y="21"/>
                    </a:cubicBezTo>
                    <a:cubicBezTo>
                      <a:pt x="101" y="21"/>
                      <a:pt x="101" y="21"/>
                      <a:pt x="101" y="21"/>
                    </a:cubicBezTo>
                    <a:cubicBezTo>
                      <a:pt x="107" y="21"/>
                      <a:pt x="112" y="26"/>
                      <a:pt x="112" y="32"/>
                    </a:cubicBezTo>
                    <a:lnTo>
                      <a:pt x="112"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4" name="Freeform 59">
                <a:extLst>
                  <a:ext uri="{FF2B5EF4-FFF2-40B4-BE49-F238E27FC236}">
                    <a16:creationId xmlns:a16="http://schemas.microsoft.com/office/drawing/2014/main" id="{9FE874EB-59D1-46E0-8017-3EBA8A037CF3}"/>
                  </a:ext>
                </a:extLst>
              </p:cNvPr>
              <p:cNvSpPr>
                <a:spLocks/>
              </p:cNvSpPr>
              <p:nvPr/>
            </p:nvSpPr>
            <p:spPr bwMode="auto">
              <a:xfrm>
                <a:off x="715963" y="2560638"/>
                <a:ext cx="92075" cy="47625"/>
              </a:xfrm>
              <a:custGeom>
                <a:avLst/>
                <a:gdLst>
                  <a:gd name="T0" fmla="*/ 0 w 47"/>
                  <a:gd name="T1" fmla="*/ 22 h 24"/>
                  <a:gd name="T2" fmla="*/ 3 w 47"/>
                  <a:gd name="T3" fmla="*/ 22 h 24"/>
                  <a:gd name="T4" fmla="*/ 3 w 47"/>
                  <a:gd name="T5" fmla="*/ 24 h 24"/>
                  <a:gd name="T6" fmla="*/ 3 w 47"/>
                  <a:gd name="T7" fmla="*/ 22 h 24"/>
                  <a:gd name="T8" fmla="*/ 44 w 47"/>
                  <a:gd name="T9" fmla="*/ 22 h 24"/>
                  <a:gd name="T10" fmla="*/ 44 w 47"/>
                  <a:gd name="T11" fmla="*/ 22 h 24"/>
                  <a:gd name="T12" fmla="*/ 47 w 47"/>
                  <a:gd name="T13" fmla="*/ 22 h 24"/>
                  <a:gd name="T14" fmla="*/ 47 w 47"/>
                  <a:gd name="T15" fmla="*/ 19 h 24"/>
                  <a:gd name="T16" fmla="*/ 35 w 47"/>
                  <a:gd name="T17" fmla="*/ 19 h 24"/>
                  <a:gd name="T18" fmla="*/ 35 w 47"/>
                  <a:gd name="T19" fmla="*/ 3 h 24"/>
                  <a:gd name="T20" fmla="*/ 34 w 47"/>
                  <a:gd name="T21" fmla="*/ 1 h 24"/>
                  <a:gd name="T22" fmla="*/ 32 w 47"/>
                  <a:gd name="T23" fmla="*/ 0 h 24"/>
                  <a:gd name="T24" fmla="*/ 32 w 47"/>
                  <a:gd name="T25" fmla="*/ 0 h 24"/>
                  <a:gd name="T26" fmla="*/ 30 w 47"/>
                  <a:gd name="T27" fmla="*/ 3 h 24"/>
                  <a:gd name="T28" fmla="*/ 30 w 47"/>
                  <a:gd name="T29" fmla="*/ 19 h 24"/>
                  <a:gd name="T30" fmla="*/ 17 w 47"/>
                  <a:gd name="T31" fmla="*/ 19 h 24"/>
                  <a:gd name="T32" fmla="*/ 17 w 47"/>
                  <a:gd name="T33" fmla="*/ 3 h 24"/>
                  <a:gd name="T34" fmla="*/ 15 w 47"/>
                  <a:gd name="T35" fmla="*/ 0 h 24"/>
                  <a:gd name="T36" fmla="*/ 14 w 47"/>
                  <a:gd name="T37" fmla="*/ 0 h 24"/>
                  <a:gd name="T38" fmla="*/ 13 w 47"/>
                  <a:gd name="T39" fmla="*/ 1 h 24"/>
                  <a:gd name="T40" fmla="*/ 12 w 47"/>
                  <a:gd name="T41" fmla="*/ 3 h 24"/>
                  <a:gd name="T42" fmla="*/ 12 w 47"/>
                  <a:gd name="T43" fmla="*/ 19 h 24"/>
                  <a:gd name="T44" fmla="*/ 0 w 47"/>
                  <a:gd name="T45" fmla="*/ 19 h 24"/>
                  <a:gd name="T46" fmla="*/ 0 w 47"/>
                  <a:gd name="T4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24">
                    <a:moveTo>
                      <a:pt x="0" y="22"/>
                    </a:moveTo>
                    <a:cubicBezTo>
                      <a:pt x="3" y="22"/>
                      <a:pt x="3" y="22"/>
                      <a:pt x="3" y="22"/>
                    </a:cubicBezTo>
                    <a:cubicBezTo>
                      <a:pt x="3" y="24"/>
                      <a:pt x="3" y="24"/>
                      <a:pt x="3" y="24"/>
                    </a:cubicBezTo>
                    <a:cubicBezTo>
                      <a:pt x="3" y="22"/>
                      <a:pt x="3" y="22"/>
                      <a:pt x="3" y="22"/>
                    </a:cubicBezTo>
                    <a:cubicBezTo>
                      <a:pt x="44" y="22"/>
                      <a:pt x="44" y="22"/>
                      <a:pt x="44" y="22"/>
                    </a:cubicBezTo>
                    <a:cubicBezTo>
                      <a:pt x="44" y="22"/>
                      <a:pt x="44" y="22"/>
                      <a:pt x="44" y="22"/>
                    </a:cubicBezTo>
                    <a:cubicBezTo>
                      <a:pt x="47" y="22"/>
                      <a:pt x="47" y="22"/>
                      <a:pt x="47" y="22"/>
                    </a:cubicBezTo>
                    <a:cubicBezTo>
                      <a:pt x="47" y="19"/>
                      <a:pt x="47" y="19"/>
                      <a:pt x="47" y="19"/>
                    </a:cubicBezTo>
                    <a:cubicBezTo>
                      <a:pt x="35" y="19"/>
                      <a:pt x="35" y="19"/>
                      <a:pt x="35" y="19"/>
                    </a:cubicBezTo>
                    <a:cubicBezTo>
                      <a:pt x="35" y="3"/>
                      <a:pt x="35" y="3"/>
                      <a:pt x="35" y="3"/>
                    </a:cubicBezTo>
                    <a:cubicBezTo>
                      <a:pt x="35" y="2"/>
                      <a:pt x="35" y="2"/>
                      <a:pt x="34" y="1"/>
                    </a:cubicBezTo>
                    <a:cubicBezTo>
                      <a:pt x="34" y="1"/>
                      <a:pt x="33" y="0"/>
                      <a:pt x="32" y="0"/>
                    </a:cubicBezTo>
                    <a:cubicBezTo>
                      <a:pt x="32" y="0"/>
                      <a:pt x="32" y="0"/>
                      <a:pt x="32" y="0"/>
                    </a:cubicBezTo>
                    <a:cubicBezTo>
                      <a:pt x="31" y="0"/>
                      <a:pt x="30" y="1"/>
                      <a:pt x="30" y="3"/>
                    </a:cubicBezTo>
                    <a:cubicBezTo>
                      <a:pt x="30" y="19"/>
                      <a:pt x="30" y="19"/>
                      <a:pt x="30" y="19"/>
                    </a:cubicBezTo>
                    <a:cubicBezTo>
                      <a:pt x="17" y="19"/>
                      <a:pt x="17" y="19"/>
                      <a:pt x="17" y="19"/>
                    </a:cubicBezTo>
                    <a:cubicBezTo>
                      <a:pt x="17" y="3"/>
                      <a:pt x="17" y="3"/>
                      <a:pt x="17" y="3"/>
                    </a:cubicBezTo>
                    <a:cubicBezTo>
                      <a:pt x="17" y="1"/>
                      <a:pt x="16" y="0"/>
                      <a:pt x="15" y="0"/>
                    </a:cubicBezTo>
                    <a:cubicBezTo>
                      <a:pt x="14" y="0"/>
                      <a:pt x="14" y="0"/>
                      <a:pt x="14" y="0"/>
                    </a:cubicBezTo>
                    <a:cubicBezTo>
                      <a:pt x="14" y="0"/>
                      <a:pt x="13" y="1"/>
                      <a:pt x="13" y="1"/>
                    </a:cubicBezTo>
                    <a:cubicBezTo>
                      <a:pt x="12" y="2"/>
                      <a:pt x="12" y="2"/>
                      <a:pt x="12" y="3"/>
                    </a:cubicBezTo>
                    <a:cubicBezTo>
                      <a:pt x="12" y="19"/>
                      <a:pt x="12" y="19"/>
                      <a:pt x="12" y="19"/>
                    </a:cubicBezTo>
                    <a:cubicBezTo>
                      <a:pt x="0" y="19"/>
                      <a:pt x="0" y="19"/>
                      <a:pt x="0" y="19"/>
                    </a:cubicBez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0" name="Freeform 60">
                <a:extLst>
                  <a:ext uri="{FF2B5EF4-FFF2-40B4-BE49-F238E27FC236}">
                    <a16:creationId xmlns:a16="http://schemas.microsoft.com/office/drawing/2014/main" id="{07AAB748-E6C8-4EE4-AC23-0F59E84FA40F}"/>
                  </a:ext>
                </a:extLst>
              </p:cNvPr>
              <p:cNvSpPr>
                <a:spLocks/>
              </p:cNvSpPr>
              <p:nvPr/>
            </p:nvSpPr>
            <p:spPr bwMode="auto">
              <a:xfrm>
                <a:off x="552450" y="2646363"/>
                <a:ext cx="66675" cy="111125"/>
              </a:xfrm>
              <a:custGeom>
                <a:avLst/>
                <a:gdLst>
                  <a:gd name="T0" fmla="*/ 16 w 42"/>
                  <a:gd name="T1" fmla="*/ 32 h 70"/>
                  <a:gd name="T2" fmla="*/ 41 w 42"/>
                  <a:gd name="T3" fmla="*/ 0 h 70"/>
                  <a:gd name="T4" fmla="*/ 24 w 42"/>
                  <a:gd name="T5" fmla="*/ 0 h 70"/>
                  <a:gd name="T6" fmla="*/ 4 w 42"/>
                  <a:gd name="T7" fmla="*/ 33 h 70"/>
                  <a:gd name="T8" fmla="*/ 0 w 42"/>
                  <a:gd name="T9" fmla="*/ 41 h 70"/>
                  <a:gd name="T10" fmla="*/ 8 w 42"/>
                  <a:gd name="T11" fmla="*/ 41 h 70"/>
                  <a:gd name="T12" fmla="*/ 24 w 42"/>
                  <a:gd name="T13" fmla="*/ 41 h 70"/>
                  <a:gd name="T14" fmla="*/ 4 w 42"/>
                  <a:gd name="T15" fmla="*/ 70 h 70"/>
                  <a:gd name="T16" fmla="*/ 36 w 42"/>
                  <a:gd name="T17" fmla="*/ 38 h 70"/>
                  <a:gd name="T18" fmla="*/ 42 w 42"/>
                  <a:gd name="T19" fmla="*/ 32 h 70"/>
                  <a:gd name="T20" fmla="*/ 33 w 42"/>
                  <a:gd name="T21" fmla="*/ 32 h 70"/>
                  <a:gd name="T22" fmla="*/ 16 w 42"/>
                  <a:gd name="T23"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70">
                    <a:moveTo>
                      <a:pt x="16" y="32"/>
                    </a:moveTo>
                    <a:lnTo>
                      <a:pt x="41" y="0"/>
                    </a:lnTo>
                    <a:lnTo>
                      <a:pt x="24" y="0"/>
                    </a:lnTo>
                    <a:lnTo>
                      <a:pt x="4" y="33"/>
                    </a:lnTo>
                    <a:lnTo>
                      <a:pt x="0" y="41"/>
                    </a:lnTo>
                    <a:lnTo>
                      <a:pt x="8" y="41"/>
                    </a:lnTo>
                    <a:lnTo>
                      <a:pt x="24" y="41"/>
                    </a:lnTo>
                    <a:lnTo>
                      <a:pt x="4" y="70"/>
                    </a:lnTo>
                    <a:lnTo>
                      <a:pt x="36" y="38"/>
                    </a:lnTo>
                    <a:lnTo>
                      <a:pt x="42" y="32"/>
                    </a:lnTo>
                    <a:lnTo>
                      <a:pt x="33" y="32"/>
                    </a:lnTo>
                    <a:lnTo>
                      <a:pt x="16"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grpSp>
      <p:grpSp>
        <p:nvGrpSpPr>
          <p:cNvPr id="195" name="Group 194">
            <a:extLst>
              <a:ext uri="{FF2B5EF4-FFF2-40B4-BE49-F238E27FC236}">
                <a16:creationId xmlns:a16="http://schemas.microsoft.com/office/drawing/2014/main" id="{334270FF-FED2-411A-866A-91A6CDA1800A}"/>
              </a:ext>
            </a:extLst>
          </p:cNvPr>
          <p:cNvGrpSpPr/>
          <p:nvPr/>
        </p:nvGrpSpPr>
        <p:grpSpPr>
          <a:xfrm>
            <a:off x="2360371" y="4769998"/>
            <a:ext cx="616317" cy="454547"/>
            <a:chOff x="-309466" y="1115568"/>
            <a:chExt cx="1559783" cy="1150375"/>
          </a:xfrm>
        </p:grpSpPr>
        <p:sp>
          <p:nvSpPr>
            <p:cNvPr id="194" name="Freeform: Shape 193">
              <a:extLst>
                <a:ext uri="{FF2B5EF4-FFF2-40B4-BE49-F238E27FC236}">
                  <a16:creationId xmlns:a16="http://schemas.microsoft.com/office/drawing/2014/main" id="{FE401721-8B97-4782-940D-8F44FA9AF708}"/>
                </a:ext>
              </a:extLst>
            </p:cNvPr>
            <p:cNvSpPr/>
            <p:nvPr/>
          </p:nvSpPr>
          <p:spPr>
            <a:xfrm>
              <a:off x="-268224" y="1115568"/>
              <a:ext cx="1475232" cy="902208"/>
            </a:xfrm>
            <a:custGeom>
              <a:avLst/>
              <a:gdLst>
                <a:gd name="connsiteX0" fmla="*/ 134112 w 1475232"/>
                <a:gd name="connsiteY0" fmla="*/ 0 h 902208"/>
                <a:gd name="connsiteX1" fmla="*/ 1353312 w 1475232"/>
                <a:gd name="connsiteY1" fmla="*/ 18288 h 902208"/>
                <a:gd name="connsiteX2" fmla="*/ 1475232 w 1475232"/>
                <a:gd name="connsiteY2" fmla="*/ 902208 h 902208"/>
                <a:gd name="connsiteX3" fmla="*/ 0 w 1475232"/>
                <a:gd name="connsiteY3" fmla="*/ 902208 h 902208"/>
                <a:gd name="connsiteX4" fmla="*/ 134112 w 1475232"/>
                <a:gd name="connsiteY4" fmla="*/ 0 h 90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232" h="902208">
                  <a:moveTo>
                    <a:pt x="134112" y="0"/>
                  </a:moveTo>
                  <a:lnTo>
                    <a:pt x="1353312" y="18288"/>
                  </a:lnTo>
                  <a:lnTo>
                    <a:pt x="1475232" y="902208"/>
                  </a:lnTo>
                  <a:lnTo>
                    <a:pt x="0" y="902208"/>
                  </a:lnTo>
                  <a:lnTo>
                    <a:pt x="134112"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93" name="Picture 192">
              <a:extLst>
                <a:ext uri="{FF2B5EF4-FFF2-40B4-BE49-F238E27FC236}">
                  <a16:creationId xmlns:a16="http://schemas.microsoft.com/office/drawing/2014/main" id="{675FB7F8-9475-41DC-8461-0A4DF2439E47}"/>
                </a:ext>
              </a:extLst>
            </p:cNvPr>
            <p:cNvPicPr>
              <a:picLocks noChangeAspect="1"/>
            </p:cNvPicPr>
            <p:nvPr/>
          </p:nvPicPr>
          <p:blipFill>
            <a:blip r:embed="rId3"/>
            <a:stretch>
              <a:fillRect/>
            </a:stretch>
          </p:blipFill>
          <p:spPr>
            <a:xfrm>
              <a:off x="-309466" y="1118450"/>
              <a:ext cx="1559783" cy="1147493"/>
            </a:xfrm>
            <a:prstGeom prst="rect">
              <a:avLst/>
            </a:prstGeom>
          </p:spPr>
        </p:pic>
      </p:grpSp>
      <p:grpSp>
        <p:nvGrpSpPr>
          <p:cNvPr id="334" name="Group 333">
            <a:extLst>
              <a:ext uri="{FF2B5EF4-FFF2-40B4-BE49-F238E27FC236}">
                <a16:creationId xmlns:a16="http://schemas.microsoft.com/office/drawing/2014/main" id="{D65EB70F-1CDD-4F5E-AE47-259426E2DEAC}"/>
              </a:ext>
            </a:extLst>
          </p:cNvPr>
          <p:cNvGrpSpPr/>
          <p:nvPr/>
        </p:nvGrpSpPr>
        <p:grpSpPr>
          <a:xfrm>
            <a:off x="2980021" y="4509615"/>
            <a:ext cx="437513" cy="322675"/>
            <a:chOff x="-309466" y="1115568"/>
            <a:chExt cx="1559783" cy="1150375"/>
          </a:xfrm>
        </p:grpSpPr>
        <p:sp>
          <p:nvSpPr>
            <p:cNvPr id="335" name="Freeform: Shape 334">
              <a:extLst>
                <a:ext uri="{FF2B5EF4-FFF2-40B4-BE49-F238E27FC236}">
                  <a16:creationId xmlns:a16="http://schemas.microsoft.com/office/drawing/2014/main" id="{F81BDC5E-F51F-4B53-8E30-4C3DF3BC8C2F}"/>
                </a:ext>
              </a:extLst>
            </p:cNvPr>
            <p:cNvSpPr/>
            <p:nvPr/>
          </p:nvSpPr>
          <p:spPr>
            <a:xfrm>
              <a:off x="-268224" y="1115568"/>
              <a:ext cx="1475232" cy="902208"/>
            </a:xfrm>
            <a:custGeom>
              <a:avLst/>
              <a:gdLst>
                <a:gd name="connsiteX0" fmla="*/ 134112 w 1475232"/>
                <a:gd name="connsiteY0" fmla="*/ 0 h 902208"/>
                <a:gd name="connsiteX1" fmla="*/ 1353312 w 1475232"/>
                <a:gd name="connsiteY1" fmla="*/ 18288 h 902208"/>
                <a:gd name="connsiteX2" fmla="*/ 1475232 w 1475232"/>
                <a:gd name="connsiteY2" fmla="*/ 902208 h 902208"/>
                <a:gd name="connsiteX3" fmla="*/ 0 w 1475232"/>
                <a:gd name="connsiteY3" fmla="*/ 902208 h 902208"/>
                <a:gd name="connsiteX4" fmla="*/ 134112 w 1475232"/>
                <a:gd name="connsiteY4" fmla="*/ 0 h 90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232" h="902208">
                  <a:moveTo>
                    <a:pt x="134112" y="0"/>
                  </a:moveTo>
                  <a:lnTo>
                    <a:pt x="1353312" y="18288"/>
                  </a:lnTo>
                  <a:lnTo>
                    <a:pt x="1475232" y="902208"/>
                  </a:lnTo>
                  <a:lnTo>
                    <a:pt x="0" y="902208"/>
                  </a:lnTo>
                  <a:lnTo>
                    <a:pt x="134112"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36" name="Picture 335">
              <a:extLst>
                <a:ext uri="{FF2B5EF4-FFF2-40B4-BE49-F238E27FC236}">
                  <a16:creationId xmlns:a16="http://schemas.microsoft.com/office/drawing/2014/main" id="{746FC022-6C36-46DC-8B41-AF733B163E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466" y="1118450"/>
              <a:ext cx="1559783" cy="1147493"/>
            </a:xfrm>
            <a:prstGeom prst="rect">
              <a:avLst/>
            </a:prstGeom>
          </p:spPr>
        </p:pic>
      </p:grpSp>
      <p:sp>
        <p:nvSpPr>
          <p:cNvPr id="208" name="Freeform 71">
            <a:extLst>
              <a:ext uri="{FF2B5EF4-FFF2-40B4-BE49-F238E27FC236}">
                <a16:creationId xmlns:a16="http://schemas.microsoft.com/office/drawing/2014/main" id="{7F0CB660-A1DC-40A4-8E05-CA9118EE5ABB}"/>
              </a:ext>
            </a:extLst>
          </p:cNvPr>
          <p:cNvSpPr>
            <a:spLocks/>
          </p:cNvSpPr>
          <p:nvPr/>
        </p:nvSpPr>
        <p:spPr bwMode="auto">
          <a:xfrm>
            <a:off x="2752932" y="3583935"/>
            <a:ext cx="103841" cy="896108"/>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12" name="Group 211">
            <a:extLst>
              <a:ext uri="{FF2B5EF4-FFF2-40B4-BE49-F238E27FC236}">
                <a16:creationId xmlns:a16="http://schemas.microsoft.com/office/drawing/2014/main" id="{E6D0CEF5-18F6-4839-8238-8F12EEACD763}"/>
              </a:ext>
            </a:extLst>
          </p:cNvPr>
          <p:cNvGrpSpPr/>
          <p:nvPr/>
        </p:nvGrpSpPr>
        <p:grpSpPr>
          <a:xfrm>
            <a:off x="2301860" y="3055693"/>
            <a:ext cx="1010480" cy="1010480"/>
            <a:chOff x="-365760" y="528320"/>
            <a:chExt cx="1584960" cy="1584960"/>
          </a:xfrm>
        </p:grpSpPr>
        <p:sp>
          <p:nvSpPr>
            <p:cNvPr id="210" name="Freeform 73">
              <a:extLst>
                <a:ext uri="{FF2B5EF4-FFF2-40B4-BE49-F238E27FC236}">
                  <a16:creationId xmlns:a16="http://schemas.microsoft.com/office/drawing/2014/main" id="{061829B1-D76B-48E9-96A9-BD13A22D3311}"/>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1" name="Oval 210">
              <a:extLst>
                <a:ext uri="{FF2B5EF4-FFF2-40B4-BE49-F238E27FC236}">
                  <a16:creationId xmlns:a16="http://schemas.microsoft.com/office/drawing/2014/main" id="{6A788CC4-F908-4BB4-8DB8-E17066DB7446}"/>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5" name="Group 4">
            <a:extLst>
              <a:ext uri="{FF2B5EF4-FFF2-40B4-BE49-F238E27FC236}">
                <a16:creationId xmlns:a16="http://schemas.microsoft.com/office/drawing/2014/main" id="{27AABD00-E563-4448-83EB-2C362C5D8780}"/>
              </a:ext>
            </a:extLst>
          </p:cNvPr>
          <p:cNvGrpSpPr/>
          <p:nvPr/>
        </p:nvGrpSpPr>
        <p:grpSpPr>
          <a:xfrm>
            <a:off x="4396740" y="798276"/>
            <a:ext cx="4309826" cy="623408"/>
            <a:chOff x="4396740" y="798276"/>
            <a:chExt cx="4309826" cy="623408"/>
          </a:xfrm>
        </p:grpSpPr>
        <p:grpSp>
          <p:nvGrpSpPr>
            <p:cNvPr id="40" name="Group 39"/>
            <p:cNvGrpSpPr/>
            <p:nvPr/>
          </p:nvGrpSpPr>
          <p:grpSpPr>
            <a:xfrm>
              <a:off x="4396740" y="798276"/>
              <a:ext cx="4309826" cy="623408"/>
              <a:chOff x="4419600" y="421882"/>
              <a:chExt cx="4309826" cy="623408"/>
            </a:xfrm>
          </p:grpSpPr>
          <p:sp>
            <p:nvSpPr>
              <p:cNvPr id="238" name="Rectangle 237"/>
              <p:cNvSpPr>
                <a:spLocks/>
              </p:cNvSpPr>
              <p:nvPr/>
            </p:nvSpPr>
            <p:spPr>
              <a:xfrm>
                <a:off x="4419600" y="475857"/>
                <a:ext cx="3889375" cy="510526"/>
              </a:xfrm>
              <a:prstGeom prst="rect">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FFFFFF"/>
                    </a:solidFill>
                    <a:latin typeface="Arial"/>
                  </a:rPr>
                  <a:t>1. ESG Defined</a:t>
                </a: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236" name="Rectangle 235">
                <a:hlinkClick r:id="" action="ppaction://noaction"/>
              </p:cNvPr>
              <p:cNvSpPr/>
              <p:nvPr/>
            </p:nvSpPr>
            <p:spPr>
              <a:xfrm>
                <a:off x="8675596" y="421882"/>
                <a:ext cx="53830" cy="623408"/>
              </a:xfrm>
              <a:prstGeom prst="rect">
                <a:avLst/>
              </a:prstGeom>
              <a:solidFill>
                <a:srgbClr val="64646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237" name="Rectangle 236"/>
              <p:cNvSpPr>
                <a:spLocks/>
              </p:cNvSpPr>
              <p:nvPr/>
            </p:nvSpPr>
            <p:spPr>
              <a:xfrm>
                <a:off x="8329516" y="476249"/>
                <a:ext cx="399910" cy="510526"/>
              </a:xfrm>
              <a:prstGeom prst="rect">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218" name="Rectangle 5"/>
              <p:cNvSpPr>
                <a:spLocks noChangeArrowheads="1"/>
              </p:cNvSpPr>
              <p:nvPr/>
            </p:nvSpPr>
            <p:spPr bwMode="auto">
              <a:xfrm>
                <a:off x="8456511" y="632576"/>
                <a:ext cx="56102" cy="1119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9" name="Rectangle 6"/>
              <p:cNvSpPr>
                <a:spLocks noChangeArrowheads="1"/>
              </p:cNvSpPr>
              <p:nvPr/>
            </p:nvSpPr>
            <p:spPr bwMode="auto">
              <a:xfrm>
                <a:off x="8456511" y="654961"/>
                <a:ext cx="11193" cy="1133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0" name="Rectangle 7"/>
              <p:cNvSpPr>
                <a:spLocks noChangeArrowheads="1"/>
              </p:cNvSpPr>
              <p:nvPr/>
            </p:nvSpPr>
            <p:spPr bwMode="auto">
              <a:xfrm>
                <a:off x="8478896" y="654961"/>
                <a:ext cx="11332" cy="1133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1" name="Freeform 8"/>
              <p:cNvSpPr>
                <a:spLocks noEditPoints="1"/>
              </p:cNvSpPr>
              <p:nvPr/>
            </p:nvSpPr>
            <p:spPr bwMode="auto">
              <a:xfrm>
                <a:off x="8422725" y="598859"/>
                <a:ext cx="213493" cy="269455"/>
              </a:xfrm>
              <a:custGeom>
                <a:avLst/>
                <a:gdLst>
                  <a:gd name="T0" fmla="*/ 1287 w 1297"/>
                  <a:gd name="T1" fmla="*/ 283 h 1638"/>
                  <a:gd name="T2" fmla="*/ 1014 w 1297"/>
                  <a:gd name="T3" fmla="*/ 10 h 1638"/>
                  <a:gd name="T4" fmla="*/ 990 w 1297"/>
                  <a:gd name="T5" fmla="*/ 0 h 1638"/>
                  <a:gd name="T6" fmla="*/ 102 w 1297"/>
                  <a:gd name="T7" fmla="*/ 0 h 1638"/>
                  <a:gd name="T8" fmla="*/ 0 w 1297"/>
                  <a:gd name="T9" fmla="*/ 102 h 1638"/>
                  <a:gd name="T10" fmla="*/ 0 w 1297"/>
                  <a:gd name="T11" fmla="*/ 1536 h 1638"/>
                  <a:gd name="T12" fmla="*/ 102 w 1297"/>
                  <a:gd name="T13" fmla="*/ 1638 h 1638"/>
                  <a:gd name="T14" fmla="*/ 1195 w 1297"/>
                  <a:gd name="T15" fmla="*/ 1638 h 1638"/>
                  <a:gd name="T16" fmla="*/ 1297 w 1297"/>
                  <a:gd name="T17" fmla="*/ 1536 h 1638"/>
                  <a:gd name="T18" fmla="*/ 1297 w 1297"/>
                  <a:gd name="T19" fmla="*/ 307 h 1638"/>
                  <a:gd name="T20" fmla="*/ 1287 w 1297"/>
                  <a:gd name="T21" fmla="*/ 283 h 1638"/>
                  <a:gd name="T22" fmla="*/ 1229 w 1297"/>
                  <a:gd name="T23" fmla="*/ 1536 h 1638"/>
                  <a:gd name="T24" fmla="*/ 1195 w 1297"/>
                  <a:gd name="T25" fmla="*/ 1570 h 1638"/>
                  <a:gd name="T26" fmla="*/ 102 w 1297"/>
                  <a:gd name="T27" fmla="*/ 1570 h 1638"/>
                  <a:gd name="T28" fmla="*/ 68 w 1297"/>
                  <a:gd name="T29" fmla="*/ 1536 h 1638"/>
                  <a:gd name="T30" fmla="*/ 68 w 1297"/>
                  <a:gd name="T31" fmla="*/ 102 h 1638"/>
                  <a:gd name="T32" fmla="*/ 102 w 1297"/>
                  <a:gd name="T33" fmla="*/ 68 h 1638"/>
                  <a:gd name="T34" fmla="*/ 976 w 1297"/>
                  <a:gd name="T35" fmla="*/ 68 h 1638"/>
                  <a:gd name="T36" fmla="*/ 1229 w 1297"/>
                  <a:gd name="T37" fmla="*/ 321 h 1638"/>
                  <a:gd name="T38" fmla="*/ 1229 w 1297"/>
                  <a:gd name="T39" fmla="*/ 1536 h 1638"/>
                  <a:gd name="T40" fmla="*/ 1229 w 1297"/>
                  <a:gd name="T41" fmla="*/ 1536 h 1638"/>
                  <a:gd name="T42" fmla="*/ 1229 w 1297"/>
                  <a:gd name="T43" fmla="*/ 1536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7" h="1638">
                    <a:moveTo>
                      <a:pt x="1287" y="283"/>
                    </a:moveTo>
                    <a:cubicBezTo>
                      <a:pt x="1014" y="10"/>
                      <a:pt x="1014" y="10"/>
                      <a:pt x="1014" y="10"/>
                    </a:cubicBezTo>
                    <a:cubicBezTo>
                      <a:pt x="1008" y="4"/>
                      <a:pt x="999" y="0"/>
                      <a:pt x="990" y="0"/>
                    </a:cubicBezTo>
                    <a:cubicBezTo>
                      <a:pt x="102" y="0"/>
                      <a:pt x="102" y="0"/>
                      <a:pt x="102" y="0"/>
                    </a:cubicBezTo>
                    <a:cubicBezTo>
                      <a:pt x="46" y="0"/>
                      <a:pt x="0" y="46"/>
                      <a:pt x="0" y="102"/>
                    </a:cubicBezTo>
                    <a:cubicBezTo>
                      <a:pt x="0" y="1536"/>
                      <a:pt x="0" y="1536"/>
                      <a:pt x="0" y="1536"/>
                    </a:cubicBezTo>
                    <a:cubicBezTo>
                      <a:pt x="0" y="1593"/>
                      <a:pt x="46" y="1638"/>
                      <a:pt x="102" y="1638"/>
                    </a:cubicBezTo>
                    <a:cubicBezTo>
                      <a:pt x="1195" y="1638"/>
                      <a:pt x="1195" y="1638"/>
                      <a:pt x="1195" y="1638"/>
                    </a:cubicBezTo>
                    <a:cubicBezTo>
                      <a:pt x="1251" y="1638"/>
                      <a:pt x="1297" y="1593"/>
                      <a:pt x="1297" y="1536"/>
                    </a:cubicBezTo>
                    <a:cubicBezTo>
                      <a:pt x="1297" y="307"/>
                      <a:pt x="1297" y="307"/>
                      <a:pt x="1297" y="307"/>
                    </a:cubicBezTo>
                    <a:cubicBezTo>
                      <a:pt x="1297" y="298"/>
                      <a:pt x="1293" y="289"/>
                      <a:pt x="1287" y="283"/>
                    </a:cubicBezTo>
                    <a:close/>
                    <a:moveTo>
                      <a:pt x="1229" y="1536"/>
                    </a:moveTo>
                    <a:cubicBezTo>
                      <a:pt x="1229" y="1555"/>
                      <a:pt x="1214" y="1570"/>
                      <a:pt x="1195" y="1570"/>
                    </a:cubicBezTo>
                    <a:cubicBezTo>
                      <a:pt x="102" y="1570"/>
                      <a:pt x="102" y="1570"/>
                      <a:pt x="102" y="1570"/>
                    </a:cubicBezTo>
                    <a:cubicBezTo>
                      <a:pt x="84" y="1570"/>
                      <a:pt x="68" y="1555"/>
                      <a:pt x="68" y="1536"/>
                    </a:cubicBezTo>
                    <a:cubicBezTo>
                      <a:pt x="68" y="102"/>
                      <a:pt x="68" y="102"/>
                      <a:pt x="68" y="102"/>
                    </a:cubicBezTo>
                    <a:cubicBezTo>
                      <a:pt x="68" y="84"/>
                      <a:pt x="84" y="68"/>
                      <a:pt x="102" y="68"/>
                    </a:cubicBezTo>
                    <a:cubicBezTo>
                      <a:pt x="976" y="68"/>
                      <a:pt x="976" y="68"/>
                      <a:pt x="976" y="68"/>
                    </a:cubicBezTo>
                    <a:cubicBezTo>
                      <a:pt x="1229" y="321"/>
                      <a:pt x="1229" y="321"/>
                      <a:pt x="1229" y="321"/>
                    </a:cubicBezTo>
                    <a:lnTo>
                      <a:pt x="1229" y="1536"/>
                    </a:lnTo>
                    <a:close/>
                    <a:moveTo>
                      <a:pt x="1229" y="1536"/>
                    </a:moveTo>
                    <a:cubicBezTo>
                      <a:pt x="1229" y="1536"/>
                      <a:pt x="1229" y="1536"/>
                      <a:pt x="1229" y="1536"/>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2" name="Freeform 9"/>
              <p:cNvSpPr>
                <a:spLocks noEditPoints="1"/>
              </p:cNvSpPr>
              <p:nvPr/>
            </p:nvSpPr>
            <p:spPr bwMode="auto">
              <a:xfrm>
                <a:off x="8580116" y="604421"/>
                <a:ext cx="28016" cy="50540"/>
              </a:xfrm>
              <a:custGeom>
                <a:avLst/>
                <a:gdLst>
                  <a:gd name="T0" fmla="*/ 102 w 170"/>
                  <a:gd name="T1" fmla="*/ 239 h 307"/>
                  <a:gd name="T2" fmla="*/ 68 w 170"/>
                  <a:gd name="T3" fmla="*/ 205 h 307"/>
                  <a:gd name="T4" fmla="*/ 68 w 170"/>
                  <a:gd name="T5" fmla="*/ 0 h 307"/>
                  <a:gd name="T6" fmla="*/ 0 w 170"/>
                  <a:gd name="T7" fmla="*/ 0 h 307"/>
                  <a:gd name="T8" fmla="*/ 0 w 170"/>
                  <a:gd name="T9" fmla="*/ 205 h 307"/>
                  <a:gd name="T10" fmla="*/ 102 w 170"/>
                  <a:gd name="T11" fmla="*/ 307 h 307"/>
                  <a:gd name="T12" fmla="*/ 170 w 170"/>
                  <a:gd name="T13" fmla="*/ 307 h 307"/>
                  <a:gd name="T14" fmla="*/ 170 w 170"/>
                  <a:gd name="T15" fmla="*/ 239 h 307"/>
                  <a:gd name="T16" fmla="*/ 102 w 170"/>
                  <a:gd name="T17" fmla="*/ 239 h 307"/>
                  <a:gd name="T18" fmla="*/ 102 w 170"/>
                  <a:gd name="T19" fmla="*/ 239 h 307"/>
                  <a:gd name="T20" fmla="*/ 102 w 170"/>
                  <a:gd name="T21" fmla="*/ 23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307">
                    <a:moveTo>
                      <a:pt x="102" y="239"/>
                    </a:moveTo>
                    <a:cubicBezTo>
                      <a:pt x="83" y="239"/>
                      <a:pt x="68" y="224"/>
                      <a:pt x="68" y="205"/>
                    </a:cubicBezTo>
                    <a:cubicBezTo>
                      <a:pt x="68" y="0"/>
                      <a:pt x="68" y="0"/>
                      <a:pt x="68" y="0"/>
                    </a:cubicBezTo>
                    <a:cubicBezTo>
                      <a:pt x="0" y="0"/>
                      <a:pt x="0" y="0"/>
                      <a:pt x="0" y="0"/>
                    </a:cubicBezTo>
                    <a:cubicBezTo>
                      <a:pt x="0" y="205"/>
                      <a:pt x="0" y="205"/>
                      <a:pt x="0" y="205"/>
                    </a:cubicBezTo>
                    <a:cubicBezTo>
                      <a:pt x="0" y="261"/>
                      <a:pt x="46" y="307"/>
                      <a:pt x="102" y="307"/>
                    </a:cubicBezTo>
                    <a:cubicBezTo>
                      <a:pt x="170" y="307"/>
                      <a:pt x="170" y="307"/>
                      <a:pt x="170" y="307"/>
                    </a:cubicBezTo>
                    <a:cubicBezTo>
                      <a:pt x="170" y="239"/>
                      <a:pt x="170" y="239"/>
                      <a:pt x="170" y="239"/>
                    </a:cubicBezTo>
                    <a:lnTo>
                      <a:pt x="102" y="239"/>
                    </a:lnTo>
                    <a:close/>
                    <a:moveTo>
                      <a:pt x="102" y="239"/>
                    </a:moveTo>
                    <a:cubicBezTo>
                      <a:pt x="102" y="239"/>
                      <a:pt x="102" y="239"/>
                      <a:pt x="102" y="239"/>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3" name="Freeform 10"/>
              <p:cNvSpPr>
                <a:spLocks noEditPoints="1"/>
              </p:cNvSpPr>
              <p:nvPr/>
            </p:nvSpPr>
            <p:spPr bwMode="auto">
              <a:xfrm>
                <a:off x="8456511" y="699870"/>
                <a:ext cx="145990" cy="134867"/>
              </a:xfrm>
              <a:custGeom>
                <a:avLst/>
                <a:gdLst>
                  <a:gd name="T0" fmla="*/ 853 w 887"/>
                  <a:gd name="T1" fmla="*/ 683 h 820"/>
                  <a:gd name="T2" fmla="*/ 136 w 887"/>
                  <a:gd name="T3" fmla="*/ 683 h 820"/>
                  <a:gd name="T4" fmla="*/ 136 w 887"/>
                  <a:gd name="T5" fmla="*/ 35 h 820"/>
                  <a:gd name="T6" fmla="*/ 102 w 887"/>
                  <a:gd name="T7" fmla="*/ 0 h 820"/>
                  <a:gd name="T8" fmla="*/ 0 w 887"/>
                  <a:gd name="T9" fmla="*/ 0 h 820"/>
                  <a:gd name="T10" fmla="*/ 0 w 887"/>
                  <a:gd name="T11" fmla="*/ 69 h 820"/>
                  <a:gd name="T12" fmla="*/ 68 w 887"/>
                  <a:gd name="T13" fmla="*/ 69 h 820"/>
                  <a:gd name="T14" fmla="*/ 68 w 887"/>
                  <a:gd name="T15" fmla="*/ 717 h 820"/>
                  <a:gd name="T16" fmla="*/ 102 w 887"/>
                  <a:gd name="T17" fmla="*/ 751 h 820"/>
                  <a:gd name="T18" fmla="*/ 819 w 887"/>
                  <a:gd name="T19" fmla="*/ 751 h 820"/>
                  <a:gd name="T20" fmla="*/ 819 w 887"/>
                  <a:gd name="T21" fmla="*/ 820 h 820"/>
                  <a:gd name="T22" fmla="*/ 887 w 887"/>
                  <a:gd name="T23" fmla="*/ 820 h 820"/>
                  <a:gd name="T24" fmla="*/ 887 w 887"/>
                  <a:gd name="T25" fmla="*/ 717 h 820"/>
                  <a:gd name="T26" fmla="*/ 853 w 887"/>
                  <a:gd name="T27" fmla="*/ 683 h 820"/>
                  <a:gd name="T28" fmla="*/ 853 w 887"/>
                  <a:gd name="T29" fmla="*/ 683 h 820"/>
                  <a:gd name="T30" fmla="*/ 853 w 887"/>
                  <a:gd name="T31" fmla="*/ 683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7" h="820">
                    <a:moveTo>
                      <a:pt x="853" y="683"/>
                    </a:moveTo>
                    <a:cubicBezTo>
                      <a:pt x="136" y="683"/>
                      <a:pt x="136" y="683"/>
                      <a:pt x="136" y="683"/>
                    </a:cubicBezTo>
                    <a:cubicBezTo>
                      <a:pt x="136" y="35"/>
                      <a:pt x="136" y="35"/>
                      <a:pt x="136" y="35"/>
                    </a:cubicBezTo>
                    <a:cubicBezTo>
                      <a:pt x="136" y="16"/>
                      <a:pt x="121" y="0"/>
                      <a:pt x="102" y="0"/>
                    </a:cubicBezTo>
                    <a:cubicBezTo>
                      <a:pt x="0" y="0"/>
                      <a:pt x="0" y="0"/>
                      <a:pt x="0" y="0"/>
                    </a:cubicBezTo>
                    <a:cubicBezTo>
                      <a:pt x="0" y="69"/>
                      <a:pt x="0" y="69"/>
                      <a:pt x="0" y="69"/>
                    </a:cubicBezTo>
                    <a:cubicBezTo>
                      <a:pt x="68" y="69"/>
                      <a:pt x="68" y="69"/>
                      <a:pt x="68" y="69"/>
                    </a:cubicBezTo>
                    <a:cubicBezTo>
                      <a:pt x="68" y="717"/>
                      <a:pt x="68" y="717"/>
                      <a:pt x="68" y="717"/>
                    </a:cubicBezTo>
                    <a:cubicBezTo>
                      <a:pt x="68" y="736"/>
                      <a:pt x="83" y="751"/>
                      <a:pt x="102" y="751"/>
                    </a:cubicBezTo>
                    <a:cubicBezTo>
                      <a:pt x="819" y="751"/>
                      <a:pt x="819" y="751"/>
                      <a:pt x="819" y="751"/>
                    </a:cubicBezTo>
                    <a:cubicBezTo>
                      <a:pt x="819" y="820"/>
                      <a:pt x="819" y="820"/>
                      <a:pt x="819" y="820"/>
                    </a:cubicBezTo>
                    <a:cubicBezTo>
                      <a:pt x="887" y="820"/>
                      <a:pt x="887" y="820"/>
                      <a:pt x="887" y="820"/>
                    </a:cubicBezTo>
                    <a:cubicBezTo>
                      <a:pt x="887" y="717"/>
                      <a:pt x="887" y="717"/>
                      <a:pt x="887" y="717"/>
                    </a:cubicBezTo>
                    <a:cubicBezTo>
                      <a:pt x="887" y="698"/>
                      <a:pt x="872" y="683"/>
                      <a:pt x="853" y="683"/>
                    </a:cubicBezTo>
                    <a:close/>
                    <a:moveTo>
                      <a:pt x="853" y="683"/>
                    </a:moveTo>
                    <a:cubicBezTo>
                      <a:pt x="853" y="683"/>
                      <a:pt x="853" y="683"/>
                      <a:pt x="853" y="683"/>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4" name="Freeform 11"/>
              <p:cNvSpPr>
                <a:spLocks noEditPoints="1"/>
              </p:cNvSpPr>
              <p:nvPr/>
            </p:nvSpPr>
            <p:spPr bwMode="auto">
              <a:xfrm>
                <a:off x="8490228" y="716763"/>
                <a:ext cx="33578" cy="84257"/>
              </a:xfrm>
              <a:custGeom>
                <a:avLst/>
                <a:gdLst>
                  <a:gd name="T0" fmla="*/ 170 w 204"/>
                  <a:gd name="T1" fmla="*/ 0 h 512"/>
                  <a:gd name="T2" fmla="*/ 34 w 204"/>
                  <a:gd name="T3" fmla="*/ 0 h 512"/>
                  <a:gd name="T4" fmla="*/ 0 w 204"/>
                  <a:gd name="T5" fmla="*/ 34 h 512"/>
                  <a:gd name="T6" fmla="*/ 0 w 204"/>
                  <a:gd name="T7" fmla="*/ 512 h 512"/>
                  <a:gd name="T8" fmla="*/ 68 w 204"/>
                  <a:gd name="T9" fmla="*/ 512 h 512"/>
                  <a:gd name="T10" fmla="*/ 68 w 204"/>
                  <a:gd name="T11" fmla="*/ 68 h 512"/>
                  <a:gd name="T12" fmla="*/ 136 w 204"/>
                  <a:gd name="T13" fmla="*/ 68 h 512"/>
                  <a:gd name="T14" fmla="*/ 136 w 204"/>
                  <a:gd name="T15" fmla="*/ 512 h 512"/>
                  <a:gd name="T16" fmla="*/ 204 w 204"/>
                  <a:gd name="T17" fmla="*/ 512 h 512"/>
                  <a:gd name="T18" fmla="*/ 204 w 204"/>
                  <a:gd name="T19" fmla="*/ 34 h 512"/>
                  <a:gd name="T20" fmla="*/ 170 w 204"/>
                  <a:gd name="T21" fmla="*/ 0 h 512"/>
                  <a:gd name="T22" fmla="*/ 170 w 204"/>
                  <a:gd name="T23" fmla="*/ 0 h 512"/>
                  <a:gd name="T24" fmla="*/ 170 w 204"/>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512">
                    <a:moveTo>
                      <a:pt x="170" y="0"/>
                    </a:moveTo>
                    <a:cubicBezTo>
                      <a:pt x="34" y="0"/>
                      <a:pt x="34" y="0"/>
                      <a:pt x="34" y="0"/>
                    </a:cubicBezTo>
                    <a:cubicBezTo>
                      <a:pt x="15" y="0"/>
                      <a:pt x="0" y="15"/>
                      <a:pt x="0" y="34"/>
                    </a:cubicBezTo>
                    <a:cubicBezTo>
                      <a:pt x="0" y="512"/>
                      <a:pt x="0" y="512"/>
                      <a:pt x="0" y="512"/>
                    </a:cubicBezTo>
                    <a:cubicBezTo>
                      <a:pt x="68" y="512"/>
                      <a:pt x="68" y="512"/>
                      <a:pt x="68" y="512"/>
                    </a:cubicBezTo>
                    <a:cubicBezTo>
                      <a:pt x="68" y="68"/>
                      <a:pt x="68" y="68"/>
                      <a:pt x="68" y="68"/>
                    </a:cubicBezTo>
                    <a:cubicBezTo>
                      <a:pt x="136" y="68"/>
                      <a:pt x="136" y="68"/>
                      <a:pt x="136" y="68"/>
                    </a:cubicBezTo>
                    <a:cubicBezTo>
                      <a:pt x="136" y="512"/>
                      <a:pt x="136" y="512"/>
                      <a:pt x="136" y="512"/>
                    </a:cubicBezTo>
                    <a:cubicBezTo>
                      <a:pt x="204" y="512"/>
                      <a:pt x="204" y="512"/>
                      <a:pt x="204" y="512"/>
                    </a:cubicBezTo>
                    <a:cubicBezTo>
                      <a:pt x="204" y="34"/>
                      <a:pt x="204" y="34"/>
                      <a:pt x="204" y="34"/>
                    </a:cubicBezTo>
                    <a:cubicBezTo>
                      <a:pt x="204" y="15"/>
                      <a:pt x="189" y="0"/>
                      <a:pt x="170" y="0"/>
                    </a:cubicBezTo>
                    <a:close/>
                    <a:moveTo>
                      <a:pt x="170" y="0"/>
                    </a:moveTo>
                    <a:cubicBezTo>
                      <a:pt x="170" y="0"/>
                      <a:pt x="170" y="0"/>
                      <a:pt x="170" y="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5" name="Freeform 12"/>
              <p:cNvSpPr>
                <a:spLocks noEditPoints="1"/>
              </p:cNvSpPr>
              <p:nvPr/>
            </p:nvSpPr>
            <p:spPr bwMode="auto">
              <a:xfrm>
                <a:off x="8512613" y="694239"/>
                <a:ext cx="33786" cy="106781"/>
              </a:xfrm>
              <a:custGeom>
                <a:avLst/>
                <a:gdLst>
                  <a:gd name="T0" fmla="*/ 171 w 205"/>
                  <a:gd name="T1" fmla="*/ 0 h 649"/>
                  <a:gd name="T2" fmla="*/ 34 w 205"/>
                  <a:gd name="T3" fmla="*/ 0 h 649"/>
                  <a:gd name="T4" fmla="*/ 0 w 205"/>
                  <a:gd name="T5" fmla="*/ 34 h 649"/>
                  <a:gd name="T6" fmla="*/ 0 w 205"/>
                  <a:gd name="T7" fmla="*/ 649 h 649"/>
                  <a:gd name="T8" fmla="*/ 68 w 205"/>
                  <a:gd name="T9" fmla="*/ 649 h 649"/>
                  <a:gd name="T10" fmla="*/ 68 w 205"/>
                  <a:gd name="T11" fmla="*/ 69 h 649"/>
                  <a:gd name="T12" fmla="*/ 137 w 205"/>
                  <a:gd name="T13" fmla="*/ 69 h 649"/>
                  <a:gd name="T14" fmla="*/ 137 w 205"/>
                  <a:gd name="T15" fmla="*/ 512 h 649"/>
                  <a:gd name="T16" fmla="*/ 205 w 205"/>
                  <a:gd name="T17" fmla="*/ 512 h 649"/>
                  <a:gd name="T18" fmla="*/ 205 w 205"/>
                  <a:gd name="T19" fmla="*/ 34 h 649"/>
                  <a:gd name="T20" fmla="*/ 171 w 205"/>
                  <a:gd name="T21" fmla="*/ 0 h 649"/>
                  <a:gd name="T22" fmla="*/ 171 w 205"/>
                  <a:gd name="T23" fmla="*/ 0 h 649"/>
                  <a:gd name="T24" fmla="*/ 171 w 205"/>
                  <a:gd name="T25"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649">
                    <a:moveTo>
                      <a:pt x="171" y="0"/>
                    </a:moveTo>
                    <a:cubicBezTo>
                      <a:pt x="34" y="0"/>
                      <a:pt x="34" y="0"/>
                      <a:pt x="34" y="0"/>
                    </a:cubicBezTo>
                    <a:cubicBezTo>
                      <a:pt x="15" y="0"/>
                      <a:pt x="0" y="16"/>
                      <a:pt x="0" y="34"/>
                    </a:cubicBezTo>
                    <a:cubicBezTo>
                      <a:pt x="0" y="649"/>
                      <a:pt x="0" y="649"/>
                      <a:pt x="0" y="649"/>
                    </a:cubicBezTo>
                    <a:cubicBezTo>
                      <a:pt x="68" y="649"/>
                      <a:pt x="68" y="649"/>
                      <a:pt x="68" y="649"/>
                    </a:cubicBezTo>
                    <a:cubicBezTo>
                      <a:pt x="68" y="69"/>
                      <a:pt x="68" y="69"/>
                      <a:pt x="68" y="69"/>
                    </a:cubicBezTo>
                    <a:cubicBezTo>
                      <a:pt x="137" y="69"/>
                      <a:pt x="137" y="69"/>
                      <a:pt x="137" y="69"/>
                    </a:cubicBezTo>
                    <a:cubicBezTo>
                      <a:pt x="137" y="512"/>
                      <a:pt x="137" y="512"/>
                      <a:pt x="137" y="512"/>
                    </a:cubicBezTo>
                    <a:cubicBezTo>
                      <a:pt x="205" y="512"/>
                      <a:pt x="205" y="512"/>
                      <a:pt x="205" y="512"/>
                    </a:cubicBezTo>
                    <a:cubicBezTo>
                      <a:pt x="205" y="34"/>
                      <a:pt x="205" y="34"/>
                      <a:pt x="205" y="34"/>
                    </a:cubicBezTo>
                    <a:cubicBezTo>
                      <a:pt x="205" y="16"/>
                      <a:pt x="190" y="0"/>
                      <a:pt x="171" y="0"/>
                    </a:cubicBezTo>
                    <a:close/>
                    <a:moveTo>
                      <a:pt x="171" y="0"/>
                    </a:moveTo>
                    <a:cubicBezTo>
                      <a:pt x="171" y="0"/>
                      <a:pt x="171" y="0"/>
                      <a:pt x="171" y="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6" name="Freeform 13"/>
              <p:cNvSpPr>
                <a:spLocks noEditPoints="1"/>
              </p:cNvSpPr>
              <p:nvPr/>
            </p:nvSpPr>
            <p:spPr bwMode="auto">
              <a:xfrm>
                <a:off x="8535207" y="750480"/>
                <a:ext cx="33578" cy="50540"/>
              </a:xfrm>
              <a:custGeom>
                <a:avLst/>
                <a:gdLst>
                  <a:gd name="T0" fmla="*/ 170 w 204"/>
                  <a:gd name="T1" fmla="*/ 0 h 307"/>
                  <a:gd name="T2" fmla="*/ 34 w 204"/>
                  <a:gd name="T3" fmla="*/ 0 h 307"/>
                  <a:gd name="T4" fmla="*/ 0 w 204"/>
                  <a:gd name="T5" fmla="*/ 34 h 307"/>
                  <a:gd name="T6" fmla="*/ 0 w 204"/>
                  <a:gd name="T7" fmla="*/ 307 h 307"/>
                  <a:gd name="T8" fmla="*/ 68 w 204"/>
                  <a:gd name="T9" fmla="*/ 307 h 307"/>
                  <a:gd name="T10" fmla="*/ 68 w 204"/>
                  <a:gd name="T11" fmla="*/ 68 h 307"/>
                  <a:gd name="T12" fmla="*/ 136 w 204"/>
                  <a:gd name="T13" fmla="*/ 68 h 307"/>
                  <a:gd name="T14" fmla="*/ 136 w 204"/>
                  <a:gd name="T15" fmla="*/ 307 h 307"/>
                  <a:gd name="T16" fmla="*/ 204 w 204"/>
                  <a:gd name="T17" fmla="*/ 307 h 307"/>
                  <a:gd name="T18" fmla="*/ 204 w 204"/>
                  <a:gd name="T19" fmla="*/ 34 h 307"/>
                  <a:gd name="T20" fmla="*/ 170 w 204"/>
                  <a:gd name="T21" fmla="*/ 0 h 307"/>
                  <a:gd name="T22" fmla="*/ 170 w 204"/>
                  <a:gd name="T23" fmla="*/ 0 h 307"/>
                  <a:gd name="T24" fmla="*/ 170 w 204"/>
                  <a:gd name="T2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307">
                    <a:moveTo>
                      <a:pt x="170" y="0"/>
                    </a:moveTo>
                    <a:cubicBezTo>
                      <a:pt x="34" y="0"/>
                      <a:pt x="34" y="0"/>
                      <a:pt x="34" y="0"/>
                    </a:cubicBezTo>
                    <a:cubicBezTo>
                      <a:pt x="15" y="0"/>
                      <a:pt x="0" y="15"/>
                      <a:pt x="0" y="34"/>
                    </a:cubicBezTo>
                    <a:cubicBezTo>
                      <a:pt x="0" y="307"/>
                      <a:pt x="0" y="307"/>
                      <a:pt x="0" y="307"/>
                    </a:cubicBezTo>
                    <a:cubicBezTo>
                      <a:pt x="68" y="307"/>
                      <a:pt x="68" y="307"/>
                      <a:pt x="68" y="307"/>
                    </a:cubicBezTo>
                    <a:cubicBezTo>
                      <a:pt x="68" y="68"/>
                      <a:pt x="68" y="68"/>
                      <a:pt x="68" y="68"/>
                    </a:cubicBezTo>
                    <a:cubicBezTo>
                      <a:pt x="136" y="68"/>
                      <a:pt x="136" y="68"/>
                      <a:pt x="136" y="68"/>
                    </a:cubicBezTo>
                    <a:cubicBezTo>
                      <a:pt x="136" y="307"/>
                      <a:pt x="136" y="307"/>
                      <a:pt x="136" y="307"/>
                    </a:cubicBezTo>
                    <a:cubicBezTo>
                      <a:pt x="204" y="307"/>
                      <a:pt x="204" y="307"/>
                      <a:pt x="204" y="307"/>
                    </a:cubicBezTo>
                    <a:cubicBezTo>
                      <a:pt x="204" y="34"/>
                      <a:pt x="204" y="34"/>
                      <a:pt x="204" y="34"/>
                    </a:cubicBezTo>
                    <a:cubicBezTo>
                      <a:pt x="204" y="15"/>
                      <a:pt x="189" y="0"/>
                      <a:pt x="170" y="0"/>
                    </a:cubicBezTo>
                    <a:close/>
                    <a:moveTo>
                      <a:pt x="170" y="0"/>
                    </a:moveTo>
                    <a:cubicBezTo>
                      <a:pt x="170" y="0"/>
                      <a:pt x="170" y="0"/>
                      <a:pt x="170" y="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7" name="Freeform 14"/>
              <p:cNvSpPr>
                <a:spLocks noEditPoints="1"/>
              </p:cNvSpPr>
              <p:nvPr/>
            </p:nvSpPr>
            <p:spPr bwMode="auto">
              <a:xfrm>
                <a:off x="8557592" y="727955"/>
                <a:ext cx="33717" cy="73064"/>
              </a:xfrm>
              <a:custGeom>
                <a:avLst/>
                <a:gdLst>
                  <a:gd name="T0" fmla="*/ 171 w 205"/>
                  <a:gd name="T1" fmla="*/ 0 h 444"/>
                  <a:gd name="T2" fmla="*/ 34 w 205"/>
                  <a:gd name="T3" fmla="*/ 0 h 444"/>
                  <a:gd name="T4" fmla="*/ 0 w 205"/>
                  <a:gd name="T5" fmla="*/ 34 h 444"/>
                  <a:gd name="T6" fmla="*/ 0 w 205"/>
                  <a:gd name="T7" fmla="*/ 444 h 444"/>
                  <a:gd name="T8" fmla="*/ 68 w 205"/>
                  <a:gd name="T9" fmla="*/ 444 h 444"/>
                  <a:gd name="T10" fmla="*/ 68 w 205"/>
                  <a:gd name="T11" fmla="*/ 68 h 444"/>
                  <a:gd name="T12" fmla="*/ 137 w 205"/>
                  <a:gd name="T13" fmla="*/ 68 h 444"/>
                  <a:gd name="T14" fmla="*/ 137 w 205"/>
                  <a:gd name="T15" fmla="*/ 444 h 444"/>
                  <a:gd name="T16" fmla="*/ 205 w 205"/>
                  <a:gd name="T17" fmla="*/ 444 h 444"/>
                  <a:gd name="T18" fmla="*/ 205 w 205"/>
                  <a:gd name="T19" fmla="*/ 34 h 444"/>
                  <a:gd name="T20" fmla="*/ 171 w 205"/>
                  <a:gd name="T21" fmla="*/ 0 h 444"/>
                  <a:gd name="T22" fmla="*/ 171 w 205"/>
                  <a:gd name="T23" fmla="*/ 0 h 444"/>
                  <a:gd name="T24" fmla="*/ 171 w 205"/>
                  <a:gd name="T25"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444">
                    <a:moveTo>
                      <a:pt x="171" y="0"/>
                    </a:moveTo>
                    <a:cubicBezTo>
                      <a:pt x="34" y="0"/>
                      <a:pt x="34" y="0"/>
                      <a:pt x="34" y="0"/>
                    </a:cubicBezTo>
                    <a:cubicBezTo>
                      <a:pt x="15" y="0"/>
                      <a:pt x="0" y="15"/>
                      <a:pt x="0" y="34"/>
                    </a:cubicBezTo>
                    <a:cubicBezTo>
                      <a:pt x="0" y="444"/>
                      <a:pt x="0" y="444"/>
                      <a:pt x="0" y="444"/>
                    </a:cubicBezTo>
                    <a:cubicBezTo>
                      <a:pt x="68" y="444"/>
                      <a:pt x="68" y="444"/>
                      <a:pt x="68" y="444"/>
                    </a:cubicBezTo>
                    <a:cubicBezTo>
                      <a:pt x="68" y="68"/>
                      <a:pt x="68" y="68"/>
                      <a:pt x="68" y="68"/>
                    </a:cubicBezTo>
                    <a:cubicBezTo>
                      <a:pt x="137" y="68"/>
                      <a:pt x="137" y="68"/>
                      <a:pt x="137" y="68"/>
                    </a:cubicBezTo>
                    <a:cubicBezTo>
                      <a:pt x="137" y="444"/>
                      <a:pt x="137" y="444"/>
                      <a:pt x="137" y="444"/>
                    </a:cubicBezTo>
                    <a:cubicBezTo>
                      <a:pt x="205" y="444"/>
                      <a:pt x="205" y="444"/>
                      <a:pt x="205" y="444"/>
                    </a:cubicBezTo>
                    <a:cubicBezTo>
                      <a:pt x="205" y="34"/>
                      <a:pt x="205" y="34"/>
                      <a:pt x="205" y="34"/>
                    </a:cubicBezTo>
                    <a:cubicBezTo>
                      <a:pt x="205" y="15"/>
                      <a:pt x="190" y="0"/>
                      <a:pt x="171" y="0"/>
                    </a:cubicBezTo>
                    <a:close/>
                    <a:moveTo>
                      <a:pt x="171" y="0"/>
                    </a:moveTo>
                    <a:cubicBezTo>
                      <a:pt x="171" y="0"/>
                      <a:pt x="171" y="0"/>
                      <a:pt x="171" y="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51" name="Rectangle 50">
              <a:hlinkClick r:id="rId4" action="ppaction://hlinksldjump"/>
            </p:cNvPr>
            <p:cNvSpPr/>
            <p:nvPr/>
          </p:nvSpPr>
          <p:spPr>
            <a:xfrm>
              <a:off x="4459977" y="875333"/>
              <a:ext cx="4182820" cy="4637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87" name="Group 186">
            <a:extLst>
              <a:ext uri="{FF2B5EF4-FFF2-40B4-BE49-F238E27FC236}">
                <a16:creationId xmlns:a16="http://schemas.microsoft.com/office/drawing/2014/main" id="{EB0DAD39-6325-4310-BF18-2E6F4D59B3D4}"/>
              </a:ext>
            </a:extLst>
          </p:cNvPr>
          <p:cNvGrpSpPr/>
          <p:nvPr/>
        </p:nvGrpSpPr>
        <p:grpSpPr>
          <a:xfrm>
            <a:off x="2512771" y="4922398"/>
            <a:ext cx="616317" cy="454547"/>
            <a:chOff x="-309466" y="1115568"/>
            <a:chExt cx="1559783" cy="1150375"/>
          </a:xfrm>
        </p:grpSpPr>
        <p:sp>
          <p:nvSpPr>
            <p:cNvPr id="188" name="Freeform: Shape 187">
              <a:extLst>
                <a:ext uri="{FF2B5EF4-FFF2-40B4-BE49-F238E27FC236}">
                  <a16:creationId xmlns:a16="http://schemas.microsoft.com/office/drawing/2014/main" id="{90D79F07-AAC7-4348-87F3-8934EE1960FD}"/>
                </a:ext>
              </a:extLst>
            </p:cNvPr>
            <p:cNvSpPr/>
            <p:nvPr/>
          </p:nvSpPr>
          <p:spPr>
            <a:xfrm>
              <a:off x="-268224" y="1115568"/>
              <a:ext cx="1475232" cy="902208"/>
            </a:xfrm>
            <a:custGeom>
              <a:avLst/>
              <a:gdLst>
                <a:gd name="connsiteX0" fmla="*/ 134112 w 1475232"/>
                <a:gd name="connsiteY0" fmla="*/ 0 h 902208"/>
                <a:gd name="connsiteX1" fmla="*/ 1353312 w 1475232"/>
                <a:gd name="connsiteY1" fmla="*/ 18288 h 902208"/>
                <a:gd name="connsiteX2" fmla="*/ 1475232 w 1475232"/>
                <a:gd name="connsiteY2" fmla="*/ 902208 h 902208"/>
                <a:gd name="connsiteX3" fmla="*/ 0 w 1475232"/>
                <a:gd name="connsiteY3" fmla="*/ 902208 h 902208"/>
                <a:gd name="connsiteX4" fmla="*/ 134112 w 1475232"/>
                <a:gd name="connsiteY4" fmla="*/ 0 h 90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232" h="902208">
                  <a:moveTo>
                    <a:pt x="134112" y="0"/>
                  </a:moveTo>
                  <a:lnTo>
                    <a:pt x="1353312" y="18288"/>
                  </a:lnTo>
                  <a:lnTo>
                    <a:pt x="1475232" y="902208"/>
                  </a:lnTo>
                  <a:lnTo>
                    <a:pt x="0" y="902208"/>
                  </a:lnTo>
                  <a:lnTo>
                    <a:pt x="134112"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90" name="Picture 189">
              <a:extLst>
                <a:ext uri="{FF2B5EF4-FFF2-40B4-BE49-F238E27FC236}">
                  <a16:creationId xmlns:a16="http://schemas.microsoft.com/office/drawing/2014/main" id="{2D372B5B-E5B3-4D59-AD8D-49BD88A35902}"/>
                </a:ext>
              </a:extLst>
            </p:cNvPr>
            <p:cNvPicPr>
              <a:picLocks noChangeAspect="1"/>
            </p:cNvPicPr>
            <p:nvPr/>
          </p:nvPicPr>
          <p:blipFill>
            <a:blip r:embed="rId3"/>
            <a:stretch>
              <a:fillRect/>
            </a:stretch>
          </p:blipFill>
          <p:spPr>
            <a:xfrm>
              <a:off x="-309466" y="1118450"/>
              <a:ext cx="1559783" cy="1147493"/>
            </a:xfrm>
            <a:prstGeom prst="rect">
              <a:avLst/>
            </a:prstGeom>
          </p:spPr>
        </p:pic>
      </p:grpSp>
      <p:grpSp>
        <p:nvGrpSpPr>
          <p:cNvPr id="6" name="Group 5">
            <a:extLst>
              <a:ext uri="{FF2B5EF4-FFF2-40B4-BE49-F238E27FC236}">
                <a16:creationId xmlns:a16="http://schemas.microsoft.com/office/drawing/2014/main" id="{0339C381-550B-44EE-8F61-717E9CFA6E7C}"/>
              </a:ext>
            </a:extLst>
          </p:cNvPr>
          <p:cNvGrpSpPr/>
          <p:nvPr/>
        </p:nvGrpSpPr>
        <p:grpSpPr>
          <a:xfrm>
            <a:off x="4450079" y="1571283"/>
            <a:ext cx="4256486" cy="623408"/>
            <a:chOff x="4450079" y="1460853"/>
            <a:chExt cx="4256486" cy="623408"/>
          </a:xfrm>
        </p:grpSpPr>
        <p:grpSp>
          <p:nvGrpSpPr>
            <p:cNvPr id="2" name="Group 1">
              <a:extLst>
                <a:ext uri="{FF2B5EF4-FFF2-40B4-BE49-F238E27FC236}">
                  <a16:creationId xmlns:a16="http://schemas.microsoft.com/office/drawing/2014/main" id="{BA6A37C1-FA55-42FE-9E85-5849E645626A}"/>
                </a:ext>
              </a:extLst>
            </p:cNvPr>
            <p:cNvGrpSpPr/>
            <p:nvPr/>
          </p:nvGrpSpPr>
          <p:grpSpPr>
            <a:xfrm>
              <a:off x="4450079" y="1460853"/>
              <a:ext cx="4256486" cy="623408"/>
              <a:chOff x="4450079" y="1157335"/>
              <a:chExt cx="4256486" cy="623408"/>
            </a:xfrm>
          </p:grpSpPr>
          <p:grpSp>
            <p:nvGrpSpPr>
              <p:cNvPr id="176" name="Group 175">
                <a:extLst>
                  <a:ext uri="{FF2B5EF4-FFF2-40B4-BE49-F238E27FC236}">
                    <a16:creationId xmlns:a16="http://schemas.microsoft.com/office/drawing/2014/main" id="{947F90F5-23F8-49B3-8A8B-D24ECBC9D09A}"/>
                  </a:ext>
                </a:extLst>
              </p:cNvPr>
              <p:cNvGrpSpPr/>
              <p:nvPr/>
            </p:nvGrpSpPr>
            <p:grpSpPr>
              <a:xfrm>
                <a:off x="4450079" y="1157335"/>
                <a:ext cx="4256486" cy="623408"/>
                <a:chOff x="4472940" y="1185197"/>
                <a:chExt cx="4256486" cy="623408"/>
              </a:xfrm>
            </p:grpSpPr>
            <p:sp>
              <p:nvSpPr>
                <p:cNvPr id="178" name="Rectangle 177">
                  <a:extLst>
                    <a:ext uri="{FF2B5EF4-FFF2-40B4-BE49-F238E27FC236}">
                      <a16:creationId xmlns:a16="http://schemas.microsoft.com/office/drawing/2014/main" id="{AFF6AB49-7725-4A63-8C41-964826225CE5}"/>
                    </a:ext>
                  </a:extLst>
                </p:cNvPr>
                <p:cNvSpPr>
                  <a:spLocks/>
                </p:cNvSpPr>
                <p:nvPr/>
              </p:nvSpPr>
              <p:spPr>
                <a:xfrm>
                  <a:off x="4472940" y="1239564"/>
                  <a:ext cx="3836035" cy="510526"/>
                </a:xfrm>
                <a:prstGeom prst="rect">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FFFFFF"/>
                      </a:solidFill>
                      <a:latin typeface="Arial"/>
                    </a:rPr>
                    <a:t>2</a:t>
                  </a:r>
                  <a:r>
                    <a:rPr kumimoji="0" lang="en-US" sz="1400" b="0" i="0" u="none" strike="noStrike" kern="1200" cap="none" spc="0" normalizeH="0" baseline="0" noProof="0" dirty="0">
                      <a:ln>
                        <a:noFill/>
                      </a:ln>
                      <a:solidFill>
                        <a:srgbClr val="FFFFFF"/>
                      </a:solidFill>
                      <a:effectLst/>
                      <a:uLnTx/>
                      <a:uFillTx/>
                      <a:latin typeface="Arial"/>
                      <a:ea typeface="+mn-ea"/>
                      <a:cs typeface="+mn-cs"/>
                    </a:rPr>
                    <a:t>. </a:t>
                  </a:r>
                  <a:r>
                    <a:rPr lang="en-US" sz="1400" dirty="0">
                      <a:solidFill>
                        <a:srgbClr val="FFFFFF"/>
                      </a:solidFill>
                      <a:latin typeface="Arial"/>
                    </a:rPr>
                    <a:t>Proponents of ESG</a:t>
                  </a: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79" name="Rectangle 178">
                  <a:hlinkClick r:id="" action="ppaction://noaction"/>
                  <a:extLst>
                    <a:ext uri="{FF2B5EF4-FFF2-40B4-BE49-F238E27FC236}">
                      <a16:creationId xmlns:a16="http://schemas.microsoft.com/office/drawing/2014/main" id="{47C79D5A-7338-487F-8869-B8CF9FA9E41B}"/>
                    </a:ext>
                  </a:extLst>
                </p:cNvPr>
                <p:cNvSpPr/>
                <p:nvPr/>
              </p:nvSpPr>
              <p:spPr>
                <a:xfrm>
                  <a:off x="8675596" y="1185197"/>
                  <a:ext cx="53830" cy="623408"/>
                </a:xfrm>
                <a:prstGeom prst="rect">
                  <a:avLst/>
                </a:prstGeom>
                <a:solidFill>
                  <a:srgbClr val="64646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82" name="Rectangle 181">
                  <a:hlinkClick r:id="" action="ppaction://noaction"/>
                  <a:extLst>
                    <a:ext uri="{FF2B5EF4-FFF2-40B4-BE49-F238E27FC236}">
                      <a16:creationId xmlns:a16="http://schemas.microsoft.com/office/drawing/2014/main" id="{74DD7E6F-CB91-41E8-B5C0-E4D2DF081083}"/>
                    </a:ext>
                  </a:extLst>
                </p:cNvPr>
                <p:cNvSpPr>
                  <a:spLocks/>
                </p:cNvSpPr>
                <p:nvPr/>
              </p:nvSpPr>
              <p:spPr>
                <a:xfrm>
                  <a:off x="8329516" y="1239564"/>
                  <a:ext cx="399910" cy="510526"/>
                </a:xfrm>
                <a:prstGeom prst="rect">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grpSp>
          <p:pic>
            <p:nvPicPr>
              <p:cNvPr id="3" name="Graphic 2" descr="Research">
                <a:extLst>
                  <a:ext uri="{FF2B5EF4-FFF2-40B4-BE49-F238E27FC236}">
                    <a16:creationId xmlns:a16="http://schemas.microsoft.com/office/drawing/2014/main" id="{CD2AFDE3-11A9-42F0-9F21-5A1AEE6ECC2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45539" y="1294091"/>
                <a:ext cx="332154" cy="332154"/>
              </a:xfrm>
              <a:prstGeom prst="rect">
                <a:avLst/>
              </a:prstGeom>
            </p:spPr>
          </p:pic>
        </p:grpSp>
        <p:sp>
          <p:nvSpPr>
            <p:cNvPr id="156" name="Rectangle 155">
              <a:hlinkClick r:id="rId7" action="ppaction://hlinksldjump"/>
              <a:extLst>
                <a:ext uri="{FF2B5EF4-FFF2-40B4-BE49-F238E27FC236}">
                  <a16:creationId xmlns:a16="http://schemas.microsoft.com/office/drawing/2014/main" id="{3DEE6B79-B69D-4F69-BBAD-196E7684779F}"/>
                </a:ext>
              </a:extLst>
            </p:cNvPr>
            <p:cNvSpPr/>
            <p:nvPr/>
          </p:nvSpPr>
          <p:spPr>
            <a:xfrm>
              <a:off x="4499928" y="1519673"/>
              <a:ext cx="4127398" cy="4637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8" name="Group 7">
            <a:extLst>
              <a:ext uri="{FF2B5EF4-FFF2-40B4-BE49-F238E27FC236}">
                <a16:creationId xmlns:a16="http://schemas.microsoft.com/office/drawing/2014/main" id="{2C35235D-4882-43E9-9257-4B1357B6B06C}"/>
              </a:ext>
            </a:extLst>
          </p:cNvPr>
          <p:cNvGrpSpPr/>
          <p:nvPr/>
        </p:nvGrpSpPr>
        <p:grpSpPr>
          <a:xfrm>
            <a:off x="4343400" y="3117297"/>
            <a:ext cx="4363166" cy="623408"/>
            <a:chOff x="4343400" y="2786007"/>
            <a:chExt cx="4363166" cy="623408"/>
          </a:xfrm>
        </p:grpSpPr>
        <p:grpSp>
          <p:nvGrpSpPr>
            <p:cNvPr id="42" name="Group 41"/>
            <p:cNvGrpSpPr/>
            <p:nvPr/>
          </p:nvGrpSpPr>
          <p:grpSpPr>
            <a:xfrm>
              <a:off x="4343400" y="2786007"/>
              <a:ext cx="4363166" cy="623408"/>
              <a:chOff x="4366260" y="1958037"/>
              <a:chExt cx="4363166" cy="623408"/>
            </a:xfrm>
          </p:grpSpPr>
          <p:sp>
            <p:nvSpPr>
              <p:cNvPr id="373" name="Rectangle 372"/>
              <p:cNvSpPr>
                <a:spLocks/>
              </p:cNvSpPr>
              <p:nvPr/>
            </p:nvSpPr>
            <p:spPr>
              <a:xfrm>
                <a:off x="4366260" y="2012404"/>
                <a:ext cx="3942715" cy="510526"/>
              </a:xfrm>
              <a:prstGeom prst="rect">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FFFFFF"/>
                    </a:solidFill>
                    <a:latin typeface="Arial"/>
                  </a:rPr>
                  <a:t>4</a:t>
                </a:r>
                <a:r>
                  <a:rPr kumimoji="0" lang="en-US" sz="1400" b="0" i="0" u="none" strike="noStrike" kern="1200" cap="none" spc="0" normalizeH="0" baseline="0" noProof="0" dirty="0">
                    <a:ln>
                      <a:noFill/>
                    </a:ln>
                    <a:solidFill>
                      <a:srgbClr val="FFFFFF"/>
                    </a:solidFill>
                    <a:effectLst/>
                    <a:uLnTx/>
                    <a:uFillTx/>
                    <a:latin typeface="Arial"/>
                    <a:ea typeface="+mn-ea"/>
                    <a:cs typeface="+mn-cs"/>
                  </a:rPr>
                  <a:t>. </a:t>
                </a:r>
                <a:r>
                  <a:rPr lang="en-US" sz="1400" dirty="0">
                    <a:solidFill>
                      <a:srgbClr val="FFFFFF"/>
                    </a:solidFill>
                    <a:latin typeface="Arial"/>
                  </a:rPr>
                  <a:t>ESG Data Challenges</a:t>
                </a: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374" name="Rectangle 373">
                <a:hlinkClick r:id="" action="ppaction://noaction"/>
              </p:cNvPr>
              <p:cNvSpPr/>
              <p:nvPr/>
            </p:nvSpPr>
            <p:spPr>
              <a:xfrm>
                <a:off x="8675596" y="1958037"/>
                <a:ext cx="53830" cy="623408"/>
              </a:xfrm>
              <a:prstGeom prst="rect">
                <a:avLst/>
              </a:prstGeom>
              <a:solidFill>
                <a:srgbClr val="64646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76" name="Rectangle 375"/>
              <p:cNvSpPr>
                <a:spLocks/>
              </p:cNvSpPr>
              <p:nvPr/>
            </p:nvSpPr>
            <p:spPr>
              <a:xfrm>
                <a:off x="8329516" y="2012404"/>
                <a:ext cx="399910" cy="510526"/>
              </a:xfrm>
              <a:prstGeom prst="rect">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24" name="Group 59"/>
              <p:cNvGrpSpPr>
                <a:grpSpLocks noChangeAspect="1"/>
              </p:cNvGrpSpPr>
              <p:nvPr/>
            </p:nvGrpSpPr>
            <p:grpSpPr bwMode="auto">
              <a:xfrm>
                <a:off x="8410194" y="2148389"/>
                <a:ext cx="238555" cy="238555"/>
                <a:chOff x="-3944" y="767"/>
                <a:chExt cx="1311" cy="1311"/>
              </a:xfrm>
              <a:solidFill>
                <a:schemeClr val="bg2"/>
              </a:solidFill>
            </p:grpSpPr>
            <p:sp>
              <p:nvSpPr>
                <p:cNvPr id="525" name="Freeform 60"/>
                <p:cNvSpPr>
                  <a:spLocks noEditPoints="1"/>
                </p:cNvSpPr>
                <p:nvPr/>
              </p:nvSpPr>
              <p:spPr bwMode="auto">
                <a:xfrm>
                  <a:off x="-3288" y="986"/>
                  <a:ext cx="655" cy="655"/>
                </a:xfrm>
                <a:custGeom>
                  <a:avLst/>
                  <a:gdLst>
                    <a:gd name="T0" fmla="*/ 699 w 819"/>
                    <a:gd name="T1" fmla="*/ 307 h 819"/>
                    <a:gd name="T2" fmla="*/ 748 w 819"/>
                    <a:gd name="T3" fmla="*/ 217 h 819"/>
                    <a:gd name="T4" fmla="*/ 651 w 819"/>
                    <a:gd name="T5" fmla="*/ 72 h 819"/>
                    <a:gd name="T6" fmla="*/ 542 w 819"/>
                    <a:gd name="T7" fmla="*/ 133 h 819"/>
                    <a:gd name="T8" fmla="*/ 512 w 819"/>
                    <a:gd name="T9" fmla="*/ 34 h 819"/>
                    <a:gd name="T10" fmla="*/ 342 w 819"/>
                    <a:gd name="T11" fmla="*/ 0 h 819"/>
                    <a:gd name="T12" fmla="*/ 307 w 819"/>
                    <a:gd name="T13" fmla="*/ 120 h 819"/>
                    <a:gd name="T14" fmla="*/ 217 w 819"/>
                    <a:gd name="T15" fmla="*/ 72 h 819"/>
                    <a:gd name="T16" fmla="*/ 72 w 819"/>
                    <a:gd name="T17" fmla="*/ 168 h 819"/>
                    <a:gd name="T18" fmla="*/ 133 w 819"/>
                    <a:gd name="T19" fmla="*/ 277 h 819"/>
                    <a:gd name="T20" fmla="*/ 34 w 819"/>
                    <a:gd name="T21" fmla="*/ 307 h 819"/>
                    <a:gd name="T22" fmla="*/ 0 w 819"/>
                    <a:gd name="T23" fmla="*/ 478 h 819"/>
                    <a:gd name="T24" fmla="*/ 120 w 819"/>
                    <a:gd name="T25" fmla="*/ 512 h 819"/>
                    <a:gd name="T26" fmla="*/ 72 w 819"/>
                    <a:gd name="T27" fmla="*/ 603 h 819"/>
                    <a:gd name="T28" fmla="*/ 168 w 819"/>
                    <a:gd name="T29" fmla="*/ 748 h 819"/>
                    <a:gd name="T30" fmla="*/ 278 w 819"/>
                    <a:gd name="T31" fmla="*/ 687 h 819"/>
                    <a:gd name="T32" fmla="*/ 307 w 819"/>
                    <a:gd name="T33" fmla="*/ 785 h 819"/>
                    <a:gd name="T34" fmla="*/ 478 w 819"/>
                    <a:gd name="T35" fmla="*/ 819 h 819"/>
                    <a:gd name="T36" fmla="*/ 512 w 819"/>
                    <a:gd name="T37" fmla="*/ 699 h 819"/>
                    <a:gd name="T38" fmla="*/ 603 w 819"/>
                    <a:gd name="T39" fmla="*/ 748 h 819"/>
                    <a:gd name="T40" fmla="*/ 748 w 819"/>
                    <a:gd name="T41" fmla="*/ 651 h 819"/>
                    <a:gd name="T42" fmla="*/ 687 w 819"/>
                    <a:gd name="T43" fmla="*/ 542 h 819"/>
                    <a:gd name="T44" fmla="*/ 785 w 819"/>
                    <a:gd name="T45" fmla="*/ 512 h 819"/>
                    <a:gd name="T46" fmla="*/ 819 w 819"/>
                    <a:gd name="T47" fmla="*/ 341 h 819"/>
                    <a:gd name="T48" fmla="*/ 751 w 819"/>
                    <a:gd name="T49" fmla="*/ 444 h 819"/>
                    <a:gd name="T50" fmla="*/ 641 w 819"/>
                    <a:gd name="T51" fmla="*/ 469 h 819"/>
                    <a:gd name="T52" fmla="*/ 621 w 819"/>
                    <a:gd name="T53" fmla="*/ 572 h 819"/>
                    <a:gd name="T54" fmla="*/ 627 w 819"/>
                    <a:gd name="T55" fmla="*/ 675 h 819"/>
                    <a:gd name="T56" fmla="*/ 531 w 819"/>
                    <a:gd name="T57" fmla="*/ 615 h 819"/>
                    <a:gd name="T58" fmla="*/ 444 w 819"/>
                    <a:gd name="T59" fmla="*/ 674 h 819"/>
                    <a:gd name="T60" fmla="*/ 376 w 819"/>
                    <a:gd name="T61" fmla="*/ 751 h 819"/>
                    <a:gd name="T62" fmla="*/ 350 w 819"/>
                    <a:gd name="T63" fmla="*/ 641 h 819"/>
                    <a:gd name="T64" fmla="*/ 247 w 819"/>
                    <a:gd name="T65" fmla="*/ 621 h 819"/>
                    <a:gd name="T66" fmla="*/ 144 w 819"/>
                    <a:gd name="T67" fmla="*/ 627 h 819"/>
                    <a:gd name="T68" fmla="*/ 204 w 819"/>
                    <a:gd name="T69" fmla="*/ 531 h 819"/>
                    <a:gd name="T70" fmla="*/ 146 w 819"/>
                    <a:gd name="T71" fmla="*/ 444 h 819"/>
                    <a:gd name="T72" fmla="*/ 68 w 819"/>
                    <a:gd name="T73" fmla="*/ 376 h 819"/>
                    <a:gd name="T74" fmla="*/ 179 w 819"/>
                    <a:gd name="T75" fmla="*/ 350 h 819"/>
                    <a:gd name="T76" fmla="*/ 199 w 819"/>
                    <a:gd name="T77" fmla="*/ 247 h 819"/>
                    <a:gd name="T78" fmla="*/ 192 w 819"/>
                    <a:gd name="T79" fmla="*/ 144 h 819"/>
                    <a:gd name="T80" fmla="*/ 289 w 819"/>
                    <a:gd name="T81" fmla="*/ 204 h 819"/>
                    <a:gd name="T82" fmla="*/ 376 w 819"/>
                    <a:gd name="T83" fmla="*/ 146 h 819"/>
                    <a:gd name="T84" fmla="*/ 444 w 819"/>
                    <a:gd name="T85" fmla="*/ 68 h 819"/>
                    <a:gd name="T86" fmla="*/ 470 w 819"/>
                    <a:gd name="T87" fmla="*/ 179 h 819"/>
                    <a:gd name="T88" fmla="*/ 572 w 819"/>
                    <a:gd name="T89" fmla="*/ 199 h 819"/>
                    <a:gd name="T90" fmla="*/ 675 w 819"/>
                    <a:gd name="T91" fmla="*/ 192 h 819"/>
                    <a:gd name="T92" fmla="*/ 615 w 819"/>
                    <a:gd name="T93" fmla="*/ 288 h 819"/>
                    <a:gd name="T94" fmla="*/ 674 w 819"/>
                    <a:gd name="T95" fmla="*/ 376 h 819"/>
                    <a:gd name="T96" fmla="*/ 751 w 819"/>
                    <a:gd name="T97" fmla="*/ 444 h 819"/>
                    <a:gd name="T98" fmla="*/ 751 w 819"/>
                    <a:gd name="T99" fmla="*/ 444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9" h="819">
                      <a:moveTo>
                        <a:pt x="785" y="307"/>
                      </a:moveTo>
                      <a:cubicBezTo>
                        <a:pt x="699" y="307"/>
                        <a:pt x="699" y="307"/>
                        <a:pt x="699" y="307"/>
                      </a:cubicBezTo>
                      <a:cubicBezTo>
                        <a:pt x="696" y="297"/>
                        <a:pt x="691" y="287"/>
                        <a:pt x="687" y="277"/>
                      </a:cubicBezTo>
                      <a:cubicBezTo>
                        <a:pt x="748" y="217"/>
                        <a:pt x="748" y="217"/>
                        <a:pt x="748" y="217"/>
                      </a:cubicBezTo>
                      <a:cubicBezTo>
                        <a:pt x="761" y="203"/>
                        <a:pt x="761" y="182"/>
                        <a:pt x="748" y="168"/>
                      </a:cubicBezTo>
                      <a:cubicBezTo>
                        <a:pt x="651" y="72"/>
                        <a:pt x="651" y="72"/>
                        <a:pt x="651" y="72"/>
                      </a:cubicBezTo>
                      <a:cubicBezTo>
                        <a:pt x="638" y="58"/>
                        <a:pt x="616" y="58"/>
                        <a:pt x="603" y="72"/>
                      </a:cubicBezTo>
                      <a:cubicBezTo>
                        <a:pt x="542" y="133"/>
                        <a:pt x="542" y="133"/>
                        <a:pt x="542" y="133"/>
                      </a:cubicBezTo>
                      <a:cubicBezTo>
                        <a:pt x="532" y="128"/>
                        <a:pt x="522" y="124"/>
                        <a:pt x="512" y="120"/>
                      </a:cubicBezTo>
                      <a:cubicBezTo>
                        <a:pt x="512" y="34"/>
                        <a:pt x="512" y="34"/>
                        <a:pt x="512" y="34"/>
                      </a:cubicBezTo>
                      <a:cubicBezTo>
                        <a:pt x="512" y="15"/>
                        <a:pt x="497" y="0"/>
                        <a:pt x="478" y="0"/>
                      </a:cubicBezTo>
                      <a:cubicBezTo>
                        <a:pt x="342" y="0"/>
                        <a:pt x="342" y="0"/>
                        <a:pt x="342" y="0"/>
                      </a:cubicBezTo>
                      <a:cubicBezTo>
                        <a:pt x="323" y="0"/>
                        <a:pt x="307" y="15"/>
                        <a:pt x="307" y="34"/>
                      </a:cubicBezTo>
                      <a:cubicBezTo>
                        <a:pt x="307" y="120"/>
                        <a:pt x="307" y="120"/>
                        <a:pt x="307" y="120"/>
                      </a:cubicBezTo>
                      <a:cubicBezTo>
                        <a:pt x="297" y="124"/>
                        <a:pt x="287" y="128"/>
                        <a:pt x="278" y="133"/>
                      </a:cubicBezTo>
                      <a:cubicBezTo>
                        <a:pt x="217" y="72"/>
                        <a:pt x="217" y="72"/>
                        <a:pt x="217" y="72"/>
                      </a:cubicBezTo>
                      <a:cubicBezTo>
                        <a:pt x="203" y="58"/>
                        <a:pt x="182" y="58"/>
                        <a:pt x="168" y="72"/>
                      </a:cubicBezTo>
                      <a:cubicBezTo>
                        <a:pt x="72" y="168"/>
                        <a:pt x="72" y="168"/>
                        <a:pt x="72" y="168"/>
                      </a:cubicBezTo>
                      <a:cubicBezTo>
                        <a:pt x="59" y="182"/>
                        <a:pt x="59" y="203"/>
                        <a:pt x="72" y="217"/>
                      </a:cubicBezTo>
                      <a:cubicBezTo>
                        <a:pt x="133" y="277"/>
                        <a:pt x="133" y="277"/>
                        <a:pt x="133" y="277"/>
                      </a:cubicBezTo>
                      <a:cubicBezTo>
                        <a:pt x="128" y="287"/>
                        <a:pt x="124" y="297"/>
                        <a:pt x="120" y="307"/>
                      </a:cubicBezTo>
                      <a:cubicBezTo>
                        <a:pt x="34" y="307"/>
                        <a:pt x="34" y="307"/>
                        <a:pt x="34" y="307"/>
                      </a:cubicBezTo>
                      <a:cubicBezTo>
                        <a:pt x="15" y="307"/>
                        <a:pt x="0" y="323"/>
                        <a:pt x="0" y="341"/>
                      </a:cubicBezTo>
                      <a:cubicBezTo>
                        <a:pt x="0" y="478"/>
                        <a:pt x="0" y="478"/>
                        <a:pt x="0" y="478"/>
                      </a:cubicBezTo>
                      <a:cubicBezTo>
                        <a:pt x="0" y="497"/>
                        <a:pt x="15" y="512"/>
                        <a:pt x="34" y="512"/>
                      </a:cubicBezTo>
                      <a:cubicBezTo>
                        <a:pt x="120" y="512"/>
                        <a:pt x="120" y="512"/>
                        <a:pt x="120" y="512"/>
                      </a:cubicBezTo>
                      <a:cubicBezTo>
                        <a:pt x="124" y="522"/>
                        <a:pt x="128" y="532"/>
                        <a:pt x="133" y="542"/>
                      </a:cubicBezTo>
                      <a:cubicBezTo>
                        <a:pt x="72" y="603"/>
                        <a:pt x="72" y="603"/>
                        <a:pt x="72" y="603"/>
                      </a:cubicBezTo>
                      <a:cubicBezTo>
                        <a:pt x="59" y="616"/>
                        <a:pt x="59" y="638"/>
                        <a:pt x="72" y="651"/>
                      </a:cubicBezTo>
                      <a:cubicBezTo>
                        <a:pt x="168" y="748"/>
                        <a:pt x="168" y="748"/>
                        <a:pt x="168" y="748"/>
                      </a:cubicBezTo>
                      <a:cubicBezTo>
                        <a:pt x="182" y="761"/>
                        <a:pt x="203" y="761"/>
                        <a:pt x="217" y="748"/>
                      </a:cubicBezTo>
                      <a:cubicBezTo>
                        <a:pt x="278" y="687"/>
                        <a:pt x="278" y="687"/>
                        <a:pt x="278" y="687"/>
                      </a:cubicBezTo>
                      <a:cubicBezTo>
                        <a:pt x="287" y="691"/>
                        <a:pt x="297" y="695"/>
                        <a:pt x="307" y="699"/>
                      </a:cubicBezTo>
                      <a:cubicBezTo>
                        <a:pt x="307" y="785"/>
                        <a:pt x="307" y="785"/>
                        <a:pt x="307" y="785"/>
                      </a:cubicBezTo>
                      <a:cubicBezTo>
                        <a:pt x="307" y="804"/>
                        <a:pt x="323" y="819"/>
                        <a:pt x="342" y="819"/>
                      </a:cubicBezTo>
                      <a:cubicBezTo>
                        <a:pt x="478" y="819"/>
                        <a:pt x="478" y="819"/>
                        <a:pt x="478" y="819"/>
                      </a:cubicBezTo>
                      <a:cubicBezTo>
                        <a:pt x="497" y="819"/>
                        <a:pt x="512" y="804"/>
                        <a:pt x="512" y="785"/>
                      </a:cubicBezTo>
                      <a:cubicBezTo>
                        <a:pt x="512" y="699"/>
                        <a:pt x="512" y="699"/>
                        <a:pt x="512" y="699"/>
                      </a:cubicBezTo>
                      <a:cubicBezTo>
                        <a:pt x="522" y="695"/>
                        <a:pt x="532" y="691"/>
                        <a:pt x="542" y="687"/>
                      </a:cubicBezTo>
                      <a:cubicBezTo>
                        <a:pt x="603" y="748"/>
                        <a:pt x="603" y="748"/>
                        <a:pt x="603" y="748"/>
                      </a:cubicBezTo>
                      <a:cubicBezTo>
                        <a:pt x="616" y="761"/>
                        <a:pt x="638" y="761"/>
                        <a:pt x="651" y="748"/>
                      </a:cubicBezTo>
                      <a:cubicBezTo>
                        <a:pt x="748" y="651"/>
                        <a:pt x="748" y="651"/>
                        <a:pt x="748" y="651"/>
                      </a:cubicBezTo>
                      <a:cubicBezTo>
                        <a:pt x="761" y="638"/>
                        <a:pt x="761" y="616"/>
                        <a:pt x="748" y="603"/>
                      </a:cubicBezTo>
                      <a:cubicBezTo>
                        <a:pt x="687" y="542"/>
                        <a:pt x="687" y="542"/>
                        <a:pt x="687" y="542"/>
                      </a:cubicBezTo>
                      <a:cubicBezTo>
                        <a:pt x="691" y="532"/>
                        <a:pt x="696" y="522"/>
                        <a:pt x="699" y="512"/>
                      </a:cubicBezTo>
                      <a:cubicBezTo>
                        <a:pt x="785" y="512"/>
                        <a:pt x="785" y="512"/>
                        <a:pt x="785" y="512"/>
                      </a:cubicBezTo>
                      <a:cubicBezTo>
                        <a:pt x="804" y="512"/>
                        <a:pt x="819" y="497"/>
                        <a:pt x="819" y="478"/>
                      </a:cubicBezTo>
                      <a:cubicBezTo>
                        <a:pt x="819" y="341"/>
                        <a:pt x="819" y="341"/>
                        <a:pt x="819" y="341"/>
                      </a:cubicBezTo>
                      <a:cubicBezTo>
                        <a:pt x="819" y="323"/>
                        <a:pt x="804" y="307"/>
                        <a:pt x="785" y="307"/>
                      </a:cubicBezTo>
                      <a:close/>
                      <a:moveTo>
                        <a:pt x="751" y="444"/>
                      </a:moveTo>
                      <a:cubicBezTo>
                        <a:pt x="674" y="444"/>
                        <a:pt x="674" y="444"/>
                        <a:pt x="674" y="444"/>
                      </a:cubicBezTo>
                      <a:cubicBezTo>
                        <a:pt x="658" y="444"/>
                        <a:pt x="645" y="454"/>
                        <a:pt x="641" y="469"/>
                      </a:cubicBezTo>
                      <a:cubicBezTo>
                        <a:pt x="635" y="491"/>
                        <a:pt x="627" y="512"/>
                        <a:pt x="615" y="531"/>
                      </a:cubicBezTo>
                      <a:cubicBezTo>
                        <a:pt x="608" y="544"/>
                        <a:pt x="610" y="561"/>
                        <a:pt x="621" y="572"/>
                      </a:cubicBezTo>
                      <a:cubicBezTo>
                        <a:pt x="675" y="627"/>
                        <a:pt x="675" y="627"/>
                        <a:pt x="675" y="627"/>
                      </a:cubicBezTo>
                      <a:cubicBezTo>
                        <a:pt x="627" y="675"/>
                        <a:pt x="627" y="675"/>
                        <a:pt x="627" y="675"/>
                      </a:cubicBezTo>
                      <a:cubicBezTo>
                        <a:pt x="572" y="621"/>
                        <a:pt x="572" y="621"/>
                        <a:pt x="572" y="621"/>
                      </a:cubicBezTo>
                      <a:cubicBezTo>
                        <a:pt x="561" y="610"/>
                        <a:pt x="544" y="607"/>
                        <a:pt x="531" y="615"/>
                      </a:cubicBezTo>
                      <a:cubicBezTo>
                        <a:pt x="512" y="627"/>
                        <a:pt x="491" y="635"/>
                        <a:pt x="470" y="641"/>
                      </a:cubicBezTo>
                      <a:cubicBezTo>
                        <a:pt x="454" y="645"/>
                        <a:pt x="444" y="658"/>
                        <a:pt x="444" y="674"/>
                      </a:cubicBezTo>
                      <a:cubicBezTo>
                        <a:pt x="444" y="751"/>
                        <a:pt x="444" y="751"/>
                        <a:pt x="444" y="751"/>
                      </a:cubicBezTo>
                      <a:cubicBezTo>
                        <a:pt x="376" y="751"/>
                        <a:pt x="376" y="751"/>
                        <a:pt x="376" y="751"/>
                      </a:cubicBezTo>
                      <a:cubicBezTo>
                        <a:pt x="376" y="674"/>
                        <a:pt x="376" y="674"/>
                        <a:pt x="376" y="674"/>
                      </a:cubicBezTo>
                      <a:cubicBezTo>
                        <a:pt x="376" y="658"/>
                        <a:pt x="365" y="645"/>
                        <a:pt x="350" y="641"/>
                      </a:cubicBezTo>
                      <a:cubicBezTo>
                        <a:pt x="329" y="635"/>
                        <a:pt x="308" y="627"/>
                        <a:pt x="289" y="615"/>
                      </a:cubicBezTo>
                      <a:cubicBezTo>
                        <a:pt x="275" y="607"/>
                        <a:pt x="258" y="610"/>
                        <a:pt x="247" y="621"/>
                      </a:cubicBezTo>
                      <a:cubicBezTo>
                        <a:pt x="193" y="675"/>
                        <a:pt x="193" y="675"/>
                        <a:pt x="193" y="675"/>
                      </a:cubicBezTo>
                      <a:cubicBezTo>
                        <a:pt x="144" y="627"/>
                        <a:pt x="144" y="627"/>
                        <a:pt x="144" y="627"/>
                      </a:cubicBezTo>
                      <a:cubicBezTo>
                        <a:pt x="199" y="572"/>
                        <a:pt x="199" y="572"/>
                        <a:pt x="199" y="572"/>
                      </a:cubicBezTo>
                      <a:cubicBezTo>
                        <a:pt x="210" y="561"/>
                        <a:pt x="212" y="544"/>
                        <a:pt x="204" y="531"/>
                      </a:cubicBezTo>
                      <a:cubicBezTo>
                        <a:pt x="193" y="512"/>
                        <a:pt x="184" y="491"/>
                        <a:pt x="179" y="469"/>
                      </a:cubicBezTo>
                      <a:cubicBezTo>
                        <a:pt x="175" y="454"/>
                        <a:pt x="161" y="444"/>
                        <a:pt x="146" y="444"/>
                      </a:cubicBezTo>
                      <a:cubicBezTo>
                        <a:pt x="68" y="444"/>
                        <a:pt x="68" y="444"/>
                        <a:pt x="68" y="444"/>
                      </a:cubicBezTo>
                      <a:cubicBezTo>
                        <a:pt x="68" y="376"/>
                        <a:pt x="68" y="376"/>
                        <a:pt x="68" y="376"/>
                      </a:cubicBezTo>
                      <a:cubicBezTo>
                        <a:pt x="146" y="376"/>
                        <a:pt x="146" y="376"/>
                        <a:pt x="146" y="376"/>
                      </a:cubicBezTo>
                      <a:cubicBezTo>
                        <a:pt x="161" y="376"/>
                        <a:pt x="175" y="365"/>
                        <a:pt x="179" y="350"/>
                      </a:cubicBezTo>
                      <a:cubicBezTo>
                        <a:pt x="184" y="328"/>
                        <a:pt x="193" y="308"/>
                        <a:pt x="204" y="289"/>
                      </a:cubicBezTo>
                      <a:cubicBezTo>
                        <a:pt x="212" y="275"/>
                        <a:pt x="210" y="258"/>
                        <a:pt x="199" y="247"/>
                      </a:cubicBezTo>
                      <a:cubicBezTo>
                        <a:pt x="144" y="192"/>
                        <a:pt x="144" y="192"/>
                        <a:pt x="144" y="192"/>
                      </a:cubicBezTo>
                      <a:cubicBezTo>
                        <a:pt x="192" y="144"/>
                        <a:pt x="192" y="144"/>
                        <a:pt x="192" y="144"/>
                      </a:cubicBezTo>
                      <a:cubicBezTo>
                        <a:pt x="247" y="199"/>
                        <a:pt x="247" y="199"/>
                        <a:pt x="247" y="199"/>
                      </a:cubicBezTo>
                      <a:cubicBezTo>
                        <a:pt x="258" y="210"/>
                        <a:pt x="275" y="212"/>
                        <a:pt x="289" y="204"/>
                      </a:cubicBezTo>
                      <a:cubicBezTo>
                        <a:pt x="308" y="193"/>
                        <a:pt x="329" y="184"/>
                        <a:pt x="350" y="179"/>
                      </a:cubicBezTo>
                      <a:cubicBezTo>
                        <a:pt x="365" y="175"/>
                        <a:pt x="376" y="161"/>
                        <a:pt x="376" y="146"/>
                      </a:cubicBezTo>
                      <a:cubicBezTo>
                        <a:pt x="376" y="68"/>
                        <a:pt x="376" y="68"/>
                        <a:pt x="376" y="68"/>
                      </a:cubicBezTo>
                      <a:cubicBezTo>
                        <a:pt x="444" y="68"/>
                        <a:pt x="444" y="68"/>
                        <a:pt x="444" y="68"/>
                      </a:cubicBezTo>
                      <a:cubicBezTo>
                        <a:pt x="444" y="145"/>
                        <a:pt x="444" y="145"/>
                        <a:pt x="444" y="145"/>
                      </a:cubicBezTo>
                      <a:cubicBezTo>
                        <a:pt x="444" y="161"/>
                        <a:pt x="454" y="175"/>
                        <a:pt x="470" y="179"/>
                      </a:cubicBezTo>
                      <a:cubicBezTo>
                        <a:pt x="491" y="184"/>
                        <a:pt x="512" y="193"/>
                        <a:pt x="531" y="204"/>
                      </a:cubicBezTo>
                      <a:cubicBezTo>
                        <a:pt x="544" y="212"/>
                        <a:pt x="561" y="210"/>
                        <a:pt x="572" y="199"/>
                      </a:cubicBezTo>
                      <a:cubicBezTo>
                        <a:pt x="627" y="144"/>
                        <a:pt x="627" y="144"/>
                        <a:pt x="627" y="144"/>
                      </a:cubicBezTo>
                      <a:cubicBezTo>
                        <a:pt x="675" y="192"/>
                        <a:pt x="675" y="192"/>
                        <a:pt x="675" y="192"/>
                      </a:cubicBezTo>
                      <a:cubicBezTo>
                        <a:pt x="621" y="247"/>
                        <a:pt x="621" y="247"/>
                        <a:pt x="621" y="247"/>
                      </a:cubicBezTo>
                      <a:cubicBezTo>
                        <a:pt x="610" y="258"/>
                        <a:pt x="608" y="275"/>
                        <a:pt x="615" y="288"/>
                      </a:cubicBezTo>
                      <a:cubicBezTo>
                        <a:pt x="627" y="308"/>
                        <a:pt x="635" y="328"/>
                        <a:pt x="641" y="350"/>
                      </a:cubicBezTo>
                      <a:cubicBezTo>
                        <a:pt x="645" y="365"/>
                        <a:pt x="658" y="376"/>
                        <a:pt x="674" y="376"/>
                      </a:cubicBezTo>
                      <a:cubicBezTo>
                        <a:pt x="751" y="376"/>
                        <a:pt x="751" y="376"/>
                        <a:pt x="751" y="376"/>
                      </a:cubicBezTo>
                      <a:lnTo>
                        <a:pt x="751" y="444"/>
                      </a:lnTo>
                      <a:close/>
                      <a:moveTo>
                        <a:pt x="751" y="444"/>
                      </a:moveTo>
                      <a:cubicBezTo>
                        <a:pt x="751" y="444"/>
                        <a:pt x="751" y="444"/>
                        <a:pt x="751" y="4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6" name="Freeform 61"/>
                <p:cNvSpPr>
                  <a:spLocks noEditPoints="1"/>
                </p:cNvSpPr>
                <p:nvPr/>
              </p:nvSpPr>
              <p:spPr bwMode="auto">
                <a:xfrm>
                  <a:off x="-3070" y="1204"/>
                  <a:ext cx="219" cy="219"/>
                </a:xfrm>
                <a:custGeom>
                  <a:avLst/>
                  <a:gdLst>
                    <a:gd name="T0" fmla="*/ 137 w 273"/>
                    <a:gd name="T1" fmla="*/ 0 h 273"/>
                    <a:gd name="T2" fmla="*/ 0 w 273"/>
                    <a:gd name="T3" fmla="*/ 137 h 273"/>
                    <a:gd name="T4" fmla="*/ 137 w 273"/>
                    <a:gd name="T5" fmla="*/ 273 h 273"/>
                    <a:gd name="T6" fmla="*/ 273 w 273"/>
                    <a:gd name="T7" fmla="*/ 137 h 273"/>
                    <a:gd name="T8" fmla="*/ 137 w 273"/>
                    <a:gd name="T9" fmla="*/ 0 h 273"/>
                    <a:gd name="T10" fmla="*/ 137 w 273"/>
                    <a:gd name="T11" fmla="*/ 205 h 273"/>
                    <a:gd name="T12" fmla="*/ 69 w 273"/>
                    <a:gd name="T13" fmla="*/ 137 h 273"/>
                    <a:gd name="T14" fmla="*/ 137 w 273"/>
                    <a:gd name="T15" fmla="*/ 68 h 273"/>
                    <a:gd name="T16" fmla="*/ 205 w 273"/>
                    <a:gd name="T17" fmla="*/ 137 h 273"/>
                    <a:gd name="T18" fmla="*/ 137 w 273"/>
                    <a:gd name="T19" fmla="*/ 205 h 273"/>
                    <a:gd name="T20" fmla="*/ 137 w 273"/>
                    <a:gd name="T21" fmla="*/ 205 h 273"/>
                    <a:gd name="T22" fmla="*/ 137 w 273"/>
                    <a:gd name="T23" fmla="*/ 20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273">
                      <a:moveTo>
                        <a:pt x="137" y="0"/>
                      </a:moveTo>
                      <a:cubicBezTo>
                        <a:pt x="61" y="0"/>
                        <a:pt x="0" y="61"/>
                        <a:pt x="0" y="137"/>
                      </a:cubicBezTo>
                      <a:cubicBezTo>
                        <a:pt x="0" y="212"/>
                        <a:pt x="61" y="273"/>
                        <a:pt x="137" y="273"/>
                      </a:cubicBezTo>
                      <a:cubicBezTo>
                        <a:pt x="212" y="273"/>
                        <a:pt x="273" y="212"/>
                        <a:pt x="273" y="137"/>
                      </a:cubicBezTo>
                      <a:cubicBezTo>
                        <a:pt x="273" y="61"/>
                        <a:pt x="212" y="0"/>
                        <a:pt x="137" y="0"/>
                      </a:cubicBezTo>
                      <a:close/>
                      <a:moveTo>
                        <a:pt x="137" y="205"/>
                      </a:moveTo>
                      <a:cubicBezTo>
                        <a:pt x="99" y="205"/>
                        <a:pt x="69" y="174"/>
                        <a:pt x="69" y="137"/>
                      </a:cubicBezTo>
                      <a:cubicBezTo>
                        <a:pt x="69" y="99"/>
                        <a:pt x="99" y="68"/>
                        <a:pt x="137" y="68"/>
                      </a:cubicBezTo>
                      <a:cubicBezTo>
                        <a:pt x="175" y="68"/>
                        <a:pt x="205" y="99"/>
                        <a:pt x="205" y="137"/>
                      </a:cubicBezTo>
                      <a:cubicBezTo>
                        <a:pt x="205" y="174"/>
                        <a:pt x="175" y="205"/>
                        <a:pt x="137" y="205"/>
                      </a:cubicBezTo>
                      <a:close/>
                      <a:moveTo>
                        <a:pt x="137" y="205"/>
                      </a:moveTo>
                      <a:cubicBezTo>
                        <a:pt x="137" y="205"/>
                        <a:pt x="137" y="205"/>
                        <a:pt x="137" y="20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7" name="Freeform 62"/>
                <p:cNvSpPr>
                  <a:spLocks noEditPoints="1"/>
                </p:cNvSpPr>
                <p:nvPr/>
              </p:nvSpPr>
              <p:spPr bwMode="auto">
                <a:xfrm>
                  <a:off x="-3944" y="767"/>
                  <a:ext cx="1311" cy="930"/>
                </a:xfrm>
                <a:custGeom>
                  <a:avLst/>
                  <a:gdLst>
                    <a:gd name="T0" fmla="*/ 1468 w 1638"/>
                    <a:gd name="T1" fmla="*/ 0 h 1161"/>
                    <a:gd name="T2" fmla="*/ 171 w 1638"/>
                    <a:gd name="T3" fmla="*/ 0 h 1161"/>
                    <a:gd name="T4" fmla="*/ 0 w 1638"/>
                    <a:gd name="T5" fmla="*/ 171 h 1161"/>
                    <a:gd name="T6" fmla="*/ 0 w 1638"/>
                    <a:gd name="T7" fmla="*/ 1161 h 1161"/>
                    <a:gd name="T8" fmla="*/ 68 w 1638"/>
                    <a:gd name="T9" fmla="*/ 1161 h 1161"/>
                    <a:gd name="T10" fmla="*/ 68 w 1638"/>
                    <a:gd name="T11" fmla="*/ 171 h 1161"/>
                    <a:gd name="T12" fmla="*/ 171 w 1638"/>
                    <a:gd name="T13" fmla="*/ 68 h 1161"/>
                    <a:gd name="T14" fmla="*/ 1468 w 1638"/>
                    <a:gd name="T15" fmla="*/ 68 h 1161"/>
                    <a:gd name="T16" fmla="*/ 1570 w 1638"/>
                    <a:gd name="T17" fmla="*/ 171 h 1161"/>
                    <a:gd name="T18" fmla="*/ 1570 w 1638"/>
                    <a:gd name="T19" fmla="*/ 307 h 1161"/>
                    <a:gd name="T20" fmla="*/ 1638 w 1638"/>
                    <a:gd name="T21" fmla="*/ 307 h 1161"/>
                    <a:gd name="T22" fmla="*/ 1638 w 1638"/>
                    <a:gd name="T23" fmla="*/ 171 h 1161"/>
                    <a:gd name="T24" fmla="*/ 1468 w 1638"/>
                    <a:gd name="T25" fmla="*/ 0 h 1161"/>
                    <a:gd name="T26" fmla="*/ 1468 w 1638"/>
                    <a:gd name="T27" fmla="*/ 0 h 1161"/>
                    <a:gd name="T28" fmla="*/ 1468 w 1638"/>
                    <a:gd name="T29"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8" h="1161">
                      <a:moveTo>
                        <a:pt x="1468" y="0"/>
                      </a:moveTo>
                      <a:cubicBezTo>
                        <a:pt x="171" y="0"/>
                        <a:pt x="171" y="0"/>
                        <a:pt x="171" y="0"/>
                      </a:cubicBezTo>
                      <a:cubicBezTo>
                        <a:pt x="76" y="0"/>
                        <a:pt x="0" y="76"/>
                        <a:pt x="0" y="171"/>
                      </a:cubicBezTo>
                      <a:cubicBezTo>
                        <a:pt x="0" y="1161"/>
                        <a:pt x="0" y="1161"/>
                        <a:pt x="0" y="1161"/>
                      </a:cubicBezTo>
                      <a:cubicBezTo>
                        <a:pt x="68" y="1161"/>
                        <a:pt x="68" y="1161"/>
                        <a:pt x="68" y="1161"/>
                      </a:cubicBezTo>
                      <a:cubicBezTo>
                        <a:pt x="68" y="171"/>
                        <a:pt x="68" y="171"/>
                        <a:pt x="68" y="171"/>
                      </a:cubicBezTo>
                      <a:cubicBezTo>
                        <a:pt x="68" y="114"/>
                        <a:pt x="114" y="68"/>
                        <a:pt x="171" y="68"/>
                      </a:cubicBezTo>
                      <a:cubicBezTo>
                        <a:pt x="1468" y="68"/>
                        <a:pt x="1468" y="68"/>
                        <a:pt x="1468" y="68"/>
                      </a:cubicBezTo>
                      <a:cubicBezTo>
                        <a:pt x="1524" y="68"/>
                        <a:pt x="1570" y="114"/>
                        <a:pt x="1570" y="171"/>
                      </a:cubicBezTo>
                      <a:cubicBezTo>
                        <a:pt x="1570" y="307"/>
                        <a:pt x="1570" y="307"/>
                        <a:pt x="1570" y="307"/>
                      </a:cubicBezTo>
                      <a:cubicBezTo>
                        <a:pt x="1638" y="307"/>
                        <a:pt x="1638" y="307"/>
                        <a:pt x="1638" y="307"/>
                      </a:cubicBezTo>
                      <a:cubicBezTo>
                        <a:pt x="1638" y="171"/>
                        <a:pt x="1638" y="171"/>
                        <a:pt x="1638" y="171"/>
                      </a:cubicBezTo>
                      <a:cubicBezTo>
                        <a:pt x="1638" y="76"/>
                        <a:pt x="1562" y="0"/>
                        <a:pt x="1468" y="0"/>
                      </a:cubicBezTo>
                      <a:close/>
                      <a:moveTo>
                        <a:pt x="1468" y="0"/>
                      </a:moveTo>
                      <a:cubicBezTo>
                        <a:pt x="1468" y="0"/>
                        <a:pt x="1468" y="0"/>
                        <a:pt x="146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8" name="Freeform 63"/>
                <p:cNvSpPr>
                  <a:spLocks noEditPoints="1"/>
                </p:cNvSpPr>
                <p:nvPr/>
              </p:nvSpPr>
              <p:spPr bwMode="auto">
                <a:xfrm>
                  <a:off x="-3315" y="1587"/>
                  <a:ext cx="682" cy="491"/>
                </a:xfrm>
                <a:custGeom>
                  <a:avLst/>
                  <a:gdLst>
                    <a:gd name="T0" fmla="*/ 785 w 853"/>
                    <a:gd name="T1" fmla="*/ 0 h 614"/>
                    <a:gd name="T2" fmla="*/ 785 w 853"/>
                    <a:gd name="T3" fmla="*/ 444 h 614"/>
                    <a:gd name="T4" fmla="*/ 683 w 853"/>
                    <a:gd name="T5" fmla="*/ 546 h 614"/>
                    <a:gd name="T6" fmla="*/ 0 w 853"/>
                    <a:gd name="T7" fmla="*/ 546 h 614"/>
                    <a:gd name="T8" fmla="*/ 0 w 853"/>
                    <a:gd name="T9" fmla="*/ 614 h 614"/>
                    <a:gd name="T10" fmla="*/ 683 w 853"/>
                    <a:gd name="T11" fmla="*/ 614 h 614"/>
                    <a:gd name="T12" fmla="*/ 853 w 853"/>
                    <a:gd name="T13" fmla="*/ 444 h 614"/>
                    <a:gd name="T14" fmla="*/ 853 w 853"/>
                    <a:gd name="T15" fmla="*/ 0 h 614"/>
                    <a:gd name="T16" fmla="*/ 785 w 853"/>
                    <a:gd name="T17" fmla="*/ 0 h 614"/>
                    <a:gd name="T18" fmla="*/ 785 w 853"/>
                    <a:gd name="T19" fmla="*/ 0 h 614"/>
                    <a:gd name="T20" fmla="*/ 785 w 853"/>
                    <a:gd name="T21"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3" h="614">
                      <a:moveTo>
                        <a:pt x="785" y="0"/>
                      </a:moveTo>
                      <a:cubicBezTo>
                        <a:pt x="785" y="444"/>
                        <a:pt x="785" y="444"/>
                        <a:pt x="785" y="444"/>
                      </a:cubicBezTo>
                      <a:cubicBezTo>
                        <a:pt x="785" y="500"/>
                        <a:pt x="739" y="546"/>
                        <a:pt x="683" y="546"/>
                      </a:cubicBezTo>
                      <a:cubicBezTo>
                        <a:pt x="0" y="546"/>
                        <a:pt x="0" y="546"/>
                        <a:pt x="0" y="546"/>
                      </a:cubicBezTo>
                      <a:cubicBezTo>
                        <a:pt x="0" y="614"/>
                        <a:pt x="0" y="614"/>
                        <a:pt x="0" y="614"/>
                      </a:cubicBezTo>
                      <a:cubicBezTo>
                        <a:pt x="683" y="614"/>
                        <a:pt x="683" y="614"/>
                        <a:pt x="683" y="614"/>
                      </a:cubicBezTo>
                      <a:cubicBezTo>
                        <a:pt x="777" y="614"/>
                        <a:pt x="853" y="538"/>
                        <a:pt x="853" y="444"/>
                      </a:cubicBezTo>
                      <a:cubicBezTo>
                        <a:pt x="853" y="0"/>
                        <a:pt x="853" y="0"/>
                        <a:pt x="853" y="0"/>
                      </a:cubicBezTo>
                      <a:lnTo>
                        <a:pt x="785" y="0"/>
                      </a:lnTo>
                      <a:close/>
                      <a:moveTo>
                        <a:pt x="785" y="0"/>
                      </a:moveTo>
                      <a:cubicBezTo>
                        <a:pt x="785" y="0"/>
                        <a:pt x="785" y="0"/>
                        <a:pt x="78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9" name="Rectangle 64"/>
                <p:cNvSpPr>
                  <a:spLocks noChangeArrowheads="1"/>
                </p:cNvSpPr>
                <p:nvPr/>
              </p:nvSpPr>
              <p:spPr bwMode="auto">
                <a:xfrm>
                  <a:off x="-3834" y="986"/>
                  <a:ext cx="628"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0" name="Rectangle 65"/>
                <p:cNvSpPr>
                  <a:spLocks noChangeArrowheads="1"/>
                </p:cNvSpPr>
                <p:nvPr/>
              </p:nvSpPr>
              <p:spPr bwMode="auto">
                <a:xfrm>
                  <a:off x="-3807" y="877"/>
                  <a:ext cx="55"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1" name="Rectangle 66"/>
                <p:cNvSpPr>
                  <a:spLocks noChangeArrowheads="1"/>
                </p:cNvSpPr>
                <p:nvPr/>
              </p:nvSpPr>
              <p:spPr bwMode="auto">
                <a:xfrm>
                  <a:off x="-3698" y="877"/>
                  <a:ext cx="54"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2" name="Rectangle 67"/>
                <p:cNvSpPr>
                  <a:spLocks noChangeArrowheads="1"/>
                </p:cNvSpPr>
                <p:nvPr/>
              </p:nvSpPr>
              <p:spPr bwMode="auto">
                <a:xfrm>
                  <a:off x="-2824" y="877"/>
                  <a:ext cx="55" cy="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3" name="Freeform 68"/>
                <p:cNvSpPr>
                  <a:spLocks noEditPoints="1"/>
                </p:cNvSpPr>
                <p:nvPr/>
              </p:nvSpPr>
              <p:spPr bwMode="auto">
                <a:xfrm>
                  <a:off x="-3834" y="1314"/>
                  <a:ext cx="327" cy="410"/>
                </a:xfrm>
                <a:custGeom>
                  <a:avLst/>
                  <a:gdLst>
                    <a:gd name="T0" fmla="*/ 408 w 409"/>
                    <a:gd name="T1" fmla="*/ 162 h 512"/>
                    <a:gd name="T2" fmla="*/ 204 w 409"/>
                    <a:gd name="T3" fmla="*/ 0 h 512"/>
                    <a:gd name="T4" fmla="*/ 1 w 409"/>
                    <a:gd name="T5" fmla="*/ 162 h 512"/>
                    <a:gd name="T6" fmla="*/ 0 w 409"/>
                    <a:gd name="T7" fmla="*/ 170 h 512"/>
                    <a:gd name="T8" fmla="*/ 0 w 409"/>
                    <a:gd name="T9" fmla="*/ 238 h 512"/>
                    <a:gd name="T10" fmla="*/ 204 w 409"/>
                    <a:gd name="T11" fmla="*/ 512 h 512"/>
                    <a:gd name="T12" fmla="*/ 409 w 409"/>
                    <a:gd name="T13" fmla="*/ 238 h 512"/>
                    <a:gd name="T14" fmla="*/ 409 w 409"/>
                    <a:gd name="T15" fmla="*/ 170 h 512"/>
                    <a:gd name="T16" fmla="*/ 408 w 409"/>
                    <a:gd name="T17" fmla="*/ 162 h 512"/>
                    <a:gd name="T18" fmla="*/ 341 w 409"/>
                    <a:gd name="T19" fmla="*/ 238 h 512"/>
                    <a:gd name="T20" fmla="*/ 204 w 409"/>
                    <a:gd name="T21" fmla="*/ 443 h 512"/>
                    <a:gd name="T22" fmla="*/ 68 w 409"/>
                    <a:gd name="T23" fmla="*/ 238 h 512"/>
                    <a:gd name="T24" fmla="*/ 68 w 409"/>
                    <a:gd name="T25" fmla="*/ 175 h 512"/>
                    <a:gd name="T26" fmla="*/ 204 w 409"/>
                    <a:gd name="T27" fmla="*/ 68 h 512"/>
                    <a:gd name="T28" fmla="*/ 341 w 409"/>
                    <a:gd name="T29" fmla="*/ 175 h 512"/>
                    <a:gd name="T30" fmla="*/ 341 w 409"/>
                    <a:gd name="T31" fmla="*/ 238 h 512"/>
                    <a:gd name="T32" fmla="*/ 341 w 409"/>
                    <a:gd name="T33" fmla="*/ 238 h 512"/>
                    <a:gd name="T34" fmla="*/ 341 w 409"/>
                    <a:gd name="T35" fmla="*/ 23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9" h="512">
                      <a:moveTo>
                        <a:pt x="408" y="162"/>
                      </a:moveTo>
                      <a:cubicBezTo>
                        <a:pt x="385" y="68"/>
                        <a:pt x="301" y="1"/>
                        <a:pt x="204" y="0"/>
                      </a:cubicBezTo>
                      <a:cubicBezTo>
                        <a:pt x="107" y="1"/>
                        <a:pt x="24" y="68"/>
                        <a:pt x="1" y="162"/>
                      </a:cubicBezTo>
                      <a:cubicBezTo>
                        <a:pt x="0" y="165"/>
                        <a:pt x="0" y="168"/>
                        <a:pt x="0" y="170"/>
                      </a:cubicBezTo>
                      <a:cubicBezTo>
                        <a:pt x="0" y="238"/>
                        <a:pt x="0" y="238"/>
                        <a:pt x="0" y="238"/>
                      </a:cubicBezTo>
                      <a:cubicBezTo>
                        <a:pt x="0" y="391"/>
                        <a:pt x="90" y="512"/>
                        <a:pt x="204" y="512"/>
                      </a:cubicBezTo>
                      <a:cubicBezTo>
                        <a:pt x="319" y="512"/>
                        <a:pt x="409" y="391"/>
                        <a:pt x="409" y="238"/>
                      </a:cubicBezTo>
                      <a:cubicBezTo>
                        <a:pt x="409" y="170"/>
                        <a:pt x="409" y="170"/>
                        <a:pt x="409" y="170"/>
                      </a:cubicBezTo>
                      <a:cubicBezTo>
                        <a:pt x="409" y="168"/>
                        <a:pt x="409" y="165"/>
                        <a:pt x="408" y="162"/>
                      </a:cubicBezTo>
                      <a:close/>
                      <a:moveTo>
                        <a:pt x="341" y="238"/>
                      </a:moveTo>
                      <a:cubicBezTo>
                        <a:pt x="341" y="351"/>
                        <a:pt x="280" y="443"/>
                        <a:pt x="204" y="443"/>
                      </a:cubicBezTo>
                      <a:cubicBezTo>
                        <a:pt x="129" y="443"/>
                        <a:pt x="68" y="351"/>
                        <a:pt x="68" y="238"/>
                      </a:cubicBezTo>
                      <a:cubicBezTo>
                        <a:pt x="68" y="175"/>
                        <a:pt x="68" y="175"/>
                        <a:pt x="68" y="175"/>
                      </a:cubicBezTo>
                      <a:cubicBezTo>
                        <a:pt x="85" y="113"/>
                        <a:pt x="140" y="70"/>
                        <a:pt x="204" y="68"/>
                      </a:cubicBezTo>
                      <a:cubicBezTo>
                        <a:pt x="268" y="70"/>
                        <a:pt x="324" y="113"/>
                        <a:pt x="341" y="175"/>
                      </a:cubicBezTo>
                      <a:lnTo>
                        <a:pt x="341" y="238"/>
                      </a:lnTo>
                      <a:close/>
                      <a:moveTo>
                        <a:pt x="341" y="238"/>
                      </a:moveTo>
                      <a:cubicBezTo>
                        <a:pt x="341" y="238"/>
                        <a:pt x="341" y="238"/>
                        <a:pt x="341" y="2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4" name="Freeform 69"/>
                <p:cNvSpPr>
                  <a:spLocks noEditPoints="1"/>
                </p:cNvSpPr>
                <p:nvPr/>
              </p:nvSpPr>
              <p:spPr bwMode="auto">
                <a:xfrm>
                  <a:off x="-3644" y="1668"/>
                  <a:ext cx="247" cy="410"/>
                </a:xfrm>
                <a:custGeom>
                  <a:avLst/>
                  <a:gdLst>
                    <a:gd name="T0" fmla="*/ 137 w 308"/>
                    <a:gd name="T1" fmla="*/ 69 h 512"/>
                    <a:gd name="T2" fmla="*/ 129 w 308"/>
                    <a:gd name="T3" fmla="*/ 69 h 512"/>
                    <a:gd name="T4" fmla="*/ 69 w 308"/>
                    <a:gd name="T5" fmla="*/ 0 h 512"/>
                    <a:gd name="T6" fmla="*/ 0 w 308"/>
                    <a:gd name="T7" fmla="*/ 0 h 512"/>
                    <a:gd name="T8" fmla="*/ 0 w 308"/>
                    <a:gd name="T9" fmla="*/ 8 h 512"/>
                    <a:gd name="T10" fmla="*/ 137 w 308"/>
                    <a:gd name="T11" fmla="*/ 137 h 512"/>
                    <a:gd name="T12" fmla="*/ 239 w 308"/>
                    <a:gd name="T13" fmla="*/ 239 h 512"/>
                    <a:gd name="T14" fmla="*/ 239 w 308"/>
                    <a:gd name="T15" fmla="*/ 512 h 512"/>
                    <a:gd name="T16" fmla="*/ 308 w 308"/>
                    <a:gd name="T17" fmla="*/ 512 h 512"/>
                    <a:gd name="T18" fmla="*/ 308 w 308"/>
                    <a:gd name="T19" fmla="*/ 239 h 512"/>
                    <a:gd name="T20" fmla="*/ 137 w 308"/>
                    <a:gd name="T21" fmla="*/ 69 h 512"/>
                    <a:gd name="T22" fmla="*/ 137 w 308"/>
                    <a:gd name="T23" fmla="*/ 69 h 512"/>
                    <a:gd name="T24" fmla="*/ 137 w 308"/>
                    <a:gd name="T25" fmla="*/ 6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8" h="512">
                      <a:moveTo>
                        <a:pt x="137" y="69"/>
                      </a:moveTo>
                      <a:cubicBezTo>
                        <a:pt x="134" y="69"/>
                        <a:pt x="131" y="69"/>
                        <a:pt x="129" y="69"/>
                      </a:cubicBezTo>
                      <a:cubicBezTo>
                        <a:pt x="93" y="66"/>
                        <a:pt x="66" y="36"/>
                        <a:pt x="69" y="0"/>
                      </a:cubicBezTo>
                      <a:cubicBezTo>
                        <a:pt x="0" y="0"/>
                        <a:pt x="0" y="0"/>
                        <a:pt x="0" y="0"/>
                      </a:cubicBezTo>
                      <a:cubicBezTo>
                        <a:pt x="0" y="3"/>
                        <a:pt x="0" y="6"/>
                        <a:pt x="0" y="8"/>
                      </a:cubicBezTo>
                      <a:cubicBezTo>
                        <a:pt x="3" y="81"/>
                        <a:pt x="64" y="139"/>
                        <a:pt x="137" y="137"/>
                      </a:cubicBezTo>
                      <a:cubicBezTo>
                        <a:pt x="194" y="137"/>
                        <a:pt x="239" y="183"/>
                        <a:pt x="239" y="239"/>
                      </a:cubicBezTo>
                      <a:cubicBezTo>
                        <a:pt x="239" y="512"/>
                        <a:pt x="239" y="512"/>
                        <a:pt x="239" y="512"/>
                      </a:cubicBezTo>
                      <a:cubicBezTo>
                        <a:pt x="308" y="512"/>
                        <a:pt x="308" y="512"/>
                        <a:pt x="308" y="512"/>
                      </a:cubicBezTo>
                      <a:cubicBezTo>
                        <a:pt x="308" y="239"/>
                        <a:pt x="308" y="239"/>
                        <a:pt x="308" y="239"/>
                      </a:cubicBezTo>
                      <a:cubicBezTo>
                        <a:pt x="308" y="145"/>
                        <a:pt x="231" y="69"/>
                        <a:pt x="137" y="69"/>
                      </a:cubicBezTo>
                      <a:close/>
                      <a:moveTo>
                        <a:pt x="137" y="69"/>
                      </a:moveTo>
                      <a:cubicBezTo>
                        <a:pt x="137" y="69"/>
                        <a:pt x="137" y="69"/>
                        <a:pt x="137"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5" name="Freeform 70"/>
                <p:cNvSpPr>
                  <a:spLocks noEditPoints="1"/>
                </p:cNvSpPr>
                <p:nvPr/>
              </p:nvSpPr>
              <p:spPr bwMode="auto">
                <a:xfrm>
                  <a:off x="-3944" y="1668"/>
                  <a:ext cx="248" cy="410"/>
                </a:xfrm>
                <a:custGeom>
                  <a:avLst/>
                  <a:gdLst>
                    <a:gd name="T0" fmla="*/ 307 w 309"/>
                    <a:gd name="T1" fmla="*/ 0 h 512"/>
                    <a:gd name="T2" fmla="*/ 239 w 309"/>
                    <a:gd name="T3" fmla="*/ 0 h 512"/>
                    <a:gd name="T4" fmla="*/ 239 w 309"/>
                    <a:gd name="T5" fmla="*/ 9 h 512"/>
                    <a:gd name="T6" fmla="*/ 171 w 309"/>
                    <a:gd name="T7" fmla="*/ 69 h 512"/>
                    <a:gd name="T8" fmla="*/ 0 w 309"/>
                    <a:gd name="T9" fmla="*/ 239 h 512"/>
                    <a:gd name="T10" fmla="*/ 0 w 309"/>
                    <a:gd name="T11" fmla="*/ 512 h 512"/>
                    <a:gd name="T12" fmla="*/ 68 w 309"/>
                    <a:gd name="T13" fmla="*/ 512 h 512"/>
                    <a:gd name="T14" fmla="*/ 68 w 309"/>
                    <a:gd name="T15" fmla="*/ 239 h 512"/>
                    <a:gd name="T16" fmla="*/ 171 w 309"/>
                    <a:gd name="T17" fmla="*/ 137 h 512"/>
                    <a:gd name="T18" fmla="*/ 178 w 309"/>
                    <a:gd name="T19" fmla="*/ 137 h 512"/>
                    <a:gd name="T20" fmla="*/ 307 w 309"/>
                    <a:gd name="T21" fmla="*/ 0 h 512"/>
                    <a:gd name="T22" fmla="*/ 307 w 309"/>
                    <a:gd name="T23" fmla="*/ 0 h 512"/>
                    <a:gd name="T24" fmla="*/ 307 w 309"/>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512">
                      <a:moveTo>
                        <a:pt x="307" y="0"/>
                      </a:moveTo>
                      <a:cubicBezTo>
                        <a:pt x="239" y="0"/>
                        <a:pt x="239" y="0"/>
                        <a:pt x="239" y="0"/>
                      </a:cubicBezTo>
                      <a:cubicBezTo>
                        <a:pt x="239" y="3"/>
                        <a:pt x="239" y="6"/>
                        <a:pt x="239" y="9"/>
                      </a:cubicBezTo>
                      <a:cubicBezTo>
                        <a:pt x="237" y="44"/>
                        <a:pt x="206" y="71"/>
                        <a:pt x="171" y="69"/>
                      </a:cubicBezTo>
                      <a:cubicBezTo>
                        <a:pt x="76" y="69"/>
                        <a:pt x="0" y="145"/>
                        <a:pt x="0" y="239"/>
                      </a:cubicBezTo>
                      <a:cubicBezTo>
                        <a:pt x="0" y="512"/>
                        <a:pt x="0" y="512"/>
                        <a:pt x="0" y="512"/>
                      </a:cubicBezTo>
                      <a:cubicBezTo>
                        <a:pt x="68" y="512"/>
                        <a:pt x="68" y="512"/>
                        <a:pt x="68" y="512"/>
                      </a:cubicBezTo>
                      <a:cubicBezTo>
                        <a:pt x="68" y="239"/>
                        <a:pt x="68" y="239"/>
                        <a:pt x="68" y="239"/>
                      </a:cubicBezTo>
                      <a:cubicBezTo>
                        <a:pt x="68" y="183"/>
                        <a:pt x="114" y="137"/>
                        <a:pt x="171" y="137"/>
                      </a:cubicBezTo>
                      <a:cubicBezTo>
                        <a:pt x="173" y="137"/>
                        <a:pt x="176" y="137"/>
                        <a:pt x="178" y="137"/>
                      </a:cubicBezTo>
                      <a:cubicBezTo>
                        <a:pt x="252" y="135"/>
                        <a:pt x="309" y="74"/>
                        <a:pt x="307" y="0"/>
                      </a:cubicBezTo>
                      <a:close/>
                      <a:moveTo>
                        <a:pt x="307" y="0"/>
                      </a:moveTo>
                      <a:cubicBezTo>
                        <a:pt x="307" y="0"/>
                        <a:pt x="307" y="0"/>
                        <a:pt x="30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6" name="Rectangle 71"/>
                <p:cNvSpPr>
                  <a:spLocks noChangeArrowheads="1"/>
                </p:cNvSpPr>
                <p:nvPr/>
              </p:nvSpPr>
              <p:spPr bwMode="auto">
                <a:xfrm>
                  <a:off x="-3834" y="1887"/>
                  <a:ext cx="54" cy="1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7" name="Rectangle 72"/>
                <p:cNvSpPr>
                  <a:spLocks noChangeArrowheads="1"/>
                </p:cNvSpPr>
                <p:nvPr/>
              </p:nvSpPr>
              <p:spPr bwMode="auto">
                <a:xfrm>
                  <a:off x="-3561" y="1887"/>
                  <a:ext cx="54" cy="1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8" name="Freeform 73"/>
                <p:cNvSpPr>
                  <a:spLocks noEditPoints="1"/>
                </p:cNvSpPr>
                <p:nvPr/>
              </p:nvSpPr>
              <p:spPr bwMode="auto">
                <a:xfrm>
                  <a:off x="-3261" y="1778"/>
                  <a:ext cx="492" cy="164"/>
                </a:xfrm>
                <a:custGeom>
                  <a:avLst/>
                  <a:gdLst>
                    <a:gd name="T0" fmla="*/ 581 w 615"/>
                    <a:gd name="T1" fmla="*/ 0 h 205"/>
                    <a:gd name="T2" fmla="*/ 34 w 615"/>
                    <a:gd name="T3" fmla="*/ 0 h 205"/>
                    <a:gd name="T4" fmla="*/ 0 w 615"/>
                    <a:gd name="T5" fmla="*/ 34 h 205"/>
                    <a:gd name="T6" fmla="*/ 0 w 615"/>
                    <a:gd name="T7" fmla="*/ 171 h 205"/>
                    <a:gd name="T8" fmla="*/ 34 w 615"/>
                    <a:gd name="T9" fmla="*/ 205 h 205"/>
                    <a:gd name="T10" fmla="*/ 581 w 615"/>
                    <a:gd name="T11" fmla="*/ 205 h 205"/>
                    <a:gd name="T12" fmla="*/ 615 w 615"/>
                    <a:gd name="T13" fmla="*/ 171 h 205"/>
                    <a:gd name="T14" fmla="*/ 615 w 615"/>
                    <a:gd name="T15" fmla="*/ 34 h 205"/>
                    <a:gd name="T16" fmla="*/ 581 w 615"/>
                    <a:gd name="T17" fmla="*/ 0 h 205"/>
                    <a:gd name="T18" fmla="*/ 546 w 615"/>
                    <a:gd name="T19" fmla="*/ 136 h 205"/>
                    <a:gd name="T20" fmla="*/ 69 w 615"/>
                    <a:gd name="T21" fmla="*/ 136 h 205"/>
                    <a:gd name="T22" fmla="*/ 69 w 615"/>
                    <a:gd name="T23" fmla="*/ 68 h 205"/>
                    <a:gd name="T24" fmla="*/ 546 w 615"/>
                    <a:gd name="T25" fmla="*/ 68 h 205"/>
                    <a:gd name="T26" fmla="*/ 546 w 615"/>
                    <a:gd name="T27" fmla="*/ 136 h 205"/>
                    <a:gd name="T28" fmla="*/ 546 w 615"/>
                    <a:gd name="T29" fmla="*/ 136 h 205"/>
                    <a:gd name="T30" fmla="*/ 546 w 615"/>
                    <a:gd name="T31" fmla="*/ 13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5" h="205">
                      <a:moveTo>
                        <a:pt x="581" y="0"/>
                      </a:moveTo>
                      <a:cubicBezTo>
                        <a:pt x="34" y="0"/>
                        <a:pt x="34" y="0"/>
                        <a:pt x="34" y="0"/>
                      </a:cubicBezTo>
                      <a:cubicBezTo>
                        <a:pt x="16" y="0"/>
                        <a:pt x="0" y="15"/>
                        <a:pt x="0" y="34"/>
                      </a:cubicBezTo>
                      <a:cubicBezTo>
                        <a:pt x="0" y="171"/>
                        <a:pt x="0" y="171"/>
                        <a:pt x="0" y="171"/>
                      </a:cubicBezTo>
                      <a:cubicBezTo>
                        <a:pt x="0" y="189"/>
                        <a:pt x="16" y="205"/>
                        <a:pt x="34" y="205"/>
                      </a:cubicBezTo>
                      <a:cubicBezTo>
                        <a:pt x="581" y="205"/>
                        <a:pt x="581" y="205"/>
                        <a:pt x="581" y="205"/>
                      </a:cubicBezTo>
                      <a:cubicBezTo>
                        <a:pt x="599" y="205"/>
                        <a:pt x="615" y="189"/>
                        <a:pt x="615" y="171"/>
                      </a:cubicBezTo>
                      <a:cubicBezTo>
                        <a:pt x="615" y="34"/>
                        <a:pt x="615" y="34"/>
                        <a:pt x="615" y="34"/>
                      </a:cubicBezTo>
                      <a:cubicBezTo>
                        <a:pt x="615" y="15"/>
                        <a:pt x="599" y="0"/>
                        <a:pt x="581" y="0"/>
                      </a:cubicBezTo>
                      <a:close/>
                      <a:moveTo>
                        <a:pt x="546" y="136"/>
                      </a:moveTo>
                      <a:cubicBezTo>
                        <a:pt x="69" y="136"/>
                        <a:pt x="69" y="136"/>
                        <a:pt x="69" y="136"/>
                      </a:cubicBezTo>
                      <a:cubicBezTo>
                        <a:pt x="69" y="68"/>
                        <a:pt x="69" y="68"/>
                        <a:pt x="69" y="68"/>
                      </a:cubicBezTo>
                      <a:cubicBezTo>
                        <a:pt x="546" y="68"/>
                        <a:pt x="546" y="68"/>
                        <a:pt x="546" y="68"/>
                      </a:cubicBezTo>
                      <a:lnTo>
                        <a:pt x="546" y="136"/>
                      </a:lnTo>
                      <a:close/>
                      <a:moveTo>
                        <a:pt x="546" y="136"/>
                      </a:moveTo>
                      <a:cubicBezTo>
                        <a:pt x="546" y="136"/>
                        <a:pt x="546" y="136"/>
                        <a:pt x="546" y="1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9" name="Rectangle 74"/>
                <p:cNvSpPr>
                  <a:spLocks noChangeArrowheads="1"/>
                </p:cNvSpPr>
                <p:nvPr/>
              </p:nvSpPr>
              <p:spPr bwMode="auto">
                <a:xfrm>
                  <a:off x="-3725" y="1095"/>
                  <a:ext cx="410"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0" name="Rectangle 75"/>
                <p:cNvSpPr>
                  <a:spLocks noChangeArrowheads="1"/>
                </p:cNvSpPr>
                <p:nvPr/>
              </p:nvSpPr>
              <p:spPr bwMode="auto">
                <a:xfrm>
                  <a:off x="-3507" y="1204"/>
                  <a:ext cx="137"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1" name="Rectangle 76"/>
                <p:cNvSpPr>
                  <a:spLocks noChangeArrowheads="1"/>
                </p:cNvSpPr>
                <p:nvPr/>
              </p:nvSpPr>
              <p:spPr bwMode="auto">
                <a:xfrm>
                  <a:off x="-3616" y="1204"/>
                  <a:ext cx="55" cy="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grpSp>
        <p:sp>
          <p:nvSpPr>
            <p:cNvPr id="158" name="Rectangle 157">
              <a:hlinkClick r:id="" action="ppaction://noaction"/>
              <a:extLst>
                <a:ext uri="{FF2B5EF4-FFF2-40B4-BE49-F238E27FC236}">
                  <a16:creationId xmlns:a16="http://schemas.microsoft.com/office/drawing/2014/main" id="{F90C5608-A051-4271-A62F-CC703519C115}"/>
                </a:ext>
              </a:extLst>
            </p:cNvPr>
            <p:cNvSpPr/>
            <p:nvPr/>
          </p:nvSpPr>
          <p:spPr>
            <a:xfrm>
              <a:off x="4456065" y="2888158"/>
              <a:ext cx="4172666" cy="4637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FDAB91BE-D2CE-4A43-AAD3-FEC52780C8EF}"/>
              </a:ext>
            </a:extLst>
          </p:cNvPr>
          <p:cNvGrpSpPr/>
          <p:nvPr/>
        </p:nvGrpSpPr>
        <p:grpSpPr>
          <a:xfrm>
            <a:off x="4343400" y="3890304"/>
            <a:ext cx="4363166" cy="623408"/>
            <a:chOff x="4343400" y="3448584"/>
            <a:chExt cx="4363166" cy="623408"/>
          </a:xfrm>
        </p:grpSpPr>
        <p:grpSp>
          <p:nvGrpSpPr>
            <p:cNvPr id="189" name="Group 188">
              <a:extLst>
                <a:ext uri="{FF2B5EF4-FFF2-40B4-BE49-F238E27FC236}">
                  <a16:creationId xmlns:a16="http://schemas.microsoft.com/office/drawing/2014/main" id="{4A6FB648-2793-4A1B-B5EB-3A924C3CFEE3}"/>
                </a:ext>
              </a:extLst>
            </p:cNvPr>
            <p:cNvGrpSpPr/>
            <p:nvPr/>
          </p:nvGrpSpPr>
          <p:grpSpPr>
            <a:xfrm>
              <a:off x="4343400" y="3448584"/>
              <a:ext cx="4363166" cy="623408"/>
              <a:chOff x="4366260" y="1958037"/>
              <a:chExt cx="4363166" cy="623408"/>
            </a:xfrm>
          </p:grpSpPr>
          <p:sp>
            <p:nvSpPr>
              <p:cNvPr id="196" name="Rectangle 195">
                <a:extLst>
                  <a:ext uri="{FF2B5EF4-FFF2-40B4-BE49-F238E27FC236}">
                    <a16:creationId xmlns:a16="http://schemas.microsoft.com/office/drawing/2014/main" id="{5C8F3055-2D4E-4A0C-8F1C-72A64FBC1263}"/>
                  </a:ext>
                </a:extLst>
              </p:cNvPr>
              <p:cNvSpPr>
                <a:spLocks/>
              </p:cNvSpPr>
              <p:nvPr/>
            </p:nvSpPr>
            <p:spPr>
              <a:xfrm>
                <a:off x="4366260" y="2012404"/>
                <a:ext cx="3942715" cy="510526"/>
              </a:xfrm>
              <a:prstGeom prst="rect">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FFFFFF"/>
                    </a:solidFill>
                    <a:latin typeface="Arial"/>
                  </a:rPr>
                  <a:t>5</a:t>
                </a:r>
                <a:r>
                  <a:rPr kumimoji="0" lang="en-US" sz="1400" b="0" i="0" u="none" strike="noStrike" kern="1200" cap="none" spc="0" normalizeH="0" baseline="0" noProof="0" dirty="0">
                    <a:ln>
                      <a:noFill/>
                    </a:ln>
                    <a:solidFill>
                      <a:srgbClr val="FFFFFF"/>
                    </a:solidFill>
                    <a:effectLst/>
                    <a:uLnTx/>
                    <a:uFillTx/>
                    <a:latin typeface="Arial"/>
                    <a:ea typeface="+mn-ea"/>
                    <a:cs typeface="+mn-cs"/>
                  </a:rPr>
                  <a:t>. </a:t>
                </a:r>
                <a:r>
                  <a:rPr lang="en-US" sz="1400" dirty="0">
                    <a:solidFill>
                      <a:srgbClr val="FFFFFF"/>
                    </a:solidFill>
                    <a:latin typeface="Arial"/>
                  </a:rPr>
                  <a:t>ESG Risks to Business Models</a:t>
                </a: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7" name="Rectangle 196">
                <a:hlinkClick r:id="" action="ppaction://noaction"/>
                <a:extLst>
                  <a:ext uri="{FF2B5EF4-FFF2-40B4-BE49-F238E27FC236}">
                    <a16:creationId xmlns:a16="http://schemas.microsoft.com/office/drawing/2014/main" id="{B2D5019D-1C19-4E11-AA25-9AA10CCEF817}"/>
                  </a:ext>
                </a:extLst>
              </p:cNvPr>
              <p:cNvSpPr/>
              <p:nvPr/>
            </p:nvSpPr>
            <p:spPr>
              <a:xfrm>
                <a:off x="8675596" y="1958037"/>
                <a:ext cx="53830" cy="623408"/>
              </a:xfrm>
              <a:prstGeom prst="rect">
                <a:avLst/>
              </a:prstGeom>
              <a:solidFill>
                <a:srgbClr val="64646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98" name="Rectangle 197">
                <a:extLst>
                  <a:ext uri="{FF2B5EF4-FFF2-40B4-BE49-F238E27FC236}">
                    <a16:creationId xmlns:a16="http://schemas.microsoft.com/office/drawing/2014/main" id="{B4E82707-DFF6-4D74-843C-DF3C8D62EF4E}"/>
                  </a:ext>
                </a:extLst>
              </p:cNvPr>
              <p:cNvSpPr>
                <a:spLocks/>
              </p:cNvSpPr>
              <p:nvPr/>
            </p:nvSpPr>
            <p:spPr>
              <a:xfrm>
                <a:off x="8329516" y="2012404"/>
                <a:ext cx="399910" cy="510526"/>
              </a:xfrm>
              <a:prstGeom prst="rect">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03" name="Freeform 53">
              <a:extLst>
                <a:ext uri="{FF2B5EF4-FFF2-40B4-BE49-F238E27FC236}">
                  <a16:creationId xmlns:a16="http://schemas.microsoft.com/office/drawing/2014/main" id="{6B31805C-1D93-4D59-A3E9-38D3050C7250}"/>
                </a:ext>
              </a:extLst>
            </p:cNvPr>
            <p:cNvSpPr>
              <a:spLocks noChangeAspect="1" noEditPoints="1"/>
            </p:cNvSpPr>
            <p:nvPr/>
          </p:nvSpPr>
          <p:spPr bwMode="auto">
            <a:xfrm>
              <a:off x="8394757" y="3550157"/>
              <a:ext cx="123070" cy="280544"/>
            </a:xfrm>
            <a:custGeom>
              <a:avLst/>
              <a:gdLst>
                <a:gd name="T0" fmla="*/ 2147483647 w 1772"/>
                <a:gd name="T1" fmla="*/ 2147483647 h 4763"/>
                <a:gd name="T2" fmla="*/ 2147483647 w 1772"/>
                <a:gd name="T3" fmla="*/ 2147483647 h 4763"/>
                <a:gd name="T4" fmla="*/ 2147483647 w 1772"/>
                <a:gd name="T5" fmla="*/ 2147483647 h 4763"/>
                <a:gd name="T6" fmla="*/ 2147483647 w 1772"/>
                <a:gd name="T7" fmla="*/ 2147483647 h 4763"/>
                <a:gd name="T8" fmla="*/ 2147483647 w 1772"/>
                <a:gd name="T9" fmla="*/ 2147483647 h 4763"/>
                <a:gd name="T10" fmla="*/ 2147483647 w 1772"/>
                <a:gd name="T11" fmla="*/ 2147483647 h 4763"/>
                <a:gd name="T12" fmla="*/ 2147483647 w 1772"/>
                <a:gd name="T13" fmla="*/ 2147483647 h 4763"/>
                <a:gd name="T14" fmla="*/ 2147483647 w 1772"/>
                <a:gd name="T15" fmla="*/ 2147483647 h 4763"/>
                <a:gd name="T16" fmla="*/ 2147483647 w 1772"/>
                <a:gd name="T17" fmla="*/ 2147483647 h 4763"/>
                <a:gd name="T18" fmla="*/ 2147483647 w 1772"/>
                <a:gd name="T19" fmla="*/ 2147483647 h 4763"/>
                <a:gd name="T20" fmla="*/ 2147483647 w 1772"/>
                <a:gd name="T21" fmla="*/ 2147483647 h 4763"/>
                <a:gd name="T22" fmla="*/ 2147483647 w 1772"/>
                <a:gd name="T23" fmla="*/ 2147483647 h 4763"/>
                <a:gd name="T24" fmla="*/ 2147483647 w 1772"/>
                <a:gd name="T25" fmla="*/ 2147483647 h 4763"/>
                <a:gd name="T26" fmla="*/ 2147483647 w 1772"/>
                <a:gd name="T27" fmla="*/ 2147483647 h 4763"/>
                <a:gd name="T28" fmla="*/ 2147483647 w 1772"/>
                <a:gd name="T29" fmla="*/ 2147483647 h 4763"/>
                <a:gd name="T30" fmla="*/ 2147483647 w 1772"/>
                <a:gd name="T31" fmla="*/ 2147483647 h 4763"/>
                <a:gd name="T32" fmla="*/ 2147483647 w 1772"/>
                <a:gd name="T33" fmla="*/ 2147483647 h 4763"/>
                <a:gd name="T34" fmla="*/ 2147483647 w 1772"/>
                <a:gd name="T35" fmla="*/ 2147483647 h 4763"/>
                <a:gd name="T36" fmla="*/ 2147483647 w 1772"/>
                <a:gd name="T37" fmla="*/ 2147483647 h 4763"/>
                <a:gd name="T38" fmla="*/ 2147483647 w 1772"/>
                <a:gd name="T39" fmla="*/ 2147483647 h 4763"/>
                <a:gd name="T40" fmla="*/ 2147483647 w 1772"/>
                <a:gd name="T41" fmla="*/ 2147483647 h 4763"/>
                <a:gd name="T42" fmla="*/ 2147483647 w 1772"/>
                <a:gd name="T43" fmla="*/ 2147483647 h 4763"/>
                <a:gd name="T44" fmla="*/ 2147483647 w 1772"/>
                <a:gd name="T45" fmla="*/ 2147483647 h 4763"/>
                <a:gd name="T46" fmla="*/ 2147483647 w 1772"/>
                <a:gd name="T47" fmla="*/ 2147483647 h 4763"/>
                <a:gd name="T48" fmla="*/ 2147483647 w 1772"/>
                <a:gd name="T49" fmla="*/ 2147483647 h 4763"/>
                <a:gd name="T50" fmla="*/ 2147483647 w 1772"/>
                <a:gd name="T51" fmla="*/ 2147483647 h 4763"/>
                <a:gd name="T52" fmla="*/ 2147483647 w 1772"/>
                <a:gd name="T53" fmla="*/ 2147483647 h 4763"/>
                <a:gd name="T54" fmla="*/ 2147483647 w 1772"/>
                <a:gd name="T55" fmla="*/ 2147483647 h 4763"/>
                <a:gd name="T56" fmla="*/ 2147483647 w 1772"/>
                <a:gd name="T57" fmla="*/ 2147483647 h 4763"/>
                <a:gd name="T58" fmla="*/ 2147483647 w 1772"/>
                <a:gd name="T59" fmla="*/ 2147483647 h 4763"/>
                <a:gd name="T60" fmla="*/ 2147483647 w 1772"/>
                <a:gd name="T61" fmla="*/ 2147483647 h 4763"/>
                <a:gd name="T62" fmla="*/ 2147483647 w 1772"/>
                <a:gd name="T63" fmla="*/ 2147483647 h 4763"/>
                <a:gd name="T64" fmla="*/ 2147483647 w 1772"/>
                <a:gd name="T65" fmla="*/ 2147483647 h 4763"/>
                <a:gd name="T66" fmla="*/ 2147483647 w 1772"/>
                <a:gd name="T67" fmla="*/ 2147483647 h 4763"/>
                <a:gd name="T68" fmla="*/ 2147483647 w 1772"/>
                <a:gd name="T69" fmla="*/ 2147483647 h 4763"/>
                <a:gd name="T70" fmla="*/ 2147483647 w 1772"/>
                <a:gd name="T71" fmla="*/ 2147483647 h 4763"/>
                <a:gd name="T72" fmla="*/ 2147483647 w 1772"/>
                <a:gd name="T73" fmla="*/ 2147483647 h 4763"/>
                <a:gd name="T74" fmla="*/ 2147483647 w 1772"/>
                <a:gd name="T75" fmla="*/ 2147483647 h 4763"/>
                <a:gd name="T76" fmla="*/ 2147483647 w 1772"/>
                <a:gd name="T77" fmla="*/ 2147483647 h 4763"/>
                <a:gd name="T78" fmla="*/ 2147483647 w 1772"/>
                <a:gd name="T79" fmla="*/ 2147483647 h 4763"/>
                <a:gd name="T80" fmla="*/ 2147483647 w 1772"/>
                <a:gd name="T81" fmla="*/ 2147483647 h 4763"/>
                <a:gd name="T82" fmla="*/ 2147483647 w 1772"/>
                <a:gd name="T83" fmla="*/ 2147483647 h 4763"/>
                <a:gd name="T84" fmla="*/ 2147483647 w 1772"/>
                <a:gd name="T85" fmla="*/ 2147483647 h 4763"/>
                <a:gd name="T86" fmla="*/ 2147483647 w 1772"/>
                <a:gd name="T87" fmla="*/ 2147483647 h 4763"/>
                <a:gd name="T88" fmla="*/ 2147483647 w 1772"/>
                <a:gd name="T89" fmla="*/ 2147483647 h 4763"/>
                <a:gd name="T90" fmla="*/ 2147483647 w 1772"/>
                <a:gd name="T91" fmla="*/ 2147483647 h 4763"/>
                <a:gd name="T92" fmla="*/ 2147483647 w 1772"/>
                <a:gd name="T93" fmla="*/ 2147483647 h 4763"/>
                <a:gd name="T94" fmla="*/ 2147483647 w 1772"/>
                <a:gd name="T95" fmla="*/ 2147483647 h 4763"/>
                <a:gd name="T96" fmla="*/ 2147483647 w 1772"/>
                <a:gd name="T97" fmla="*/ 2147483647 h 4763"/>
                <a:gd name="T98" fmla="*/ 2147483647 w 1772"/>
                <a:gd name="T99" fmla="*/ 2147483647 h 4763"/>
                <a:gd name="T100" fmla="*/ 2147483647 w 1772"/>
                <a:gd name="T101" fmla="*/ 2147483647 h 4763"/>
                <a:gd name="T102" fmla="*/ 2147483647 w 1772"/>
                <a:gd name="T103" fmla="*/ 2147483647 h 4763"/>
                <a:gd name="T104" fmla="*/ 2147483647 w 1772"/>
                <a:gd name="T105" fmla="*/ 2147483647 h 4763"/>
                <a:gd name="T106" fmla="*/ 2147483647 w 1772"/>
                <a:gd name="T107" fmla="*/ 2147483647 h 4763"/>
                <a:gd name="T108" fmla="*/ 2147483647 w 1772"/>
                <a:gd name="T109" fmla="*/ 2147483647 h 4763"/>
                <a:gd name="T110" fmla="*/ 2147483647 w 1772"/>
                <a:gd name="T111" fmla="*/ 2147483647 h 4763"/>
                <a:gd name="T112" fmla="*/ 0 w 1772"/>
                <a:gd name="T113" fmla="*/ 2147483647 h 4763"/>
                <a:gd name="T114" fmla="*/ 2147483647 w 1772"/>
                <a:gd name="T115" fmla="*/ 2147483647 h 4763"/>
                <a:gd name="T116" fmla="*/ 2147483647 w 1772"/>
                <a:gd name="T117" fmla="*/ 2147483647 h 47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72"/>
                <a:gd name="T178" fmla="*/ 0 h 4763"/>
                <a:gd name="T179" fmla="*/ 1772 w 1772"/>
                <a:gd name="T180" fmla="*/ 4763 h 47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72" h="4763">
                  <a:moveTo>
                    <a:pt x="1111" y="1491"/>
                  </a:moveTo>
                  <a:lnTo>
                    <a:pt x="1111" y="1491"/>
                  </a:lnTo>
                  <a:lnTo>
                    <a:pt x="1085" y="1498"/>
                  </a:lnTo>
                  <a:lnTo>
                    <a:pt x="1060" y="1505"/>
                  </a:lnTo>
                  <a:lnTo>
                    <a:pt x="1037" y="1507"/>
                  </a:lnTo>
                  <a:lnTo>
                    <a:pt x="1018" y="1509"/>
                  </a:lnTo>
                  <a:lnTo>
                    <a:pt x="1017" y="1509"/>
                  </a:lnTo>
                  <a:lnTo>
                    <a:pt x="1135" y="2153"/>
                  </a:lnTo>
                  <a:lnTo>
                    <a:pt x="1136" y="2046"/>
                  </a:lnTo>
                  <a:lnTo>
                    <a:pt x="1137" y="1968"/>
                  </a:lnTo>
                  <a:lnTo>
                    <a:pt x="1136" y="1878"/>
                  </a:lnTo>
                  <a:lnTo>
                    <a:pt x="1135" y="1783"/>
                  </a:lnTo>
                  <a:lnTo>
                    <a:pt x="1129" y="1683"/>
                  </a:lnTo>
                  <a:lnTo>
                    <a:pt x="1127" y="1633"/>
                  </a:lnTo>
                  <a:lnTo>
                    <a:pt x="1123" y="1585"/>
                  </a:lnTo>
                  <a:lnTo>
                    <a:pt x="1118" y="1537"/>
                  </a:lnTo>
                  <a:lnTo>
                    <a:pt x="1111" y="1491"/>
                  </a:lnTo>
                  <a:close/>
                  <a:moveTo>
                    <a:pt x="862" y="969"/>
                  </a:moveTo>
                  <a:lnTo>
                    <a:pt x="188" y="219"/>
                  </a:lnTo>
                  <a:lnTo>
                    <a:pt x="173" y="199"/>
                  </a:lnTo>
                  <a:lnTo>
                    <a:pt x="161" y="188"/>
                  </a:lnTo>
                  <a:lnTo>
                    <a:pt x="156" y="182"/>
                  </a:lnTo>
                  <a:lnTo>
                    <a:pt x="161" y="190"/>
                  </a:lnTo>
                  <a:lnTo>
                    <a:pt x="188" y="219"/>
                  </a:lnTo>
                  <a:lnTo>
                    <a:pt x="193" y="227"/>
                  </a:lnTo>
                  <a:lnTo>
                    <a:pt x="665" y="998"/>
                  </a:lnTo>
                  <a:lnTo>
                    <a:pt x="690" y="1038"/>
                  </a:lnTo>
                  <a:lnTo>
                    <a:pt x="716" y="1072"/>
                  </a:lnTo>
                  <a:lnTo>
                    <a:pt x="741" y="1103"/>
                  </a:lnTo>
                  <a:lnTo>
                    <a:pt x="766" y="1131"/>
                  </a:lnTo>
                  <a:lnTo>
                    <a:pt x="791" y="1154"/>
                  </a:lnTo>
                  <a:lnTo>
                    <a:pt x="815" y="1175"/>
                  </a:lnTo>
                  <a:lnTo>
                    <a:pt x="838" y="1192"/>
                  </a:lnTo>
                  <a:lnTo>
                    <a:pt x="860" y="1207"/>
                  </a:lnTo>
                  <a:lnTo>
                    <a:pt x="864" y="1187"/>
                  </a:lnTo>
                  <a:lnTo>
                    <a:pt x="871" y="1166"/>
                  </a:lnTo>
                  <a:lnTo>
                    <a:pt x="877" y="1146"/>
                  </a:lnTo>
                  <a:lnTo>
                    <a:pt x="885" y="1127"/>
                  </a:lnTo>
                  <a:lnTo>
                    <a:pt x="895" y="1108"/>
                  </a:lnTo>
                  <a:lnTo>
                    <a:pt x="905" y="1091"/>
                  </a:lnTo>
                  <a:lnTo>
                    <a:pt x="918" y="1077"/>
                  </a:lnTo>
                  <a:lnTo>
                    <a:pt x="933" y="1063"/>
                  </a:lnTo>
                  <a:lnTo>
                    <a:pt x="912" y="1032"/>
                  </a:lnTo>
                  <a:lnTo>
                    <a:pt x="892" y="1005"/>
                  </a:lnTo>
                  <a:lnTo>
                    <a:pt x="875" y="984"/>
                  </a:lnTo>
                  <a:lnTo>
                    <a:pt x="862" y="969"/>
                  </a:lnTo>
                  <a:close/>
                  <a:moveTo>
                    <a:pt x="1169" y="1186"/>
                  </a:moveTo>
                  <a:lnTo>
                    <a:pt x="1169" y="1186"/>
                  </a:lnTo>
                  <a:lnTo>
                    <a:pt x="1144" y="1175"/>
                  </a:lnTo>
                  <a:lnTo>
                    <a:pt x="1119" y="1165"/>
                  </a:lnTo>
                  <a:lnTo>
                    <a:pt x="1095" y="1157"/>
                  </a:lnTo>
                  <a:lnTo>
                    <a:pt x="1073" y="1149"/>
                  </a:lnTo>
                  <a:lnTo>
                    <a:pt x="1037" y="1140"/>
                  </a:lnTo>
                  <a:lnTo>
                    <a:pt x="1026" y="1139"/>
                  </a:lnTo>
                  <a:lnTo>
                    <a:pt x="1018" y="1137"/>
                  </a:lnTo>
                  <a:lnTo>
                    <a:pt x="1010" y="1139"/>
                  </a:lnTo>
                  <a:lnTo>
                    <a:pt x="1002" y="1141"/>
                  </a:lnTo>
                  <a:lnTo>
                    <a:pt x="996" y="1146"/>
                  </a:lnTo>
                  <a:lnTo>
                    <a:pt x="989" y="1154"/>
                  </a:lnTo>
                  <a:lnTo>
                    <a:pt x="984" y="1162"/>
                  </a:lnTo>
                  <a:lnTo>
                    <a:pt x="980" y="1171"/>
                  </a:lnTo>
                  <a:lnTo>
                    <a:pt x="972" y="1192"/>
                  </a:lnTo>
                  <a:lnTo>
                    <a:pt x="967" y="1216"/>
                  </a:lnTo>
                  <a:lnTo>
                    <a:pt x="963" y="1237"/>
                  </a:lnTo>
                  <a:lnTo>
                    <a:pt x="960" y="1257"/>
                  </a:lnTo>
                  <a:lnTo>
                    <a:pt x="960" y="1270"/>
                  </a:lnTo>
                  <a:lnTo>
                    <a:pt x="960" y="1288"/>
                  </a:lnTo>
                  <a:lnTo>
                    <a:pt x="961" y="1304"/>
                  </a:lnTo>
                  <a:lnTo>
                    <a:pt x="964" y="1318"/>
                  </a:lnTo>
                  <a:lnTo>
                    <a:pt x="967" y="1333"/>
                  </a:lnTo>
                  <a:lnTo>
                    <a:pt x="969" y="1345"/>
                  </a:lnTo>
                  <a:lnTo>
                    <a:pt x="973" y="1355"/>
                  </a:lnTo>
                  <a:lnTo>
                    <a:pt x="977" y="1366"/>
                  </a:lnTo>
                  <a:lnTo>
                    <a:pt x="981" y="1373"/>
                  </a:lnTo>
                  <a:lnTo>
                    <a:pt x="990" y="1387"/>
                  </a:lnTo>
                  <a:lnTo>
                    <a:pt x="1001" y="1396"/>
                  </a:lnTo>
                  <a:lnTo>
                    <a:pt x="1010" y="1402"/>
                  </a:lnTo>
                  <a:lnTo>
                    <a:pt x="1014" y="1404"/>
                  </a:lnTo>
                  <a:lnTo>
                    <a:pt x="1018" y="1404"/>
                  </a:lnTo>
                  <a:lnTo>
                    <a:pt x="1027" y="1402"/>
                  </a:lnTo>
                  <a:lnTo>
                    <a:pt x="1039" y="1400"/>
                  </a:lnTo>
                  <a:lnTo>
                    <a:pt x="1073" y="1390"/>
                  </a:lnTo>
                  <a:lnTo>
                    <a:pt x="1114" y="1376"/>
                  </a:lnTo>
                  <a:lnTo>
                    <a:pt x="1158" y="1358"/>
                  </a:lnTo>
                  <a:lnTo>
                    <a:pt x="1180" y="1347"/>
                  </a:lnTo>
                  <a:lnTo>
                    <a:pt x="1201" y="1337"/>
                  </a:lnTo>
                  <a:lnTo>
                    <a:pt x="1221" y="1326"/>
                  </a:lnTo>
                  <a:lnTo>
                    <a:pt x="1238" y="1314"/>
                  </a:lnTo>
                  <a:lnTo>
                    <a:pt x="1253" y="1303"/>
                  </a:lnTo>
                  <a:lnTo>
                    <a:pt x="1263" y="1292"/>
                  </a:lnTo>
                  <a:lnTo>
                    <a:pt x="1267" y="1287"/>
                  </a:lnTo>
                  <a:lnTo>
                    <a:pt x="1270" y="1282"/>
                  </a:lnTo>
                  <a:lnTo>
                    <a:pt x="1272" y="1275"/>
                  </a:lnTo>
                  <a:lnTo>
                    <a:pt x="1272" y="1270"/>
                  </a:lnTo>
                  <a:lnTo>
                    <a:pt x="1272" y="1265"/>
                  </a:lnTo>
                  <a:lnTo>
                    <a:pt x="1270" y="1258"/>
                  </a:lnTo>
                  <a:lnTo>
                    <a:pt x="1264" y="1253"/>
                  </a:lnTo>
                  <a:lnTo>
                    <a:pt x="1259" y="1246"/>
                  </a:lnTo>
                  <a:lnTo>
                    <a:pt x="1245" y="1233"/>
                  </a:lnTo>
                  <a:lnTo>
                    <a:pt x="1228" y="1221"/>
                  </a:lnTo>
                  <a:lnTo>
                    <a:pt x="1211" y="1209"/>
                  </a:lnTo>
                  <a:lnTo>
                    <a:pt x="1194" y="1199"/>
                  </a:lnTo>
                  <a:lnTo>
                    <a:pt x="1169" y="1186"/>
                  </a:lnTo>
                  <a:close/>
                  <a:moveTo>
                    <a:pt x="1281" y="1129"/>
                  </a:moveTo>
                  <a:lnTo>
                    <a:pt x="1281" y="1129"/>
                  </a:lnTo>
                  <a:lnTo>
                    <a:pt x="1300" y="1143"/>
                  </a:lnTo>
                  <a:lnTo>
                    <a:pt x="1318" y="1157"/>
                  </a:lnTo>
                  <a:lnTo>
                    <a:pt x="1334" y="1173"/>
                  </a:lnTo>
                  <a:lnTo>
                    <a:pt x="1348" y="1190"/>
                  </a:lnTo>
                  <a:lnTo>
                    <a:pt x="1360" y="1208"/>
                  </a:lnTo>
                  <a:lnTo>
                    <a:pt x="1365" y="1217"/>
                  </a:lnTo>
                  <a:lnTo>
                    <a:pt x="1369" y="1228"/>
                  </a:lnTo>
                  <a:lnTo>
                    <a:pt x="1373" y="1238"/>
                  </a:lnTo>
                  <a:lnTo>
                    <a:pt x="1376" y="1249"/>
                  </a:lnTo>
                  <a:lnTo>
                    <a:pt x="1377" y="1259"/>
                  </a:lnTo>
                  <a:lnTo>
                    <a:pt x="1377" y="1270"/>
                  </a:lnTo>
                  <a:lnTo>
                    <a:pt x="1377" y="1284"/>
                  </a:lnTo>
                  <a:lnTo>
                    <a:pt x="1375" y="1297"/>
                  </a:lnTo>
                  <a:lnTo>
                    <a:pt x="1369" y="1310"/>
                  </a:lnTo>
                  <a:lnTo>
                    <a:pt x="1364" y="1324"/>
                  </a:lnTo>
                  <a:lnTo>
                    <a:pt x="1356" y="1337"/>
                  </a:lnTo>
                  <a:lnTo>
                    <a:pt x="1348" y="1348"/>
                  </a:lnTo>
                  <a:lnTo>
                    <a:pt x="1338" y="1360"/>
                  </a:lnTo>
                  <a:lnTo>
                    <a:pt x="1327" y="1372"/>
                  </a:lnTo>
                  <a:lnTo>
                    <a:pt x="1316" y="1384"/>
                  </a:lnTo>
                  <a:lnTo>
                    <a:pt x="1302" y="1394"/>
                  </a:lnTo>
                  <a:lnTo>
                    <a:pt x="1274" y="1415"/>
                  </a:lnTo>
                  <a:lnTo>
                    <a:pt x="1243" y="1435"/>
                  </a:lnTo>
                  <a:lnTo>
                    <a:pt x="1211" y="1452"/>
                  </a:lnTo>
                  <a:lnTo>
                    <a:pt x="1218" y="1499"/>
                  </a:lnTo>
                  <a:lnTo>
                    <a:pt x="1225" y="1549"/>
                  </a:lnTo>
                  <a:lnTo>
                    <a:pt x="1230" y="1600"/>
                  </a:lnTo>
                  <a:lnTo>
                    <a:pt x="1234" y="1652"/>
                  </a:lnTo>
                  <a:lnTo>
                    <a:pt x="1237" y="1703"/>
                  </a:lnTo>
                  <a:lnTo>
                    <a:pt x="1239" y="1754"/>
                  </a:lnTo>
                  <a:lnTo>
                    <a:pt x="1242" y="1855"/>
                  </a:lnTo>
                  <a:lnTo>
                    <a:pt x="1242" y="1949"/>
                  </a:lnTo>
                  <a:lnTo>
                    <a:pt x="1242" y="2035"/>
                  </a:lnTo>
                  <a:lnTo>
                    <a:pt x="1239" y="2164"/>
                  </a:lnTo>
                  <a:lnTo>
                    <a:pt x="1239" y="2369"/>
                  </a:lnTo>
                  <a:lnTo>
                    <a:pt x="1238" y="2541"/>
                  </a:lnTo>
                  <a:lnTo>
                    <a:pt x="1236" y="2704"/>
                  </a:lnTo>
                  <a:lnTo>
                    <a:pt x="1131" y="2713"/>
                  </a:lnTo>
                  <a:lnTo>
                    <a:pt x="910" y="1505"/>
                  </a:lnTo>
                  <a:lnTo>
                    <a:pt x="292" y="1505"/>
                  </a:lnTo>
                  <a:lnTo>
                    <a:pt x="291" y="1465"/>
                  </a:lnTo>
                  <a:lnTo>
                    <a:pt x="291" y="1426"/>
                  </a:lnTo>
                  <a:lnTo>
                    <a:pt x="294" y="1389"/>
                  </a:lnTo>
                  <a:lnTo>
                    <a:pt x="298" y="1354"/>
                  </a:lnTo>
                  <a:lnTo>
                    <a:pt x="304" y="1318"/>
                  </a:lnTo>
                  <a:lnTo>
                    <a:pt x="312" y="1287"/>
                  </a:lnTo>
                  <a:lnTo>
                    <a:pt x="321" y="1255"/>
                  </a:lnTo>
                  <a:lnTo>
                    <a:pt x="334" y="1226"/>
                  </a:lnTo>
                  <a:lnTo>
                    <a:pt x="341" y="1213"/>
                  </a:lnTo>
                  <a:lnTo>
                    <a:pt x="349" y="1200"/>
                  </a:lnTo>
                  <a:lnTo>
                    <a:pt x="358" y="1188"/>
                  </a:lnTo>
                  <a:lnTo>
                    <a:pt x="367" y="1175"/>
                  </a:lnTo>
                  <a:lnTo>
                    <a:pt x="376" y="1165"/>
                  </a:lnTo>
                  <a:lnTo>
                    <a:pt x="387" y="1154"/>
                  </a:lnTo>
                  <a:lnTo>
                    <a:pt x="399" y="1144"/>
                  </a:lnTo>
                  <a:lnTo>
                    <a:pt x="411" y="1135"/>
                  </a:lnTo>
                  <a:lnTo>
                    <a:pt x="424" y="1125"/>
                  </a:lnTo>
                  <a:lnTo>
                    <a:pt x="438" y="1116"/>
                  </a:lnTo>
                  <a:lnTo>
                    <a:pt x="453" y="1110"/>
                  </a:lnTo>
                  <a:lnTo>
                    <a:pt x="468" y="1102"/>
                  </a:lnTo>
                  <a:lnTo>
                    <a:pt x="484" y="1097"/>
                  </a:lnTo>
                  <a:lnTo>
                    <a:pt x="501" y="1090"/>
                  </a:lnTo>
                  <a:lnTo>
                    <a:pt x="519" y="1086"/>
                  </a:lnTo>
                  <a:lnTo>
                    <a:pt x="538" y="1082"/>
                  </a:lnTo>
                  <a:lnTo>
                    <a:pt x="568" y="1131"/>
                  </a:lnTo>
                  <a:lnTo>
                    <a:pt x="584" y="1156"/>
                  </a:lnTo>
                  <a:lnTo>
                    <a:pt x="601" y="1179"/>
                  </a:lnTo>
                  <a:lnTo>
                    <a:pt x="576" y="1182"/>
                  </a:lnTo>
                  <a:lnTo>
                    <a:pt x="552" y="1187"/>
                  </a:lnTo>
                  <a:lnTo>
                    <a:pt x="530" y="1192"/>
                  </a:lnTo>
                  <a:lnTo>
                    <a:pt x="510" y="1199"/>
                  </a:lnTo>
                  <a:lnTo>
                    <a:pt x="493" y="1208"/>
                  </a:lnTo>
                  <a:lnTo>
                    <a:pt x="476" y="1219"/>
                  </a:lnTo>
                  <a:lnTo>
                    <a:pt x="462" y="1229"/>
                  </a:lnTo>
                  <a:lnTo>
                    <a:pt x="449" y="1242"/>
                  </a:lnTo>
                  <a:lnTo>
                    <a:pt x="437" y="1257"/>
                  </a:lnTo>
                  <a:lnTo>
                    <a:pt x="426" y="1274"/>
                  </a:lnTo>
                  <a:lnTo>
                    <a:pt x="417" y="1291"/>
                  </a:lnTo>
                  <a:lnTo>
                    <a:pt x="411" y="1309"/>
                  </a:lnTo>
                  <a:lnTo>
                    <a:pt x="404" y="1330"/>
                  </a:lnTo>
                  <a:lnTo>
                    <a:pt x="400" y="1351"/>
                  </a:lnTo>
                  <a:lnTo>
                    <a:pt x="397" y="1375"/>
                  </a:lnTo>
                  <a:lnTo>
                    <a:pt x="395" y="1400"/>
                  </a:lnTo>
                  <a:lnTo>
                    <a:pt x="879" y="1400"/>
                  </a:lnTo>
                  <a:lnTo>
                    <a:pt x="872" y="1381"/>
                  </a:lnTo>
                  <a:lnTo>
                    <a:pt x="867" y="1362"/>
                  </a:lnTo>
                  <a:lnTo>
                    <a:pt x="862" y="1343"/>
                  </a:lnTo>
                  <a:lnTo>
                    <a:pt x="859" y="1325"/>
                  </a:lnTo>
                  <a:lnTo>
                    <a:pt x="841" y="1314"/>
                  </a:lnTo>
                  <a:lnTo>
                    <a:pt x="821" y="1304"/>
                  </a:lnTo>
                  <a:lnTo>
                    <a:pt x="803" y="1292"/>
                  </a:lnTo>
                  <a:lnTo>
                    <a:pt x="783" y="1280"/>
                  </a:lnTo>
                  <a:lnTo>
                    <a:pt x="765" y="1266"/>
                  </a:lnTo>
                  <a:lnTo>
                    <a:pt x="746" y="1251"/>
                  </a:lnTo>
                  <a:lnTo>
                    <a:pt x="727" y="1236"/>
                  </a:lnTo>
                  <a:lnTo>
                    <a:pt x="708" y="1219"/>
                  </a:lnTo>
                  <a:lnTo>
                    <a:pt x="691" y="1200"/>
                  </a:lnTo>
                  <a:lnTo>
                    <a:pt x="673" y="1182"/>
                  </a:lnTo>
                  <a:lnTo>
                    <a:pt x="656" y="1162"/>
                  </a:lnTo>
                  <a:lnTo>
                    <a:pt x="639" y="1143"/>
                  </a:lnTo>
                  <a:lnTo>
                    <a:pt x="622" y="1122"/>
                  </a:lnTo>
                  <a:lnTo>
                    <a:pt x="606" y="1099"/>
                  </a:lnTo>
                  <a:lnTo>
                    <a:pt x="590" y="1077"/>
                  </a:lnTo>
                  <a:lnTo>
                    <a:pt x="576" y="1053"/>
                  </a:lnTo>
                  <a:lnTo>
                    <a:pt x="104" y="282"/>
                  </a:lnTo>
                  <a:lnTo>
                    <a:pt x="73" y="232"/>
                  </a:lnTo>
                  <a:lnTo>
                    <a:pt x="55" y="199"/>
                  </a:lnTo>
                  <a:lnTo>
                    <a:pt x="38" y="164"/>
                  </a:lnTo>
                  <a:lnTo>
                    <a:pt x="30" y="146"/>
                  </a:lnTo>
                  <a:lnTo>
                    <a:pt x="24" y="127"/>
                  </a:lnTo>
                  <a:lnTo>
                    <a:pt x="18" y="109"/>
                  </a:lnTo>
                  <a:lnTo>
                    <a:pt x="16" y="92"/>
                  </a:lnTo>
                  <a:lnTo>
                    <a:pt x="13" y="75"/>
                  </a:lnTo>
                  <a:lnTo>
                    <a:pt x="14" y="59"/>
                  </a:lnTo>
                  <a:lnTo>
                    <a:pt x="17" y="45"/>
                  </a:lnTo>
                  <a:lnTo>
                    <a:pt x="20" y="38"/>
                  </a:lnTo>
                  <a:lnTo>
                    <a:pt x="22" y="33"/>
                  </a:lnTo>
                  <a:lnTo>
                    <a:pt x="29" y="24"/>
                  </a:lnTo>
                  <a:lnTo>
                    <a:pt x="34" y="17"/>
                  </a:lnTo>
                  <a:lnTo>
                    <a:pt x="41" y="12"/>
                  </a:lnTo>
                  <a:lnTo>
                    <a:pt x="47" y="7"/>
                  </a:lnTo>
                  <a:lnTo>
                    <a:pt x="55" y="4"/>
                  </a:lnTo>
                  <a:lnTo>
                    <a:pt x="62" y="1"/>
                  </a:lnTo>
                  <a:lnTo>
                    <a:pt x="70" y="0"/>
                  </a:lnTo>
                  <a:lnTo>
                    <a:pt x="77" y="0"/>
                  </a:lnTo>
                  <a:lnTo>
                    <a:pt x="85" y="1"/>
                  </a:lnTo>
                  <a:lnTo>
                    <a:pt x="93" y="3"/>
                  </a:lnTo>
                  <a:lnTo>
                    <a:pt x="109" y="9"/>
                  </a:lnTo>
                  <a:lnTo>
                    <a:pt x="126" y="17"/>
                  </a:lnTo>
                  <a:lnTo>
                    <a:pt x="142" y="28"/>
                  </a:lnTo>
                  <a:lnTo>
                    <a:pt x="157" y="39"/>
                  </a:lnTo>
                  <a:lnTo>
                    <a:pt x="173" y="52"/>
                  </a:lnTo>
                  <a:lnTo>
                    <a:pt x="202" y="79"/>
                  </a:lnTo>
                  <a:lnTo>
                    <a:pt x="224" y="102"/>
                  </a:lnTo>
                  <a:lnTo>
                    <a:pt x="240" y="119"/>
                  </a:lnTo>
                  <a:lnTo>
                    <a:pt x="938" y="896"/>
                  </a:lnTo>
                  <a:lnTo>
                    <a:pt x="957" y="918"/>
                  </a:lnTo>
                  <a:lnTo>
                    <a:pt x="982" y="950"/>
                  </a:lnTo>
                  <a:lnTo>
                    <a:pt x="1011" y="989"/>
                  </a:lnTo>
                  <a:lnTo>
                    <a:pt x="1040" y="1034"/>
                  </a:lnTo>
                  <a:lnTo>
                    <a:pt x="1068" y="1039"/>
                  </a:lnTo>
                  <a:lnTo>
                    <a:pt x="1098" y="1048"/>
                  </a:lnTo>
                  <a:lnTo>
                    <a:pt x="1135" y="1023"/>
                  </a:lnTo>
                  <a:lnTo>
                    <a:pt x="1178" y="997"/>
                  </a:lnTo>
                  <a:lnTo>
                    <a:pt x="1279" y="938"/>
                  </a:lnTo>
                  <a:lnTo>
                    <a:pt x="1390" y="874"/>
                  </a:lnTo>
                  <a:lnTo>
                    <a:pt x="1502" y="811"/>
                  </a:lnTo>
                  <a:lnTo>
                    <a:pt x="1692" y="707"/>
                  </a:lnTo>
                  <a:lnTo>
                    <a:pt x="1772" y="664"/>
                  </a:lnTo>
                  <a:lnTo>
                    <a:pt x="1768" y="721"/>
                  </a:lnTo>
                  <a:lnTo>
                    <a:pt x="1281" y="1129"/>
                  </a:lnTo>
                  <a:close/>
                  <a:moveTo>
                    <a:pt x="1402" y="4763"/>
                  </a:moveTo>
                  <a:lnTo>
                    <a:pt x="0" y="4763"/>
                  </a:lnTo>
                  <a:lnTo>
                    <a:pt x="0" y="4658"/>
                  </a:lnTo>
                  <a:lnTo>
                    <a:pt x="1402" y="4658"/>
                  </a:lnTo>
                  <a:lnTo>
                    <a:pt x="1402" y="4763"/>
                  </a:lnTo>
                  <a:close/>
                  <a:moveTo>
                    <a:pt x="775" y="1834"/>
                  </a:moveTo>
                  <a:lnTo>
                    <a:pt x="652" y="1940"/>
                  </a:lnTo>
                  <a:lnTo>
                    <a:pt x="607" y="4556"/>
                  </a:lnTo>
                  <a:lnTo>
                    <a:pt x="502" y="4556"/>
                  </a:lnTo>
                  <a:lnTo>
                    <a:pt x="552" y="1598"/>
                  </a:lnTo>
                  <a:lnTo>
                    <a:pt x="876" y="1598"/>
                  </a:lnTo>
                  <a:lnTo>
                    <a:pt x="931" y="4556"/>
                  </a:lnTo>
                  <a:lnTo>
                    <a:pt x="826" y="4556"/>
                  </a:lnTo>
                  <a:lnTo>
                    <a:pt x="775" y="1834"/>
                  </a:lnTo>
                  <a:close/>
                </a:path>
              </a:pathLst>
            </a:custGeom>
            <a:solidFill>
              <a:schemeClr val="accent2"/>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200" name="Freeform 6">
              <a:extLst>
                <a:ext uri="{FF2B5EF4-FFF2-40B4-BE49-F238E27FC236}">
                  <a16:creationId xmlns:a16="http://schemas.microsoft.com/office/drawing/2014/main" id="{65B50E7B-849C-42F5-A385-4022724272FE}"/>
                </a:ext>
              </a:extLst>
            </p:cNvPr>
            <p:cNvSpPr>
              <a:spLocks noEditPoints="1"/>
            </p:cNvSpPr>
            <p:nvPr/>
          </p:nvSpPr>
          <p:spPr bwMode="auto">
            <a:xfrm>
              <a:off x="8469564" y="3760006"/>
              <a:ext cx="170530" cy="125058"/>
            </a:xfrm>
            <a:custGeom>
              <a:avLst/>
              <a:gdLst>
                <a:gd name="T0" fmla="*/ 70 w 122"/>
                <a:gd name="T1" fmla="*/ 47 h 114"/>
                <a:gd name="T2" fmla="*/ 88 w 122"/>
                <a:gd name="T3" fmla="*/ 35 h 114"/>
                <a:gd name="T4" fmla="*/ 70 w 122"/>
                <a:gd name="T5" fmla="*/ 64 h 114"/>
                <a:gd name="T6" fmla="*/ 91 w 122"/>
                <a:gd name="T7" fmla="*/ 51 h 114"/>
                <a:gd name="T8" fmla="*/ 70 w 122"/>
                <a:gd name="T9" fmla="*/ 64 h 114"/>
                <a:gd name="T10" fmla="*/ 15 w 122"/>
                <a:gd name="T11" fmla="*/ 27 h 114"/>
                <a:gd name="T12" fmla="*/ 0 w 122"/>
                <a:gd name="T13" fmla="*/ 85 h 114"/>
                <a:gd name="T14" fmla="*/ 104 w 122"/>
                <a:gd name="T15" fmla="*/ 88 h 114"/>
                <a:gd name="T16" fmla="*/ 95 w 122"/>
                <a:gd name="T17" fmla="*/ 30 h 114"/>
                <a:gd name="T18" fmla="*/ 5 w 122"/>
                <a:gd name="T19" fmla="*/ 84 h 114"/>
                <a:gd name="T20" fmla="*/ 90 w 122"/>
                <a:gd name="T21" fmla="*/ 31 h 114"/>
                <a:gd name="T22" fmla="*/ 5 w 122"/>
                <a:gd name="T23" fmla="*/ 84 h 114"/>
                <a:gd name="T24" fmla="*/ 19 w 122"/>
                <a:gd name="T25" fmla="*/ 35 h 114"/>
                <a:gd name="T26" fmla="*/ 38 w 122"/>
                <a:gd name="T27" fmla="*/ 47 h 114"/>
                <a:gd name="T28" fmla="*/ 65 w 122"/>
                <a:gd name="T29" fmla="*/ 35 h 114"/>
                <a:gd name="T30" fmla="*/ 43 w 122"/>
                <a:gd name="T31" fmla="*/ 47 h 114"/>
                <a:gd name="T32" fmla="*/ 65 w 122"/>
                <a:gd name="T33" fmla="*/ 35 h 114"/>
                <a:gd name="T34" fmla="*/ 38 w 122"/>
                <a:gd name="T35" fmla="*/ 64 h 114"/>
                <a:gd name="T36" fmla="*/ 16 w 122"/>
                <a:gd name="T37" fmla="*/ 51 h 114"/>
                <a:gd name="T38" fmla="*/ 43 w 122"/>
                <a:gd name="T39" fmla="*/ 64 h 114"/>
                <a:gd name="T40" fmla="*/ 65 w 122"/>
                <a:gd name="T41" fmla="*/ 51 h 114"/>
                <a:gd name="T42" fmla="*/ 43 w 122"/>
                <a:gd name="T43" fmla="*/ 64 h 114"/>
                <a:gd name="T44" fmla="*/ 38 w 122"/>
                <a:gd name="T45" fmla="*/ 80 h 114"/>
                <a:gd name="T46" fmla="*/ 13 w 122"/>
                <a:gd name="T47" fmla="*/ 68 h 114"/>
                <a:gd name="T48" fmla="*/ 43 w 122"/>
                <a:gd name="T49" fmla="*/ 80 h 114"/>
                <a:gd name="T50" fmla="*/ 65 w 122"/>
                <a:gd name="T51" fmla="*/ 68 h 114"/>
                <a:gd name="T52" fmla="*/ 43 w 122"/>
                <a:gd name="T53" fmla="*/ 80 h 114"/>
                <a:gd name="T54" fmla="*/ 70 w 122"/>
                <a:gd name="T55" fmla="*/ 80 h 114"/>
                <a:gd name="T56" fmla="*/ 95 w 122"/>
                <a:gd name="T57" fmla="*/ 68 h 114"/>
                <a:gd name="T58" fmla="*/ 58 w 122"/>
                <a:gd name="T59" fmla="*/ 91 h 114"/>
                <a:gd name="T60" fmla="*/ 49 w 122"/>
                <a:gd name="T61" fmla="*/ 108 h 114"/>
                <a:gd name="T62" fmla="*/ 39 w 122"/>
                <a:gd name="T63" fmla="*/ 114 h 114"/>
                <a:gd name="T64" fmla="*/ 69 w 122"/>
                <a:gd name="T65" fmla="*/ 108 h 114"/>
                <a:gd name="T66" fmla="*/ 58 w 122"/>
                <a:gd name="T67" fmla="*/ 91 h 114"/>
                <a:gd name="T68" fmla="*/ 93 w 122"/>
                <a:gd name="T69" fmla="*/ 25 h 114"/>
                <a:gd name="T70" fmla="*/ 101 w 122"/>
                <a:gd name="T71" fmla="*/ 43 h 114"/>
                <a:gd name="T72" fmla="*/ 90 w 122"/>
                <a:gd name="T73" fmla="*/ 14 h 114"/>
                <a:gd name="T74" fmla="*/ 93 w 122"/>
                <a:gd name="T75" fmla="*/ 25 h 114"/>
                <a:gd name="T76" fmla="*/ 113 w 122"/>
                <a:gd name="T77" fmla="*/ 28 h 114"/>
                <a:gd name="T78" fmla="*/ 112 w 122"/>
                <a:gd name="T79" fmla="*/ 28 h 114"/>
                <a:gd name="T80" fmla="*/ 112 w 122"/>
                <a:gd name="T81" fmla="*/ 33 h 114"/>
                <a:gd name="T82" fmla="*/ 122 w 122"/>
                <a:gd name="T83" fmla="*/ 31 h 114"/>
                <a:gd name="T84" fmla="*/ 88 w 122"/>
                <a:gd name="T85" fmla="*/ 10 h 114"/>
                <a:gd name="T86" fmla="*/ 93 w 122"/>
                <a:gd name="T87" fmla="*/ 9 h 114"/>
                <a:gd name="T88" fmla="*/ 91 w 122"/>
                <a:gd name="T89" fmla="*/ 0 h 114"/>
                <a:gd name="T90" fmla="*/ 88 w 122"/>
                <a:gd name="T91" fmla="*/ 9 h 114"/>
                <a:gd name="T92" fmla="*/ 88 w 122"/>
                <a:gd name="T93" fmla="*/ 10 h 114"/>
                <a:gd name="T94" fmla="*/ 107 w 122"/>
                <a:gd name="T95" fmla="*/ 18 h 114"/>
                <a:gd name="T96" fmla="*/ 112 w 122"/>
                <a:gd name="T97" fmla="*/ 9 h 114"/>
                <a:gd name="T98" fmla="*/ 104 w 122"/>
                <a:gd name="T99" fmla="*/ 13 h 114"/>
                <a:gd name="T100" fmla="*/ 103 w 122"/>
                <a:gd name="T101" fmla="*/ 14 h 114"/>
                <a:gd name="T102" fmla="*/ 105 w 122"/>
                <a:gd name="T103" fmla="*/ 43 h 114"/>
                <a:gd name="T104" fmla="*/ 102 w 122"/>
                <a:gd name="T105" fmla="*/ 46 h 114"/>
                <a:gd name="T106" fmla="*/ 110 w 122"/>
                <a:gd name="T107" fmla="*/ 52 h 114"/>
                <a:gd name="T108" fmla="*/ 106 w 122"/>
                <a:gd name="T109" fmla="*/ 43 h 114"/>
                <a:gd name="T110" fmla="*/ 72 w 122"/>
                <a:gd name="T111" fmla="*/ 18 h 114"/>
                <a:gd name="T112" fmla="*/ 76 w 122"/>
                <a:gd name="T113" fmla="*/ 14 h 114"/>
                <a:gd name="T114" fmla="*/ 76 w 122"/>
                <a:gd name="T115" fmla="*/ 13 h 114"/>
                <a:gd name="T116" fmla="*/ 68 w 122"/>
                <a:gd name="T117" fmla="*/ 10 h 114"/>
                <a:gd name="T118" fmla="*/ 72 w 122"/>
                <a:gd name="T119" fmla="*/ 1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 h="114">
                  <a:moveTo>
                    <a:pt x="70" y="35"/>
                  </a:moveTo>
                  <a:cubicBezTo>
                    <a:pt x="70" y="47"/>
                    <a:pt x="70" y="47"/>
                    <a:pt x="70" y="47"/>
                  </a:cubicBezTo>
                  <a:cubicBezTo>
                    <a:pt x="91" y="47"/>
                    <a:pt x="91" y="47"/>
                    <a:pt x="91" y="47"/>
                  </a:cubicBezTo>
                  <a:cubicBezTo>
                    <a:pt x="88" y="35"/>
                    <a:pt x="88" y="35"/>
                    <a:pt x="88" y="35"/>
                  </a:cubicBezTo>
                  <a:lnTo>
                    <a:pt x="70" y="35"/>
                  </a:lnTo>
                  <a:close/>
                  <a:moveTo>
                    <a:pt x="70" y="64"/>
                  </a:moveTo>
                  <a:cubicBezTo>
                    <a:pt x="95" y="64"/>
                    <a:pt x="95" y="64"/>
                    <a:pt x="95" y="64"/>
                  </a:cubicBezTo>
                  <a:cubicBezTo>
                    <a:pt x="91" y="51"/>
                    <a:pt x="91" y="51"/>
                    <a:pt x="91" y="51"/>
                  </a:cubicBezTo>
                  <a:cubicBezTo>
                    <a:pt x="70" y="51"/>
                    <a:pt x="70" y="51"/>
                    <a:pt x="70" y="51"/>
                  </a:cubicBezTo>
                  <a:lnTo>
                    <a:pt x="70" y="64"/>
                  </a:lnTo>
                  <a:close/>
                  <a:moveTo>
                    <a:pt x="91" y="27"/>
                  </a:moveTo>
                  <a:cubicBezTo>
                    <a:pt x="15" y="27"/>
                    <a:pt x="15" y="27"/>
                    <a:pt x="15" y="27"/>
                  </a:cubicBezTo>
                  <a:cubicBezTo>
                    <a:pt x="12" y="27"/>
                    <a:pt x="11" y="29"/>
                    <a:pt x="11" y="30"/>
                  </a:cubicBezTo>
                  <a:cubicBezTo>
                    <a:pt x="0" y="85"/>
                    <a:pt x="0" y="85"/>
                    <a:pt x="0" y="85"/>
                  </a:cubicBezTo>
                  <a:cubicBezTo>
                    <a:pt x="0" y="86"/>
                    <a:pt x="2" y="88"/>
                    <a:pt x="4" y="88"/>
                  </a:cubicBezTo>
                  <a:cubicBezTo>
                    <a:pt x="104" y="88"/>
                    <a:pt x="104" y="88"/>
                    <a:pt x="104" y="88"/>
                  </a:cubicBezTo>
                  <a:cubicBezTo>
                    <a:pt x="106" y="88"/>
                    <a:pt x="108" y="86"/>
                    <a:pt x="108" y="85"/>
                  </a:cubicBezTo>
                  <a:cubicBezTo>
                    <a:pt x="95" y="30"/>
                    <a:pt x="95" y="30"/>
                    <a:pt x="95" y="30"/>
                  </a:cubicBezTo>
                  <a:cubicBezTo>
                    <a:pt x="95" y="29"/>
                    <a:pt x="93" y="27"/>
                    <a:pt x="91" y="27"/>
                  </a:cubicBezTo>
                  <a:close/>
                  <a:moveTo>
                    <a:pt x="5" y="84"/>
                  </a:moveTo>
                  <a:cubicBezTo>
                    <a:pt x="15" y="31"/>
                    <a:pt x="15" y="31"/>
                    <a:pt x="15" y="31"/>
                  </a:cubicBezTo>
                  <a:cubicBezTo>
                    <a:pt x="90" y="31"/>
                    <a:pt x="90" y="31"/>
                    <a:pt x="90" y="31"/>
                  </a:cubicBezTo>
                  <a:cubicBezTo>
                    <a:pt x="103" y="84"/>
                    <a:pt x="103" y="84"/>
                    <a:pt x="103" y="84"/>
                  </a:cubicBezTo>
                  <a:lnTo>
                    <a:pt x="5" y="84"/>
                  </a:lnTo>
                  <a:close/>
                  <a:moveTo>
                    <a:pt x="38" y="35"/>
                  </a:moveTo>
                  <a:cubicBezTo>
                    <a:pt x="19" y="35"/>
                    <a:pt x="19" y="35"/>
                    <a:pt x="19" y="35"/>
                  </a:cubicBezTo>
                  <a:cubicBezTo>
                    <a:pt x="16" y="47"/>
                    <a:pt x="16" y="47"/>
                    <a:pt x="16" y="47"/>
                  </a:cubicBezTo>
                  <a:cubicBezTo>
                    <a:pt x="38" y="47"/>
                    <a:pt x="38" y="47"/>
                    <a:pt x="38" y="47"/>
                  </a:cubicBezTo>
                  <a:lnTo>
                    <a:pt x="38" y="35"/>
                  </a:lnTo>
                  <a:close/>
                  <a:moveTo>
                    <a:pt x="65" y="35"/>
                  </a:moveTo>
                  <a:cubicBezTo>
                    <a:pt x="43" y="35"/>
                    <a:pt x="43" y="35"/>
                    <a:pt x="43" y="35"/>
                  </a:cubicBezTo>
                  <a:cubicBezTo>
                    <a:pt x="43" y="47"/>
                    <a:pt x="43" y="47"/>
                    <a:pt x="43" y="47"/>
                  </a:cubicBezTo>
                  <a:cubicBezTo>
                    <a:pt x="65" y="47"/>
                    <a:pt x="65" y="47"/>
                    <a:pt x="65" y="47"/>
                  </a:cubicBezTo>
                  <a:lnTo>
                    <a:pt x="65" y="35"/>
                  </a:lnTo>
                  <a:close/>
                  <a:moveTo>
                    <a:pt x="12" y="64"/>
                  </a:moveTo>
                  <a:cubicBezTo>
                    <a:pt x="38" y="64"/>
                    <a:pt x="38" y="64"/>
                    <a:pt x="38" y="64"/>
                  </a:cubicBezTo>
                  <a:cubicBezTo>
                    <a:pt x="38" y="51"/>
                    <a:pt x="38" y="51"/>
                    <a:pt x="38" y="51"/>
                  </a:cubicBezTo>
                  <a:cubicBezTo>
                    <a:pt x="16" y="51"/>
                    <a:pt x="16" y="51"/>
                    <a:pt x="16" y="51"/>
                  </a:cubicBezTo>
                  <a:lnTo>
                    <a:pt x="12" y="64"/>
                  </a:lnTo>
                  <a:close/>
                  <a:moveTo>
                    <a:pt x="43" y="64"/>
                  </a:moveTo>
                  <a:cubicBezTo>
                    <a:pt x="65" y="64"/>
                    <a:pt x="65" y="64"/>
                    <a:pt x="65" y="64"/>
                  </a:cubicBezTo>
                  <a:cubicBezTo>
                    <a:pt x="65" y="51"/>
                    <a:pt x="65" y="51"/>
                    <a:pt x="65" y="51"/>
                  </a:cubicBezTo>
                  <a:cubicBezTo>
                    <a:pt x="43" y="51"/>
                    <a:pt x="43" y="51"/>
                    <a:pt x="43" y="51"/>
                  </a:cubicBezTo>
                  <a:lnTo>
                    <a:pt x="43" y="64"/>
                  </a:lnTo>
                  <a:close/>
                  <a:moveTo>
                    <a:pt x="9" y="80"/>
                  </a:moveTo>
                  <a:cubicBezTo>
                    <a:pt x="38" y="80"/>
                    <a:pt x="38" y="80"/>
                    <a:pt x="38" y="80"/>
                  </a:cubicBezTo>
                  <a:cubicBezTo>
                    <a:pt x="38" y="68"/>
                    <a:pt x="38" y="68"/>
                    <a:pt x="38" y="68"/>
                  </a:cubicBezTo>
                  <a:cubicBezTo>
                    <a:pt x="13" y="68"/>
                    <a:pt x="13" y="68"/>
                    <a:pt x="13" y="68"/>
                  </a:cubicBezTo>
                  <a:lnTo>
                    <a:pt x="9" y="80"/>
                  </a:lnTo>
                  <a:close/>
                  <a:moveTo>
                    <a:pt x="43" y="80"/>
                  </a:moveTo>
                  <a:cubicBezTo>
                    <a:pt x="65" y="80"/>
                    <a:pt x="65" y="80"/>
                    <a:pt x="65" y="80"/>
                  </a:cubicBezTo>
                  <a:cubicBezTo>
                    <a:pt x="65" y="68"/>
                    <a:pt x="65" y="68"/>
                    <a:pt x="65" y="68"/>
                  </a:cubicBezTo>
                  <a:cubicBezTo>
                    <a:pt x="43" y="68"/>
                    <a:pt x="43" y="68"/>
                    <a:pt x="43" y="68"/>
                  </a:cubicBezTo>
                  <a:lnTo>
                    <a:pt x="43" y="80"/>
                  </a:lnTo>
                  <a:close/>
                  <a:moveTo>
                    <a:pt x="70" y="68"/>
                  </a:moveTo>
                  <a:cubicBezTo>
                    <a:pt x="70" y="80"/>
                    <a:pt x="70" y="80"/>
                    <a:pt x="70" y="80"/>
                  </a:cubicBezTo>
                  <a:cubicBezTo>
                    <a:pt x="98" y="80"/>
                    <a:pt x="98" y="80"/>
                    <a:pt x="98" y="80"/>
                  </a:cubicBezTo>
                  <a:cubicBezTo>
                    <a:pt x="95" y="68"/>
                    <a:pt x="95" y="68"/>
                    <a:pt x="95" y="68"/>
                  </a:cubicBezTo>
                  <a:lnTo>
                    <a:pt x="70" y="68"/>
                  </a:lnTo>
                  <a:close/>
                  <a:moveTo>
                    <a:pt x="58" y="91"/>
                  </a:moveTo>
                  <a:cubicBezTo>
                    <a:pt x="49" y="91"/>
                    <a:pt x="49" y="91"/>
                    <a:pt x="49" y="91"/>
                  </a:cubicBezTo>
                  <a:cubicBezTo>
                    <a:pt x="49" y="108"/>
                    <a:pt x="49" y="108"/>
                    <a:pt x="49" y="108"/>
                  </a:cubicBezTo>
                  <a:cubicBezTo>
                    <a:pt x="39" y="108"/>
                    <a:pt x="39" y="108"/>
                    <a:pt x="39" y="108"/>
                  </a:cubicBezTo>
                  <a:cubicBezTo>
                    <a:pt x="39" y="114"/>
                    <a:pt x="39" y="114"/>
                    <a:pt x="39" y="114"/>
                  </a:cubicBezTo>
                  <a:cubicBezTo>
                    <a:pt x="69" y="114"/>
                    <a:pt x="69" y="114"/>
                    <a:pt x="69" y="114"/>
                  </a:cubicBezTo>
                  <a:cubicBezTo>
                    <a:pt x="69" y="108"/>
                    <a:pt x="69" y="108"/>
                    <a:pt x="69" y="108"/>
                  </a:cubicBezTo>
                  <a:cubicBezTo>
                    <a:pt x="58" y="108"/>
                    <a:pt x="58" y="108"/>
                    <a:pt x="58" y="108"/>
                  </a:cubicBezTo>
                  <a:lnTo>
                    <a:pt x="58" y="91"/>
                  </a:lnTo>
                  <a:close/>
                  <a:moveTo>
                    <a:pt x="93" y="25"/>
                  </a:moveTo>
                  <a:cubicBezTo>
                    <a:pt x="93" y="25"/>
                    <a:pt x="93" y="25"/>
                    <a:pt x="93" y="25"/>
                  </a:cubicBezTo>
                  <a:cubicBezTo>
                    <a:pt x="95" y="25"/>
                    <a:pt x="97" y="26"/>
                    <a:pt x="97" y="28"/>
                  </a:cubicBezTo>
                  <a:cubicBezTo>
                    <a:pt x="101" y="43"/>
                    <a:pt x="101" y="43"/>
                    <a:pt x="101" y="43"/>
                  </a:cubicBezTo>
                  <a:cubicBezTo>
                    <a:pt x="105" y="40"/>
                    <a:pt x="107" y="35"/>
                    <a:pt x="107" y="30"/>
                  </a:cubicBezTo>
                  <a:cubicBezTo>
                    <a:pt x="107" y="21"/>
                    <a:pt x="100" y="14"/>
                    <a:pt x="90" y="14"/>
                  </a:cubicBezTo>
                  <a:cubicBezTo>
                    <a:pt x="83" y="14"/>
                    <a:pt x="77" y="18"/>
                    <a:pt x="75" y="25"/>
                  </a:cubicBezTo>
                  <a:lnTo>
                    <a:pt x="93" y="25"/>
                  </a:lnTo>
                  <a:close/>
                  <a:moveTo>
                    <a:pt x="122" y="30"/>
                  </a:moveTo>
                  <a:cubicBezTo>
                    <a:pt x="113" y="28"/>
                    <a:pt x="113" y="28"/>
                    <a:pt x="113" y="28"/>
                  </a:cubicBezTo>
                  <a:cubicBezTo>
                    <a:pt x="112" y="27"/>
                    <a:pt x="112" y="28"/>
                    <a:pt x="112" y="28"/>
                  </a:cubicBezTo>
                  <a:cubicBezTo>
                    <a:pt x="112" y="28"/>
                    <a:pt x="112" y="28"/>
                    <a:pt x="112" y="28"/>
                  </a:cubicBezTo>
                  <a:cubicBezTo>
                    <a:pt x="112" y="33"/>
                    <a:pt x="112" y="33"/>
                    <a:pt x="112" y="33"/>
                  </a:cubicBezTo>
                  <a:cubicBezTo>
                    <a:pt x="112" y="33"/>
                    <a:pt x="112" y="33"/>
                    <a:pt x="112" y="33"/>
                  </a:cubicBezTo>
                  <a:cubicBezTo>
                    <a:pt x="112" y="33"/>
                    <a:pt x="112" y="33"/>
                    <a:pt x="113" y="33"/>
                  </a:cubicBezTo>
                  <a:cubicBezTo>
                    <a:pt x="122" y="31"/>
                    <a:pt x="122" y="31"/>
                    <a:pt x="122" y="31"/>
                  </a:cubicBezTo>
                  <a:cubicBezTo>
                    <a:pt x="122" y="31"/>
                    <a:pt x="122" y="30"/>
                    <a:pt x="122" y="30"/>
                  </a:cubicBezTo>
                  <a:close/>
                  <a:moveTo>
                    <a:pt x="88" y="10"/>
                  </a:moveTo>
                  <a:cubicBezTo>
                    <a:pt x="93" y="10"/>
                    <a:pt x="93" y="10"/>
                    <a:pt x="93" y="10"/>
                  </a:cubicBezTo>
                  <a:cubicBezTo>
                    <a:pt x="93" y="10"/>
                    <a:pt x="93" y="10"/>
                    <a:pt x="93" y="9"/>
                  </a:cubicBezTo>
                  <a:cubicBezTo>
                    <a:pt x="93" y="9"/>
                    <a:pt x="93" y="9"/>
                    <a:pt x="93" y="9"/>
                  </a:cubicBezTo>
                  <a:cubicBezTo>
                    <a:pt x="91" y="0"/>
                    <a:pt x="91" y="0"/>
                    <a:pt x="91" y="0"/>
                  </a:cubicBezTo>
                  <a:cubicBezTo>
                    <a:pt x="91" y="0"/>
                    <a:pt x="90" y="0"/>
                    <a:pt x="90" y="0"/>
                  </a:cubicBezTo>
                  <a:cubicBezTo>
                    <a:pt x="88" y="9"/>
                    <a:pt x="88" y="9"/>
                    <a:pt x="88" y="9"/>
                  </a:cubicBezTo>
                  <a:cubicBezTo>
                    <a:pt x="88" y="9"/>
                    <a:pt x="88" y="9"/>
                    <a:pt x="88" y="9"/>
                  </a:cubicBezTo>
                  <a:cubicBezTo>
                    <a:pt x="88" y="10"/>
                    <a:pt x="88" y="10"/>
                    <a:pt x="88" y="10"/>
                  </a:cubicBezTo>
                  <a:close/>
                  <a:moveTo>
                    <a:pt x="107" y="17"/>
                  </a:moveTo>
                  <a:cubicBezTo>
                    <a:pt x="107" y="17"/>
                    <a:pt x="107" y="18"/>
                    <a:pt x="107" y="18"/>
                  </a:cubicBezTo>
                  <a:cubicBezTo>
                    <a:pt x="107" y="18"/>
                    <a:pt x="107" y="17"/>
                    <a:pt x="107" y="17"/>
                  </a:cubicBezTo>
                  <a:cubicBezTo>
                    <a:pt x="112" y="9"/>
                    <a:pt x="112" y="9"/>
                    <a:pt x="112" y="9"/>
                  </a:cubicBezTo>
                  <a:cubicBezTo>
                    <a:pt x="112" y="9"/>
                    <a:pt x="112" y="8"/>
                    <a:pt x="112" y="9"/>
                  </a:cubicBezTo>
                  <a:cubicBezTo>
                    <a:pt x="104" y="13"/>
                    <a:pt x="104" y="13"/>
                    <a:pt x="104" y="13"/>
                  </a:cubicBezTo>
                  <a:cubicBezTo>
                    <a:pt x="103" y="13"/>
                    <a:pt x="103" y="14"/>
                    <a:pt x="103" y="14"/>
                  </a:cubicBezTo>
                  <a:cubicBezTo>
                    <a:pt x="103" y="14"/>
                    <a:pt x="103" y="14"/>
                    <a:pt x="103" y="14"/>
                  </a:cubicBezTo>
                  <a:lnTo>
                    <a:pt x="107" y="17"/>
                  </a:lnTo>
                  <a:close/>
                  <a:moveTo>
                    <a:pt x="105" y="43"/>
                  </a:moveTo>
                  <a:cubicBezTo>
                    <a:pt x="105" y="43"/>
                    <a:pt x="105" y="43"/>
                    <a:pt x="105" y="43"/>
                  </a:cubicBezTo>
                  <a:cubicBezTo>
                    <a:pt x="102" y="46"/>
                    <a:pt x="102" y="46"/>
                    <a:pt x="102" y="46"/>
                  </a:cubicBezTo>
                  <a:cubicBezTo>
                    <a:pt x="102" y="48"/>
                    <a:pt x="102" y="48"/>
                    <a:pt x="102" y="48"/>
                  </a:cubicBezTo>
                  <a:cubicBezTo>
                    <a:pt x="110" y="52"/>
                    <a:pt x="110" y="52"/>
                    <a:pt x="110" y="52"/>
                  </a:cubicBezTo>
                  <a:cubicBezTo>
                    <a:pt x="110" y="52"/>
                    <a:pt x="110" y="52"/>
                    <a:pt x="110" y="52"/>
                  </a:cubicBezTo>
                  <a:cubicBezTo>
                    <a:pt x="106" y="43"/>
                    <a:pt x="106" y="43"/>
                    <a:pt x="106" y="43"/>
                  </a:cubicBezTo>
                  <a:cubicBezTo>
                    <a:pt x="106" y="43"/>
                    <a:pt x="105" y="43"/>
                    <a:pt x="105" y="43"/>
                  </a:cubicBezTo>
                  <a:close/>
                  <a:moveTo>
                    <a:pt x="72" y="18"/>
                  </a:moveTo>
                  <a:cubicBezTo>
                    <a:pt x="72" y="18"/>
                    <a:pt x="72" y="17"/>
                    <a:pt x="72" y="17"/>
                  </a:cubicBezTo>
                  <a:cubicBezTo>
                    <a:pt x="76" y="14"/>
                    <a:pt x="76" y="14"/>
                    <a:pt x="76" y="14"/>
                  </a:cubicBezTo>
                  <a:cubicBezTo>
                    <a:pt x="76" y="14"/>
                    <a:pt x="76" y="14"/>
                    <a:pt x="76" y="14"/>
                  </a:cubicBezTo>
                  <a:cubicBezTo>
                    <a:pt x="76" y="14"/>
                    <a:pt x="76" y="13"/>
                    <a:pt x="76" y="13"/>
                  </a:cubicBezTo>
                  <a:cubicBezTo>
                    <a:pt x="68" y="9"/>
                    <a:pt x="68" y="9"/>
                    <a:pt x="68" y="9"/>
                  </a:cubicBezTo>
                  <a:cubicBezTo>
                    <a:pt x="68" y="9"/>
                    <a:pt x="67" y="10"/>
                    <a:pt x="68" y="10"/>
                  </a:cubicBezTo>
                  <a:cubicBezTo>
                    <a:pt x="72" y="17"/>
                    <a:pt x="72" y="17"/>
                    <a:pt x="72" y="17"/>
                  </a:cubicBezTo>
                  <a:cubicBezTo>
                    <a:pt x="72" y="17"/>
                    <a:pt x="72" y="18"/>
                    <a:pt x="72" y="18"/>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9" name="Rectangle 158">
              <a:hlinkClick r:id="" action="ppaction://noaction"/>
              <a:extLst>
                <a:ext uri="{FF2B5EF4-FFF2-40B4-BE49-F238E27FC236}">
                  <a16:creationId xmlns:a16="http://schemas.microsoft.com/office/drawing/2014/main" id="{DEC06043-F08C-49AE-89CC-8F0B2C32E305}"/>
                </a:ext>
              </a:extLst>
            </p:cNvPr>
            <p:cNvSpPr/>
            <p:nvPr/>
          </p:nvSpPr>
          <p:spPr>
            <a:xfrm>
              <a:off x="4517865" y="3493365"/>
              <a:ext cx="4172666" cy="4637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1" name="Group 10">
            <a:extLst>
              <a:ext uri="{FF2B5EF4-FFF2-40B4-BE49-F238E27FC236}">
                <a16:creationId xmlns:a16="http://schemas.microsoft.com/office/drawing/2014/main" id="{1D995529-F091-4CE0-A3A2-839EFEBDE893}"/>
              </a:ext>
            </a:extLst>
          </p:cNvPr>
          <p:cNvGrpSpPr/>
          <p:nvPr/>
        </p:nvGrpSpPr>
        <p:grpSpPr>
          <a:xfrm>
            <a:off x="4456210" y="4663311"/>
            <a:ext cx="4250356" cy="623408"/>
            <a:chOff x="4456210" y="4111161"/>
            <a:chExt cx="4250356" cy="623408"/>
          </a:xfrm>
        </p:grpSpPr>
        <p:grpSp>
          <p:nvGrpSpPr>
            <p:cNvPr id="44" name="Group 43"/>
            <p:cNvGrpSpPr/>
            <p:nvPr/>
          </p:nvGrpSpPr>
          <p:grpSpPr>
            <a:xfrm>
              <a:off x="4456210" y="4111161"/>
              <a:ext cx="4250356" cy="623408"/>
              <a:chOff x="4479070" y="3503717"/>
              <a:chExt cx="4250356" cy="623408"/>
            </a:xfrm>
          </p:grpSpPr>
          <p:sp>
            <p:nvSpPr>
              <p:cNvPr id="417" name="Rectangle 416"/>
              <p:cNvSpPr>
                <a:spLocks/>
              </p:cNvSpPr>
              <p:nvPr/>
            </p:nvSpPr>
            <p:spPr>
              <a:xfrm>
                <a:off x="4479070" y="3558084"/>
                <a:ext cx="3829905" cy="510526"/>
              </a:xfrm>
              <a:prstGeom prst="rect">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FFFFFF"/>
                    </a:solidFill>
                    <a:latin typeface="Arial"/>
                  </a:rPr>
                  <a:t>6</a:t>
                </a:r>
                <a:r>
                  <a:rPr kumimoji="0" lang="en-US" sz="1400" b="0" i="0" u="none" strike="noStrike" kern="1200" cap="none" spc="0" normalizeH="0" baseline="0" noProof="0" dirty="0">
                    <a:ln>
                      <a:noFill/>
                    </a:ln>
                    <a:solidFill>
                      <a:srgbClr val="FFFFFF"/>
                    </a:solidFill>
                    <a:effectLst/>
                    <a:uLnTx/>
                    <a:uFillTx/>
                    <a:latin typeface="Arial"/>
                    <a:ea typeface="+mn-ea"/>
                    <a:cs typeface="+mn-cs"/>
                  </a:rPr>
                  <a:t>. </a:t>
                </a:r>
                <a:r>
                  <a:rPr lang="en-US" sz="1400" dirty="0">
                    <a:solidFill>
                      <a:srgbClr val="FFFFFF"/>
                    </a:solidFill>
                    <a:latin typeface="Arial"/>
                  </a:rPr>
                  <a:t>Harnessing ESG in Value Creation</a:t>
                </a: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418" name="Rectangle 417">
                <a:hlinkClick r:id="" action="ppaction://noaction"/>
              </p:cNvPr>
              <p:cNvSpPr/>
              <p:nvPr/>
            </p:nvSpPr>
            <p:spPr>
              <a:xfrm>
                <a:off x="8675596" y="3503717"/>
                <a:ext cx="53830" cy="623408"/>
              </a:xfrm>
              <a:prstGeom prst="rect">
                <a:avLst/>
              </a:prstGeom>
              <a:solidFill>
                <a:srgbClr val="64646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19" name="Rectangle 418"/>
              <p:cNvSpPr>
                <a:spLocks/>
              </p:cNvSpPr>
              <p:nvPr/>
            </p:nvSpPr>
            <p:spPr>
              <a:xfrm>
                <a:off x="8329516" y="3558084"/>
                <a:ext cx="399910" cy="510526"/>
              </a:xfrm>
              <a:prstGeom prst="rect">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51" name="Group 79"/>
              <p:cNvGrpSpPr>
                <a:grpSpLocks noChangeAspect="1"/>
              </p:cNvGrpSpPr>
              <p:nvPr/>
            </p:nvGrpSpPr>
            <p:grpSpPr bwMode="auto">
              <a:xfrm>
                <a:off x="8395052" y="3678928"/>
                <a:ext cx="268839" cy="268839"/>
                <a:chOff x="-1580" y="-242"/>
                <a:chExt cx="1606" cy="1606"/>
              </a:xfrm>
              <a:solidFill>
                <a:schemeClr val="bg2"/>
              </a:solidFill>
            </p:grpSpPr>
            <p:sp>
              <p:nvSpPr>
                <p:cNvPr id="552" name="Rectangle 80"/>
                <p:cNvSpPr>
                  <a:spLocks noChangeArrowheads="1"/>
                </p:cNvSpPr>
                <p:nvPr/>
              </p:nvSpPr>
              <p:spPr bwMode="auto">
                <a:xfrm>
                  <a:off x="-1045" y="-107"/>
                  <a:ext cx="67" cy="1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3" name="Rectangle 81"/>
                <p:cNvSpPr>
                  <a:spLocks noChangeArrowheads="1"/>
                </p:cNvSpPr>
                <p:nvPr/>
              </p:nvSpPr>
              <p:spPr bwMode="auto">
                <a:xfrm>
                  <a:off x="-576" y="-107"/>
                  <a:ext cx="67" cy="1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4" name="Freeform 82"/>
                <p:cNvSpPr>
                  <a:spLocks noEditPoints="1"/>
                </p:cNvSpPr>
                <p:nvPr/>
              </p:nvSpPr>
              <p:spPr bwMode="auto">
                <a:xfrm>
                  <a:off x="-1580" y="27"/>
                  <a:ext cx="1606" cy="535"/>
                </a:xfrm>
                <a:custGeom>
                  <a:avLst/>
                  <a:gdLst>
                    <a:gd name="T0" fmla="*/ 1536 w 1638"/>
                    <a:gd name="T1" fmla="*/ 0 h 546"/>
                    <a:gd name="T2" fmla="*/ 102 w 1638"/>
                    <a:gd name="T3" fmla="*/ 0 h 546"/>
                    <a:gd name="T4" fmla="*/ 0 w 1638"/>
                    <a:gd name="T5" fmla="*/ 102 h 546"/>
                    <a:gd name="T6" fmla="*/ 0 w 1638"/>
                    <a:gd name="T7" fmla="*/ 444 h 546"/>
                    <a:gd name="T8" fmla="*/ 102 w 1638"/>
                    <a:gd name="T9" fmla="*/ 546 h 546"/>
                    <a:gd name="T10" fmla="*/ 649 w 1638"/>
                    <a:gd name="T11" fmla="*/ 546 h 546"/>
                    <a:gd name="T12" fmla="*/ 649 w 1638"/>
                    <a:gd name="T13" fmla="*/ 478 h 546"/>
                    <a:gd name="T14" fmla="*/ 102 w 1638"/>
                    <a:gd name="T15" fmla="*/ 478 h 546"/>
                    <a:gd name="T16" fmla="*/ 68 w 1638"/>
                    <a:gd name="T17" fmla="*/ 444 h 546"/>
                    <a:gd name="T18" fmla="*/ 68 w 1638"/>
                    <a:gd name="T19" fmla="*/ 102 h 546"/>
                    <a:gd name="T20" fmla="*/ 102 w 1638"/>
                    <a:gd name="T21" fmla="*/ 68 h 546"/>
                    <a:gd name="T22" fmla="*/ 1536 w 1638"/>
                    <a:gd name="T23" fmla="*/ 68 h 546"/>
                    <a:gd name="T24" fmla="*/ 1570 w 1638"/>
                    <a:gd name="T25" fmla="*/ 102 h 546"/>
                    <a:gd name="T26" fmla="*/ 1570 w 1638"/>
                    <a:gd name="T27" fmla="*/ 444 h 546"/>
                    <a:gd name="T28" fmla="*/ 1536 w 1638"/>
                    <a:gd name="T29" fmla="*/ 478 h 546"/>
                    <a:gd name="T30" fmla="*/ 1399 w 1638"/>
                    <a:gd name="T31" fmla="*/ 478 h 546"/>
                    <a:gd name="T32" fmla="*/ 1399 w 1638"/>
                    <a:gd name="T33" fmla="*/ 546 h 546"/>
                    <a:gd name="T34" fmla="*/ 1536 w 1638"/>
                    <a:gd name="T35" fmla="*/ 546 h 546"/>
                    <a:gd name="T36" fmla="*/ 1638 w 1638"/>
                    <a:gd name="T37" fmla="*/ 444 h 546"/>
                    <a:gd name="T38" fmla="*/ 1638 w 1638"/>
                    <a:gd name="T39" fmla="*/ 102 h 546"/>
                    <a:gd name="T40" fmla="*/ 1536 w 1638"/>
                    <a:gd name="T41" fmla="*/ 0 h 546"/>
                    <a:gd name="T42" fmla="*/ 1536 w 1638"/>
                    <a:gd name="T43" fmla="*/ 0 h 546"/>
                    <a:gd name="T44" fmla="*/ 1536 w 1638"/>
                    <a:gd name="T4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8" h="546">
                      <a:moveTo>
                        <a:pt x="1536" y="0"/>
                      </a:moveTo>
                      <a:cubicBezTo>
                        <a:pt x="102" y="0"/>
                        <a:pt x="102" y="0"/>
                        <a:pt x="102" y="0"/>
                      </a:cubicBezTo>
                      <a:cubicBezTo>
                        <a:pt x="46" y="0"/>
                        <a:pt x="0" y="46"/>
                        <a:pt x="0" y="102"/>
                      </a:cubicBezTo>
                      <a:cubicBezTo>
                        <a:pt x="0" y="444"/>
                        <a:pt x="0" y="444"/>
                        <a:pt x="0" y="444"/>
                      </a:cubicBezTo>
                      <a:cubicBezTo>
                        <a:pt x="0" y="500"/>
                        <a:pt x="46" y="546"/>
                        <a:pt x="102" y="546"/>
                      </a:cubicBezTo>
                      <a:cubicBezTo>
                        <a:pt x="649" y="546"/>
                        <a:pt x="649" y="546"/>
                        <a:pt x="649" y="546"/>
                      </a:cubicBezTo>
                      <a:cubicBezTo>
                        <a:pt x="649" y="478"/>
                        <a:pt x="649" y="478"/>
                        <a:pt x="649" y="478"/>
                      </a:cubicBezTo>
                      <a:cubicBezTo>
                        <a:pt x="102" y="478"/>
                        <a:pt x="102" y="478"/>
                        <a:pt x="102" y="478"/>
                      </a:cubicBezTo>
                      <a:cubicBezTo>
                        <a:pt x="84" y="478"/>
                        <a:pt x="68" y="463"/>
                        <a:pt x="68" y="444"/>
                      </a:cubicBezTo>
                      <a:cubicBezTo>
                        <a:pt x="68" y="102"/>
                        <a:pt x="68" y="102"/>
                        <a:pt x="68" y="102"/>
                      </a:cubicBezTo>
                      <a:cubicBezTo>
                        <a:pt x="68" y="84"/>
                        <a:pt x="84" y="68"/>
                        <a:pt x="102" y="68"/>
                      </a:cubicBezTo>
                      <a:cubicBezTo>
                        <a:pt x="1536" y="68"/>
                        <a:pt x="1536" y="68"/>
                        <a:pt x="1536" y="68"/>
                      </a:cubicBezTo>
                      <a:cubicBezTo>
                        <a:pt x="1555" y="68"/>
                        <a:pt x="1570" y="84"/>
                        <a:pt x="1570" y="102"/>
                      </a:cubicBezTo>
                      <a:cubicBezTo>
                        <a:pt x="1570" y="444"/>
                        <a:pt x="1570" y="444"/>
                        <a:pt x="1570" y="444"/>
                      </a:cubicBezTo>
                      <a:cubicBezTo>
                        <a:pt x="1570" y="463"/>
                        <a:pt x="1555" y="478"/>
                        <a:pt x="1536" y="478"/>
                      </a:cubicBezTo>
                      <a:cubicBezTo>
                        <a:pt x="1399" y="478"/>
                        <a:pt x="1399" y="478"/>
                        <a:pt x="1399" y="478"/>
                      </a:cubicBezTo>
                      <a:cubicBezTo>
                        <a:pt x="1399" y="546"/>
                        <a:pt x="1399" y="546"/>
                        <a:pt x="1399" y="546"/>
                      </a:cubicBezTo>
                      <a:cubicBezTo>
                        <a:pt x="1536" y="546"/>
                        <a:pt x="1536" y="546"/>
                        <a:pt x="1536" y="546"/>
                      </a:cubicBezTo>
                      <a:cubicBezTo>
                        <a:pt x="1593" y="546"/>
                        <a:pt x="1638" y="500"/>
                        <a:pt x="1638" y="444"/>
                      </a:cubicBezTo>
                      <a:cubicBezTo>
                        <a:pt x="1638" y="102"/>
                        <a:pt x="1638" y="102"/>
                        <a:pt x="1638" y="102"/>
                      </a:cubicBezTo>
                      <a:cubicBezTo>
                        <a:pt x="1638" y="46"/>
                        <a:pt x="1593" y="0"/>
                        <a:pt x="1536" y="0"/>
                      </a:cubicBezTo>
                      <a:close/>
                      <a:moveTo>
                        <a:pt x="1536" y="0"/>
                      </a:moveTo>
                      <a:cubicBezTo>
                        <a:pt x="1536" y="0"/>
                        <a:pt x="1536" y="0"/>
                        <a:pt x="153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5" name="Freeform 83"/>
                <p:cNvSpPr>
                  <a:spLocks noEditPoints="1"/>
                </p:cNvSpPr>
                <p:nvPr/>
              </p:nvSpPr>
              <p:spPr bwMode="auto">
                <a:xfrm>
                  <a:off x="-1513" y="628"/>
                  <a:ext cx="201" cy="736"/>
                </a:xfrm>
                <a:custGeom>
                  <a:avLst/>
                  <a:gdLst>
                    <a:gd name="T0" fmla="*/ 103 w 205"/>
                    <a:gd name="T1" fmla="*/ 683 h 751"/>
                    <a:gd name="T2" fmla="*/ 103 w 205"/>
                    <a:gd name="T3" fmla="*/ 683 h 751"/>
                    <a:gd name="T4" fmla="*/ 69 w 205"/>
                    <a:gd name="T5" fmla="*/ 649 h 751"/>
                    <a:gd name="T6" fmla="*/ 69 w 205"/>
                    <a:gd name="T7" fmla="*/ 0 h 751"/>
                    <a:gd name="T8" fmla="*/ 0 w 205"/>
                    <a:gd name="T9" fmla="*/ 0 h 751"/>
                    <a:gd name="T10" fmla="*/ 0 w 205"/>
                    <a:gd name="T11" fmla="*/ 649 h 751"/>
                    <a:gd name="T12" fmla="*/ 103 w 205"/>
                    <a:gd name="T13" fmla="*/ 751 h 751"/>
                    <a:gd name="T14" fmla="*/ 205 w 205"/>
                    <a:gd name="T15" fmla="*/ 751 h 751"/>
                    <a:gd name="T16" fmla="*/ 205 w 205"/>
                    <a:gd name="T17" fmla="*/ 683 h 751"/>
                    <a:gd name="T18" fmla="*/ 103 w 205"/>
                    <a:gd name="T19" fmla="*/ 683 h 751"/>
                    <a:gd name="T20" fmla="*/ 103 w 205"/>
                    <a:gd name="T21" fmla="*/ 683 h 751"/>
                    <a:gd name="T22" fmla="*/ 103 w 205"/>
                    <a:gd name="T23" fmla="*/ 683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751">
                      <a:moveTo>
                        <a:pt x="103" y="683"/>
                      </a:moveTo>
                      <a:cubicBezTo>
                        <a:pt x="103" y="683"/>
                        <a:pt x="103" y="683"/>
                        <a:pt x="103" y="683"/>
                      </a:cubicBezTo>
                      <a:cubicBezTo>
                        <a:pt x="84" y="683"/>
                        <a:pt x="69" y="668"/>
                        <a:pt x="69" y="649"/>
                      </a:cubicBezTo>
                      <a:cubicBezTo>
                        <a:pt x="69" y="0"/>
                        <a:pt x="69" y="0"/>
                        <a:pt x="69" y="0"/>
                      </a:cubicBezTo>
                      <a:cubicBezTo>
                        <a:pt x="0" y="0"/>
                        <a:pt x="0" y="0"/>
                        <a:pt x="0" y="0"/>
                      </a:cubicBezTo>
                      <a:cubicBezTo>
                        <a:pt x="0" y="649"/>
                        <a:pt x="0" y="649"/>
                        <a:pt x="0" y="649"/>
                      </a:cubicBezTo>
                      <a:cubicBezTo>
                        <a:pt x="0" y="706"/>
                        <a:pt x="46" y="751"/>
                        <a:pt x="103" y="751"/>
                      </a:cubicBezTo>
                      <a:cubicBezTo>
                        <a:pt x="205" y="751"/>
                        <a:pt x="205" y="751"/>
                        <a:pt x="205" y="751"/>
                      </a:cubicBezTo>
                      <a:cubicBezTo>
                        <a:pt x="205" y="683"/>
                        <a:pt x="205" y="683"/>
                        <a:pt x="205" y="683"/>
                      </a:cubicBezTo>
                      <a:lnTo>
                        <a:pt x="103" y="683"/>
                      </a:lnTo>
                      <a:close/>
                      <a:moveTo>
                        <a:pt x="103" y="683"/>
                      </a:moveTo>
                      <a:cubicBezTo>
                        <a:pt x="103" y="683"/>
                        <a:pt x="103" y="683"/>
                        <a:pt x="103" y="68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6" name="Freeform 84"/>
                <p:cNvSpPr>
                  <a:spLocks noEditPoints="1"/>
                </p:cNvSpPr>
                <p:nvPr/>
              </p:nvSpPr>
              <p:spPr bwMode="auto">
                <a:xfrm>
                  <a:off x="-978" y="395"/>
                  <a:ext cx="402" cy="268"/>
                </a:xfrm>
                <a:custGeom>
                  <a:avLst/>
                  <a:gdLst>
                    <a:gd name="T0" fmla="*/ 376 w 410"/>
                    <a:gd name="T1" fmla="*/ 0 h 273"/>
                    <a:gd name="T2" fmla="*/ 35 w 410"/>
                    <a:gd name="T3" fmla="*/ 0 h 273"/>
                    <a:gd name="T4" fmla="*/ 0 w 410"/>
                    <a:gd name="T5" fmla="*/ 34 h 273"/>
                    <a:gd name="T6" fmla="*/ 0 w 410"/>
                    <a:gd name="T7" fmla="*/ 238 h 273"/>
                    <a:gd name="T8" fmla="*/ 35 w 410"/>
                    <a:gd name="T9" fmla="*/ 273 h 273"/>
                    <a:gd name="T10" fmla="*/ 273 w 410"/>
                    <a:gd name="T11" fmla="*/ 273 h 273"/>
                    <a:gd name="T12" fmla="*/ 273 w 410"/>
                    <a:gd name="T13" fmla="*/ 204 h 273"/>
                    <a:gd name="T14" fmla="*/ 69 w 410"/>
                    <a:gd name="T15" fmla="*/ 204 h 273"/>
                    <a:gd name="T16" fmla="*/ 69 w 410"/>
                    <a:gd name="T17" fmla="*/ 68 h 273"/>
                    <a:gd name="T18" fmla="*/ 342 w 410"/>
                    <a:gd name="T19" fmla="*/ 68 h 273"/>
                    <a:gd name="T20" fmla="*/ 342 w 410"/>
                    <a:gd name="T21" fmla="*/ 136 h 273"/>
                    <a:gd name="T22" fmla="*/ 410 w 410"/>
                    <a:gd name="T23" fmla="*/ 136 h 273"/>
                    <a:gd name="T24" fmla="*/ 410 w 410"/>
                    <a:gd name="T25" fmla="*/ 34 h 273"/>
                    <a:gd name="T26" fmla="*/ 376 w 410"/>
                    <a:gd name="T27" fmla="*/ 0 h 273"/>
                    <a:gd name="T28" fmla="*/ 376 w 410"/>
                    <a:gd name="T29" fmla="*/ 0 h 273"/>
                    <a:gd name="T30" fmla="*/ 376 w 410"/>
                    <a:gd name="T31"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0" h="273">
                      <a:moveTo>
                        <a:pt x="376" y="0"/>
                      </a:moveTo>
                      <a:cubicBezTo>
                        <a:pt x="35" y="0"/>
                        <a:pt x="35" y="0"/>
                        <a:pt x="35" y="0"/>
                      </a:cubicBezTo>
                      <a:cubicBezTo>
                        <a:pt x="16" y="0"/>
                        <a:pt x="0" y="15"/>
                        <a:pt x="0" y="34"/>
                      </a:cubicBezTo>
                      <a:cubicBezTo>
                        <a:pt x="0" y="238"/>
                        <a:pt x="0" y="238"/>
                        <a:pt x="0" y="238"/>
                      </a:cubicBezTo>
                      <a:cubicBezTo>
                        <a:pt x="0" y="257"/>
                        <a:pt x="16" y="273"/>
                        <a:pt x="35" y="273"/>
                      </a:cubicBezTo>
                      <a:cubicBezTo>
                        <a:pt x="273" y="273"/>
                        <a:pt x="273" y="273"/>
                        <a:pt x="273" y="273"/>
                      </a:cubicBezTo>
                      <a:cubicBezTo>
                        <a:pt x="273" y="204"/>
                        <a:pt x="273" y="204"/>
                        <a:pt x="273" y="204"/>
                      </a:cubicBezTo>
                      <a:cubicBezTo>
                        <a:pt x="69" y="204"/>
                        <a:pt x="69" y="204"/>
                        <a:pt x="69" y="204"/>
                      </a:cubicBezTo>
                      <a:cubicBezTo>
                        <a:pt x="69" y="68"/>
                        <a:pt x="69" y="68"/>
                        <a:pt x="69" y="68"/>
                      </a:cubicBezTo>
                      <a:cubicBezTo>
                        <a:pt x="342" y="68"/>
                        <a:pt x="342" y="68"/>
                        <a:pt x="342" y="68"/>
                      </a:cubicBezTo>
                      <a:cubicBezTo>
                        <a:pt x="342" y="136"/>
                        <a:pt x="342" y="136"/>
                        <a:pt x="342" y="136"/>
                      </a:cubicBezTo>
                      <a:cubicBezTo>
                        <a:pt x="410" y="136"/>
                        <a:pt x="410" y="136"/>
                        <a:pt x="410" y="136"/>
                      </a:cubicBezTo>
                      <a:cubicBezTo>
                        <a:pt x="410" y="34"/>
                        <a:pt x="410" y="34"/>
                        <a:pt x="410" y="34"/>
                      </a:cubicBezTo>
                      <a:cubicBezTo>
                        <a:pt x="410" y="15"/>
                        <a:pt x="395" y="0"/>
                        <a:pt x="376" y="0"/>
                      </a:cubicBezTo>
                      <a:close/>
                      <a:moveTo>
                        <a:pt x="376" y="0"/>
                      </a:moveTo>
                      <a:cubicBezTo>
                        <a:pt x="376" y="0"/>
                        <a:pt x="376" y="0"/>
                        <a:pt x="37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7" name="Freeform 85"/>
                <p:cNvSpPr>
                  <a:spLocks noEditPoints="1"/>
                </p:cNvSpPr>
                <p:nvPr/>
              </p:nvSpPr>
              <p:spPr bwMode="auto">
                <a:xfrm>
                  <a:off x="-1179" y="-242"/>
                  <a:ext cx="804" cy="169"/>
                </a:xfrm>
                <a:custGeom>
                  <a:avLst/>
                  <a:gdLst>
                    <a:gd name="T0" fmla="*/ 752 w 820"/>
                    <a:gd name="T1" fmla="*/ 1 h 172"/>
                    <a:gd name="T2" fmla="*/ 69 w 820"/>
                    <a:gd name="T3" fmla="*/ 1 h 172"/>
                    <a:gd name="T4" fmla="*/ 66 w 820"/>
                    <a:gd name="T5" fmla="*/ 1 h 172"/>
                    <a:gd name="T6" fmla="*/ 1 w 820"/>
                    <a:gd name="T7" fmla="*/ 69 h 172"/>
                    <a:gd name="T8" fmla="*/ 1 w 820"/>
                    <a:gd name="T9" fmla="*/ 138 h 172"/>
                    <a:gd name="T10" fmla="*/ 35 w 820"/>
                    <a:gd name="T11" fmla="*/ 172 h 172"/>
                    <a:gd name="T12" fmla="*/ 786 w 820"/>
                    <a:gd name="T13" fmla="*/ 172 h 172"/>
                    <a:gd name="T14" fmla="*/ 820 w 820"/>
                    <a:gd name="T15" fmla="*/ 138 h 172"/>
                    <a:gd name="T16" fmla="*/ 820 w 820"/>
                    <a:gd name="T17" fmla="*/ 69 h 172"/>
                    <a:gd name="T18" fmla="*/ 820 w 820"/>
                    <a:gd name="T19" fmla="*/ 66 h 172"/>
                    <a:gd name="T20" fmla="*/ 752 w 820"/>
                    <a:gd name="T21" fmla="*/ 1 h 172"/>
                    <a:gd name="T22" fmla="*/ 752 w 820"/>
                    <a:gd name="T23" fmla="*/ 103 h 172"/>
                    <a:gd name="T24" fmla="*/ 69 w 820"/>
                    <a:gd name="T25" fmla="*/ 103 h 172"/>
                    <a:gd name="T26" fmla="*/ 69 w 820"/>
                    <a:gd name="T27" fmla="*/ 69 h 172"/>
                    <a:gd name="T28" fmla="*/ 751 w 820"/>
                    <a:gd name="T29" fmla="*/ 67 h 172"/>
                    <a:gd name="T30" fmla="*/ 752 w 820"/>
                    <a:gd name="T31" fmla="*/ 69 h 172"/>
                    <a:gd name="T32" fmla="*/ 752 w 820"/>
                    <a:gd name="T33" fmla="*/ 103 h 172"/>
                    <a:gd name="T34" fmla="*/ 752 w 820"/>
                    <a:gd name="T35" fmla="*/ 103 h 172"/>
                    <a:gd name="T36" fmla="*/ 752 w 820"/>
                    <a:gd name="T37" fmla="*/ 10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0" h="172">
                      <a:moveTo>
                        <a:pt x="752" y="1"/>
                      </a:moveTo>
                      <a:cubicBezTo>
                        <a:pt x="69" y="1"/>
                        <a:pt x="69" y="1"/>
                        <a:pt x="69" y="1"/>
                      </a:cubicBezTo>
                      <a:cubicBezTo>
                        <a:pt x="68" y="1"/>
                        <a:pt x="67" y="1"/>
                        <a:pt x="66" y="1"/>
                      </a:cubicBezTo>
                      <a:cubicBezTo>
                        <a:pt x="29" y="2"/>
                        <a:pt x="0" y="32"/>
                        <a:pt x="1" y="69"/>
                      </a:cubicBezTo>
                      <a:cubicBezTo>
                        <a:pt x="1" y="138"/>
                        <a:pt x="1" y="138"/>
                        <a:pt x="1" y="138"/>
                      </a:cubicBezTo>
                      <a:cubicBezTo>
                        <a:pt x="1" y="156"/>
                        <a:pt x="16" y="172"/>
                        <a:pt x="35" y="172"/>
                      </a:cubicBezTo>
                      <a:cubicBezTo>
                        <a:pt x="786" y="172"/>
                        <a:pt x="786" y="172"/>
                        <a:pt x="786" y="172"/>
                      </a:cubicBezTo>
                      <a:cubicBezTo>
                        <a:pt x="805" y="172"/>
                        <a:pt x="820" y="156"/>
                        <a:pt x="820" y="138"/>
                      </a:cubicBezTo>
                      <a:cubicBezTo>
                        <a:pt x="820" y="69"/>
                        <a:pt x="820" y="69"/>
                        <a:pt x="820" y="69"/>
                      </a:cubicBezTo>
                      <a:cubicBezTo>
                        <a:pt x="820" y="68"/>
                        <a:pt x="820" y="67"/>
                        <a:pt x="820" y="66"/>
                      </a:cubicBezTo>
                      <a:cubicBezTo>
                        <a:pt x="819" y="30"/>
                        <a:pt x="788" y="0"/>
                        <a:pt x="752" y="1"/>
                      </a:cubicBezTo>
                      <a:close/>
                      <a:moveTo>
                        <a:pt x="752" y="103"/>
                      </a:moveTo>
                      <a:cubicBezTo>
                        <a:pt x="69" y="103"/>
                        <a:pt x="69" y="103"/>
                        <a:pt x="69" y="103"/>
                      </a:cubicBezTo>
                      <a:cubicBezTo>
                        <a:pt x="69" y="69"/>
                        <a:pt x="69" y="69"/>
                        <a:pt x="69" y="69"/>
                      </a:cubicBezTo>
                      <a:cubicBezTo>
                        <a:pt x="751" y="67"/>
                        <a:pt x="751" y="67"/>
                        <a:pt x="751" y="67"/>
                      </a:cubicBezTo>
                      <a:cubicBezTo>
                        <a:pt x="751" y="68"/>
                        <a:pt x="752" y="69"/>
                        <a:pt x="752" y="69"/>
                      </a:cubicBezTo>
                      <a:lnTo>
                        <a:pt x="752" y="103"/>
                      </a:lnTo>
                      <a:close/>
                      <a:moveTo>
                        <a:pt x="752" y="103"/>
                      </a:moveTo>
                      <a:cubicBezTo>
                        <a:pt x="752" y="103"/>
                        <a:pt x="752" y="103"/>
                        <a:pt x="752" y="1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8" name="Freeform 86"/>
                <p:cNvSpPr>
                  <a:spLocks noEditPoints="1"/>
                </p:cNvSpPr>
                <p:nvPr/>
              </p:nvSpPr>
              <p:spPr bwMode="auto">
                <a:xfrm>
                  <a:off x="-777" y="562"/>
                  <a:ext cx="803" cy="802"/>
                </a:xfrm>
                <a:custGeom>
                  <a:avLst/>
                  <a:gdLst>
                    <a:gd name="T0" fmla="*/ 699 w 819"/>
                    <a:gd name="T1" fmla="*/ 307 h 819"/>
                    <a:gd name="T2" fmla="*/ 748 w 819"/>
                    <a:gd name="T3" fmla="*/ 217 h 819"/>
                    <a:gd name="T4" fmla="*/ 651 w 819"/>
                    <a:gd name="T5" fmla="*/ 72 h 819"/>
                    <a:gd name="T6" fmla="*/ 542 w 819"/>
                    <a:gd name="T7" fmla="*/ 133 h 819"/>
                    <a:gd name="T8" fmla="*/ 512 w 819"/>
                    <a:gd name="T9" fmla="*/ 34 h 819"/>
                    <a:gd name="T10" fmla="*/ 342 w 819"/>
                    <a:gd name="T11" fmla="*/ 0 h 819"/>
                    <a:gd name="T12" fmla="*/ 307 w 819"/>
                    <a:gd name="T13" fmla="*/ 120 h 819"/>
                    <a:gd name="T14" fmla="*/ 217 w 819"/>
                    <a:gd name="T15" fmla="*/ 72 h 819"/>
                    <a:gd name="T16" fmla="*/ 72 w 819"/>
                    <a:gd name="T17" fmla="*/ 168 h 819"/>
                    <a:gd name="T18" fmla="*/ 133 w 819"/>
                    <a:gd name="T19" fmla="*/ 278 h 819"/>
                    <a:gd name="T20" fmla="*/ 34 w 819"/>
                    <a:gd name="T21" fmla="*/ 307 h 819"/>
                    <a:gd name="T22" fmla="*/ 0 w 819"/>
                    <a:gd name="T23" fmla="*/ 478 h 819"/>
                    <a:gd name="T24" fmla="*/ 120 w 819"/>
                    <a:gd name="T25" fmla="*/ 512 h 819"/>
                    <a:gd name="T26" fmla="*/ 72 w 819"/>
                    <a:gd name="T27" fmla="*/ 603 h 819"/>
                    <a:gd name="T28" fmla="*/ 168 w 819"/>
                    <a:gd name="T29" fmla="*/ 748 h 819"/>
                    <a:gd name="T30" fmla="*/ 278 w 819"/>
                    <a:gd name="T31" fmla="*/ 687 h 819"/>
                    <a:gd name="T32" fmla="*/ 307 w 819"/>
                    <a:gd name="T33" fmla="*/ 785 h 819"/>
                    <a:gd name="T34" fmla="*/ 478 w 819"/>
                    <a:gd name="T35" fmla="*/ 819 h 819"/>
                    <a:gd name="T36" fmla="*/ 512 w 819"/>
                    <a:gd name="T37" fmla="*/ 699 h 819"/>
                    <a:gd name="T38" fmla="*/ 603 w 819"/>
                    <a:gd name="T39" fmla="*/ 748 h 819"/>
                    <a:gd name="T40" fmla="*/ 748 w 819"/>
                    <a:gd name="T41" fmla="*/ 651 h 819"/>
                    <a:gd name="T42" fmla="*/ 687 w 819"/>
                    <a:gd name="T43" fmla="*/ 542 h 819"/>
                    <a:gd name="T44" fmla="*/ 785 w 819"/>
                    <a:gd name="T45" fmla="*/ 512 h 819"/>
                    <a:gd name="T46" fmla="*/ 819 w 819"/>
                    <a:gd name="T47" fmla="*/ 342 h 819"/>
                    <a:gd name="T48" fmla="*/ 751 w 819"/>
                    <a:gd name="T49" fmla="*/ 444 h 819"/>
                    <a:gd name="T50" fmla="*/ 641 w 819"/>
                    <a:gd name="T51" fmla="*/ 470 h 819"/>
                    <a:gd name="T52" fmla="*/ 621 w 819"/>
                    <a:gd name="T53" fmla="*/ 572 h 819"/>
                    <a:gd name="T54" fmla="*/ 627 w 819"/>
                    <a:gd name="T55" fmla="*/ 675 h 819"/>
                    <a:gd name="T56" fmla="*/ 531 w 819"/>
                    <a:gd name="T57" fmla="*/ 615 h 819"/>
                    <a:gd name="T58" fmla="*/ 444 w 819"/>
                    <a:gd name="T59" fmla="*/ 674 h 819"/>
                    <a:gd name="T60" fmla="*/ 376 w 819"/>
                    <a:gd name="T61" fmla="*/ 751 h 819"/>
                    <a:gd name="T62" fmla="*/ 350 w 819"/>
                    <a:gd name="T63" fmla="*/ 641 h 819"/>
                    <a:gd name="T64" fmla="*/ 247 w 819"/>
                    <a:gd name="T65" fmla="*/ 621 h 819"/>
                    <a:gd name="T66" fmla="*/ 144 w 819"/>
                    <a:gd name="T67" fmla="*/ 627 h 819"/>
                    <a:gd name="T68" fmla="*/ 204 w 819"/>
                    <a:gd name="T69" fmla="*/ 531 h 819"/>
                    <a:gd name="T70" fmla="*/ 146 w 819"/>
                    <a:gd name="T71" fmla="*/ 444 h 819"/>
                    <a:gd name="T72" fmla="*/ 68 w 819"/>
                    <a:gd name="T73" fmla="*/ 376 h 819"/>
                    <a:gd name="T74" fmla="*/ 179 w 819"/>
                    <a:gd name="T75" fmla="*/ 350 h 819"/>
                    <a:gd name="T76" fmla="*/ 199 w 819"/>
                    <a:gd name="T77" fmla="*/ 247 h 819"/>
                    <a:gd name="T78" fmla="*/ 193 w 819"/>
                    <a:gd name="T79" fmla="*/ 144 h 819"/>
                    <a:gd name="T80" fmla="*/ 289 w 819"/>
                    <a:gd name="T81" fmla="*/ 204 h 819"/>
                    <a:gd name="T82" fmla="*/ 376 w 819"/>
                    <a:gd name="T83" fmla="*/ 146 h 819"/>
                    <a:gd name="T84" fmla="*/ 444 w 819"/>
                    <a:gd name="T85" fmla="*/ 68 h 819"/>
                    <a:gd name="T86" fmla="*/ 470 w 819"/>
                    <a:gd name="T87" fmla="*/ 179 h 819"/>
                    <a:gd name="T88" fmla="*/ 572 w 819"/>
                    <a:gd name="T89" fmla="*/ 199 h 819"/>
                    <a:gd name="T90" fmla="*/ 675 w 819"/>
                    <a:gd name="T91" fmla="*/ 193 h 819"/>
                    <a:gd name="T92" fmla="*/ 615 w 819"/>
                    <a:gd name="T93" fmla="*/ 289 h 819"/>
                    <a:gd name="T94" fmla="*/ 674 w 819"/>
                    <a:gd name="T95" fmla="*/ 376 h 819"/>
                    <a:gd name="T96" fmla="*/ 751 w 819"/>
                    <a:gd name="T97" fmla="*/ 444 h 819"/>
                    <a:gd name="T98" fmla="*/ 751 w 819"/>
                    <a:gd name="T99" fmla="*/ 444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9" h="819">
                      <a:moveTo>
                        <a:pt x="785" y="307"/>
                      </a:moveTo>
                      <a:cubicBezTo>
                        <a:pt x="699" y="307"/>
                        <a:pt x="699" y="307"/>
                        <a:pt x="699" y="307"/>
                      </a:cubicBezTo>
                      <a:cubicBezTo>
                        <a:pt x="696" y="297"/>
                        <a:pt x="691" y="287"/>
                        <a:pt x="687" y="278"/>
                      </a:cubicBezTo>
                      <a:cubicBezTo>
                        <a:pt x="748" y="217"/>
                        <a:pt x="748" y="217"/>
                        <a:pt x="748" y="217"/>
                      </a:cubicBezTo>
                      <a:cubicBezTo>
                        <a:pt x="761" y="203"/>
                        <a:pt x="761" y="182"/>
                        <a:pt x="748" y="168"/>
                      </a:cubicBezTo>
                      <a:cubicBezTo>
                        <a:pt x="651" y="72"/>
                        <a:pt x="651" y="72"/>
                        <a:pt x="651" y="72"/>
                      </a:cubicBezTo>
                      <a:cubicBezTo>
                        <a:pt x="638" y="59"/>
                        <a:pt x="616" y="59"/>
                        <a:pt x="603" y="72"/>
                      </a:cubicBezTo>
                      <a:cubicBezTo>
                        <a:pt x="542" y="133"/>
                        <a:pt x="542" y="133"/>
                        <a:pt x="542" y="133"/>
                      </a:cubicBezTo>
                      <a:cubicBezTo>
                        <a:pt x="532" y="128"/>
                        <a:pt x="522" y="124"/>
                        <a:pt x="512" y="120"/>
                      </a:cubicBezTo>
                      <a:cubicBezTo>
                        <a:pt x="512" y="34"/>
                        <a:pt x="512" y="34"/>
                        <a:pt x="512" y="34"/>
                      </a:cubicBezTo>
                      <a:cubicBezTo>
                        <a:pt x="512" y="15"/>
                        <a:pt x="497" y="0"/>
                        <a:pt x="478" y="0"/>
                      </a:cubicBezTo>
                      <a:cubicBezTo>
                        <a:pt x="342" y="0"/>
                        <a:pt x="342" y="0"/>
                        <a:pt x="342" y="0"/>
                      </a:cubicBezTo>
                      <a:cubicBezTo>
                        <a:pt x="323" y="0"/>
                        <a:pt x="307" y="15"/>
                        <a:pt x="307" y="34"/>
                      </a:cubicBezTo>
                      <a:cubicBezTo>
                        <a:pt x="307" y="120"/>
                        <a:pt x="307" y="120"/>
                        <a:pt x="307" y="120"/>
                      </a:cubicBezTo>
                      <a:cubicBezTo>
                        <a:pt x="297" y="124"/>
                        <a:pt x="287" y="128"/>
                        <a:pt x="278" y="133"/>
                      </a:cubicBezTo>
                      <a:cubicBezTo>
                        <a:pt x="217" y="72"/>
                        <a:pt x="217" y="72"/>
                        <a:pt x="217" y="72"/>
                      </a:cubicBezTo>
                      <a:cubicBezTo>
                        <a:pt x="203" y="59"/>
                        <a:pt x="182" y="59"/>
                        <a:pt x="168" y="72"/>
                      </a:cubicBezTo>
                      <a:cubicBezTo>
                        <a:pt x="72" y="168"/>
                        <a:pt x="72" y="168"/>
                        <a:pt x="72" y="168"/>
                      </a:cubicBezTo>
                      <a:cubicBezTo>
                        <a:pt x="59" y="182"/>
                        <a:pt x="59" y="203"/>
                        <a:pt x="72" y="217"/>
                      </a:cubicBezTo>
                      <a:cubicBezTo>
                        <a:pt x="133" y="278"/>
                        <a:pt x="133" y="278"/>
                        <a:pt x="133" y="278"/>
                      </a:cubicBezTo>
                      <a:cubicBezTo>
                        <a:pt x="128" y="287"/>
                        <a:pt x="124" y="297"/>
                        <a:pt x="120" y="307"/>
                      </a:cubicBezTo>
                      <a:cubicBezTo>
                        <a:pt x="34" y="307"/>
                        <a:pt x="34" y="307"/>
                        <a:pt x="34" y="307"/>
                      </a:cubicBezTo>
                      <a:cubicBezTo>
                        <a:pt x="15" y="307"/>
                        <a:pt x="0" y="323"/>
                        <a:pt x="0" y="342"/>
                      </a:cubicBezTo>
                      <a:cubicBezTo>
                        <a:pt x="0" y="478"/>
                        <a:pt x="0" y="478"/>
                        <a:pt x="0" y="478"/>
                      </a:cubicBezTo>
                      <a:cubicBezTo>
                        <a:pt x="0" y="497"/>
                        <a:pt x="15" y="512"/>
                        <a:pt x="34" y="512"/>
                      </a:cubicBezTo>
                      <a:cubicBezTo>
                        <a:pt x="120" y="512"/>
                        <a:pt x="120" y="512"/>
                        <a:pt x="120" y="512"/>
                      </a:cubicBezTo>
                      <a:cubicBezTo>
                        <a:pt x="124" y="522"/>
                        <a:pt x="128" y="532"/>
                        <a:pt x="133" y="542"/>
                      </a:cubicBezTo>
                      <a:cubicBezTo>
                        <a:pt x="72" y="603"/>
                        <a:pt x="72" y="603"/>
                        <a:pt x="72" y="603"/>
                      </a:cubicBezTo>
                      <a:cubicBezTo>
                        <a:pt x="59" y="616"/>
                        <a:pt x="59" y="638"/>
                        <a:pt x="72" y="651"/>
                      </a:cubicBezTo>
                      <a:cubicBezTo>
                        <a:pt x="168" y="748"/>
                        <a:pt x="168" y="748"/>
                        <a:pt x="168" y="748"/>
                      </a:cubicBezTo>
                      <a:cubicBezTo>
                        <a:pt x="182" y="761"/>
                        <a:pt x="203" y="761"/>
                        <a:pt x="217" y="748"/>
                      </a:cubicBezTo>
                      <a:cubicBezTo>
                        <a:pt x="278" y="687"/>
                        <a:pt x="278" y="687"/>
                        <a:pt x="278" y="687"/>
                      </a:cubicBezTo>
                      <a:cubicBezTo>
                        <a:pt x="287" y="691"/>
                        <a:pt x="297" y="696"/>
                        <a:pt x="307" y="699"/>
                      </a:cubicBezTo>
                      <a:cubicBezTo>
                        <a:pt x="307" y="785"/>
                        <a:pt x="307" y="785"/>
                        <a:pt x="307" y="785"/>
                      </a:cubicBezTo>
                      <a:cubicBezTo>
                        <a:pt x="307" y="804"/>
                        <a:pt x="323" y="819"/>
                        <a:pt x="342" y="819"/>
                      </a:cubicBezTo>
                      <a:cubicBezTo>
                        <a:pt x="478" y="819"/>
                        <a:pt x="478" y="819"/>
                        <a:pt x="478" y="819"/>
                      </a:cubicBezTo>
                      <a:cubicBezTo>
                        <a:pt x="497" y="819"/>
                        <a:pt x="512" y="804"/>
                        <a:pt x="512" y="785"/>
                      </a:cubicBezTo>
                      <a:cubicBezTo>
                        <a:pt x="512" y="699"/>
                        <a:pt x="512" y="699"/>
                        <a:pt x="512" y="699"/>
                      </a:cubicBezTo>
                      <a:cubicBezTo>
                        <a:pt x="522" y="696"/>
                        <a:pt x="532" y="691"/>
                        <a:pt x="542" y="687"/>
                      </a:cubicBezTo>
                      <a:cubicBezTo>
                        <a:pt x="603" y="748"/>
                        <a:pt x="603" y="748"/>
                        <a:pt x="603" y="748"/>
                      </a:cubicBezTo>
                      <a:cubicBezTo>
                        <a:pt x="616" y="761"/>
                        <a:pt x="638" y="761"/>
                        <a:pt x="651" y="748"/>
                      </a:cubicBezTo>
                      <a:cubicBezTo>
                        <a:pt x="748" y="651"/>
                        <a:pt x="748" y="651"/>
                        <a:pt x="748" y="651"/>
                      </a:cubicBezTo>
                      <a:cubicBezTo>
                        <a:pt x="761" y="638"/>
                        <a:pt x="761" y="616"/>
                        <a:pt x="748" y="603"/>
                      </a:cubicBezTo>
                      <a:cubicBezTo>
                        <a:pt x="687" y="542"/>
                        <a:pt x="687" y="542"/>
                        <a:pt x="687" y="542"/>
                      </a:cubicBezTo>
                      <a:cubicBezTo>
                        <a:pt x="691" y="532"/>
                        <a:pt x="696" y="522"/>
                        <a:pt x="699" y="512"/>
                      </a:cubicBezTo>
                      <a:cubicBezTo>
                        <a:pt x="785" y="512"/>
                        <a:pt x="785" y="512"/>
                        <a:pt x="785" y="512"/>
                      </a:cubicBezTo>
                      <a:cubicBezTo>
                        <a:pt x="804" y="512"/>
                        <a:pt x="819" y="497"/>
                        <a:pt x="819" y="478"/>
                      </a:cubicBezTo>
                      <a:cubicBezTo>
                        <a:pt x="819" y="342"/>
                        <a:pt x="819" y="342"/>
                        <a:pt x="819" y="342"/>
                      </a:cubicBezTo>
                      <a:cubicBezTo>
                        <a:pt x="819" y="323"/>
                        <a:pt x="804" y="307"/>
                        <a:pt x="785" y="307"/>
                      </a:cubicBezTo>
                      <a:close/>
                      <a:moveTo>
                        <a:pt x="751" y="444"/>
                      </a:moveTo>
                      <a:cubicBezTo>
                        <a:pt x="674" y="444"/>
                        <a:pt x="674" y="444"/>
                        <a:pt x="674" y="444"/>
                      </a:cubicBezTo>
                      <a:cubicBezTo>
                        <a:pt x="658" y="444"/>
                        <a:pt x="645" y="454"/>
                        <a:pt x="641" y="470"/>
                      </a:cubicBezTo>
                      <a:cubicBezTo>
                        <a:pt x="635" y="491"/>
                        <a:pt x="627" y="512"/>
                        <a:pt x="615" y="531"/>
                      </a:cubicBezTo>
                      <a:cubicBezTo>
                        <a:pt x="608" y="544"/>
                        <a:pt x="610" y="561"/>
                        <a:pt x="621" y="572"/>
                      </a:cubicBezTo>
                      <a:cubicBezTo>
                        <a:pt x="675" y="627"/>
                        <a:pt x="675" y="627"/>
                        <a:pt x="675" y="627"/>
                      </a:cubicBezTo>
                      <a:cubicBezTo>
                        <a:pt x="627" y="675"/>
                        <a:pt x="627" y="675"/>
                        <a:pt x="627" y="675"/>
                      </a:cubicBezTo>
                      <a:cubicBezTo>
                        <a:pt x="572" y="621"/>
                        <a:pt x="572" y="621"/>
                        <a:pt x="572" y="621"/>
                      </a:cubicBezTo>
                      <a:cubicBezTo>
                        <a:pt x="561" y="610"/>
                        <a:pt x="544" y="608"/>
                        <a:pt x="531" y="615"/>
                      </a:cubicBezTo>
                      <a:cubicBezTo>
                        <a:pt x="512" y="627"/>
                        <a:pt x="491" y="635"/>
                        <a:pt x="470" y="641"/>
                      </a:cubicBezTo>
                      <a:cubicBezTo>
                        <a:pt x="454" y="645"/>
                        <a:pt x="444" y="658"/>
                        <a:pt x="444" y="674"/>
                      </a:cubicBezTo>
                      <a:cubicBezTo>
                        <a:pt x="444" y="751"/>
                        <a:pt x="444" y="751"/>
                        <a:pt x="444" y="751"/>
                      </a:cubicBezTo>
                      <a:cubicBezTo>
                        <a:pt x="376" y="751"/>
                        <a:pt x="376" y="751"/>
                        <a:pt x="376" y="751"/>
                      </a:cubicBezTo>
                      <a:cubicBezTo>
                        <a:pt x="376" y="674"/>
                        <a:pt x="376" y="674"/>
                        <a:pt x="376" y="674"/>
                      </a:cubicBezTo>
                      <a:cubicBezTo>
                        <a:pt x="376" y="658"/>
                        <a:pt x="365" y="645"/>
                        <a:pt x="350" y="641"/>
                      </a:cubicBezTo>
                      <a:cubicBezTo>
                        <a:pt x="329" y="635"/>
                        <a:pt x="308" y="627"/>
                        <a:pt x="289" y="616"/>
                      </a:cubicBezTo>
                      <a:cubicBezTo>
                        <a:pt x="275" y="608"/>
                        <a:pt x="258" y="610"/>
                        <a:pt x="247" y="621"/>
                      </a:cubicBezTo>
                      <a:cubicBezTo>
                        <a:pt x="193" y="675"/>
                        <a:pt x="193" y="675"/>
                        <a:pt x="193" y="675"/>
                      </a:cubicBezTo>
                      <a:cubicBezTo>
                        <a:pt x="144" y="627"/>
                        <a:pt x="144" y="627"/>
                        <a:pt x="144" y="627"/>
                      </a:cubicBezTo>
                      <a:cubicBezTo>
                        <a:pt x="199" y="573"/>
                        <a:pt x="199" y="573"/>
                        <a:pt x="199" y="573"/>
                      </a:cubicBezTo>
                      <a:cubicBezTo>
                        <a:pt x="210" y="562"/>
                        <a:pt x="212" y="544"/>
                        <a:pt x="204" y="531"/>
                      </a:cubicBezTo>
                      <a:cubicBezTo>
                        <a:pt x="193" y="512"/>
                        <a:pt x="184" y="491"/>
                        <a:pt x="179" y="470"/>
                      </a:cubicBezTo>
                      <a:cubicBezTo>
                        <a:pt x="175" y="455"/>
                        <a:pt x="161" y="444"/>
                        <a:pt x="146" y="444"/>
                      </a:cubicBezTo>
                      <a:cubicBezTo>
                        <a:pt x="68" y="444"/>
                        <a:pt x="68" y="444"/>
                        <a:pt x="68" y="444"/>
                      </a:cubicBezTo>
                      <a:cubicBezTo>
                        <a:pt x="68" y="376"/>
                        <a:pt x="68" y="376"/>
                        <a:pt x="68" y="376"/>
                      </a:cubicBezTo>
                      <a:cubicBezTo>
                        <a:pt x="146" y="376"/>
                        <a:pt x="146" y="376"/>
                        <a:pt x="146" y="376"/>
                      </a:cubicBezTo>
                      <a:cubicBezTo>
                        <a:pt x="161" y="376"/>
                        <a:pt x="175" y="365"/>
                        <a:pt x="179" y="350"/>
                      </a:cubicBezTo>
                      <a:cubicBezTo>
                        <a:pt x="184" y="329"/>
                        <a:pt x="193" y="308"/>
                        <a:pt x="204" y="289"/>
                      </a:cubicBezTo>
                      <a:cubicBezTo>
                        <a:pt x="212" y="275"/>
                        <a:pt x="210" y="258"/>
                        <a:pt x="199" y="247"/>
                      </a:cubicBezTo>
                      <a:cubicBezTo>
                        <a:pt x="144" y="193"/>
                        <a:pt x="144" y="193"/>
                        <a:pt x="144" y="193"/>
                      </a:cubicBezTo>
                      <a:cubicBezTo>
                        <a:pt x="193" y="144"/>
                        <a:pt x="193" y="144"/>
                        <a:pt x="193" y="144"/>
                      </a:cubicBezTo>
                      <a:cubicBezTo>
                        <a:pt x="247" y="199"/>
                        <a:pt x="247" y="199"/>
                        <a:pt x="247" y="199"/>
                      </a:cubicBezTo>
                      <a:cubicBezTo>
                        <a:pt x="258" y="210"/>
                        <a:pt x="275" y="212"/>
                        <a:pt x="289" y="204"/>
                      </a:cubicBezTo>
                      <a:cubicBezTo>
                        <a:pt x="308" y="193"/>
                        <a:pt x="329" y="184"/>
                        <a:pt x="350" y="179"/>
                      </a:cubicBezTo>
                      <a:cubicBezTo>
                        <a:pt x="365" y="175"/>
                        <a:pt x="376" y="161"/>
                        <a:pt x="376" y="146"/>
                      </a:cubicBezTo>
                      <a:cubicBezTo>
                        <a:pt x="376" y="68"/>
                        <a:pt x="376" y="68"/>
                        <a:pt x="376" y="68"/>
                      </a:cubicBezTo>
                      <a:cubicBezTo>
                        <a:pt x="444" y="68"/>
                        <a:pt x="444" y="68"/>
                        <a:pt x="444" y="68"/>
                      </a:cubicBezTo>
                      <a:cubicBezTo>
                        <a:pt x="444" y="146"/>
                        <a:pt x="444" y="146"/>
                        <a:pt x="444" y="146"/>
                      </a:cubicBezTo>
                      <a:cubicBezTo>
                        <a:pt x="444" y="161"/>
                        <a:pt x="454" y="175"/>
                        <a:pt x="470" y="179"/>
                      </a:cubicBezTo>
                      <a:cubicBezTo>
                        <a:pt x="491" y="184"/>
                        <a:pt x="512" y="193"/>
                        <a:pt x="531" y="204"/>
                      </a:cubicBezTo>
                      <a:cubicBezTo>
                        <a:pt x="544" y="212"/>
                        <a:pt x="561" y="210"/>
                        <a:pt x="572" y="199"/>
                      </a:cubicBezTo>
                      <a:cubicBezTo>
                        <a:pt x="627" y="144"/>
                        <a:pt x="627" y="144"/>
                        <a:pt x="627" y="144"/>
                      </a:cubicBezTo>
                      <a:cubicBezTo>
                        <a:pt x="675" y="193"/>
                        <a:pt x="675" y="193"/>
                        <a:pt x="675" y="193"/>
                      </a:cubicBezTo>
                      <a:cubicBezTo>
                        <a:pt x="621" y="247"/>
                        <a:pt x="621" y="247"/>
                        <a:pt x="621" y="247"/>
                      </a:cubicBezTo>
                      <a:cubicBezTo>
                        <a:pt x="610" y="258"/>
                        <a:pt x="608" y="275"/>
                        <a:pt x="615" y="289"/>
                      </a:cubicBezTo>
                      <a:cubicBezTo>
                        <a:pt x="627" y="308"/>
                        <a:pt x="635" y="329"/>
                        <a:pt x="641" y="350"/>
                      </a:cubicBezTo>
                      <a:cubicBezTo>
                        <a:pt x="645" y="365"/>
                        <a:pt x="658" y="376"/>
                        <a:pt x="674" y="376"/>
                      </a:cubicBezTo>
                      <a:cubicBezTo>
                        <a:pt x="751" y="376"/>
                        <a:pt x="751" y="376"/>
                        <a:pt x="751" y="376"/>
                      </a:cubicBezTo>
                      <a:lnTo>
                        <a:pt x="751" y="444"/>
                      </a:lnTo>
                      <a:close/>
                      <a:moveTo>
                        <a:pt x="751" y="444"/>
                      </a:moveTo>
                      <a:cubicBezTo>
                        <a:pt x="751" y="444"/>
                        <a:pt x="751" y="444"/>
                        <a:pt x="751" y="4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9" name="Freeform 87"/>
                <p:cNvSpPr>
                  <a:spLocks noEditPoints="1"/>
                </p:cNvSpPr>
                <p:nvPr/>
              </p:nvSpPr>
              <p:spPr bwMode="auto">
                <a:xfrm>
                  <a:off x="-509" y="829"/>
                  <a:ext cx="267" cy="268"/>
                </a:xfrm>
                <a:custGeom>
                  <a:avLst/>
                  <a:gdLst>
                    <a:gd name="T0" fmla="*/ 137 w 273"/>
                    <a:gd name="T1" fmla="*/ 0 h 273"/>
                    <a:gd name="T2" fmla="*/ 0 w 273"/>
                    <a:gd name="T3" fmla="*/ 137 h 273"/>
                    <a:gd name="T4" fmla="*/ 137 w 273"/>
                    <a:gd name="T5" fmla="*/ 273 h 273"/>
                    <a:gd name="T6" fmla="*/ 273 w 273"/>
                    <a:gd name="T7" fmla="*/ 137 h 273"/>
                    <a:gd name="T8" fmla="*/ 137 w 273"/>
                    <a:gd name="T9" fmla="*/ 0 h 273"/>
                    <a:gd name="T10" fmla="*/ 137 w 273"/>
                    <a:gd name="T11" fmla="*/ 205 h 273"/>
                    <a:gd name="T12" fmla="*/ 69 w 273"/>
                    <a:gd name="T13" fmla="*/ 137 h 273"/>
                    <a:gd name="T14" fmla="*/ 137 w 273"/>
                    <a:gd name="T15" fmla="*/ 69 h 273"/>
                    <a:gd name="T16" fmla="*/ 205 w 273"/>
                    <a:gd name="T17" fmla="*/ 137 h 273"/>
                    <a:gd name="T18" fmla="*/ 137 w 273"/>
                    <a:gd name="T19" fmla="*/ 205 h 273"/>
                    <a:gd name="T20" fmla="*/ 137 w 273"/>
                    <a:gd name="T21" fmla="*/ 205 h 273"/>
                    <a:gd name="T22" fmla="*/ 137 w 273"/>
                    <a:gd name="T23" fmla="*/ 20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273">
                      <a:moveTo>
                        <a:pt x="137" y="0"/>
                      </a:moveTo>
                      <a:cubicBezTo>
                        <a:pt x="61" y="0"/>
                        <a:pt x="0" y="61"/>
                        <a:pt x="0" y="137"/>
                      </a:cubicBezTo>
                      <a:cubicBezTo>
                        <a:pt x="0" y="212"/>
                        <a:pt x="61" y="273"/>
                        <a:pt x="137" y="273"/>
                      </a:cubicBezTo>
                      <a:cubicBezTo>
                        <a:pt x="212" y="273"/>
                        <a:pt x="273" y="212"/>
                        <a:pt x="273" y="137"/>
                      </a:cubicBezTo>
                      <a:cubicBezTo>
                        <a:pt x="273" y="61"/>
                        <a:pt x="212" y="0"/>
                        <a:pt x="137" y="0"/>
                      </a:cubicBezTo>
                      <a:close/>
                      <a:moveTo>
                        <a:pt x="137" y="205"/>
                      </a:moveTo>
                      <a:cubicBezTo>
                        <a:pt x="99" y="205"/>
                        <a:pt x="69" y="175"/>
                        <a:pt x="69" y="137"/>
                      </a:cubicBezTo>
                      <a:cubicBezTo>
                        <a:pt x="69" y="99"/>
                        <a:pt x="99" y="69"/>
                        <a:pt x="137" y="69"/>
                      </a:cubicBezTo>
                      <a:cubicBezTo>
                        <a:pt x="175" y="69"/>
                        <a:pt x="205" y="99"/>
                        <a:pt x="205" y="137"/>
                      </a:cubicBezTo>
                      <a:cubicBezTo>
                        <a:pt x="205" y="175"/>
                        <a:pt x="175" y="205"/>
                        <a:pt x="137" y="205"/>
                      </a:cubicBezTo>
                      <a:close/>
                      <a:moveTo>
                        <a:pt x="137" y="205"/>
                      </a:moveTo>
                      <a:cubicBezTo>
                        <a:pt x="137" y="205"/>
                        <a:pt x="137" y="205"/>
                        <a:pt x="137" y="20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0" name="Rectangle 88"/>
                <p:cNvSpPr>
                  <a:spLocks noChangeArrowheads="1"/>
                </p:cNvSpPr>
                <p:nvPr/>
              </p:nvSpPr>
              <p:spPr bwMode="auto">
                <a:xfrm>
                  <a:off x="-978" y="1297"/>
                  <a:ext cx="268"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1" name="Rectangle 89"/>
                <p:cNvSpPr>
                  <a:spLocks noChangeArrowheads="1"/>
                </p:cNvSpPr>
                <p:nvPr/>
              </p:nvSpPr>
              <p:spPr bwMode="auto">
                <a:xfrm>
                  <a:off x="-1111" y="1297"/>
                  <a:ext cx="66"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2" name="Rectangle 90"/>
                <p:cNvSpPr>
                  <a:spLocks noChangeArrowheads="1"/>
                </p:cNvSpPr>
                <p:nvPr/>
              </p:nvSpPr>
              <p:spPr bwMode="auto">
                <a:xfrm>
                  <a:off x="-1246" y="1130"/>
                  <a:ext cx="402"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3" name="Rectangle 91"/>
                <p:cNvSpPr>
                  <a:spLocks noChangeArrowheads="1"/>
                </p:cNvSpPr>
                <p:nvPr/>
              </p:nvSpPr>
              <p:spPr bwMode="auto">
                <a:xfrm>
                  <a:off x="-910" y="963"/>
                  <a:ext cx="66"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4" name="Rectangle 92"/>
                <p:cNvSpPr>
                  <a:spLocks noChangeArrowheads="1"/>
                </p:cNvSpPr>
                <p:nvPr/>
              </p:nvSpPr>
              <p:spPr bwMode="auto">
                <a:xfrm>
                  <a:off x="-1045" y="963"/>
                  <a:ext cx="67"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5" name="Rectangle 93"/>
                <p:cNvSpPr>
                  <a:spLocks noChangeArrowheads="1"/>
                </p:cNvSpPr>
                <p:nvPr/>
              </p:nvSpPr>
              <p:spPr bwMode="auto">
                <a:xfrm>
                  <a:off x="-1312" y="963"/>
                  <a:ext cx="201" cy="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6" name="Rectangle 94"/>
                <p:cNvSpPr>
                  <a:spLocks noChangeArrowheads="1"/>
                </p:cNvSpPr>
                <p:nvPr/>
              </p:nvSpPr>
              <p:spPr bwMode="auto">
                <a:xfrm>
                  <a:off x="-1145" y="796"/>
                  <a:ext cx="301" cy="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grpSp>
        <p:sp>
          <p:nvSpPr>
            <p:cNvPr id="160" name="Rectangle 159">
              <a:hlinkClick r:id="" action="ppaction://noaction"/>
              <a:extLst>
                <a:ext uri="{FF2B5EF4-FFF2-40B4-BE49-F238E27FC236}">
                  <a16:creationId xmlns:a16="http://schemas.microsoft.com/office/drawing/2014/main" id="{9A43C3D0-B9F6-449C-BE9E-E7A6F39DDB40}"/>
                </a:ext>
              </a:extLst>
            </p:cNvPr>
            <p:cNvSpPr/>
            <p:nvPr/>
          </p:nvSpPr>
          <p:spPr>
            <a:xfrm>
              <a:off x="4482450" y="4199093"/>
              <a:ext cx="4213846" cy="4637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7" name="Group 6">
            <a:extLst>
              <a:ext uri="{FF2B5EF4-FFF2-40B4-BE49-F238E27FC236}">
                <a16:creationId xmlns:a16="http://schemas.microsoft.com/office/drawing/2014/main" id="{D01DD8B8-F924-48C8-B59F-D75A335FC621}"/>
              </a:ext>
            </a:extLst>
          </p:cNvPr>
          <p:cNvGrpSpPr/>
          <p:nvPr/>
        </p:nvGrpSpPr>
        <p:grpSpPr>
          <a:xfrm>
            <a:off x="4450079" y="2344290"/>
            <a:ext cx="4256486" cy="623408"/>
            <a:chOff x="4450079" y="2123430"/>
            <a:chExt cx="4256486" cy="623408"/>
          </a:xfrm>
        </p:grpSpPr>
        <p:grpSp>
          <p:nvGrpSpPr>
            <p:cNvPr id="41" name="Group 40"/>
            <p:cNvGrpSpPr/>
            <p:nvPr/>
          </p:nvGrpSpPr>
          <p:grpSpPr>
            <a:xfrm>
              <a:off x="4450079" y="2123430"/>
              <a:ext cx="4256486" cy="623408"/>
              <a:chOff x="4472940" y="1185197"/>
              <a:chExt cx="4256486" cy="623408"/>
            </a:xfrm>
          </p:grpSpPr>
          <p:sp>
            <p:nvSpPr>
              <p:cNvPr id="271" name="Rectangle 270"/>
              <p:cNvSpPr>
                <a:spLocks/>
              </p:cNvSpPr>
              <p:nvPr/>
            </p:nvSpPr>
            <p:spPr>
              <a:xfrm>
                <a:off x="4472940" y="1239564"/>
                <a:ext cx="3836035" cy="510526"/>
              </a:xfrm>
              <a:prstGeom prst="rect">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FFFFFF"/>
                    </a:solidFill>
                    <a:latin typeface="Arial"/>
                  </a:rPr>
                  <a:t>3</a:t>
                </a:r>
                <a:r>
                  <a:rPr kumimoji="0" lang="en-US" sz="1400" b="0" i="0" u="none" strike="noStrike" kern="1200" cap="none" spc="0" normalizeH="0" baseline="0" noProof="0" dirty="0">
                    <a:ln>
                      <a:noFill/>
                    </a:ln>
                    <a:solidFill>
                      <a:srgbClr val="FFFFFF"/>
                    </a:solidFill>
                    <a:effectLst/>
                    <a:uLnTx/>
                    <a:uFillTx/>
                    <a:latin typeface="Arial"/>
                    <a:ea typeface="+mn-ea"/>
                    <a:cs typeface="+mn-cs"/>
                  </a:rPr>
                  <a:t>. TCFD</a:t>
                </a:r>
                <a:r>
                  <a:rPr lang="en-US" sz="1400" dirty="0">
                    <a:solidFill>
                      <a:srgbClr val="FFFFFF"/>
                    </a:solidFill>
                    <a:latin typeface="Arial"/>
                  </a:rPr>
                  <a:t> Recommendations</a:t>
                </a: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272" name="Rectangle 271">
                <a:hlinkClick r:id="" action="ppaction://noaction"/>
              </p:cNvPr>
              <p:cNvSpPr/>
              <p:nvPr/>
            </p:nvSpPr>
            <p:spPr>
              <a:xfrm>
                <a:off x="8675596" y="1185197"/>
                <a:ext cx="53830" cy="623408"/>
              </a:xfrm>
              <a:prstGeom prst="rect">
                <a:avLst/>
              </a:prstGeom>
              <a:solidFill>
                <a:srgbClr val="64646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273" name="Rectangle 272">
                <a:hlinkClick r:id="" action="ppaction://noaction"/>
              </p:cNvPr>
              <p:cNvSpPr>
                <a:spLocks/>
              </p:cNvSpPr>
              <p:nvPr/>
            </p:nvSpPr>
            <p:spPr>
              <a:xfrm>
                <a:off x="8329516" y="1239564"/>
                <a:ext cx="399910" cy="510526"/>
              </a:xfrm>
              <a:prstGeom prst="rect">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grpSp>
        <p:pic>
          <p:nvPicPr>
            <p:cNvPr id="10" name="Graphic 9" descr="Questions">
              <a:extLst>
                <a:ext uri="{FF2B5EF4-FFF2-40B4-BE49-F238E27FC236}">
                  <a16:creationId xmlns:a16="http://schemas.microsoft.com/office/drawing/2014/main" id="{0C454313-090D-4B37-B7A0-D6D016EB0F2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35853" y="2254630"/>
              <a:ext cx="331083" cy="331083"/>
            </a:xfrm>
            <a:prstGeom prst="rect">
              <a:avLst/>
            </a:prstGeom>
          </p:spPr>
        </p:pic>
        <p:sp>
          <p:nvSpPr>
            <p:cNvPr id="253" name="Rectangle 252">
              <a:hlinkClick r:id="" action="ppaction://noaction"/>
              <a:extLst>
                <a:ext uri="{FF2B5EF4-FFF2-40B4-BE49-F238E27FC236}">
                  <a16:creationId xmlns:a16="http://schemas.microsoft.com/office/drawing/2014/main" id="{A256E2B4-B691-4219-9528-8D575C0FB045}"/>
                </a:ext>
              </a:extLst>
            </p:cNvPr>
            <p:cNvSpPr/>
            <p:nvPr/>
          </p:nvSpPr>
          <p:spPr>
            <a:xfrm>
              <a:off x="4545558" y="2215248"/>
              <a:ext cx="4127398" cy="4637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507" name="Rectangle 506">
            <a:hlinkClick r:id="" action="ppaction://noaction"/>
          </p:cNvPr>
          <p:cNvSpPr/>
          <p:nvPr/>
        </p:nvSpPr>
        <p:spPr>
          <a:xfrm>
            <a:off x="8652736" y="5436316"/>
            <a:ext cx="53830" cy="623408"/>
          </a:xfrm>
          <a:prstGeom prst="rect">
            <a:avLst/>
          </a:prstGeom>
          <a:solidFill>
            <a:srgbClr val="646464"/>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08" name="Rectangle 507"/>
          <p:cNvSpPr>
            <a:spLocks/>
          </p:cNvSpPr>
          <p:nvPr/>
        </p:nvSpPr>
        <p:spPr>
          <a:xfrm>
            <a:off x="8306656" y="5490683"/>
            <a:ext cx="399910" cy="510526"/>
          </a:xfrm>
          <a:prstGeom prst="rect">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506" name="Rectangle 505"/>
          <p:cNvSpPr>
            <a:spLocks/>
          </p:cNvSpPr>
          <p:nvPr/>
        </p:nvSpPr>
        <p:spPr>
          <a:xfrm>
            <a:off x="4450080" y="5490683"/>
            <a:ext cx="3836036" cy="510526"/>
          </a:xfrm>
          <a:prstGeom prst="rect">
            <a:avLst/>
          </a:prstGeom>
          <a:solidFill>
            <a:srgbClr val="404040"/>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FFFFFF"/>
                </a:solidFill>
                <a:latin typeface="Arial"/>
              </a:rPr>
              <a:t>7</a:t>
            </a:r>
            <a:r>
              <a:rPr kumimoji="0" lang="en-US" sz="1400" b="0" i="0" u="none" strike="noStrike" kern="1200" cap="none" spc="0" normalizeH="0" baseline="0" noProof="0" dirty="0">
                <a:ln>
                  <a:noFill/>
                </a:ln>
                <a:solidFill>
                  <a:srgbClr val="FFFFFF"/>
                </a:solidFill>
                <a:effectLst/>
                <a:uLnTx/>
                <a:uFillTx/>
                <a:latin typeface="Arial"/>
                <a:ea typeface="+mn-ea"/>
                <a:cs typeface="+mn-cs"/>
              </a:rPr>
              <a:t>. Questions and Answers</a:t>
            </a:r>
          </a:p>
        </p:txBody>
      </p:sp>
      <p:grpSp>
        <p:nvGrpSpPr>
          <p:cNvPr id="592" name="Group 44"/>
          <p:cNvGrpSpPr>
            <a:grpSpLocks noChangeAspect="1"/>
          </p:cNvGrpSpPr>
          <p:nvPr/>
        </p:nvGrpSpPr>
        <p:grpSpPr bwMode="auto">
          <a:xfrm>
            <a:off x="8343767" y="5586117"/>
            <a:ext cx="325458" cy="325566"/>
            <a:chOff x="-2755" y="46"/>
            <a:chExt cx="3022" cy="3023"/>
          </a:xfrm>
          <a:solidFill>
            <a:schemeClr val="bg2"/>
          </a:solidFill>
        </p:grpSpPr>
        <p:sp>
          <p:nvSpPr>
            <p:cNvPr id="593" name="Freeform 45"/>
            <p:cNvSpPr>
              <a:spLocks noEditPoints="1"/>
            </p:cNvSpPr>
            <p:nvPr/>
          </p:nvSpPr>
          <p:spPr bwMode="auto">
            <a:xfrm>
              <a:off x="-2755" y="46"/>
              <a:ext cx="3022" cy="3023"/>
            </a:xfrm>
            <a:custGeom>
              <a:avLst/>
              <a:gdLst>
                <a:gd name="T0" fmla="*/ 1434 w 1638"/>
                <a:gd name="T1" fmla="*/ 614 h 1638"/>
                <a:gd name="T2" fmla="*/ 1495 w 1638"/>
                <a:gd name="T3" fmla="*/ 433 h 1638"/>
                <a:gd name="T4" fmla="*/ 1495 w 1638"/>
                <a:gd name="T5" fmla="*/ 336 h 1638"/>
                <a:gd name="T6" fmla="*/ 1302 w 1638"/>
                <a:gd name="T7" fmla="*/ 143 h 1638"/>
                <a:gd name="T8" fmla="*/ 1109 w 1638"/>
                <a:gd name="T9" fmla="*/ 239 h 1638"/>
                <a:gd name="T10" fmla="*/ 1024 w 1638"/>
                <a:gd name="T11" fmla="*/ 68 h 1638"/>
                <a:gd name="T12" fmla="*/ 683 w 1638"/>
                <a:gd name="T13" fmla="*/ 0 h 1638"/>
                <a:gd name="T14" fmla="*/ 614 w 1638"/>
                <a:gd name="T15" fmla="*/ 204 h 1638"/>
                <a:gd name="T16" fmla="*/ 433 w 1638"/>
                <a:gd name="T17" fmla="*/ 143 h 1638"/>
                <a:gd name="T18" fmla="*/ 336 w 1638"/>
                <a:gd name="T19" fmla="*/ 143 h 1638"/>
                <a:gd name="T20" fmla="*/ 143 w 1638"/>
                <a:gd name="T21" fmla="*/ 433 h 1638"/>
                <a:gd name="T22" fmla="*/ 204 w 1638"/>
                <a:gd name="T23" fmla="*/ 614 h 1638"/>
                <a:gd name="T24" fmla="*/ 0 w 1638"/>
                <a:gd name="T25" fmla="*/ 683 h 1638"/>
                <a:gd name="T26" fmla="*/ 68 w 1638"/>
                <a:gd name="T27" fmla="*/ 1024 h 1638"/>
                <a:gd name="T28" fmla="*/ 239 w 1638"/>
                <a:gd name="T29" fmla="*/ 1109 h 1638"/>
                <a:gd name="T30" fmla="*/ 143 w 1638"/>
                <a:gd name="T31" fmla="*/ 1205 h 1638"/>
                <a:gd name="T32" fmla="*/ 336 w 1638"/>
                <a:gd name="T33" fmla="*/ 1495 h 1638"/>
                <a:gd name="T34" fmla="*/ 433 w 1638"/>
                <a:gd name="T35" fmla="*/ 1495 h 1638"/>
                <a:gd name="T36" fmla="*/ 614 w 1638"/>
                <a:gd name="T37" fmla="*/ 1434 h 1638"/>
                <a:gd name="T38" fmla="*/ 683 w 1638"/>
                <a:gd name="T39" fmla="*/ 1638 h 1638"/>
                <a:gd name="T40" fmla="*/ 1024 w 1638"/>
                <a:gd name="T41" fmla="*/ 1570 h 1638"/>
                <a:gd name="T42" fmla="*/ 1109 w 1638"/>
                <a:gd name="T43" fmla="*/ 1399 h 1638"/>
                <a:gd name="T44" fmla="*/ 1205 w 1638"/>
                <a:gd name="T45" fmla="*/ 1495 h 1638"/>
                <a:gd name="T46" fmla="*/ 1495 w 1638"/>
                <a:gd name="T47" fmla="*/ 1302 h 1638"/>
                <a:gd name="T48" fmla="*/ 1399 w 1638"/>
                <a:gd name="T49" fmla="*/ 1109 h 1638"/>
                <a:gd name="T50" fmla="*/ 1570 w 1638"/>
                <a:gd name="T51" fmla="*/ 1024 h 1638"/>
                <a:gd name="T52" fmla="*/ 1638 w 1638"/>
                <a:gd name="T53" fmla="*/ 683 h 1638"/>
                <a:gd name="T54" fmla="*/ 1409 w 1638"/>
                <a:gd name="T55" fmla="*/ 956 h 1638"/>
                <a:gd name="T56" fmla="*/ 1327 w 1638"/>
                <a:gd name="T57" fmla="*/ 1099 h 1638"/>
                <a:gd name="T58" fmla="*/ 1447 w 1638"/>
                <a:gd name="T59" fmla="*/ 1254 h 1638"/>
                <a:gd name="T60" fmla="*/ 1140 w 1638"/>
                <a:gd name="T61" fmla="*/ 1333 h 1638"/>
                <a:gd name="T62" fmla="*/ 980 w 1638"/>
                <a:gd name="T63" fmla="*/ 1376 h 1638"/>
                <a:gd name="T64" fmla="*/ 956 w 1638"/>
                <a:gd name="T65" fmla="*/ 1570 h 1638"/>
                <a:gd name="T66" fmla="*/ 683 w 1638"/>
                <a:gd name="T67" fmla="*/ 1409 h 1638"/>
                <a:gd name="T68" fmla="*/ 539 w 1638"/>
                <a:gd name="T69" fmla="*/ 1327 h 1638"/>
                <a:gd name="T70" fmla="*/ 498 w 1638"/>
                <a:gd name="T71" fmla="*/ 1333 h 1638"/>
                <a:gd name="T72" fmla="*/ 192 w 1638"/>
                <a:gd name="T73" fmla="*/ 1254 h 1638"/>
                <a:gd name="T74" fmla="*/ 311 w 1638"/>
                <a:gd name="T75" fmla="*/ 1099 h 1638"/>
                <a:gd name="T76" fmla="*/ 229 w 1638"/>
                <a:gd name="T77" fmla="*/ 956 h 1638"/>
                <a:gd name="T78" fmla="*/ 68 w 1638"/>
                <a:gd name="T79" fmla="*/ 683 h 1638"/>
                <a:gd name="T80" fmla="*/ 262 w 1638"/>
                <a:gd name="T81" fmla="*/ 658 h 1638"/>
                <a:gd name="T82" fmla="*/ 305 w 1638"/>
                <a:gd name="T83" fmla="*/ 498 h 1638"/>
                <a:gd name="T84" fmla="*/ 385 w 1638"/>
                <a:gd name="T85" fmla="*/ 192 h 1638"/>
                <a:gd name="T86" fmla="*/ 539 w 1638"/>
                <a:gd name="T87" fmla="*/ 311 h 1638"/>
                <a:gd name="T88" fmla="*/ 683 w 1638"/>
                <a:gd name="T89" fmla="*/ 229 h 1638"/>
                <a:gd name="T90" fmla="*/ 956 w 1638"/>
                <a:gd name="T91" fmla="*/ 68 h 1638"/>
                <a:gd name="T92" fmla="*/ 980 w 1638"/>
                <a:gd name="T93" fmla="*/ 262 h 1638"/>
                <a:gd name="T94" fmla="*/ 1140 w 1638"/>
                <a:gd name="T95" fmla="*/ 305 h 1638"/>
                <a:gd name="T96" fmla="*/ 1447 w 1638"/>
                <a:gd name="T97" fmla="*/ 385 h 1638"/>
                <a:gd name="T98" fmla="*/ 1327 w 1638"/>
                <a:gd name="T99" fmla="*/ 539 h 1638"/>
                <a:gd name="T100" fmla="*/ 1409 w 1638"/>
                <a:gd name="T101" fmla="*/ 683 h 1638"/>
                <a:gd name="T102" fmla="*/ 1570 w 1638"/>
                <a:gd name="T103" fmla="*/ 956 h 1638"/>
                <a:gd name="T104" fmla="*/ 1409 w 1638"/>
                <a:gd name="T105" fmla="*/ 956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8" h="1638">
                  <a:moveTo>
                    <a:pt x="1570" y="614"/>
                  </a:moveTo>
                  <a:cubicBezTo>
                    <a:pt x="1434" y="614"/>
                    <a:pt x="1434" y="614"/>
                    <a:pt x="1434" y="614"/>
                  </a:cubicBezTo>
                  <a:cubicBezTo>
                    <a:pt x="1425" y="585"/>
                    <a:pt x="1413" y="557"/>
                    <a:pt x="1399" y="529"/>
                  </a:cubicBezTo>
                  <a:cubicBezTo>
                    <a:pt x="1495" y="433"/>
                    <a:pt x="1495" y="433"/>
                    <a:pt x="1495" y="433"/>
                  </a:cubicBezTo>
                  <a:cubicBezTo>
                    <a:pt x="1495" y="433"/>
                    <a:pt x="1495" y="433"/>
                    <a:pt x="1495" y="433"/>
                  </a:cubicBezTo>
                  <a:cubicBezTo>
                    <a:pt x="1522" y="406"/>
                    <a:pt x="1522" y="363"/>
                    <a:pt x="1495" y="336"/>
                  </a:cubicBezTo>
                  <a:cubicBezTo>
                    <a:pt x="1302" y="143"/>
                    <a:pt x="1302" y="143"/>
                    <a:pt x="1302" y="143"/>
                  </a:cubicBezTo>
                  <a:cubicBezTo>
                    <a:pt x="1302" y="143"/>
                    <a:pt x="1302" y="143"/>
                    <a:pt x="1302" y="143"/>
                  </a:cubicBezTo>
                  <a:cubicBezTo>
                    <a:pt x="1275" y="117"/>
                    <a:pt x="1232" y="117"/>
                    <a:pt x="1205" y="143"/>
                  </a:cubicBezTo>
                  <a:cubicBezTo>
                    <a:pt x="1109" y="239"/>
                    <a:pt x="1109" y="239"/>
                    <a:pt x="1109" y="239"/>
                  </a:cubicBezTo>
                  <a:cubicBezTo>
                    <a:pt x="1082" y="226"/>
                    <a:pt x="1053" y="214"/>
                    <a:pt x="1024" y="204"/>
                  </a:cubicBezTo>
                  <a:cubicBezTo>
                    <a:pt x="1024" y="68"/>
                    <a:pt x="1024" y="68"/>
                    <a:pt x="1024" y="68"/>
                  </a:cubicBezTo>
                  <a:cubicBezTo>
                    <a:pt x="1024" y="31"/>
                    <a:pt x="993" y="0"/>
                    <a:pt x="956" y="0"/>
                  </a:cubicBezTo>
                  <a:cubicBezTo>
                    <a:pt x="683" y="0"/>
                    <a:pt x="683" y="0"/>
                    <a:pt x="683" y="0"/>
                  </a:cubicBezTo>
                  <a:cubicBezTo>
                    <a:pt x="645" y="0"/>
                    <a:pt x="614" y="31"/>
                    <a:pt x="614" y="68"/>
                  </a:cubicBezTo>
                  <a:cubicBezTo>
                    <a:pt x="614" y="204"/>
                    <a:pt x="614" y="204"/>
                    <a:pt x="614" y="204"/>
                  </a:cubicBezTo>
                  <a:cubicBezTo>
                    <a:pt x="585" y="214"/>
                    <a:pt x="557" y="226"/>
                    <a:pt x="529" y="239"/>
                  </a:cubicBezTo>
                  <a:cubicBezTo>
                    <a:pt x="433" y="143"/>
                    <a:pt x="433" y="143"/>
                    <a:pt x="433" y="143"/>
                  </a:cubicBezTo>
                  <a:cubicBezTo>
                    <a:pt x="433" y="143"/>
                    <a:pt x="433" y="143"/>
                    <a:pt x="433" y="143"/>
                  </a:cubicBezTo>
                  <a:cubicBezTo>
                    <a:pt x="406" y="117"/>
                    <a:pt x="363" y="117"/>
                    <a:pt x="336" y="143"/>
                  </a:cubicBezTo>
                  <a:cubicBezTo>
                    <a:pt x="143" y="336"/>
                    <a:pt x="143" y="336"/>
                    <a:pt x="143" y="336"/>
                  </a:cubicBezTo>
                  <a:cubicBezTo>
                    <a:pt x="117" y="363"/>
                    <a:pt x="117" y="406"/>
                    <a:pt x="143" y="433"/>
                  </a:cubicBezTo>
                  <a:cubicBezTo>
                    <a:pt x="239" y="529"/>
                    <a:pt x="239" y="529"/>
                    <a:pt x="239" y="529"/>
                  </a:cubicBezTo>
                  <a:cubicBezTo>
                    <a:pt x="226" y="557"/>
                    <a:pt x="214" y="585"/>
                    <a:pt x="204" y="614"/>
                  </a:cubicBezTo>
                  <a:cubicBezTo>
                    <a:pt x="68" y="614"/>
                    <a:pt x="68" y="614"/>
                    <a:pt x="68" y="614"/>
                  </a:cubicBezTo>
                  <a:cubicBezTo>
                    <a:pt x="31" y="614"/>
                    <a:pt x="0" y="645"/>
                    <a:pt x="0" y="683"/>
                  </a:cubicBezTo>
                  <a:cubicBezTo>
                    <a:pt x="0" y="956"/>
                    <a:pt x="0" y="956"/>
                    <a:pt x="0" y="956"/>
                  </a:cubicBezTo>
                  <a:cubicBezTo>
                    <a:pt x="0" y="993"/>
                    <a:pt x="31" y="1024"/>
                    <a:pt x="68" y="1024"/>
                  </a:cubicBezTo>
                  <a:cubicBezTo>
                    <a:pt x="204" y="1024"/>
                    <a:pt x="204" y="1024"/>
                    <a:pt x="204" y="1024"/>
                  </a:cubicBezTo>
                  <a:cubicBezTo>
                    <a:pt x="214" y="1053"/>
                    <a:pt x="226" y="1082"/>
                    <a:pt x="239" y="1109"/>
                  </a:cubicBezTo>
                  <a:cubicBezTo>
                    <a:pt x="143" y="1205"/>
                    <a:pt x="143" y="1205"/>
                    <a:pt x="143" y="1205"/>
                  </a:cubicBezTo>
                  <a:cubicBezTo>
                    <a:pt x="143" y="1205"/>
                    <a:pt x="143" y="1205"/>
                    <a:pt x="143" y="1205"/>
                  </a:cubicBezTo>
                  <a:cubicBezTo>
                    <a:pt x="117" y="1232"/>
                    <a:pt x="117" y="1275"/>
                    <a:pt x="143" y="1302"/>
                  </a:cubicBezTo>
                  <a:cubicBezTo>
                    <a:pt x="336" y="1495"/>
                    <a:pt x="336" y="1495"/>
                    <a:pt x="336" y="1495"/>
                  </a:cubicBezTo>
                  <a:cubicBezTo>
                    <a:pt x="337" y="1495"/>
                    <a:pt x="337" y="1495"/>
                    <a:pt x="337" y="1495"/>
                  </a:cubicBezTo>
                  <a:cubicBezTo>
                    <a:pt x="363" y="1522"/>
                    <a:pt x="406" y="1522"/>
                    <a:pt x="433" y="1495"/>
                  </a:cubicBezTo>
                  <a:cubicBezTo>
                    <a:pt x="529" y="1399"/>
                    <a:pt x="529" y="1399"/>
                    <a:pt x="529" y="1399"/>
                  </a:cubicBezTo>
                  <a:cubicBezTo>
                    <a:pt x="557" y="1413"/>
                    <a:pt x="585" y="1425"/>
                    <a:pt x="614" y="1434"/>
                  </a:cubicBezTo>
                  <a:cubicBezTo>
                    <a:pt x="614" y="1570"/>
                    <a:pt x="614" y="1570"/>
                    <a:pt x="614" y="1570"/>
                  </a:cubicBezTo>
                  <a:cubicBezTo>
                    <a:pt x="614" y="1608"/>
                    <a:pt x="645" y="1638"/>
                    <a:pt x="683" y="1638"/>
                  </a:cubicBezTo>
                  <a:cubicBezTo>
                    <a:pt x="956" y="1638"/>
                    <a:pt x="956" y="1638"/>
                    <a:pt x="956" y="1638"/>
                  </a:cubicBezTo>
                  <a:cubicBezTo>
                    <a:pt x="993" y="1638"/>
                    <a:pt x="1024" y="1608"/>
                    <a:pt x="1024" y="1570"/>
                  </a:cubicBezTo>
                  <a:cubicBezTo>
                    <a:pt x="1024" y="1434"/>
                    <a:pt x="1024" y="1434"/>
                    <a:pt x="1024" y="1434"/>
                  </a:cubicBezTo>
                  <a:cubicBezTo>
                    <a:pt x="1053" y="1425"/>
                    <a:pt x="1082" y="1413"/>
                    <a:pt x="1109" y="1399"/>
                  </a:cubicBezTo>
                  <a:cubicBezTo>
                    <a:pt x="1205" y="1495"/>
                    <a:pt x="1205" y="1495"/>
                    <a:pt x="1205" y="1495"/>
                  </a:cubicBezTo>
                  <a:cubicBezTo>
                    <a:pt x="1205" y="1495"/>
                    <a:pt x="1205" y="1495"/>
                    <a:pt x="1205" y="1495"/>
                  </a:cubicBezTo>
                  <a:cubicBezTo>
                    <a:pt x="1232" y="1522"/>
                    <a:pt x="1275" y="1522"/>
                    <a:pt x="1302" y="1495"/>
                  </a:cubicBezTo>
                  <a:cubicBezTo>
                    <a:pt x="1495" y="1302"/>
                    <a:pt x="1495" y="1302"/>
                    <a:pt x="1495" y="1302"/>
                  </a:cubicBezTo>
                  <a:cubicBezTo>
                    <a:pt x="1522" y="1275"/>
                    <a:pt x="1522" y="1232"/>
                    <a:pt x="1495" y="1205"/>
                  </a:cubicBezTo>
                  <a:cubicBezTo>
                    <a:pt x="1399" y="1109"/>
                    <a:pt x="1399" y="1109"/>
                    <a:pt x="1399" y="1109"/>
                  </a:cubicBezTo>
                  <a:cubicBezTo>
                    <a:pt x="1413" y="1082"/>
                    <a:pt x="1425" y="1053"/>
                    <a:pt x="1434" y="1024"/>
                  </a:cubicBezTo>
                  <a:cubicBezTo>
                    <a:pt x="1570" y="1024"/>
                    <a:pt x="1570" y="1024"/>
                    <a:pt x="1570" y="1024"/>
                  </a:cubicBezTo>
                  <a:cubicBezTo>
                    <a:pt x="1608" y="1024"/>
                    <a:pt x="1638" y="993"/>
                    <a:pt x="1638" y="956"/>
                  </a:cubicBezTo>
                  <a:cubicBezTo>
                    <a:pt x="1638" y="683"/>
                    <a:pt x="1638" y="683"/>
                    <a:pt x="1638" y="683"/>
                  </a:cubicBezTo>
                  <a:cubicBezTo>
                    <a:pt x="1638" y="645"/>
                    <a:pt x="1608" y="614"/>
                    <a:pt x="1570" y="614"/>
                  </a:cubicBezTo>
                  <a:close/>
                  <a:moveTo>
                    <a:pt x="1409" y="956"/>
                  </a:moveTo>
                  <a:cubicBezTo>
                    <a:pt x="1394" y="956"/>
                    <a:pt x="1380" y="966"/>
                    <a:pt x="1376" y="981"/>
                  </a:cubicBezTo>
                  <a:cubicBezTo>
                    <a:pt x="1364" y="1022"/>
                    <a:pt x="1348" y="1062"/>
                    <a:pt x="1327" y="1099"/>
                  </a:cubicBezTo>
                  <a:cubicBezTo>
                    <a:pt x="1320" y="1113"/>
                    <a:pt x="1322" y="1129"/>
                    <a:pt x="1333" y="1140"/>
                  </a:cubicBezTo>
                  <a:cubicBezTo>
                    <a:pt x="1447" y="1254"/>
                    <a:pt x="1447" y="1254"/>
                    <a:pt x="1447" y="1254"/>
                  </a:cubicBezTo>
                  <a:cubicBezTo>
                    <a:pt x="1254" y="1447"/>
                    <a:pt x="1254" y="1447"/>
                    <a:pt x="1254" y="1447"/>
                  </a:cubicBezTo>
                  <a:cubicBezTo>
                    <a:pt x="1140" y="1333"/>
                    <a:pt x="1140" y="1333"/>
                    <a:pt x="1140" y="1333"/>
                  </a:cubicBezTo>
                  <a:cubicBezTo>
                    <a:pt x="1129" y="1322"/>
                    <a:pt x="1113" y="1320"/>
                    <a:pt x="1099" y="1327"/>
                  </a:cubicBezTo>
                  <a:cubicBezTo>
                    <a:pt x="1062" y="1348"/>
                    <a:pt x="1022" y="1364"/>
                    <a:pt x="980" y="1376"/>
                  </a:cubicBezTo>
                  <a:cubicBezTo>
                    <a:pt x="966" y="1380"/>
                    <a:pt x="956" y="1394"/>
                    <a:pt x="956" y="1409"/>
                  </a:cubicBezTo>
                  <a:cubicBezTo>
                    <a:pt x="956" y="1570"/>
                    <a:pt x="956" y="1570"/>
                    <a:pt x="956" y="1570"/>
                  </a:cubicBezTo>
                  <a:cubicBezTo>
                    <a:pt x="683" y="1570"/>
                    <a:pt x="683" y="1570"/>
                    <a:pt x="683" y="1570"/>
                  </a:cubicBezTo>
                  <a:cubicBezTo>
                    <a:pt x="683" y="1409"/>
                    <a:pt x="683" y="1409"/>
                    <a:pt x="683" y="1409"/>
                  </a:cubicBezTo>
                  <a:cubicBezTo>
                    <a:pt x="683" y="1394"/>
                    <a:pt x="673" y="1380"/>
                    <a:pt x="658" y="1376"/>
                  </a:cubicBezTo>
                  <a:cubicBezTo>
                    <a:pt x="617" y="1364"/>
                    <a:pt x="577" y="1348"/>
                    <a:pt x="539" y="1327"/>
                  </a:cubicBezTo>
                  <a:cubicBezTo>
                    <a:pt x="534" y="1325"/>
                    <a:pt x="528" y="1323"/>
                    <a:pt x="523" y="1323"/>
                  </a:cubicBezTo>
                  <a:cubicBezTo>
                    <a:pt x="514" y="1323"/>
                    <a:pt x="505" y="1327"/>
                    <a:pt x="498" y="1333"/>
                  </a:cubicBezTo>
                  <a:cubicBezTo>
                    <a:pt x="385" y="1447"/>
                    <a:pt x="385" y="1447"/>
                    <a:pt x="385" y="1447"/>
                  </a:cubicBezTo>
                  <a:cubicBezTo>
                    <a:pt x="192" y="1254"/>
                    <a:pt x="192" y="1254"/>
                    <a:pt x="192" y="1254"/>
                  </a:cubicBezTo>
                  <a:cubicBezTo>
                    <a:pt x="305" y="1140"/>
                    <a:pt x="305" y="1140"/>
                    <a:pt x="305" y="1140"/>
                  </a:cubicBezTo>
                  <a:cubicBezTo>
                    <a:pt x="316" y="1129"/>
                    <a:pt x="318" y="1113"/>
                    <a:pt x="311" y="1099"/>
                  </a:cubicBezTo>
                  <a:cubicBezTo>
                    <a:pt x="290" y="1062"/>
                    <a:pt x="274" y="1022"/>
                    <a:pt x="262" y="980"/>
                  </a:cubicBezTo>
                  <a:cubicBezTo>
                    <a:pt x="258" y="966"/>
                    <a:pt x="245" y="956"/>
                    <a:pt x="229" y="956"/>
                  </a:cubicBezTo>
                  <a:cubicBezTo>
                    <a:pt x="68" y="956"/>
                    <a:pt x="68" y="956"/>
                    <a:pt x="68" y="956"/>
                  </a:cubicBezTo>
                  <a:cubicBezTo>
                    <a:pt x="68" y="683"/>
                    <a:pt x="68" y="683"/>
                    <a:pt x="68" y="683"/>
                  </a:cubicBezTo>
                  <a:cubicBezTo>
                    <a:pt x="229" y="683"/>
                    <a:pt x="229" y="683"/>
                    <a:pt x="229" y="683"/>
                  </a:cubicBezTo>
                  <a:cubicBezTo>
                    <a:pt x="245" y="683"/>
                    <a:pt x="258" y="673"/>
                    <a:pt x="262" y="658"/>
                  </a:cubicBezTo>
                  <a:cubicBezTo>
                    <a:pt x="274" y="617"/>
                    <a:pt x="290" y="577"/>
                    <a:pt x="311" y="539"/>
                  </a:cubicBezTo>
                  <a:cubicBezTo>
                    <a:pt x="318" y="526"/>
                    <a:pt x="316" y="509"/>
                    <a:pt x="305" y="498"/>
                  </a:cubicBezTo>
                  <a:cubicBezTo>
                    <a:pt x="192" y="385"/>
                    <a:pt x="192" y="385"/>
                    <a:pt x="192" y="385"/>
                  </a:cubicBezTo>
                  <a:cubicBezTo>
                    <a:pt x="385" y="192"/>
                    <a:pt x="385" y="192"/>
                    <a:pt x="385" y="192"/>
                  </a:cubicBezTo>
                  <a:cubicBezTo>
                    <a:pt x="498" y="305"/>
                    <a:pt x="498" y="305"/>
                    <a:pt x="498" y="305"/>
                  </a:cubicBezTo>
                  <a:cubicBezTo>
                    <a:pt x="509" y="316"/>
                    <a:pt x="526" y="318"/>
                    <a:pt x="539" y="311"/>
                  </a:cubicBezTo>
                  <a:cubicBezTo>
                    <a:pt x="577" y="290"/>
                    <a:pt x="617" y="274"/>
                    <a:pt x="658" y="262"/>
                  </a:cubicBezTo>
                  <a:cubicBezTo>
                    <a:pt x="673" y="258"/>
                    <a:pt x="683" y="245"/>
                    <a:pt x="683" y="229"/>
                  </a:cubicBezTo>
                  <a:cubicBezTo>
                    <a:pt x="683" y="68"/>
                    <a:pt x="683" y="68"/>
                    <a:pt x="683" y="68"/>
                  </a:cubicBezTo>
                  <a:cubicBezTo>
                    <a:pt x="956" y="68"/>
                    <a:pt x="956" y="68"/>
                    <a:pt x="956" y="68"/>
                  </a:cubicBezTo>
                  <a:cubicBezTo>
                    <a:pt x="956" y="229"/>
                    <a:pt x="956" y="229"/>
                    <a:pt x="956" y="229"/>
                  </a:cubicBezTo>
                  <a:cubicBezTo>
                    <a:pt x="956" y="245"/>
                    <a:pt x="966" y="258"/>
                    <a:pt x="980" y="262"/>
                  </a:cubicBezTo>
                  <a:cubicBezTo>
                    <a:pt x="1022" y="274"/>
                    <a:pt x="1062" y="290"/>
                    <a:pt x="1099" y="311"/>
                  </a:cubicBezTo>
                  <a:cubicBezTo>
                    <a:pt x="1113" y="318"/>
                    <a:pt x="1129" y="316"/>
                    <a:pt x="1140" y="305"/>
                  </a:cubicBezTo>
                  <a:cubicBezTo>
                    <a:pt x="1254" y="192"/>
                    <a:pt x="1254" y="192"/>
                    <a:pt x="1254" y="192"/>
                  </a:cubicBezTo>
                  <a:cubicBezTo>
                    <a:pt x="1447" y="385"/>
                    <a:pt x="1447" y="385"/>
                    <a:pt x="1447" y="385"/>
                  </a:cubicBezTo>
                  <a:cubicBezTo>
                    <a:pt x="1333" y="498"/>
                    <a:pt x="1333" y="498"/>
                    <a:pt x="1333" y="498"/>
                  </a:cubicBezTo>
                  <a:cubicBezTo>
                    <a:pt x="1322" y="509"/>
                    <a:pt x="1320" y="526"/>
                    <a:pt x="1327" y="539"/>
                  </a:cubicBezTo>
                  <a:cubicBezTo>
                    <a:pt x="1348" y="577"/>
                    <a:pt x="1364" y="617"/>
                    <a:pt x="1376" y="658"/>
                  </a:cubicBezTo>
                  <a:cubicBezTo>
                    <a:pt x="1380" y="673"/>
                    <a:pt x="1394" y="683"/>
                    <a:pt x="1409" y="683"/>
                  </a:cubicBezTo>
                  <a:cubicBezTo>
                    <a:pt x="1570" y="683"/>
                    <a:pt x="1570" y="683"/>
                    <a:pt x="1570" y="683"/>
                  </a:cubicBezTo>
                  <a:cubicBezTo>
                    <a:pt x="1570" y="956"/>
                    <a:pt x="1570" y="956"/>
                    <a:pt x="1570" y="956"/>
                  </a:cubicBezTo>
                  <a:lnTo>
                    <a:pt x="1409" y="956"/>
                  </a:lnTo>
                  <a:close/>
                  <a:moveTo>
                    <a:pt x="1409" y="956"/>
                  </a:moveTo>
                  <a:cubicBezTo>
                    <a:pt x="1409" y="956"/>
                    <a:pt x="1409" y="956"/>
                    <a:pt x="1409" y="9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4" name="Freeform 46"/>
            <p:cNvSpPr>
              <a:spLocks noEditPoints="1"/>
            </p:cNvSpPr>
            <p:nvPr/>
          </p:nvSpPr>
          <p:spPr bwMode="auto">
            <a:xfrm>
              <a:off x="-1622" y="576"/>
              <a:ext cx="756" cy="982"/>
            </a:xfrm>
            <a:custGeom>
              <a:avLst/>
              <a:gdLst>
                <a:gd name="T0" fmla="*/ 409 w 410"/>
                <a:gd name="T1" fmla="*/ 183 h 532"/>
                <a:gd name="T2" fmla="*/ 252 w 410"/>
                <a:gd name="T3" fmla="*/ 26 h 532"/>
                <a:gd name="T4" fmla="*/ 1 w 410"/>
                <a:gd name="T5" fmla="*/ 183 h 532"/>
                <a:gd name="T6" fmla="*/ 0 w 410"/>
                <a:gd name="T7" fmla="*/ 191 h 532"/>
                <a:gd name="T8" fmla="*/ 0 w 410"/>
                <a:gd name="T9" fmla="*/ 258 h 532"/>
                <a:gd name="T10" fmla="*/ 205 w 410"/>
                <a:gd name="T11" fmla="*/ 532 h 532"/>
                <a:gd name="T12" fmla="*/ 410 w 410"/>
                <a:gd name="T13" fmla="*/ 258 h 532"/>
                <a:gd name="T14" fmla="*/ 410 w 410"/>
                <a:gd name="T15" fmla="*/ 191 h 532"/>
                <a:gd name="T16" fmla="*/ 409 w 410"/>
                <a:gd name="T17" fmla="*/ 183 h 532"/>
                <a:gd name="T18" fmla="*/ 342 w 410"/>
                <a:gd name="T19" fmla="*/ 258 h 532"/>
                <a:gd name="T20" fmla="*/ 205 w 410"/>
                <a:gd name="T21" fmla="*/ 464 h 532"/>
                <a:gd name="T22" fmla="*/ 69 w 410"/>
                <a:gd name="T23" fmla="*/ 258 h 532"/>
                <a:gd name="T24" fmla="*/ 69 w 410"/>
                <a:gd name="T25" fmla="*/ 196 h 532"/>
                <a:gd name="T26" fmla="*/ 172 w 410"/>
                <a:gd name="T27" fmla="*/ 93 h 532"/>
                <a:gd name="T28" fmla="*/ 342 w 410"/>
                <a:gd name="T29" fmla="*/ 196 h 532"/>
                <a:gd name="T30" fmla="*/ 342 w 410"/>
                <a:gd name="T31" fmla="*/ 258 h 532"/>
                <a:gd name="T32" fmla="*/ 342 w 410"/>
                <a:gd name="T33" fmla="*/ 258 h 532"/>
                <a:gd name="T34" fmla="*/ 342 w 410"/>
                <a:gd name="T35" fmla="*/ 258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0" h="532">
                  <a:moveTo>
                    <a:pt x="409" y="183"/>
                  </a:moveTo>
                  <a:cubicBezTo>
                    <a:pt x="391" y="104"/>
                    <a:pt x="330" y="43"/>
                    <a:pt x="252" y="26"/>
                  </a:cubicBezTo>
                  <a:cubicBezTo>
                    <a:pt x="139" y="0"/>
                    <a:pt x="27" y="70"/>
                    <a:pt x="1" y="183"/>
                  </a:cubicBezTo>
                  <a:cubicBezTo>
                    <a:pt x="1" y="185"/>
                    <a:pt x="0" y="188"/>
                    <a:pt x="0" y="191"/>
                  </a:cubicBezTo>
                  <a:cubicBezTo>
                    <a:pt x="0" y="258"/>
                    <a:pt x="0" y="258"/>
                    <a:pt x="0" y="258"/>
                  </a:cubicBezTo>
                  <a:cubicBezTo>
                    <a:pt x="0" y="412"/>
                    <a:pt x="90" y="532"/>
                    <a:pt x="205" y="532"/>
                  </a:cubicBezTo>
                  <a:cubicBezTo>
                    <a:pt x="320" y="532"/>
                    <a:pt x="410" y="412"/>
                    <a:pt x="410" y="258"/>
                  </a:cubicBezTo>
                  <a:cubicBezTo>
                    <a:pt x="410" y="191"/>
                    <a:pt x="410" y="191"/>
                    <a:pt x="410" y="191"/>
                  </a:cubicBezTo>
                  <a:cubicBezTo>
                    <a:pt x="410" y="188"/>
                    <a:pt x="410" y="185"/>
                    <a:pt x="409" y="183"/>
                  </a:cubicBezTo>
                  <a:close/>
                  <a:moveTo>
                    <a:pt x="342" y="258"/>
                  </a:moveTo>
                  <a:cubicBezTo>
                    <a:pt x="342" y="372"/>
                    <a:pt x="281" y="464"/>
                    <a:pt x="205" y="464"/>
                  </a:cubicBezTo>
                  <a:cubicBezTo>
                    <a:pt x="130" y="464"/>
                    <a:pt x="69" y="372"/>
                    <a:pt x="69" y="258"/>
                  </a:cubicBezTo>
                  <a:cubicBezTo>
                    <a:pt x="69" y="196"/>
                    <a:pt x="69" y="196"/>
                    <a:pt x="69" y="196"/>
                  </a:cubicBezTo>
                  <a:cubicBezTo>
                    <a:pt x="81" y="145"/>
                    <a:pt x="121" y="105"/>
                    <a:pt x="172" y="93"/>
                  </a:cubicBezTo>
                  <a:cubicBezTo>
                    <a:pt x="247" y="74"/>
                    <a:pt x="323" y="120"/>
                    <a:pt x="342" y="196"/>
                  </a:cubicBezTo>
                  <a:lnTo>
                    <a:pt x="342" y="258"/>
                  </a:lnTo>
                  <a:close/>
                  <a:moveTo>
                    <a:pt x="342" y="258"/>
                  </a:moveTo>
                  <a:cubicBezTo>
                    <a:pt x="342" y="258"/>
                    <a:pt x="342" y="258"/>
                    <a:pt x="342" y="2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5" name="Freeform 47"/>
            <p:cNvSpPr>
              <a:spLocks noEditPoints="1"/>
            </p:cNvSpPr>
            <p:nvPr/>
          </p:nvSpPr>
          <p:spPr bwMode="auto">
            <a:xfrm>
              <a:off x="-1181" y="1432"/>
              <a:ext cx="568" cy="945"/>
            </a:xfrm>
            <a:custGeom>
              <a:avLst/>
              <a:gdLst>
                <a:gd name="T0" fmla="*/ 137 w 308"/>
                <a:gd name="T1" fmla="*/ 68 h 512"/>
                <a:gd name="T2" fmla="*/ 129 w 308"/>
                <a:gd name="T3" fmla="*/ 68 h 512"/>
                <a:gd name="T4" fmla="*/ 69 w 308"/>
                <a:gd name="T5" fmla="*/ 0 h 512"/>
                <a:gd name="T6" fmla="*/ 0 w 308"/>
                <a:gd name="T7" fmla="*/ 0 h 512"/>
                <a:gd name="T8" fmla="*/ 0 w 308"/>
                <a:gd name="T9" fmla="*/ 8 h 512"/>
                <a:gd name="T10" fmla="*/ 137 w 308"/>
                <a:gd name="T11" fmla="*/ 136 h 512"/>
                <a:gd name="T12" fmla="*/ 239 w 308"/>
                <a:gd name="T13" fmla="*/ 239 h 512"/>
                <a:gd name="T14" fmla="*/ 239 w 308"/>
                <a:gd name="T15" fmla="*/ 512 h 512"/>
                <a:gd name="T16" fmla="*/ 308 w 308"/>
                <a:gd name="T17" fmla="*/ 512 h 512"/>
                <a:gd name="T18" fmla="*/ 308 w 308"/>
                <a:gd name="T19" fmla="*/ 239 h 512"/>
                <a:gd name="T20" fmla="*/ 137 w 308"/>
                <a:gd name="T21" fmla="*/ 68 h 512"/>
                <a:gd name="T22" fmla="*/ 137 w 308"/>
                <a:gd name="T23" fmla="*/ 68 h 512"/>
                <a:gd name="T24" fmla="*/ 137 w 308"/>
                <a:gd name="T25" fmla="*/ 6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8" h="512">
                  <a:moveTo>
                    <a:pt x="137" y="68"/>
                  </a:moveTo>
                  <a:cubicBezTo>
                    <a:pt x="134" y="68"/>
                    <a:pt x="131" y="68"/>
                    <a:pt x="129" y="68"/>
                  </a:cubicBezTo>
                  <a:cubicBezTo>
                    <a:pt x="93" y="66"/>
                    <a:pt x="66" y="35"/>
                    <a:pt x="69" y="0"/>
                  </a:cubicBezTo>
                  <a:cubicBezTo>
                    <a:pt x="0" y="0"/>
                    <a:pt x="0" y="0"/>
                    <a:pt x="0" y="0"/>
                  </a:cubicBezTo>
                  <a:cubicBezTo>
                    <a:pt x="0" y="3"/>
                    <a:pt x="0" y="5"/>
                    <a:pt x="0" y="8"/>
                  </a:cubicBezTo>
                  <a:cubicBezTo>
                    <a:pt x="2" y="81"/>
                    <a:pt x="64" y="139"/>
                    <a:pt x="137" y="136"/>
                  </a:cubicBezTo>
                  <a:cubicBezTo>
                    <a:pt x="193" y="136"/>
                    <a:pt x="239" y="182"/>
                    <a:pt x="239" y="239"/>
                  </a:cubicBezTo>
                  <a:cubicBezTo>
                    <a:pt x="239" y="512"/>
                    <a:pt x="239" y="512"/>
                    <a:pt x="239" y="512"/>
                  </a:cubicBezTo>
                  <a:cubicBezTo>
                    <a:pt x="308" y="512"/>
                    <a:pt x="308" y="512"/>
                    <a:pt x="308" y="512"/>
                  </a:cubicBezTo>
                  <a:cubicBezTo>
                    <a:pt x="308" y="239"/>
                    <a:pt x="308" y="239"/>
                    <a:pt x="308" y="239"/>
                  </a:cubicBezTo>
                  <a:cubicBezTo>
                    <a:pt x="307" y="145"/>
                    <a:pt x="231" y="68"/>
                    <a:pt x="137" y="68"/>
                  </a:cubicBezTo>
                  <a:close/>
                  <a:moveTo>
                    <a:pt x="137" y="68"/>
                  </a:moveTo>
                  <a:cubicBezTo>
                    <a:pt x="137" y="68"/>
                    <a:pt x="137" y="68"/>
                    <a:pt x="137"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6" name="Freeform 48"/>
            <p:cNvSpPr>
              <a:spLocks noEditPoints="1"/>
            </p:cNvSpPr>
            <p:nvPr/>
          </p:nvSpPr>
          <p:spPr bwMode="auto">
            <a:xfrm>
              <a:off x="-1873" y="1432"/>
              <a:ext cx="570" cy="945"/>
            </a:xfrm>
            <a:custGeom>
              <a:avLst/>
              <a:gdLst>
                <a:gd name="T0" fmla="*/ 307 w 309"/>
                <a:gd name="T1" fmla="*/ 0 h 512"/>
                <a:gd name="T2" fmla="*/ 239 w 309"/>
                <a:gd name="T3" fmla="*/ 0 h 512"/>
                <a:gd name="T4" fmla="*/ 239 w 309"/>
                <a:gd name="T5" fmla="*/ 8 h 512"/>
                <a:gd name="T6" fmla="*/ 171 w 309"/>
                <a:gd name="T7" fmla="*/ 68 h 512"/>
                <a:gd name="T8" fmla="*/ 0 w 309"/>
                <a:gd name="T9" fmla="*/ 239 h 512"/>
                <a:gd name="T10" fmla="*/ 0 w 309"/>
                <a:gd name="T11" fmla="*/ 512 h 512"/>
                <a:gd name="T12" fmla="*/ 68 w 309"/>
                <a:gd name="T13" fmla="*/ 512 h 512"/>
                <a:gd name="T14" fmla="*/ 68 w 309"/>
                <a:gd name="T15" fmla="*/ 239 h 512"/>
                <a:gd name="T16" fmla="*/ 171 w 309"/>
                <a:gd name="T17" fmla="*/ 136 h 512"/>
                <a:gd name="T18" fmla="*/ 178 w 309"/>
                <a:gd name="T19" fmla="*/ 136 h 512"/>
                <a:gd name="T20" fmla="*/ 307 w 309"/>
                <a:gd name="T21" fmla="*/ 0 h 512"/>
                <a:gd name="T22" fmla="*/ 307 w 309"/>
                <a:gd name="T23" fmla="*/ 0 h 512"/>
                <a:gd name="T24" fmla="*/ 307 w 309"/>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 h="512">
                  <a:moveTo>
                    <a:pt x="307" y="0"/>
                  </a:moveTo>
                  <a:cubicBezTo>
                    <a:pt x="239" y="0"/>
                    <a:pt x="239" y="0"/>
                    <a:pt x="239" y="0"/>
                  </a:cubicBezTo>
                  <a:cubicBezTo>
                    <a:pt x="239" y="3"/>
                    <a:pt x="239" y="5"/>
                    <a:pt x="239" y="8"/>
                  </a:cubicBezTo>
                  <a:cubicBezTo>
                    <a:pt x="237" y="44"/>
                    <a:pt x="206" y="70"/>
                    <a:pt x="171" y="68"/>
                  </a:cubicBezTo>
                  <a:cubicBezTo>
                    <a:pt x="76" y="68"/>
                    <a:pt x="0" y="145"/>
                    <a:pt x="0" y="239"/>
                  </a:cubicBezTo>
                  <a:cubicBezTo>
                    <a:pt x="0" y="512"/>
                    <a:pt x="0" y="512"/>
                    <a:pt x="0" y="512"/>
                  </a:cubicBezTo>
                  <a:cubicBezTo>
                    <a:pt x="68" y="512"/>
                    <a:pt x="68" y="512"/>
                    <a:pt x="68" y="512"/>
                  </a:cubicBezTo>
                  <a:cubicBezTo>
                    <a:pt x="68" y="239"/>
                    <a:pt x="68" y="239"/>
                    <a:pt x="68" y="239"/>
                  </a:cubicBezTo>
                  <a:cubicBezTo>
                    <a:pt x="68" y="182"/>
                    <a:pt x="114" y="136"/>
                    <a:pt x="171" y="136"/>
                  </a:cubicBezTo>
                  <a:cubicBezTo>
                    <a:pt x="173" y="137"/>
                    <a:pt x="176" y="137"/>
                    <a:pt x="178" y="136"/>
                  </a:cubicBezTo>
                  <a:cubicBezTo>
                    <a:pt x="252" y="134"/>
                    <a:pt x="309" y="73"/>
                    <a:pt x="307" y="0"/>
                  </a:cubicBezTo>
                  <a:close/>
                  <a:moveTo>
                    <a:pt x="307" y="0"/>
                  </a:moveTo>
                  <a:cubicBezTo>
                    <a:pt x="307" y="0"/>
                    <a:pt x="307" y="0"/>
                    <a:pt x="30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7" name="Rectangle 49"/>
            <p:cNvSpPr>
              <a:spLocks noChangeArrowheads="1"/>
            </p:cNvSpPr>
            <p:nvPr/>
          </p:nvSpPr>
          <p:spPr bwMode="auto">
            <a:xfrm>
              <a:off x="-1622" y="1936"/>
              <a:ext cx="127" cy="4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8" name="Rectangle 50"/>
            <p:cNvSpPr>
              <a:spLocks noChangeArrowheads="1"/>
            </p:cNvSpPr>
            <p:nvPr/>
          </p:nvSpPr>
          <p:spPr bwMode="auto">
            <a:xfrm>
              <a:off x="-991" y="1936"/>
              <a:ext cx="125" cy="4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9" name="Freeform 51"/>
            <p:cNvSpPr>
              <a:spLocks noEditPoints="1"/>
            </p:cNvSpPr>
            <p:nvPr/>
          </p:nvSpPr>
          <p:spPr bwMode="auto">
            <a:xfrm>
              <a:off x="-2251" y="1117"/>
              <a:ext cx="444" cy="503"/>
            </a:xfrm>
            <a:custGeom>
              <a:avLst/>
              <a:gdLst>
                <a:gd name="T0" fmla="*/ 239 w 241"/>
                <a:gd name="T1" fmla="*/ 171 h 273"/>
                <a:gd name="T2" fmla="*/ 239 w 241"/>
                <a:gd name="T3" fmla="*/ 0 h 273"/>
                <a:gd name="T4" fmla="*/ 171 w 241"/>
                <a:gd name="T5" fmla="*/ 0 h 273"/>
                <a:gd name="T6" fmla="*/ 171 w 241"/>
                <a:gd name="T7" fmla="*/ 171 h 273"/>
                <a:gd name="T8" fmla="*/ 171 w 241"/>
                <a:gd name="T9" fmla="*/ 177 h 273"/>
                <a:gd name="T10" fmla="*/ 137 w 241"/>
                <a:gd name="T11" fmla="*/ 205 h 273"/>
                <a:gd name="T12" fmla="*/ 0 w 241"/>
                <a:gd name="T13" fmla="*/ 205 h 273"/>
                <a:gd name="T14" fmla="*/ 0 w 241"/>
                <a:gd name="T15" fmla="*/ 273 h 273"/>
                <a:gd name="T16" fmla="*/ 137 w 241"/>
                <a:gd name="T17" fmla="*/ 273 h 273"/>
                <a:gd name="T18" fmla="*/ 142 w 241"/>
                <a:gd name="T19" fmla="*/ 273 h 273"/>
                <a:gd name="T20" fmla="*/ 239 w 241"/>
                <a:gd name="T21" fmla="*/ 171 h 273"/>
                <a:gd name="T22" fmla="*/ 239 w 241"/>
                <a:gd name="T23" fmla="*/ 171 h 273"/>
                <a:gd name="T24" fmla="*/ 239 w 241"/>
                <a:gd name="T25" fmla="*/ 17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273">
                  <a:moveTo>
                    <a:pt x="239" y="171"/>
                  </a:moveTo>
                  <a:cubicBezTo>
                    <a:pt x="239" y="0"/>
                    <a:pt x="239" y="0"/>
                    <a:pt x="239" y="0"/>
                  </a:cubicBezTo>
                  <a:cubicBezTo>
                    <a:pt x="171" y="0"/>
                    <a:pt x="171" y="0"/>
                    <a:pt x="171" y="0"/>
                  </a:cubicBezTo>
                  <a:cubicBezTo>
                    <a:pt x="171" y="171"/>
                    <a:pt x="171" y="171"/>
                    <a:pt x="171" y="171"/>
                  </a:cubicBezTo>
                  <a:cubicBezTo>
                    <a:pt x="171" y="173"/>
                    <a:pt x="171" y="175"/>
                    <a:pt x="171" y="177"/>
                  </a:cubicBezTo>
                  <a:cubicBezTo>
                    <a:pt x="169" y="194"/>
                    <a:pt x="154" y="207"/>
                    <a:pt x="137" y="205"/>
                  </a:cubicBezTo>
                  <a:cubicBezTo>
                    <a:pt x="0" y="205"/>
                    <a:pt x="0" y="205"/>
                    <a:pt x="0" y="205"/>
                  </a:cubicBezTo>
                  <a:cubicBezTo>
                    <a:pt x="0" y="273"/>
                    <a:pt x="0" y="273"/>
                    <a:pt x="0" y="273"/>
                  </a:cubicBezTo>
                  <a:cubicBezTo>
                    <a:pt x="137" y="273"/>
                    <a:pt x="137" y="273"/>
                    <a:pt x="137" y="273"/>
                  </a:cubicBezTo>
                  <a:cubicBezTo>
                    <a:pt x="139" y="273"/>
                    <a:pt x="140" y="273"/>
                    <a:pt x="142" y="273"/>
                  </a:cubicBezTo>
                  <a:cubicBezTo>
                    <a:pt x="197" y="272"/>
                    <a:pt x="241" y="226"/>
                    <a:pt x="239" y="171"/>
                  </a:cubicBezTo>
                  <a:close/>
                  <a:moveTo>
                    <a:pt x="239" y="171"/>
                  </a:moveTo>
                  <a:cubicBezTo>
                    <a:pt x="239" y="171"/>
                    <a:pt x="239" y="171"/>
                    <a:pt x="239" y="1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0" name="Rectangle 52"/>
            <p:cNvSpPr>
              <a:spLocks noChangeArrowheads="1"/>
            </p:cNvSpPr>
            <p:nvPr/>
          </p:nvSpPr>
          <p:spPr bwMode="auto">
            <a:xfrm>
              <a:off x="-2502" y="1495"/>
              <a:ext cx="125" cy="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1" name="Rectangle 53"/>
            <p:cNvSpPr>
              <a:spLocks noChangeArrowheads="1"/>
            </p:cNvSpPr>
            <p:nvPr/>
          </p:nvSpPr>
          <p:spPr bwMode="auto">
            <a:xfrm>
              <a:off x="-1936" y="866"/>
              <a:ext cx="126" cy="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2" name="Freeform 54"/>
            <p:cNvSpPr>
              <a:spLocks noEditPoints="1"/>
            </p:cNvSpPr>
            <p:nvPr/>
          </p:nvSpPr>
          <p:spPr bwMode="auto">
            <a:xfrm>
              <a:off x="-677" y="1117"/>
              <a:ext cx="441" cy="507"/>
            </a:xfrm>
            <a:custGeom>
              <a:avLst/>
              <a:gdLst>
                <a:gd name="T0" fmla="*/ 103 w 239"/>
                <a:gd name="T1" fmla="*/ 205 h 275"/>
                <a:gd name="T2" fmla="*/ 97 w 239"/>
                <a:gd name="T3" fmla="*/ 205 h 275"/>
                <a:gd name="T4" fmla="*/ 69 w 239"/>
                <a:gd name="T5" fmla="*/ 171 h 275"/>
                <a:gd name="T6" fmla="*/ 69 w 239"/>
                <a:gd name="T7" fmla="*/ 0 h 275"/>
                <a:gd name="T8" fmla="*/ 0 w 239"/>
                <a:gd name="T9" fmla="*/ 0 h 275"/>
                <a:gd name="T10" fmla="*/ 0 w 239"/>
                <a:gd name="T11" fmla="*/ 171 h 275"/>
                <a:gd name="T12" fmla="*/ 0 w 239"/>
                <a:gd name="T13" fmla="*/ 177 h 275"/>
                <a:gd name="T14" fmla="*/ 103 w 239"/>
                <a:gd name="T15" fmla="*/ 273 h 275"/>
                <a:gd name="T16" fmla="*/ 239 w 239"/>
                <a:gd name="T17" fmla="*/ 273 h 275"/>
                <a:gd name="T18" fmla="*/ 239 w 239"/>
                <a:gd name="T19" fmla="*/ 205 h 275"/>
                <a:gd name="T20" fmla="*/ 103 w 239"/>
                <a:gd name="T21" fmla="*/ 205 h 275"/>
                <a:gd name="T22" fmla="*/ 103 w 239"/>
                <a:gd name="T23" fmla="*/ 205 h 275"/>
                <a:gd name="T24" fmla="*/ 103 w 239"/>
                <a:gd name="T25" fmla="*/ 20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275">
                  <a:moveTo>
                    <a:pt x="103" y="205"/>
                  </a:moveTo>
                  <a:cubicBezTo>
                    <a:pt x="101" y="205"/>
                    <a:pt x="99" y="205"/>
                    <a:pt x="97" y="205"/>
                  </a:cubicBezTo>
                  <a:cubicBezTo>
                    <a:pt x="80" y="203"/>
                    <a:pt x="67" y="188"/>
                    <a:pt x="69" y="171"/>
                  </a:cubicBezTo>
                  <a:cubicBezTo>
                    <a:pt x="69" y="0"/>
                    <a:pt x="69" y="0"/>
                    <a:pt x="69" y="0"/>
                  </a:cubicBezTo>
                  <a:cubicBezTo>
                    <a:pt x="0" y="0"/>
                    <a:pt x="0" y="0"/>
                    <a:pt x="0" y="0"/>
                  </a:cubicBezTo>
                  <a:cubicBezTo>
                    <a:pt x="0" y="171"/>
                    <a:pt x="0" y="171"/>
                    <a:pt x="0" y="171"/>
                  </a:cubicBezTo>
                  <a:cubicBezTo>
                    <a:pt x="0" y="173"/>
                    <a:pt x="0" y="175"/>
                    <a:pt x="0" y="177"/>
                  </a:cubicBezTo>
                  <a:cubicBezTo>
                    <a:pt x="2" y="232"/>
                    <a:pt x="48" y="275"/>
                    <a:pt x="103" y="273"/>
                  </a:cubicBezTo>
                  <a:cubicBezTo>
                    <a:pt x="239" y="273"/>
                    <a:pt x="239" y="273"/>
                    <a:pt x="239" y="273"/>
                  </a:cubicBezTo>
                  <a:cubicBezTo>
                    <a:pt x="239" y="205"/>
                    <a:pt x="239" y="205"/>
                    <a:pt x="239" y="205"/>
                  </a:cubicBezTo>
                  <a:lnTo>
                    <a:pt x="103" y="205"/>
                  </a:lnTo>
                  <a:close/>
                  <a:moveTo>
                    <a:pt x="103" y="205"/>
                  </a:moveTo>
                  <a:cubicBezTo>
                    <a:pt x="103" y="205"/>
                    <a:pt x="103" y="205"/>
                    <a:pt x="103" y="20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3" name="Rectangle 55"/>
            <p:cNvSpPr>
              <a:spLocks noChangeArrowheads="1"/>
            </p:cNvSpPr>
            <p:nvPr/>
          </p:nvSpPr>
          <p:spPr bwMode="auto">
            <a:xfrm>
              <a:off x="-109" y="1495"/>
              <a:ext cx="125" cy="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4" name="Rectangle 56"/>
            <p:cNvSpPr>
              <a:spLocks noChangeArrowheads="1"/>
            </p:cNvSpPr>
            <p:nvPr/>
          </p:nvSpPr>
          <p:spPr bwMode="auto">
            <a:xfrm>
              <a:off x="-677" y="866"/>
              <a:ext cx="127" cy="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30502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up)">
                                      <p:cBhvr>
                                        <p:cTn id="7" dur="250"/>
                                        <p:tgtEl>
                                          <p:spTgt spid="144"/>
                                        </p:tgtEl>
                                      </p:cBhvr>
                                    </p:animEffect>
                                  </p:childTnLst>
                                </p:cTn>
                              </p:par>
                            </p:childTnLst>
                          </p:cTn>
                        </p:par>
                        <p:par>
                          <p:cTn id="8" fill="hold">
                            <p:stCondLst>
                              <p:cond delay="250"/>
                            </p:stCondLst>
                            <p:childTnLst>
                              <p:par>
                                <p:cTn id="9" presetID="1" presetClass="entr" presetSubtype="0" fill="hold" grpId="0" nodeType="after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childTnLst>
                          </p:cTn>
                        </p:par>
                        <p:par>
                          <p:cTn id="11" fill="hold">
                            <p:stCondLst>
                              <p:cond delay="250"/>
                            </p:stCondLst>
                            <p:childTnLst>
                              <p:par>
                                <p:cTn id="12" presetID="1" presetClass="entr" presetSubtype="0" fill="hold" grpId="0" nodeType="afterEffect">
                                  <p:stCondLst>
                                    <p:cond delay="150"/>
                                  </p:stCondLst>
                                  <p:childTnLst>
                                    <p:set>
                                      <p:cBhvr>
                                        <p:cTn id="13" dur="1" fill="hold">
                                          <p:stCondLst>
                                            <p:cond delay="0"/>
                                          </p:stCondLst>
                                        </p:cTn>
                                        <p:tgtEl>
                                          <p:spTgt spid="136"/>
                                        </p:tgtEl>
                                        <p:attrNameLst>
                                          <p:attrName>style.visibility</p:attrName>
                                        </p:attrNameLst>
                                      </p:cBhvr>
                                      <p:to>
                                        <p:strVal val="visible"/>
                                      </p:to>
                                    </p:set>
                                  </p:childTnLst>
                                </p:cTn>
                              </p:par>
                            </p:childTnLst>
                          </p:cTn>
                        </p:par>
                        <p:par>
                          <p:cTn id="14" fill="hold">
                            <p:stCondLst>
                              <p:cond delay="400"/>
                            </p:stCondLst>
                            <p:childTnLst>
                              <p:par>
                                <p:cTn id="15" presetID="1" presetClass="entr" presetSubtype="0" fill="hold" grpId="0" nodeType="afterEffect">
                                  <p:stCondLst>
                                    <p:cond delay="100"/>
                                  </p:stCondLst>
                                  <p:childTnLst>
                                    <p:set>
                                      <p:cBhvr>
                                        <p:cTn id="16" dur="1" fill="hold">
                                          <p:stCondLst>
                                            <p:cond delay="0"/>
                                          </p:stCondLst>
                                        </p:cTn>
                                        <p:tgtEl>
                                          <p:spTgt spid="135"/>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200"/>
                                  </p:stCondLst>
                                  <p:childTnLst>
                                    <p:set>
                                      <p:cBhvr>
                                        <p:cTn id="19" dur="1" fill="hold">
                                          <p:stCondLst>
                                            <p:cond delay="0"/>
                                          </p:stCondLst>
                                        </p:cTn>
                                        <p:tgtEl>
                                          <p:spTgt spid="216"/>
                                        </p:tgtEl>
                                        <p:attrNameLst>
                                          <p:attrName>style.visibility</p:attrName>
                                        </p:attrNameLst>
                                      </p:cBhvr>
                                      <p:to>
                                        <p:strVal val="visible"/>
                                      </p:to>
                                    </p:set>
                                  </p:childTnLst>
                                </p:cTn>
                              </p:par>
                            </p:childTnLst>
                          </p:cTn>
                        </p:par>
                        <p:par>
                          <p:cTn id="20" fill="hold">
                            <p:stCondLst>
                              <p:cond delay="700"/>
                            </p:stCondLst>
                            <p:childTnLst>
                              <p:par>
                                <p:cTn id="21" presetID="1" presetClass="entr" presetSubtype="0" fill="hold" grpId="0" nodeType="afterEffect">
                                  <p:stCondLst>
                                    <p:cond delay="100"/>
                                  </p:stCondLst>
                                  <p:childTnLst>
                                    <p:set>
                                      <p:cBhvr>
                                        <p:cTn id="22" dur="1" fill="hold">
                                          <p:stCondLst>
                                            <p:cond delay="0"/>
                                          </p:stCondLst>
                                        </p:cTn>
                                        <p:tgtEl>
                                          <p:spTgt spid="215"/>
                                        </p:tgtEl>
                                        <p:attrNameLst>
                                          <p:attrName>style.visibility</p:attrName>
                                        </p:attrNameLst>
                                      </p:cBhvr>
                                      <p:to>
                                        <p:strVal val="visible"/>
                                      </p:to>
                                    </p:set>
                                  </p:childTnLst>
                                </p:cTn>
                              </p:par>
                              <p:par>
                                <p:cTn id="23" presetID="1" presetClass="entr" presetSubtype="0" fill="hold" grpId="0" nodeType="withEffect">
                                  <p:stCondLst>
                                    <p:cond delay="300"/>
                                  </p:stCondLst>
                                  <p:childTnLst>
                                    <p:set>
                                      <p:cBhvr>
                                        <p:cTn id="24" dur="1" fill="hold">
                                          <p:stCondLst>
                                            <p:cond delay="0"/>
                                          </p:stCondLst>
                                        </p:cTn>
                                        <p:tgtEl>
                                          <p:spTgt spid="199"/>
                                        </p:tgtEl>
                                        <p:attrNameLst>
                                          <p:attrName>style.visibility</p:attrName>
                                        </p:attrNameLst>
                                      </p:cBhvr>
                                      <p:to>
                                        <p:strVal val="visible"/>
                                      </p:to>
                                    </p:set>
                                  </p:childTnLst>
                                </p:cTn>
                              </p:par>
                              <p:par>
                                <p:cTn id="25" presetID="10" presetClass="entr" presetSubtype="0" fill="hold" grpId="0" nodeType="withEffect">
                                  <p:stCondLst>
                                    <p:cond delay="250"/>
                                  </p:stCondLst>
                                  <p:childTnLst>
                                    <p:set>
                                      <p:cBhvr>
                                        <p:cTn id="26" dur="1" fill="hold">
                                          <p:stCondLst>
                                            <p:cond delay="0"/>
                                          </p:stCondLst>
                                        </p:cTn>
                                        <p:tgtEl>
                                          <p:spTgt spid="323"/>
                                        </p:tgtEl>
                                        <p:attrNameLst>
                                          <p:attrName>style.visibility</p:attrName>
                                        </p:attrNameLst>
                                      </p:cBhvr>
                                      <p:to>
                                        <p:strVal val="visible"/>
                                      </p:to>
                                    </p:set>
                                    <p:animEffect transition="in" filter="fade">
                                      <p:cBhvr>
                                        <p:cTn id="27" dur="500"/>
                                        <p:tgtEl>
                                          <p:spTgt spid="323"/>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22"/>
                                        </p:tgtEl>
                                        <p:attrNameLst>
                                          <p:attrName>style.visibility</p:attrName>
                                        </p:attrNameLst>
                                      </p:cBhvr>
                                      <p:to>
                                        <p:strVal val="visible"/>
                                      </p:to>
                                    </p:set>
                                    <p:animEffect transition="in" filter="fade">
                                      <p:cBhvr>
                                        <p:cTn id="30" dur="500"/>
                                        <p:tgtEl>
                                          <p:spTgt spid="322"/>
                                        </p:tgtEl>
                                      </p:cBhvr>
                                    </p:animEffect>
                                  </p:childTnLst>
                                </p:cTn>
                              </p:par>
                              <p:par>
                                <p:cTn id="31" presetID="26" presetClass="emph" presetSubtype="0" repeatCount="indefinite" fill="hold" grpId="1" nodeType="withEffect">
                                  <p:stCondLst>
                                    <p:cond delay="800"/>
                                  </p:stCondLst>
                                  <p:childTnLst>
                                    <p:animEffect transition="out" filter="fade">
                                      <p:cBhvr>
                                        <p:cTn id="32" dur="1100" tmFilter="0, 0; .2, .5; .8, .5; 1, 0"/>
                                        <p:tgtEl>
                                          <p:spTgt spid="199"/>
                                        </p:tgtEl>
                                      </p:cBhvr>
                                    </p:animEffect>
                                    <p:animScale>
                                      <p:cBhvr>
                                        <p:cTn id="33" dur="550" autoRev="1" fill="hold"/>
                                        <p:tgtEl>
                                          <p:spTgt spid="199"/>
                                        </p:tgtEl>
                                      </p:cBhvr>
                                      <p:by x="105000" y="105000"/>
                                    </p:animScale>
                                  </p:childTnLst>
                                </p:cTn>
                              </p:par>
                              <p:par>
                                <p:cTn id="34" presetID="8" presetClass="emph" presetSubtype="0" repeatCount="indefinite" fill="hold" grpId="2" nodeType="withEffect">
                                  <p:stCondLst>
                                    <p:cond delay="750"/>
                                  </p:stCondLst>
                                  <p:childTnLst>
                                    <p:animRot by="21600000">
                                      <p:cBhvr>
                                        <p:cTn id="35" dur="2000" fill="hold"/>
                                        <p:tgtEl>
                                          <p:spTgt spid="199"/>
                                        </p:tgtEl>
                                        <p:attrNameLst>
                                          <p:attrName>r</p:attrName>
                                        </p:attrNameLst>
                                      </p:cBhvr>
                                    </p:animRot>
                                  </p:childTnLst>
                                </p:cTn>
                              </p:par>
                              <p:par>
                                <p:cTn id="36" presetID="22" presetClass="entr" presetSubtype="4" fill="hold" grpId="0" nodeType="withEffect">
                                  <p:stCondLst>
                                    <p:cond delay="750"/>
                                  </p:stCondLst>
                                  <p:childTnLst>
                                    <p:set>
                                      <p:cBhvr>
                                        <p:cTn id="37" dur="1" fill="hold">
                                          <p:stCondLst>
                                            <p:cond delay="0"/>
                                          </p:stCondLst>
                                        </p:cTn>
                                        <p:tgtEl>
                                          <p:spTgt spid="148"/>
                                        </p:tgtEl>
                                        <p:attrNameLst>
                                          <p:attrName>style.visibility</p:attrName>
                                        </p:attrNameLst>
                                      </p:cBhvr>
                                      <p:to>
                                        <p:strVal val="visible"/>
                                      </p:to>
                                    </p:set>
                                    <p:animEffect transition="in" filter="wipe(down)">
                                      <p:cBhvr>
                                        <p:cTn id="38" dur="500"/>
                                        <p:tgtEl>
                                          <p:spTgt spid="148"/>
                                        </p:tgtEl>
                                      </p:cBhvr>
                                    </p:animEffect>
                                  </p:childTnLst>
                                </p:cTn>
                              </p:par>
                              <p:par>
                                <p:cTn id="39" presetID="22" presetClass="entr" presetSubtype="4" fill="hold" grpId="0" nodeType="withEffect">
                                  <p:stCondLst>
                                    <p:cond delay="1000"/>
                                  </p:stCondLst>
                                  <p:childTnLst>
                                    <p:set>
                                      <p:cBhvr>
                                        <p:cTn id="40" dur="1" fill="hold">
                                          <p:stCondLst>
                                            <p:cond delay="0"/>
                                          </p:stCondLst>
                                        </p:cTn>
                                        <p:tgtEl>
                                          <p:spTgt spid="208"/>
                                        </p:tgtEl>
                                        <p:attrNameLst>
                                          <p:attrName>style.visibility</p:attrName>
                                        </p:attrNameLst>
                                      </p:cBhvr>
                                      <p:to>
                                        <p:strVal val="visible"/>
                                      </p:to>
                                    </p:set>
                                    <p:animEffect transition="in" filter="wipe(down)">
                                      <p:cBhvr>
                                        <p:cTn id="41" dur="400"/>
                                        <p:tgtEl>
                                          <p:spTgt spid="208"/>
                                        </p:tgtEl>
                                      </p:cBhvr>
                                    </p:animEffect>
                                  </p:childTnLst>
                                </p:cTn>
                              </p:par>
                              <p:par>
                                <p:cTn id="42" presetID="1" presetClass="entr" presetSubtype="0" fill="hold" nodeType="withEffect">
                                  <p:stCondLst>
                                    <p:cond delay="1250"/>
                                  </p:stCondLst>
                                  <p:childTnLst>
                                    <p:set>
                                      <p:cBhvr>
                                        <p:cTn id="43" dur="1" fill="hold">
                                          <p:stCondLst>
                                            <p:cond delay="0"/>
                                          </p:stCondLst>
                                        </p:cTn>
                                        <p:tgtEl>
                                          <p:spTgt spid="212"/>
                                        </p:tgtEl>
                                        <p:attrNameLst>
                                          <p:attrName>style.visibility</p:attrName>
                                        </p:attrNameLst>
                                      </p:cBhvr>
                                      <p:to>
                                        <p:strVal val="visible"/>
                                      </p:to>
                                    </p:set>
                                  </p:childTnLst>
                                </p:cTn>
                              </p:par>
                              <p:par>
                                <p:cTn id="44" presetID="8" presetClass="emph" presetSubtype="0" repeatCount="indefinite" fill="hold" nodeType="withEffect">
                                  <p:stCondLst>
                                    <p:cond delay="1500"/>
                                  </p:stCondLst>
                                  <p:childTnLst>
                                    <p:animRot by="21600000">
                                      <p:cBhvr>
                                        <p:cTn id="45" dur="2000" fill="hold"/>
                                        <p:tgtEl>
                                          <p:spTgt spid="212"/>
                                        </p:tgtEl>
                                        <p:attrNameLst>
                                          <p:attrName>r</p:attrName>
                                        </p:attrNameLst>
                                      </p:cBhvr>
                                    </p:animRot>
                                  </p:childTnLst>
                                </p:cTn>
                              </p:par>
                              <p:par>
                                <p:cTn id="46" presetID="22" presetClass="entr" presetSubtype="4" fill="hold" grpId="0" nodeType="withEffect">
                                  <p:stCondLst>
                                    <p:cond delay="1500"/>
                                  </p:stCondLst>
                                  <p:childTnLst>
                                    <p:set>
                                      <p:cBhvr>
                                        <p:cTn id="47" dur="1" fill="hold">
                                          <p:stCondLst>
                                            <p:cond delay="0"/>
                                          </p:stCondLst>
                                        </p:cTn>
                                        <p:tgtEl>
                                          <p:spTgt spid="360"/>
                                        </p:tgtEl>
                                        <p:attrNameLst>
                                          <p:attrName>style.visibility</p:attrName>
                                        </p:attrNameLst>
                                      </p:cBhvr>
                                      <p:to>
                                        <p:strVal val="visible"/>
                                      </p:to>
                                    </p:set>
                                    <p:animEffect transition="in" filter="wipe(down)">
                                      <p:cBhvr>
                                        <p:cTn id="48" dur="500"/>
                                        <p:tgtEl>
                                          <p:spTgt spid="360"/>
                                        </p:tgtEl>
                                      </p:cBhvr>
                                    </p:animEffect>
                                  </p:childTnLst>
                                </p:cTn>
                              </p:par>
                              <p:par>
                                <p:cTn id="49" presetID="1" presetClass="entr" presetSubtype="0" fill="hold" nodeType="withEffect">
                                  <p:stCondLst>
                                    <p:cond delay="1200"/>
                                  </p:stCondLst>
                                  <p:childTnLst>
                                    <p:set>
                                      <p:cBhvr>
                                        <p:cTn id="50" dur="1" fill="hold">
                                          <p:stCondLst>
                                            <p:cond delay="0"/>
                                          </p:stCondLst>
                                        </p:cTn>
                                        <p:tgtEl>
                                          <p:spTgt spid="353"/>
                                        </p:tgtEl>
                                        <p:attrNameLst>
                                          <p:attrName>style.visibility</p:attrName>
                                        </p:attrNameLst>
                                      </p:cBhvr>
                                      <p:to>
                                        <p:strVal val="visible"/>
                                      </p:to>
                                    </p:set>
                                  </p:childTnLst>
                                </p:cTn>
                              </p:par>
                              <p:par>
                                <p:cTn id="51" presetID="8" presetClass="emph" presetSubtype="0" repeatCount="indefinite" fill="hold" nodeType="withEffect">
                                  <p:stCondLst>
                                    <p:cond delay="1200"/>
                                  </p:stCondLst>
                                  <p:childTnLst>
                                    <p:animRot by="21600000">
                                      <p:cBhvr>
                                        <p:cTn id="52" dur="2000" fill="hold"/>
                                        <p:tgtEl>
                                          <p:spTgt spid="353"/>
                                        </p:tgtEl>
                                        <p:attrNameLst>
                                          <p:attrName>r</p:attrName>
                                        </p:attrNameLst>
                                      </p:cBhvr>
                                    </p:animRot>
                                  </p:childTnLst>
                                </p:cTn>
                              </p:par>
                              <p:par>
                                <p:cTn id="53" presetID="22" presetClass="entr" presetSubtype="4" fill="hold" grpId="0" nodeType="withEffect">
                                  <p:stCondLst>
                                    <p:cond delay="1200"/>
                                  </p:stCondLst>
                                  <p:childTnLst>
                                    <p:set>
                                      <p:cBhvr>
                                        <p:cTn id="54" dur="1" fill="hold">
                                          <p:stCondLst>
                                            <p:cond delay="0"/>
                                          </p:stCondLst>
                                        </p:cTn>
                                        <p:tgtEl>
                                          <p:spTgt spid="356"/>
                                        </p:tgtEl>
                                        <p:attrNameLst>
                                          <p:attrName>style.visibility</p:attrName>
                                        </p:attrNameLst>
                                      </p:cBhvr>
                                      <p:to>
                                        <p:strVal val="visible"/>
                                      </p:to>
                                    </p:set>
                                    <p:animEffect transition="in" filter="wipe(down)">
                                      <p:cBhvr>
                                        <p:cTn id="55" dur="500"/>
                                        <p:tgtEl>
                                          <p:spTgt spid="356"/>
                                        </p:tgtEl>
                                      </p:cBhvr>
                                    </p:animEffect>
                                  </p:childTnLst>
                                </p:cTn>
                              </p:par>
                              <p:par>
                                <p:cTn id="56" presetID="1" presetClass="entr" presetSubtype="0" fill="hold" nodeType="withEffect">
                                  <p:stCondLst>
                                    <p:cond delay="1750"/>
                                  </p:stCondLst>
                                  <p:childTnLst>
                                    <p:set>
                                      <p:cBhvr>
                                        <p:cTn id="57" dur="1" fill="hold">
                                          <p:stCondLst>
                                            <p:cond delay="0"/>
                                          </p:stCondLst>
                                        </p:cTn>
                                        <p:tgtEl>
                                          <p:spTgt spid="357"/>
                                        </p:tgtEl>
                                        <p:attrNameLst>
                                          <p:attrName>style.visibility</p:attrName>
                                        </p:attrNameLst>
                                      </p:cBhvr>
                                      <p:to>
                                        <p:strVal val="visible"/>
                                      </p:to>
                                    </p:set>
                                  </p:childTnLst>
                                </p:cTn>
                              </p:par>
                              <p:par>
                                <p:cTn id="58" presetID="8" presetClass="emph" presetSubtype="0" repeatCount="indefinite" fill="hold" nodeType="withEffect">
                                  <p:stCondLst>
                                    <p:cond delay="2000"/>
                                  </p:stCondLst>
                                  <p:childTnLst>
                                    <p:animRot by="21600000">
                                      <p:cBhvr>
                                        <p:cTn id="59" dur="2000" fill="hold"/>
                                        <p:tgtEl>
                                          <p:spTgt spid="357"/>
                                        </p:tgtEl>
                                        <p:attrNameLst>
                                          <p:attrName>r</p:attrName>
                                        </p:attrNameLst>
                                      </p:cBhvr>
                                    </p:animRot>
                                  </p:childTnLst>
                                </p:cTn>
                              </p:par>
                              <p:par>
                                <p:cTn id="60" presetID="22" presetClass="entr" presetSubtype="4" fill="hold" nodeType="withEffect">
                                  <p:stCondLst>
                                    <p:cond delay="2000"/>
                                  </p:stCondLst>
                                  <p:childTnLst>
                                    <p:set>
                                      <p:cBhvr>
                                        <p:cTn id="61" dur="1" fill="hold">
                                          <p:stCondLst>
                                            <p:cond delay="0"/>
                                          </p:stCondLst>
                                        </p:cTn>
                                        <p:tgtEl>
                                          <p:spTgt spid="186"/>
                                        </p:tgtEl>
                                        <p:attrNameLst>
                                          <p:attrName>style.visibility</p:attrName>
                                        </p:attrNameLst>
                                      </p:cBhvr>
                                      <p:to>
                                        <p:strVal val="visible"/>
                                      </p:to>
                                    </p:set>
                                    <p:animEffect transition="in" filter="wipe(down)">
                                      <p:cBhvr>
                                        <p:cTn id="62" dur="500"/>
                                        <p:tgtEl>
                                          <p:spTgt spid="186"/>
                                        </p:tgtEl>
                                      </p:cBhvr>
                                    </p:animEffect>
                                  </p:childTnLst>
                                </p:cTn>
                              </p:par>
                              <p:par>
                                <p:cTn id="63" presetID="1" presetClass="entr" presetSubtype="0" fill="hold" nodeType="withEffect">
                                  <p:stCondLst>
                                    <p:cond delay="1250"/>
                                  </p:stCondLst>
                                  <p:childTnLst>
                                    <p:set>
                                      <p:cBhvr>
                                        <p:cTn id="64" dur="1" fill="hold">
                                          <p:stCondLst>
                                            <p:cond delay="0"/>
                                          </p:stCondLst>
                                        </p:cTn>
                                        <p:tgtEl>
                                          <p:spTgt spid="195"/>
                                        </p:tgtEl>
                                        <p:attrNameLst>
                                          <p:attrName>style.visibility</p:attrName>
                                        </p:attrNameLst>
                                      </p:cBhvr>
                                      <p:to>
                                        <p:strVal val="visible"/>
                                      </p:to>
                                    </p:set>
                                  </p:childTnLst>
                                </p:cTn>
                              </p:par>
                              <p:par>
                                <p:cTn id="65" presetID="1" presetClass="entr" presetSubtype="0" fill="hold" nodeType="withEffect">
                                  <p:stCondLst>
                                    <p:cond delay="1250"/>
                                  </p:stCondLst>
                                  <p:childTnLst>
                                    <p:set>
                                      <p:cBhvr>
                                        <p:cTn id="66" dur="1" fill="hold">
                                          <p:stCondLst>
                                            <p:cond delay="0"/>
                                          </p:stCondLst>
                                        </p:cTn>
                                        <p:tgtEl>
                                          <p:spTgt spid="334"/>
                                        </p:tgtEl>
                                        <p:attrNameLst>
                                          <p:attrName>style.visibility</p:attrName>
                                        </p:attrNameLst>
                                      </p:cBhvr>
                                      <p:to>
                                        <p:strVal val="visible"/>
                                      </p:to>
                                    </p:set>
                                  </p:childTnLst>
                                </p:cTn>
                              </p:par>
                              <p:par>
                                <p:cTn id="67" presetID="1" presetClass="entr" presetSubtype="0" fill="hold" nodeType="withEffect">
                                  <p:stCondLst>
                                    <p:cond delay="1500"/>
                                  </p:stCondLst>
                                  <p:childTnLst>
                                    <p:set>
                                      <p:cBhvr>
                                        <p:cTn id="68" dur="1" fill="hold">
                                          <p:stCondLst>
                                            <p:cond delay="0"/>
                                          </p:stCondLst>
                                        </p:cTn>
                                        <p:tgtEl>
                                          <p:spTgt spid="192"/>
                                        </p:tgtEl>
                                        <p:attrNameLst>
                                          <p:attrName>style.visibility</p:attrName>
                                        </p:attrNameLst>
                                      </p:cBhvr>
                                      <p:to>
                                        <p:strVal val="visible"/>
                                      </p:to>
                                    </p:set>
                                  </p:childTnLst>
                                </p:cTn>
                              </p:par>
                              <p:par>
                                <p:cTn id="69" presetID="22" presetClass="entr" presetSubtype="8" fill="hold" grpId="0" nodeType="withEffect">
                                  <p:stCondLst>
                                    <p:cond delay="0"/>
                                  </p:stCondLst>
                                  <p:childTnLst>
                                    <p:set>
                                      <p:cBhvr>
                                        <p:cTn id="70" dur="1" fill="hold">
                                          <p:stCondLst>
                                            <p:cond delay="0"/>
                                          </p:stCondLst>
                                        </p:cTn>
                                        <p:tgtEl>
                                          <p:spTgt spid="362"/>
                                        </p:tgtEl>
                                        <p:attrNameLst>
                                          <p:attrName>style.visibility</p:attrName>
                                        </p:attrNameLst>
                                      </p:cBhvr>
                                      <p:to>
                                        <p:strVal val="visible"/>
                                      </p:to>
                                    </p:set>
                                    <p:animEffect transition="in" filter="wipe(left)">
                                      <p:cBhvr>
                                        <p:cTn id="71" dur="500"/>
                                        <p:tgtEl>
                                          <p:spTgt spid="362"/>
                                        </p:tgtEl>
                                      </p:cBhvr>
                                    </p:animEffect>
                                  </p:childTnLst>
                                </p:cTn>
                              </p:par>
                              <p:par>
                                <p:cTn id="72" presetID="22" presetClass="entr" presetSubtype="8" fill="hold" nodeType="withEffect">
                                  <p:stCondLst>
                                    <p:cond delay="3000"/>
                                  </p:stCondLst>
                                  <p:childTnLst>
                                    <p:set>
                                      <p:cBhvr>
                                        <p:cTn id="73" dur="1" fill="hold">
                                          <p:stCondLst>
                                            <p:cond delay="0"/>
                                          </p:stCondLst>
                                        </p:cTn>
                                        <p:tgtEl>
                                          <p:spTgt spid="61"/>
                                        </p:tgtEl>
                                        <p:attrNameLst>
                                          <p:attrName>style.visibility</p:attrName>
                                        </p:attrNameLst>
                                      </p:cBhvr>
                                      <p:to>
                                        <p:strVal val="visible"/>
                                      </p:to>
                                    </p:set>
                                    <p:animEffect transition="in" filter="wipe(left)">
                                      <p:cBhvr>
                                        <p:cTn id="74" dur="500"/>
                                        <p:tgtEl>
                                          <p:spTgt spid="61"/>
                                        </p:tgtEl>
                                      </p:cBhvr>
                                    </p:animEffect>
                                  </p:childTnLst>
                                </p:cTn>
                              </p:par>
                              <p:par>
                                <p:cTn id="75" presetID="22" presetClass="entr" presetSubtype="8" fill="hold" nodeType="withEffect">
                                  <p:stCondLst>
                                    <p:cond delay="3250"/>
                                  </p:stCondLst>
                                  <p:childTnLst>
                                    <p:set>
                                      <p:cBhvr>
                                        <p:cTn id="76" dur="1" fill="hold">
                                          <p:stCondLst>
                                            <p:cond delay="0"/>
                                          </p:stCondLst>
                                        </p:cTn>
                                        <p:tgtEl>
                                          <p:spTgt spid="615"/>
                                        </p:tgtEl>
                                        <p:attrNameLst>
                                          <p:attrName>style.visibility</p:attrName>
                                        </p:attrNameLst>
                                      </p:cBhvr>
                                      <p:to>
                                        <p:strVal val="visible"/>
                                      </p:to>
                                    </p:set>
                                    <p:animEffect transition="in" filter="wipe(left)">
                                      <p:cBhvr>
                                        <p:cTn id="77" dur="500"/>
                                        <p:tgtEl>
                                          <p:spTgt spid="615"/>
                                        </p:tgtEl>
                                      </p:cBhvr>
                                    </p:animEffect>
                                  </p:childTnLst>
                                </p:cTn>
                              </p:par>
                              <p:par>
                                <p:cTn id="78" presetID="10" presetClass="entr" presetSubtype="0" fill="hold" grpId="0" nodeType="withEffect">
                                  <p:stCondLst>
                                    <p:cond delay="350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par>
                                <p:cTn id="81" presetID="6" presetClass="emph" presetSubtype="0" accel="50000" decel="50000" fill="hold" grpId="1" nodeType="withEffect">
                                  <p:stCondLst>
                                    <p:cond delay="4000"/>
                                  </p:stCondLst>
                                  <p:childTnLst>
                                    <p:animScale>
                                      <p:cBhvr>
                                        <p:cTn id="82" dur="750" fill="hold"/>
                                        <p:tgtEl>
                                          <p:spTgt spid="31"/>
                                        </p:tgtEl>
                                      </p:cBhvr>
                                      <p:by x="300000" y="100000"/>
                                    </p:animScale>
                                  </p:childTnLst>
                                </p:cTn>
                              </p:par>
                              <p:par>
                                <p:cTn id="83" presetID="10" presetClass="entr" presetSubtype="0" fill="hold" grpId="0" nodeType="withEffect">
                                  <p:stCondLst>
                                    <p:cond delay="3400"/>
                                  </p:stCondLst>
                                  <p:childTnLst>
                                    <p:set>
                                      <p:cBhvr>
                                        <p:cTn id="84" dur="1" fill="hold">
                                          <p:stCondLst>
                                            <p:cond delay="0"/>
                                          </p:stCondLst>
                                        </p:cTn>
                                        <p:tgtEl>
                                          <p:spTgt spid="614"/>
                                        </p:tgtEl>
                                        <p:attrNameLst>
                                          <p:attrName>style.visibility</p:attrName>
                                        </p:attrNameLst>
                                      </p:cBhvr>
                                      <p:to>
                                        <p:strVal val="visible"/>
                                      </p:to>
                                    </p:set>
                                    <p:animEffect transition="in" filter="fade">
                                      <p:cBhvr>
                                        <p:cTn id="85" dur="500"/>
                                        <p:tgtEl>
                                          <p:spTgt spid="614"/>
                                        </p:tgtEl>
                                      </p:cBhvr>
                                    </p:animEffect>
                                  </p:childTnLst>
                                </p:cTn>
                              </p:par>
                              <p:par>
                                <p:cTn id="86" presetID="6" presetClass="emph" presetSubtype="0" accel="50000" decel="50000" fill="hold" grpId="1" nodeType="withEffect">
                                  <p:stCondLst>
                                    <p:cond delay="4200"/>
                                  </p:stCondLst>
                                  <p:childTnLst>
                                    <p:animScale>
                                      <p:cBhvr>
                                        <p:cTn id="87" dur="750" fill="hold"/>
                                        <p:tgtEl>
                                          <p:spTgt spid="614"/>
                                        </p:tgtEl>
                                      </p:cBhvr>
                                      <p:by x="300000" y="100000"/>
                                    </p:animScale>
                                  </p:childTnLst>
                                </p:cTn>
                              </p:par>
                              <p:par>
                                <p:cTn id="88" presetID="10" presetClass="entr" presetSubtype="0" fill="hold" grpId="0" nodeType="withEffect">
                                  <p:stCondLst>
                                    <p:cond delay="3500"/>
                                  </p:stCondLst>
                                  <p:childTnLst>
                                    <p:set>
                                      <p:cBhvr>
                                        <p:cTn id="89" dur="1" fill="hold">
                                          <p:stCondLst>
                                            <p:cond delay="0"/>
                                          </p:stCondLst>
                                        </p:cTn>
                                        <p:tgtEl>
                                          <p:spTgt spid="520"/>
                                        </p:tgtEl>
                                        <p:attrNameLst>
                                          <p:attrName>style.visibility</p:attrName>
                                        </p:attrNameLst>
                                      </p:cBhvr>
                                      <p:to>
                                        <p:strVal val="visible"/>
                                      </p:to>
                                    </p:set>
                                    <p:animEffect transition="in" filter="fade">
                                      <p:cBhvr>
                                        <p:cTn id="90" dur="500"/>
                                        <p:tgtEl>
                                          <p:spTgt spid="520"/>
                                        </p:tgtEl>
                                      </p:cBhvr>
                                    </p:animEffect>
                                  </p:childTnLst>
                                </p:cTn>
                              </p:par>
                              <p:par>
                                <p:cTn id="91" presetID="1" presetClass="entr" presetSubtype="0" fill="hold" nodeType="withEffect">
                                  <p:stCondLst>
                                    <p:cond delay="1250"/>
                                  </p:stCondLst>
                                  <p:childTnLst>
                                    <p:set>
                                      <p:cBhvr>
                                        <p:cTn id="92"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animBg="1"/>
      <p:bldP spid="520" grpId="0" animBg="1"/>
      <p:bldP spid="31" grpId="0" animBg="1"/>
      <p:bldP spid="31" grpId="1" animBg="1"/>
      <p:bldP spid="614" grpId="0" animBg="1"/>
      <p:bldP spid="614" grpId="1" animBg="1"/>
      <p:bldP spid="215" grpId="0" animBg="1"/>
      <p:bldP spid="135" grpId="0" animBg="1"/>
      <p:bldP spid="136" grpId="0" animBg="1"/>
      <p:bldP spid="137" grpId="0" animBg="1"/>
      <p:bldP spid="216" grpId="0" animBg="1"/>
      <p:bldP spid="144" grpId="0" animBg="1"/>
      <p:bldP spid="199" grpId="0" animBg="1"/>
      <p:bldP spid="199" grpId="1" animBg="1"/>
      <p:bldP spid="199" grpId="2" animBg="1"/>
      <p:bldP spid="356" grpId="0" animBg="1"/>
      <p:bldP spid="360" grpId="0" animBg="1"/>
      <p:bldP spid="323" grpId="0" animBg="1"/>
      <p:bldP spid="322" grpId="0" animBg="1"/>
      <p:bldP spid="148" grpId="0" animBg="1"/>
      <p:bldP spid="20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98B812-607E-4727-B6AE-5746F1FE52A3}"/>
              </a:ext>
            </a:extLst>
          </p:cNvPr>
          <p:cNvSpPr>
            <a:spLocks noGrp="1"/>
          </p:cNvSpPr>
          <p:nvPr>
            <p:ph type="title"/>
          </p:nvPr>
        </p:nvSpPr>
        <p:spPr>
          <a:xfrm>
            <a:off x="1721794" y="0"/>
            <a:ext cx="9901881" cy="860400"/>
          </a:xfrm>
        </p:spPr>
        <p:txBody>
          <a:bodyPr/>
          <a:lstStyle/>
          <a:p>
            <a:r>
              <a:rPr lang="en-GB" dirty="0"/>
              <a:t>ESG Defined </a:t>
            </a:r>
          </a:p>
        </p:txBody>
      </p:sp>
      <p:sp>
        <p:nvSpPr>
          <p:cNvPr id="54" name="Footer Placeholder 9">
            <a:extLst>
              <a:ext uri="{FF2B5EF4-FFF2-40B4-BE49-F238E27FC236}">
                <a16:creationId xmlns:a16="http://schemas.microsoft.com/office/drawing/2014/main" id="{D85FEBFC-71DF-4CCF-B673-85FA36A0747A}"/>
              </a:ext>
            </a:extLst>
          </p:cNvPr>
          <p:cNvSpPr>
            <a:spLocks noGrp="1"/>
          </p:cNvSpPr>
          <p:nvPr>
            <p:ph type="ftr" sz="quarter" idx="11"/>
          </p:nvPr>
        </p:nvSpPr>
        <p:spPr>
          <a:xfrm>
            <a:off x="4746571" y="6419088"/>
            <a:ext cx="6545073" cy="2011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D200"/>
                </a:solidFill>
                <a:effectLst/>
                <a:uLnTx/>
                <a:uFillTx/>
                <a:latin typeface="Arial"/>
                <a:ea typeface="+mn-ea"/>
                <a:cs typeface="+mn-cs"/>
              </a:rPr>
              <a:t>ESG Defined</a:t>
            </a:r>
          </a:p>
        </p:txBody>
      </p:sp>
      <p:grpSp>
        <p:nvGrpSpPr>
          <p:cNvPr id="182" name="Group 181">
            <a:extLst>
              <a:ext uri="{FF2B5EF4-FFF2-40B4-BE49-F238E27FC236}">
                <a16:creationId xmlns:a16="http://schemas.microsoft.com/office/drawing/2014/main" id="{559A12BB-804B-452B-97FE-F9A7F97F5599}"/>
              </a:ext>
            </a:extLst>
          </p:cNvPr>
          <p:cNvGrpSpPr/>
          <p:nvPr/>
        </p:nvGrpSpPr>
        <p:grpSpPr>
          <a:xfrm>
            <a:off x="1430409" y="830448"/>
            <a:ext cx="162000" cy="192778"/>
            <a:chOff x="1430409" y="830448"/>
            <a:chExt cx="162000" cy="192778"/>
          </a:xfrm>
        </p:grpSpPr>
        <p:sp>
          <p:nvSpPr>
            <p:cNvPr id="183" name="Freeform: Shape 182">
              <a:extLst>
                <a:ext uri="{FF2B5EF4-FFF2-40B4-BE49-F238E27FC236}">
                  <a16:creationId xmlns:a16="http://schemas.microsoft.com/office/drawing/2014/main" id="{A0395B29-9400-4F19-90D1-1D7FC480DE5E}"/>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3"/>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4" name="Trapezoid 6">
              <a:extLst>
                <a:ext uri="{FF2B5EF4-FFF2-40B4-BE49-F238E27FC236}">
                  <a16:creationId xmlns:a16="http://schemas.microsoft.com/office/drawing/2014/main" id="{15451E31-8445-45A6-9E2C-775000CB2E08}"/>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3"/>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85" name="Freeform 64">
            <a:extLst>
              <a:ext uri="{FF2B5EF4-FFF2-40B4-BE49-F238E27FC236}">
                <a16:creationId xmlns:a16="http://schemas.microsoft.com/office/drawing/2014/main" id="{B1D2AD8A-DD05-4D3C-9FC3-725E155BF067}"/>
              </a:ext>
            </a:extLst>
          </p:cNvPr>
          <p:cNvSpPr>
            <a:spLocks noEditPoints="1"/>
          </p:cNvSpPr>
          <p:nvPr/>
        </p:nvSpPr>
        <p:spPr bwMode="auto">
          <a:xfrm>
            <a:off x="148899" y="43815"/>
            <a:ext cx="206356" cy="200791"/>
          </a:xfrm>
          <a:custGeom>
            <a:avLst/>
            <a:gdLst>
              <a:gd name="T0" fmla="*/ 490 w 2096"/>
              <a:gd name="T1" fmla="*/ 1024 h 2048"/>
              <a:gd name="T2" fmla="*/ 1598 w 2096"/>
              <a:gd name="T3" fmla="*/ 1024 h 2048"/>
              <a:gd name="T4" fmla="*/ 315 w 2096"/>
              <a:gd name="T5" fmla="*/ 1118 h 2048"/>
              <a:gd name="T6" fmla="*/ 11 w 2096"/>
              <a:gd name="T7" fmla="*/ 1012 h 2048"/>
              <a:gd name="T8" fmla="*/ 326 w 2096"/>
              <a:gd name="T9" fmla="*/ 933 h 2048"/>
              <a:gd name="T10" fmla="*/ 331 w 2096"/>
              <a:gd name="T11" fmla="*/ 1105 h 2048"/>
              <a:gd name="T12" fmla="*/ 315 w 2096"/>
              <a:gd name="T13" fmla="*/ 1118 h 2048"/>
              <a:gd name="T14" fmla="*/ 1782 w 2096"/>
              <a:gd name="T15" fmla="*/ 930 h 2048"/>
              <a:gd name="T16" fmla="*/ 1765 w 2096"/>
              <a:gd name="T17" fmla="*/ 942 h 2048"/>
              <a:gd name="T18" fmla="*/ 1770 w 2096"/>
              <a:gd name="T19" fmla="*/ 1116 h 2048"/>
              <a:gd name="T20" fmla="*/ 2085 w 2096"/>
              <a:gd name="T21" fmla="*/ 1037 h 2048"/>
              <a:gd name="T22" fmla="*/ 1125 w 2096"/>
              <a:gd name="T23" fmla="*/ 1718 h 2048"/>
              <a:gd name="T24" fmla="*/ 951 w 2096"/>
              <a:gd name="T25" fmla="*/ 1722 h 2048"/>
              <a:gd name="T26" fmla="*/ 1031 w 2096"/>
              <a:gd name="T27" fmla="*/ 2037 h 2048"/>
              <a:gd name="T28" fmla="*/ 1138 w 2096"/>
              <a:gd name="T29" fmla="*/ 1734 h 2048"/>
              <a:gd name="T30" fmla="*/ 1125 w 2096"/>
              <a:gd name="T31" fmla="*/ 1718 h 2048"/>
              <a:gd name="T32" fmla="*/ 1125 w 2096"/>
              <a:gd name="T33" fmla="*/ 331 h 2048"/>
              <a:gd name="T34" fmla="*/ 1138 w 2096"/>
              <a:gd name="T35" fmla="*/ 315 h 2048"/>
              <a:gd name="T36" fmla="*/ 1031 w 2096"/>
              <a:gd name="T37" fmla="*/ 11 h 2048"/>
              <a:gd name="T38" fmla="*/ 951 w 2096"/>
              <a:gd name="T39" fmla="*/ 326 h 2048"/>
              <a:gd name="T40" fmla="*/ 494 w 2096"/>
              <a:gd name="T41" fmla="*/ 1457 h 2048"/>
              <a:gd name="T42" fmla="*/ 474 w 2096"/>
              <a:gd name="T43" fmla="*/ 1460 h 2048"/>
              <a:gd name="T44" fmla="*/ 335 w 2096"/>
              <a:gd name="T45" fmla="*/ 1749 h 2048"/>
              <a:gd name="T46" fmla="*/ 614 w 2096"/>
              <a:gd name="T47" fmla="*/ 1583 h 2048"/>
              <a:gd name="T48" fmla="*/ 494 w 2096"/>
              <a:gd name="T49" fmla="*/ 1457 h 2048"/>
              <a:gd name="T50" fmla="*/ 1604 w 2096"/>
              <a:gd name="T51" fmla="*/ 595 h 2048"/>
              <a:gd name="T52" fmla="*/ 1770 w 2096"/>
              <a:gd name="T53" fmla="*/ 317 h 2048"/>
              <a:gd name="T54" fmla="*/ 1479 w 2096"/>
              <a:gd name="T55" fmla="*/ 456 h 2048"/>
              <a:gd name="T56" fmla="*/ 1477 w 2096"/>
              <a:gd name="T57" fmla="*/ 476 h 2048"/>
              <a:gd name="T58" fmla="*/ 1550 w 2096"/>
              <a:gd name="T59" fmla="*/ 1460 h 2048"/>
              <a:gd name="T60" fmla="*/ 1530 w 2096"/>
              <a:gd name="T61" fmla="*/ 1457 h 2048"/>
              <a:gd name="T62" fmla="*/ 1411 w 2096"/>
              <a:gd name="T63" fmla="*/ 1583 h 2048"/>
              <a:gd name="T64" fmla="*/ 1690 w 2096"/>
              <a:gd name="T65" fmla="*/ 1749 h 2048"/>
              <a:gd name="T66" fmla="*/ 1550 w 2096"/>
              <a:gd name="T67" fmla="*/ 1460 h 2048"/>
              <a:gd name="T68" fmla="*/ 421 w 2096"/>
              <a:gd name="T69" fmla="*/ 596 h 2048"/>
              <a:gd name="T70" fmla="*/ 547 w 2096"/>
              <a:gd name="T71" fmla="*/ 476 h 2048"/>
              <a:gd name="T72" fmla="*/ 546 w 2096"/>
              <a:gd name="T73" fmla="*/ 457 h 2048"/>
              <a:gd name="T74" fmla="*/ 276 w 2096"/>
              <a:gd name="T75" fmla="*/ 33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6" h="2048">
                <a:moveTo>
                  <a:pt x="1043" y="1577"/>
                </a:moveTo>
                <a:cubicBezTo>
                  <a:pt x="738" y="1577"/>
                  <a:pt x="490" y="1330"/>
                  <a:pt x="490" y="1024"/>
                </a:cubicBezTo>
                <a:cubicBezTo>
                  <a:pt x="490" y="719"/>
                  <a:pt x="738" y="471"/>
                  <a:pt x="1043" y="471"/>
                </a:cubicBezTo>
                <a:cubicBezTo>
                  <a:pt x="1349" y="471"/>
                  <a:pt x="1598" y="719"/>
                  <a:pt x="1598" y="1024"/>
                </a:cubicBezTo>
                <a:cubicBezTo>
                  <a:pt x="1598" y="1330"/>
                  <a:pt x="1349" y="1577"/>
                  <a:pt x="1043" y="1577"/>
                </a:cubicBezTo>
                <a:close/>
                <a:moveTo>
                  <a:pt x="315" y="1118"/>
                </a:moveTo>
                <a:cubicBezTo>
                  <a:pt x="11" y="1037"/>
                  <a:pt x="11" y="1037"/>
                  <a:pt x="11" y="1037"/>
                </a:cubicBezTo>
                <a:cubicBezTo>
                  <a:pt x="0" y="1033"/>
                  <a:pt x="0" y="1015"/>
                  <a:pt x="11" y="1012"/>
                </a:cubicBezTo>
                <a:cubicBezTo>
                  <a:pt x="315" y="930"/>
                  <a:pt x="315" y="930"/>
                  <a:pt x="315" y="930"/>
                </a:cubicBezTo>
                <a:cubicBezTo>
                  <a:pt x="319" y="929"/>
                  <a:pt x="323" y="930"/>
                  <a:pt x="326" y="933"/>
                </a:cubicBezTo>
                <a:cubicBezTo>
                  <a:pt x="330" y="935"/>
                  <a:pt x="331" y="939"/>
                  <a:pt x="331" y="942"/>
                </a:cubicBezTo>
                <a:cubicBezTo>
                  <a:pt x="331" y="1105"/>
                  <a:pt x="331" y="1105"/>
                  <a:pt x="331" y="1105"/>
                </a:cubicBezTo>
                <a:cubicBezTo>
                  <a:pt x="331" y="1110"/>
                  <a:pt x="330" y="1113"/>
                  <a:pt x="326" y="1116"/>
                </a:cubicBezTo>
                <a:cubicBezTo>
                  <a:pt x="323" y="1118"/>
                  <a:pt x="319" y="1119"/>
                  <a:pt x="315" y="1118"/>
                </a:cubicBezTo>
                <a:close/>
                <a:moveTo>
                  <a:pt x="2085" y="1012"/>
                </a:moveTo>
                <a:cubicBezTo>
                  <a:pt x="1782" y="930"/>
                  <a:pt x="1782" y="930"/>
                  <a:pt x="1782" y="930"/>
                </a:cubicBezTo>
                <a:cubicBezTo>
                  <a:pt x="1778" y="929"/>
                  <a:pt x="1773" y="930"/>
                  <a:pt x="1770" y="933"/>
                </a:cubicBezTo>
                <a:cubicBezTo>
                  <a:pt x="1767" y="935"/>
                  <a:pt x="1765" y="939"/>
                  <a:pt x="1765" y="942"/>
                </a:cubicBezTo>
                <a:cubicBezTo>
                  <a:pt x="1765" y="1105"/>
                  <a:pt x="1765" y="1105"/>
                  <a:pt x="1765" y="1105"/>
                </a:cubicBezTo>
                <a:cubicBezTo>
                  <a:pt x="1765" y="1110"/>
                  <a:pt x="1767" y="1113"/>
                  <a:pt x="1770" y="1116"/>
                </a:cubicBezTo>
                <a:cubicBezTo>
                  <a:pt x="1773" y="1118"/>
                  <a:pt x="1778" y="1119"/>
                  <a:pt x="1782" y="1118"/>
                </a:cubicBezTo>
                <a:cubicBezTo>
                  <a:pt x="2085" y="1037"/>
                  <a:pt x="2085" y="1037"/>
                  <a:pt x="2085" y="1037"/>
                </a:cubicBezTo>
                <a:cubicBezTo>
                  <a:pt x="2096" y="1033"/>
                  <a:pt x="2096" y="1015"/>
                  <a:pt x="2085" y="1012"/>
                </a:cubicBezTo>
                <a:close/>
                <a:moveTo>
                  <a:pt x="1125" y="1718"/>
                </a:moveTo>
                <a:cubicBezTo>
                  <a:pt x="962" y="1718"/>
                  <a:pt x="962" y="1718"/>
                  <a:pt x="962" y="1718"/>
                </a:cubicBezTo>
                <a:cubicBezTo>
                  <a:pt x="958" y="1718"/>
                  <a:pt x="954" y="1720"/>
                  <a:pt x="951" y="1722"/>
                </a:cubicBezTo>
                <a:cubicBezTo>
                  <a:pt x="949" y="1725"/>
                  <a:pt x="948" y="1730"/>
                  <a:pt x="949" y="1734"/>
                </a:cubicBezTo>
                <a:cubicBezTo>
                  <a:pt x="1031" y="2037"/>
                  <a:pt x="1031" y="2037"/>
                  <a:pt x="1031" y="2037"/>
                </a:cubicBezTo>
                <a:cubicBezTo>
                  <a:pt x="1034" y="2048"/>
                  <a:pt x="1053" y="2048"/>
                  <a:pt x="1056" y="2037"/>
                </a:cubicBezTo>
                <a:cubicBezTo>
                  <a:pt x="1138" y="1734"/>
                  <a:pt x="1138" y="1734"/>
                  <a:pt x="1138" y="1734"/>
                </a:cubicBezTo>
                <a:cubicBezTo>
                  <a:pt x="1139" y="1730"/>
                  <a:pt x="1138" y="1725"/>
                  <a:pt x="1136" y="1722"/>
                </a:cubicBezTo>
                <a:cubicBezTo>
                  <a:pt x="1133" y="1720"/>
                  <a:pt x="1129" y="1718"/>
                  <a:pt x="1125" y="1718"/>
                </a:cubicBezTo>
                <a:close/>
                <a:moveTo>
                  <a:pt x="962" y="331"/>
                </a:moveTo>
                <a:cubicBezTo>
                  <a:pt x="1125" y="331"/>
                  <a:pt x="1125" y="331"/>
                  <a:pt x="1125" y="331"/>
                </a:cubicBezTo>
                <a:cubicBezTo>
                  <a:pt x="1129" y="331"/>
                  <a:pt x="1133" y="329"/>
                  <a:pt x="1136" y="326"/>
                </a:cubicBezTo>
                <a:cubicBezTo>
                  <a:pt x="1138" y="323"/>
                  <a:pt x="1139" y="319"/>
                  <a:pt x="1138" y="315"/>
                </a:cubicBezTo>
                <a:cubicBezTo>
                  <a:pt x="1056" y="11"/>
                  <a:pt x="1056" y="11"/>
                  <a:pt x="1056" y="11"/>
                </a:cubicBezTo>
                <a:cubicBezTo>
                  <a:pt x="1053" y="0"/>
                  <a:pt x="1034" y="0"/>
                  <a:pt x="1031" y="11"/>
                </a:cubicBezTo>
                <a:cubicBezTo>
                  <a:pt x="949" y="315"/>
                  <a:pt x="949" y="315"/>
                  <a:pt x="949" y="315"/>
                </a:cubicBezTo>
                <a:cubicBezTo>
                  <a:pt x="948" y="319"/>
                  <a:pt x="949" y="323"/>
                  <a:pt x="951" y="326"/>
                </a:cubicBezTo>
                <a:cubicBezTo>
                  <a:pt x="954" y="329"/>
                  <a:pt x="958" y="331"/>
                  <a:pt x="962" y="331"/>
                </a:cubicBezTo>
                <a:close/>
                <a:moveTo>
                  <a:pt x="494" y="1457"/>
                </a:moveTo>
                <a:cubicBezTo>
                  <a:pt x="491" y="1454"/>
                  <a:pt x="488" y="1453"/>
                  <a:pt x="484" y="1453"/>
                </a:cubicBezTo>
                <a:cubicBezTo>
                  <a:pt x="480" y="1454"/>
                  <a:pt x="476" y="1456"/>
                  <a:pt x="474" y="1460"/>
                </a:cubicBezTo>
                <a:cubicBezTo>
                  <a:pt x="317" y="1731"/>
                  <a:pt x="317" y="1731"/>
                  <a:pt x="317" y="1731"/>
                </a:cubicBezTo>
                <a:cubicBezTo>
                  <a:pt x="311" y="1742"/>
                  <a:pt x="324" y="1755"/>
                  <a:pt x="335" y="1749"/>
                </a:cubicBezTo>
                <a:cubicBezTo>
                  <a:pt x="608" y="1593"/>
                  <a:pt x="608" y="1593"/>
                  <a:pt x="608" y="1593"/>
                </a:cubicBezTo>
                <a:cubicBezTo>
                  <a:pt x="611" y="1591"/>
                  <a:pt x="614" y="1587"/>
                  <a:pt x="614" y="1583"/>
                </a:cubicBezTo>
                <a:cubicBezTo>
                  <a:pt x="615" y="1579"/>
                  <a:pt x="613" y="1575"/>
                  <a:pt x="610" y="1572"/>
                </a:cubicBezTo>
                <a:lnTo>
                  <a:pt x="494" y="1457"/>
                </a:lnTo>
                <a:close/>
                <a:moveTo>
                  <a:pt x="1593" y="592"/>
                </a:moveTo>
                <a:cubicBezTo>
                  <a:pt x="1596" y="595"/>
                  <a:pt x="1600" y="596"/>
                  <a:pt x="1604" y="595"/>
                </a:cubicBezTo>
                <a:cubicBezTo>
                  <a:pt x="1607" y="595"/>
                  <a:pt x="1610" y="593"/>
                  <a:pt x="1613" y="589"/>
                </a:cubicBezTo>
                <a:cubicBezTo>
                  <a:pt x="1770" y="317"/>
                  <a:pt x="1770" y="317"/>
                  <a:pt x="1770" y="317"/>
                </a:cubicBezTo>
                <a:cubicBezTo>
                  <a:pt x="1776" y="307"/>
                  <a:pt x="1762" y="293"/>
                  <a:pt x="1752" y="299"/>
                </a:cubicBezTo>
                <a:cubicBezTo>
                  <a:pt x="1479" y="456"/>
                  <a:pt x="1479" y="456"/>
                  <a:pt x="1479" y="456"/>
                </a:cubicBezTo>
                <a:cubicBezTo>
                  <a:pt x="1476" y="458"/>
                  <a:pt x="1473" y="461"/>
                  <a:pt x="1473" y="465"/>
                </a:cubicBezTo>
                <a:cubicBezTo>
                  <a:pt x="1472" y="469"/>
                  <a:pt x="1474" y="474"/>
                  <a:pt x="1477" y="476"/>
                </a:cubicBezTo>
                <a:lnTo>
                  <a:pt x="1593" y="592"/>
                </a:lnTo>
                <a:close/>
                <a:moveTo>
                  <a:pt x="1550" y="1460"/>
                </a:moveTo>
                <a:cubicBezTo>
                  <a:pt x="1548" y="1456"/>
                  <a:pt x="1545" y="1454"/>
                  <a:pt x="1541" y="1453"/>
                </a:cubicBezTo>
                <a:cubicBezTo>
                  <a:pt x="1537" y="1453"/>
                  <a:pt x="1533" y="1454"/>
                  <a:pt x="1530" y="1457"/>
                </a:cubicBezTo>
                <a:cubicBezTo>
                  <a:pt x="1414" y="1572"/>
                  <a:pt x="1414" y="1572"/>
                  <a:pt x="1414" y="1572"/>
                </a:cubicBezTo>
                <a:cubicBezTo>
                  <a:pt x="1412" y="1575"/>
                  <a:pt x="1410" y="1579"/>
                  <a:pt x="1411" y="1583"/>
                </a:cubicBezTo>
                <a:cubicBezTo>
                  <a:pt x="1411" y="1587"/>
                  <a:pt x="1414" y="1591"/>
                  <a:pt x="1417" y="1593"/>
                </a:cubicBezTo>
                <a:cubicBezTo>
                  <a:pt x="1690" y="1749"/>
                  <a:pt x="1690" y="1749"/>
                  <a:pt x="1690" y="1749"/>
                </a:cubicBezTo>
                <a:cubicBezTo>
                  <a:pt x="1699" y="1755"/>
                  <a:pt x="1713" y="1742"/>
                  <a:pt x="1707" y="1731"/>
                </a:cubicBezTo>
                <a:lnTo>
                  <a:pt x="1550" y="1460"/>
                </a:lnTo>
                <a:close/>
                <a:moveTo>
                  <a:pt x="412" y="590"/>
                </a:moveTo>
                <a:cubicBezTo>
                  <a:pt x="414" y="593"/>
                  <a:pt x="418" y="595"/>
                  <a:pt x="421" y="596"/>
                </a:cubicBezTo>
                <a:cubicBezTo>
                  <a:pt x="425" y="596"/>
                  <a:pt x="429" y="595"/>
                  <a:pt x="432" y="592"/>
                </a:cubicBezTo>
                <a:cubicBezTo>
                  <a:pt x="547" y="476"/>
                  <a:pt x="547" y="476"/>
                  <a:pt x="547" y="476"/>
                </a:cubicBezTo>
                <a:cubicBezTo>
                  <a:pt x="550" y="474"/>
                  <a:pt x="552" y="470"/>
                  <a:pt x="551" y="466"/>
                </a:cubicBezTo>
                <a:cubicBezTo>
                  <a:pt x="551" y="462"/>
                  <a:pt x="549" y="459"/>
                  <a:pt x="546" y="457"/>
                </a:cubicBezTo>
                <a:cubicBezTo>
                  <a:pt x="294" y="321"/>
                  <a:pt x="294" y="321"/>
                  <a:pt x="294" y="321"/>
                </a:cubicBezTo>
                <a:cubicBezTo>
                  <a:pt x="284" y="316"/>
                  <a:pt x="271" y="329"/>
                  <a:pt x="276" y="338"/>
                </a:cubicBezTo>
                <a:lnTo>
                  <a:pt x="412" y="59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86" name="Group 185">
            <a:extLst>
              <a:ext uri="{FF2B5EF4-FFF2-40B4-BE49-F238E27FC236}">
                <a16:creationId xmlns:a16="http://schemas.microsoft.com/office/drawing/2014/main" id="{704D4F57-A9E3-4B98-A46A-7C4AAE4606EF}"/>
              </a:ext>
            </a:extLst>
          </p:cNvPr>
          <p:cNvGrpSpPr/>
          <p:nvPr/>
        </p:nvGrpSpPr>
        <p:grpSpPr>
          <a:xfrm>
            <a:off x="954097" y="399147"/>
            <a:ext cx="164464" cy="164464"/>
            <a:chOff x="-365760" y="528320"/>
            <a:chExt cx="1584960" cy="1584960"/>
          </a:xfrm>
        </p:grpSpPr>
        <p:sp>
          <p:nvSpPr>
            <p:cNvPr id="187" name="Freeform 73">
              <a:extLst>
                <a:ext uri="{FF2B5EF4-FFF2-40B4-BE49-F238E27FC236}">
                  <a16:creationId xmlns:a16="http://schemas.microsoft.com/office/drawing/2014/main" id="{35BD2C31-C774-4078-8E22-3BFD46824B6D}"/>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8" name="Oval 187">
              <a:extLst>
                <a:ext uri="{FF2B5EF4-FFF2-40B4-BE49-F238E27FC236}">
                  <a16:creationId xmlns:a16="http://schemas.microsoft.com/office/drawing/2014/main" id="{2256FC04-1511-410F-8304-8C96AEA9C296}"/>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89" name="Freeform 71">
            <a:extLst>
              <a:ext uri="{FF2B5EF4-FFF2-40B4-BE49-F238E27FC236}">
                <a16:creationId xmlns:a16="http://schemas.microsoft.com/office/drawing/2014/main" id="{6C7915C9-CE5B-434F-A7C2-1199013FBF27}"/>
              </a:ext>
            </a:extLst>
          </p:cNvPr>
          <p:cNvSpPr>
            <a:spLocks/>
          </p:cNvSpPr>
          <p:nvPr/>
        </p:nvSpPr>
        <p:spPr bwMode="auto">
          <a:xfrm>
            <a:off x="1026621" y="481078"/>
            <a:ext cx="18000" cy="216000"/>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90" name="Group 189">
            <a:extLst>
              <a:ext uri="{FF2B5EF4-FFF2-40B4-BE49-F238E27FC236}">
                <a16:creationId xmlns:a16="http://schemas.microsoft.com/office/drawing/2014/main" id="{51BCE40A-4A32-4E9E-B1BF-4B266985A169}"/>
              </a:ext>
            </a:extLst>
          </p:cNvPr>
          <p:cNvGrpSpPr/>
          <p:nvPr/>
        </p:nvGrpSpPr>
        <p:grpSpPr>
          <a:xfrm>
            <a:off x="680625" y="399147"/>
            <a:ext cx="164464" cy="164464"/>
            <a:chOff x="-365760" y="528320"/>
            <a:chExt cx="1584960" cy="1584960"/>
          </a:xfrm>
        </p:grpSpPr>
        <p:sp>
          <p:nvSpPr>
            <p:cNvPr id="191" name="Freeform 73">
              <a:extLst>
                <a:ext uri="{FF2B5EF4-FFF2-40B4-BE49-F238E27FC236}">
                  <a16:creationId xmlns:a16="http://schemas.microsoft.com/office/drawing/2014/main" id="{4BB03770-4C15-4B24-B51D-D8B59C7F5EFB}"/>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2" name="Oval 191">
              <a:extLst>
                <a:ext uri="{FF2B5EF4-FFF2-40B4-BE49-F238E27FC236}">
                  <a16:creationId xmlns:a16="http://schemas.microsoft.com/office/drawing/2014/main" id="{8A266EA3-7CAA-44F8-8325-BF99137F160D}"/>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93" name="Freeform 71">
            <a:extLst>
              <a:ext uri="{FF2B5EF4-FFF2-40B4-BE49-F238E27FC236}">
                <a16:creationId xmlns:a16="http://schemas.microsoft.com/office/drawing/2014/main" id="{FA2FBC2E-EB3F-4E69-842E-8CCACBA8CB32}"/>
              </a:ext>
            </a:extLst>
          </p:cNvPr>
          <p:cNvSpPr>
            <a:spLocks/>
          </p:cNvSpPr>
          <p:nvPr/>
        </p:nvSpPr>
        <p:spPr bwMode="auto">
          <a:xfrm>
            <a:off x="753494" y="481078"/>
            <a:ext cx="18000" cy="216000"/>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4" name="Freeform 71">
            <a:extLst>
              <a:ext uri="{FF2B5EF4-FFF2-40B4-BE49-F238E27FC236}">
                <a16:creationId xmlns:a16="http://schemas.microsoft.com/office/drawing/2014/main" id="{6BD08325-C23C-4D0E-B5DB-C4845F288F00}"/>
              </a:ext>
            </a:extLst>
          </p:cNvPr>
          <p:cNvSpPr>
            <a:spLocks/>
          </p:cNvSpPr>
          <p:nvPr/>
        </p:nvSpPr>
        <p:spPr bwMode="auto">
          <a:xfrm>
            <a:off x="879780" y="300034"/>
            <a:ext cx="45719" cy="394537"/>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95" name="Group 194">
            <a:extLst>
              <a:ext uri="{FF2B5EF4-FFF2-40B4-BE49-F238E27FC236}">
                <a16:creationId xmlns:a16="http://schemas.microsoft.com/office/drawing/2014/main" id="{318F764A-5BEA-4189-8BB6-1E6C3A0AD2A6}"/>
              </a:ext>
            </a:extLst>
          </p:cNvPr>
          <p:cNvGrpSpPr/>
          <p:nvPr/>
        </p:nvGrpSpPr>
        <p:grpSpPr>
          <a:xfrm>
            <a:off x="736055" y="133700"/>
            <a:ext cx="332668" cy="332668"/>
            <a:chOff x="-365760" y="528320"/>
            <a:chExt cx="1584960" cy="1584960"/>
          </a:xfrm>
        </p:grpSpPr>
        <p:sp>
          <p:nvSpPr>
            <p:cNvPr id="196" name="Freeform 73">
              <a:extLst>
                <a:ext uri="{FF2B5EF4-FFF2-40B4-BE49-F238E27FC236}">
                  <a16:creationId xmlns:a16="http://schemas.microsoft.com/office/drawing/2014/main" id="{9E10BA91-7CF3-47B8-B572-2F9142EDBCDE}"/>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7" name="Oval 196">
              <a:extLst>
                <a:ext uri="{FF2B5EF4-FFF2-40B4-BE49-F238E27FC236}">
                  <a16:creationId xmlns:a16="http://schemas.microsoft.com/office/drawing/2014/main" id="{0DBF5787-5DC0-45CB-B952-73ACFC85BD96}"/>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98" name="Group 197">
            <a:extLst>
              <a:ext uri="{FF2B5EF4-FFF2-40B4-BE49-F238E27FC236}">
                <a16:creationId xmlns:a16="http://schemas.microsoft.com/office/drawing/2014/main" id="{63F60C41-A223-48AD-B850-7AB661E44384}"/>
              </a:ext>
            </a:extLst>
          </p:cNvPr>
          <p:cNvGrpSpPr/>
          <p:nvPr/>
        </p:nvGrpSpPr>
        <p:grpSpPr>
          <a:xfrm>
            <a:off x="556555" y="523883"/>
            <a:ext cx="125439" cy="170688"/>
            <a:chOff x="2597950" y="4764135"/>
            <a:chExt cx="347663" cy="473075"/>
          </a:xfrm>
        </p:grpSpPr>
        <p:sp>
          <p:nvSpPr>
            <p:cNvPr id="199" name="Rectangle: Rounded Corners 198">
              <a:extLst>
                <a:ext uri="{FF2B5EF4-FFF2-40B4-BE49-F238E27FC236}">
                  <a16:creationId xmlns:a16="http://schemas.microsoft.com/office/drawing/2014/main" id="{12F78D0C-A91C-42DD-8235-C6A15C83DAFD}"/>
                </a:ext>
              </a:extLst>
            </p:cNvPr>
            <p:cNvSpPr/>
            <p:nvPr/>
          </p:nvSpPr>
          <p:spPr>
            <a:xfrm>
              <a:off x="2624214" y="4786659"/>
              <a:ext cx="207734" cy="430017"/>
            </a:xfrm>
            <a:prstGeom prst="roundRect">
              <a:avLst/>
            </a:prstGeom>
            <a:solidFill>
              <a:srgbClr val="333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00" name="Group 199">
              <a:extLst>
                <a:ext uri="{FF2B5EF4-FFF2-40B4-BE49-F238E27FC236}">
                  <a16:creationId xmlns:a16="http://schemas.microsoft.com/office/drawing/2014/main" id="{E1C29630-1CA4-4844-9F1B-EDA2CB98183A}"/>
                </a:ext>
              </a:extLst>
            </p:cNvPr>
            <p:cNvGrpSpPr/>
            <p:nvPr/>
          </p:nvGrpSpPr>
          <p:grpSpPr>
            <a:xfrm>
              <a:off x="2597950" y="4764135"/>
              <a:ext cx="347663" cy="473075"/>
              <a:chOff x="460375" y="2430463"/>
              <a:chExt cx="347663" cy="473075"/>
            </a:xfrm>
          </p:grpSpPr>
          <p:sp>
            <p:nvSpPr>
              <p:cNvPr id="201" name="Freeform 58">
                <a:extLst>
                  <a:ext uri="{FF2B5EF4-FFF2-40B4-BE49-F238E27FC236}">
                    <a16:creationId xmlns:a16="http://schemas.microsoft.com/office/drawing/2014/main" id="{D91BEF3F-1410-42B1-9DFC-EB222F5B5B9F}"/>
                  </a:ext>
                </a:extLst>
              </p:cNvPr>
              <p:cNvSpPr>
                <a:spLocks noEditPoints="1"/>
              </p:cNvSpPr>
              <p:nvPr/>
            </p:nvSpPr>
            <p:spPr bwMode="auto">
              <a:xfrm>
                <a:off x="460375" y="2430463"/>
                <a:ext cx="341312" cy="473075"/>
              </a:xfrm>
              <a:custGeom>
                <a:avLst/>
                <a:gdLst>
                  <a:gd name="T0" fmla="*/ 133 w 174"/>
                  <a:gd name="T1" fmla="*/ 105 h 243"/>
                  <a:gd name="T2" fmla="*/ 141 w 174"/>
                  <a:gd name="T3" fmla="*/ 114 h 243"/>
                  <a:gd name="T4" fmla="*/ 149 w 174"/>
                  <a:gd name="T5" fmla="*/ 122 h 243"/>
                  <a:gd name="T6" fmla="*/ 151 w 174"/>
                  <a:gd name="T7" fmla="*/ 124 h 243"/>
                  <a:gd name="T8" fmla="*/ 149 w 174"/>
                  <a:gd name="T9" fmla="*/ 126 h 243"/>
                  <a:gd name="T10" fmla="*/ 151 w 174"/>
                  <a:gd name="T11" fmla="*/ 127 h 243"/>
                  <a:gd name="T12" fmla="*/ 149 w 174"/>
                  <a:gd name="T13" fmla="*/ 129 h 243"/>
                  <a:gd name="T14" fmla="*/ 152 w 174"/>
                  <a:gd name="T15" fmla="*/ 131 h 243"/>
                  <a:gd name="T16" fmla="*/ 146 w 174"/>
                  <a:gd name="T17" fmla="*/ 216 h 243"/>
                  <a:gd name="T18" fmla="*/ 142 w 174"/>
                  <a:gd name="T19" fmla="*/ 216 h 243"/>
                  <a:gd name="T20" fmla="*/ 139 w 174"/>
                  <a:gd name="T21" fmla="*/ 168 h 243"/>
                  <a:gd name="T22" fmla="*/ 128 w 174"/>
                  <a:gd name="T23" fmla="*/ 132 h 243"/>
                  <a:gd name="T24" fmla="*/ 109 w 174"/>
                  <a:gd name="T25" fmla="*/ 0 h 243"/>
                  <a:gd name="T26" fmla="*/ 0 w 174"/>
                  <a:gd name="T27" fmla="*/ 20 h 243"/>
                  <a:gd name="T28" fmla="*/ 19 w 174"/>
                  <a:gd name="T29" fmla="*/ 243 h 243"/>
                  <a:gd name="T30" fmla="*/ 128 w 174"/>
                  <a:gd name="T31" fmla="*/ 224 h 243"/>
                  <a:gd name="T32" fmla="*/ 132 w 174"/>
                  <a:gd name="T33" fmla="*/ 139 h 243"/>
                  <a:gd name="T34" fmla="*/ 135 w 174"/>
                  <a:gd name="T35" fmla="*/ 185 h 243"/>
                  <a:gd name="T36" fmla="*/ 145 w 174"/>
                  <a:gd name="T37" fmla="*/ 221 h 243"/>
                  <a:gd name="T38" fmla="*/ 156 w 174"/>
                  <a:gd name="T39" fmla="*/ 139 h 243"/>
                  <a:gd name="T40" fmla="*/ 159 w 174"/>
                  <a:gd name="T41" fmla="*/ 131 h 243"/>
                  <a:gd name="T42" fmla="*/ 156 w 174"/>
                  <a:gd name="T43" fmla="*/ 129 h 243"/>
                  <a:gd name="T44" fmla="*/ 159 w 174"/>
                  <a:gd name="T45" fmla="*/ 127 h 243"/>
                  <a:gd name="T46" fmla="*/ 156 w 174"/>
                  <a:gd name="T47" fmla="*/ 126 h 243"/>
                  <a:gd name="T48" fmla="*/ 159 w 174"/>
                  <a:gd name="T49" fmla="*/ 124 h 243"/>
                  <a:gd name="T50" fmla="*/ 159 w 174"/>
                  <a:gd name="T51" fmla="*/ 122 h 243"/>
                  <a:gd name="T52" fmla="*/ 167 w 174"/>
                  <a:gd name="T53" fmla="*/ 113 h 243"/>
                  <a:gd name="T54" fmla="*/ 174 w 174"/>
                  <a:gd name="T55" fmla="*/ 92 h 243"/>
                  <a:gd name="T56" fmla="*/ 64 w 174"/>
                  <a:gd name="T57" fmla="*/ 174 h 243"/>
                  <a:gd name="T58" fmla="*/ 64 w 174"/>
                  <a:gd name="T59" fmla="*/ 100 h 243"/>
                  <a:gd name="T60" fmla="*/ 64 w 174"/>
                  <a:gd name="T61" fmla="*/ 174 h 243"/>
                  <a:gd name="T62" fmla="*/ 101 w 174"/>
                  <a:gd name="T63" fmla="*/ 82 h 243"/>
                  <a:gd name="T64" fmla="*/ 16 w 174"/>
                  <a:gd name="T65" fmla="*/ 71 h 243"/>
                  <a:gd name="T66" fmla="*/ 27 w 174"/>
                  <a:gd name="T67" fmla="*/ 21 h 243"/>
                  <a:gd name="T68" fmla="*/ 112 w 174"/>
                  <a:gd name="T69" fmla="*/ 3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243">
                    <a:moveTo>
                      <a:pt x="133" y="92"/>
                    </a:moveTo>
                    <a:cubicBezTo>
                      <a:pt x="133" y="105"/>
                      <a:pt x="133" y="105"/>
                      <a:pt x="133" y="105"/>
                    </a:cubicBezTo>
                    <a:cubicBezTo>
                      <a:pt x="137" y="105"/>
                      <a:pt x="141" y="108"/>
                      <a:pt x="141" y="113"/>
                    </a:cubicBezTo>
                    <a:cubicBezTo>
                      <a:pt x="141" y="114"/>
                      <a:pt x="141" y="114"/>
                      <a:pt x="141" y="114"/>
                    </a:cubicBezTo>
                    <a:cubicBezTo>
                      <a:pt x="141" y="118"/>
                      <a:pt x="144" y="122"/>
                      <a:pt x="148" y="122"/>
                    </a:cubicBezTo>
                    <a:cubicBezTo>
                      <a:pt x="149" y="122"/>
                      <a:pt x="149" y="122"/>
                      <a:pt x="149" y="122"/>
                    </a:cubicBezTo>
                    <a:cubicBezTo>
                      <a:pt x="149" y="124"/>
                      <a:pt x="149" y="124"/>
                      <a:pt x="149" y="124"/>
                    </a:cubicBezTo>
                    <a:cubicBezTo>
                      <a:pt x="151" y="124"/>
                      <a:pt x="151" y="124"/>
                      <a:pt x="151" y="124"/>
                    </a:cubicBezTo>
                    <a:cubicBezTo>
                      <a:pt x="151" y="126"/>
                      <a:pt x="151" y="126"/>
                      <a:pt x="151" y="126"/>
                    </a:cubicBezTo>
                    <a:cubicBezTo>
                      <a:pt x="149" y="126"/>
                      <a:pt x="149" y="126"/>
                      <a:pt x="149" y="126"/>
                    </a:cubicBezTo>
                    <a:cubicBezTo>
                      <a:pt x="149" y="127"/>
                      <a:pt x="149" y="127"/>
                      <a:pt x="149" y="127"/>
                    </a:cubicBezTo>
                    <a:cubicBezTo>
                      <a:pt x="151" y="127"/>
                      <a:pt x="151" y="127"/>
                      <a:pt x="151" y="127"/>
                    </a:cubicBezTo>
                    <a:cubicBezTo>
                      <a:pt x="151" y="129"/>
                      <a:pt x="151" y="129"/>
                      <a:pt x="151" y="129"/>
                    </a:cubicBezTo>
                    <a:cubicBezTo>
                      <a:pt x="149" y="129"/>
                      <a:pt x="149" y="129"/>
                      <a:pt x="149" y="129"/>
                    </a:cubicBezTo>
                    <a:cubicBezTo>
                      <a:pt x="149" y="131"/>
                      <a:pt x="149" y="131"/>
                      <a:pt x="149" y="131"/>
                    </a:cubicBezTo>
                    <a:cubicBezTo>
                      <a:pt x="152" y="131"/>
                      <a:pt x="152" y="131"/>
                      <a:pt x="152" y="131"/>
                    </a:cubicBezTo>
                    <a:cubicBezTo>
                      <a:pt x="152" y="134"/>
                      <a:pt x="152" y="136"/>
                      <a:pt x="152" y="139"/>
                    </a:cubicBezTo>
                    <a:cubicBezTo>
                      <a:pt x="152" y="166"/>
                      <a:pt x="153" y="210"/>
                      <a:pt x="146" y="216"/>
                    </a:cubicBezTo>
                    <a:cubicBezTo>
                      <a:pt x="146" y="217"/>
                      <a:pt x="146" y="217"/>
                      <a:pt x="145" y="217"/>
                    </a:cubicBezTo>
                    <a:cubicBezTo>
                      <a:pt x="144" y="217"/>
                      <a:pt x="143" y="217"/>
                      <a:pt x="142" y="216"/>
                    </a:cubicBezTo>
                    <a:cubicBezTo>
                      <a:pt x="139" y="212"/>
                      <a:pt x="139" y="202"/>
                      <a:pt x="139" y="185"/>
                    </a:cubicBezTo>
                    <a:cubicBezTo>
                      <a:pt x="139" y="180"/>
                      <a:pt x="139" y="174"/>
                      <a:pt x="139" y="168"/>
                    </a:cubicBezTo>
                    <a:cubicBezTo>
                      <a:pt x="139" y="152"/>
                      <a:pt x="138" y="142"/>
                      <a:pt x="135" y="137"/>
                    </a:cubicBezTo>
                    <a:cubicBezTo>
                      <a:pt x="133" y="133"/>
                      <a:pt x="131" y="132"/>
                      <a:pt x="128" y="132"/>
                    </a:cubicBezTo>
                    <a:cubicBezTo>
                      <a:pt x="128" y="20"/>
                      <a:pt x="128" y="20"/>
                      <a:pt x="128" y="20"/>
                    </a:cubicBezTo>
                    <a:cubicBezTo>
                      <a:pt x="128" y="9"/>
                      <a:pt x="119" y="0"/>
                      <a:pt x="109" y="0"/>
                    </a:cubicBezTo>
                    <a:cubicBezTo>
                      <a:pt x="19" y="0"/>
                      <a:pt x="19" y="0"/>
                      <a:pt x="19" y="0"/>
                    </a:cubicBezTo>
                    <a:cubicBezTo>
                      <a:pt x="9" y="0"/>
                      <a:pt x="0" y="9"/>
                      <a:pt x="0" y="20"/>
                    </a:cubicBezTo>
                    <a:cubicBezTo>
                      <a:pt x="0" y="224"/>
                      <a:pt x="0" y="224"/>
                      <a:pt x="0" y="224"/>
                    </a:cubicBezTo>
                    <a:cubicBezTo>
                      <a:pt x="0" y="235"/>
                      <a:pt x="9" y="243"/>
                      <a:pt x="19" y="243"/>
                    </a:cubicBezTo>
                    <a:cubicBezTo>
                      <a:pt x="109" y="243"/>
                      <a:pt x="109" y="243"/>
                      <a:pt x="109" y="243"/>
                    </a:cubicBezTo>
                    <a:cubicBezTo>
                      <a:pt x="119" y="243"/>
                      <a:pt x="128" y="235"/>
                      <a:pt x="128" y="224"/>
                    </a:cubicBezTo>
                    <a:cubicBezTo>
                      <a:pt x="128" y="135"/>
                      <a:pt x="128" y="135"/>
                      <a:pt x="128" y="135"/>
                    </a:cubicBezTo>
                    <a:cubicBezTo>
                      <a:pt x="130" y="136"/>
                      <a:pt x="131" y="136"/>
                      <a:pt x="132" y="139"/>
                    </a:cubicBezTo>
                    <a:cubicBezTo>
                      <a:pt x="134" y="143"/>
                      <a:pt x="136" y="153"/>
                      <a:pt x="136" y="168"/>
                    </a:cubicBezTo>
                    <a:cubicBezTo>
                      <a:pt x="136" y="174"/>
                      <a:pt x="135" y="180"/>
                      <a:pt x="135" y="185"/>
                    </a:cubicBezTo>
                    <a:cubicBezTo>
                      <a:pt x="135" y="204"/>
                      <a:pt x="135" y="214"/>
                      <a:pt x="139" y="218"/>
                    </a:cubicBezTo>
                    <a:cubicBezTo>
                      <a:pt x="141" y="220"/>
                      <a:pt x="143" y="221"/>
                      <a:pt x="145" y="221"/>
                    </a:cubicBezTo>
                    <a:cubicBezTo>
                      <a:pt x="146" y="221"/>
                      <a:pt x="148" y="220"/>
                      <a:pt x="149" y="219"/>
                    </a:cubicBezTo>
                    <a:cubicBezTo>
                      <a:pt x="156" y="212"/>
                      <a:pt x="156" y="179"/>
                      <a:pt x="156" y="139"/>
                    </a:cubicBezTo>
                    <a:cubicBezTo>
                      <a:pt x="156" y="136"/>
                      <a:pt x="156" y="134"/>
                      <a:pt x="156" y="131"/>
                    </a:cubicBezTo>
                    <a:cubicBezTo>
                      <a:pt x="159" y="131"/>
                      <a:pt x="159" y="131"/>
                      <a:pt x="159" y="131"/>
                    </a:cubicBezTo>
                    <a:cubicBezTo>
                      <a:pt x="159" y="129"/>
                      <a:pt x="159" y="129"/>
                      <a:pt x="159" y="129"/>
                    </a:cubicBezTo>
                    <a:cubicBezTo>
                      <a:pt x="156" y="129"/>
                      <a:pt x="156" y="129"/>
                      <a:pt x="156" y="129"/>
                    </a:cubicBezTo>
                    <a:cubicBezTo>
                      <a:pt x="156" y="127"/>
                      <a:pt x="156" y="127"/>
                      <a:pt x="156" y="127"/>
                    </a:cubicBezTo>
                    <a:cubicBezTo>
                      <a:pt x="159" y="127"/>
                      <a:pt x="159" y="127"/>
                      <a:pt x="159" y="127"/>
                    </a:cubicBezTo>
                    <a:cubicBezTo>
                      <a:pt x="159" y="126"/>
                      <a:pt x="159" y="126"/>
                      <a:pt x="159" y="126"/>
                    </a:cubicBezTo>
                    <a:cubicBezTo>
                      <a:pt x="156" y="126"/>
                      <a:pt x="156" y="126"/>
                      <a:pt x="156" y="126"/>
                    </a:cubicBezTo>
                    <a:cubicBezTo>
                      <a:pt x="156" y="124"/>
                      <a:pt x="156" y="124"/>
                      <a:pt x="156" y="124"/>
                    </a:cubicBezTo>
                    <a:cubicBezTo>
                      <a:pt x="159" y="124"/>
                      <a:pt x="159" y="124"/>
                      <a:pt x="159" y="124"/>
                    </a:cubicBezTo>
                    <a:cubicBezTo>
                      <a:pt x="158" y="122"/>
                      <a:pt x="158" y="122"/>
                      <a:pt x="158" y="122"/>
                    </a:cubicBezTo>
                    <a:cubicBezTo>
                      <a:pt x="159" y="122"/>
                      <a:pt x="159" y="122"/>
                      <a:pt x="159" y="122"/>
                    </a:cubicBezTo>
                    <a:cubicBezTo>
                      <a:pt x="163" y="122"/>
                      <a:pt x="167" y="118"/>
                      <a:pt x="167" y="113"/>
                    </a:cubicBezTo>
                    <a:cubicBezTo>
                      <a:pt x="167" y="113"/>
                      <a:pt x="167" y="113"/>
                      <a:pt x="167" y="113"/>
                    </a:cubicBezTo>
                    <a:cubicBezTo>
                      <a:pt x="167" y="108"/>
                      <a:pt x="170" y="105"/>
                      <a:pt x="174" y="105"/>
                    </a:cubicBezTo>
                    <a:cubicBezTo>
                      <a:pt x="174" y="92"/>
                      <a:pt x="174" y="92"/>
                      <a:pt x="174" y="92"/>
                    </a:cubicBezTo>
                    <a:lnTo>
                      <a:pt x="133" y="92"/>
                    </a:lnTo>
                    <a:close/>
                    <a:moveTo>
                      <a:pt x="64" y="174"/>
                    </a:moveTo>
                    <a:cubicBezTo>
                      <a:pt x="44" y="174"/>
                      <a:pt x="27" y="158"/>
                      <a:pt x="27" y="137"/>
                    </a:cubicBezTo>
                    <a:cubicBezTo>
                      <a:pt x="27" y="117"/>
                      <a:pt x="44" y="100"/>
                      <a:pt x="64" y="100"/>
                    </a:cubicBezTo>
                    <a:cubicBezTo>
                      <a:pt x="85" y="100"/>
                      <a:pt x="101" y="117"/>
                      <a:pt x="101" y="137"/>
                    </a:cubicBezTo>
                    <a:cubicBezTo>
                      <a:pt x="101" y="158"/>
                      <a:pt x="85" y="174"/>
                      <a:pt x="64" y="174"/>
                    </a:cubicBezTo>
                    <a:close/>
                    <a:moveTo>
                      <a:pt x="112" y="71"/>
                    </a:moveTo>
                    <a:cubicBezTo>
                      <a:pt x="112" y="77"/>
                      <a:pt x="107" y="82"/>
                      <a:pt x="101" y="82"/>
                    </a:cubicBezTo>
                    <a:cubicBezTo>
                      <a:pt x="27" y="82"/>
                      <a:pt x="27" y="82"/>
                      <a:pt x="27" y="82"/>
                    </a:cubicBezTo>
                    <a:cubicBezTo>
                      <a:pt x="21" y="82"/>
                      <a:pt x="16" y="77"/>
                      <a:pt x="16" y="71"/>
                    </a:cubicBezTo>
                    <a:cubicBezTo>
                      <a:pt x="16" y="32"/>
                      <a:pt x="16" y="32"/>
                      <a:pt x="16" y="32"/>
                    </a:cubicBezTo>
                    <a:cubicBezTo>
                      <a:pt x="16" y="26"/>
                      <a:pt x="21" y="21"/>
                      <a:pt x="27" y="21"/>
                    </a:cubicBezTo>
                    <a:cubicBezTo>
                      <a:pt x="101" y="21"/>
                      <a:pt x="101" y="21"/>
                      <a:pt x="101" y="21"/>
                    </a:cubicBezTo>
                    <a:cubicBezTo>
                      <a:pt x="107" y="21"/>
                      <a:pt x="112" y="26"/>
                      <a:pt x="112" y="32"/>
                    </a:cubicBezTo>
                    <a:lnTo>
                      <a:pt x="112"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2" name="Freeform 59">
                <a:extLst>
                  <a:ext uri="{FF2B5EF4-FFF2-40B4-BE49-F238E27FC236}">
                    <a16:creationId xmlns:a16="http://schemas.microsoft.com/office/drawing/2014/main" id="{816999E1-455A-43B9-B34B-E3CE57739DDA}"/>
                  </a:ext>
                </a:extLst>
              </p:cNvPr>
              <p:cNvSpPr>
                <a:spLocks/>
              </p:cNvSpPr>
              <p:nvPr/>
            </p:nvSpPr>
            <p:spPr bwMode="auto">
              <a:xfrm>
                <a:off x="715963" y="2560638"/>
                <a:ext cx="92075" cy="47625"/>
              </a:xfrm>
              <a:custGeom>
                <a:avLst/>
                <a:gdLst>
                  <a:gd name="T0" fmla="*/ 0 w 47"/>
                  <a:gd name="T1" fmla="*/ 22 h 24"/>
                  <a:gd name="T2" fmla="*/ 3 w 47"/>
                  <a:gd name="T3" fmla="*/ 22 h 24"/>
                  <a:gd name="T4" fmla="*/ 3 w 47"/>
                  <a:gd name="T5" fmla="*/ 24 h 24"/>
                  <a:gd name="T6" fmla="*/ 3 w 47"/>
                  <a:gd name="T7" fmla="*/ 22 h 24"/>
                  <a:gd name="T8" fmla="*/ 44 w 47"/>
                  <a:gd name="T9" fmla="*/ 22 h 24"/>
                  <a:gd name="T10" fmla="*/ 44 w 47"/>
                  <a:gd name="T11" fmla="*/ 22 h 24"/>
                  <a:gd name="T12" fmla="*/ 47 w 47"/>
                  <a:gd name="T13" fmla="*/ 22 h 24"/>
                  <a:gd name="T14" fmla="*/ 47 w 47"/>
                  <a:gd name="T15" fmla="*/ 19 h 24"/>
                  <a:gd name="T16" fmla="*/ 35 w 47"/>
                  <a:gd name="T17" fmla="*/ 19 h 24"/>
                  <a:gd name="T18" fmla="*/ 35 w 47"/>
                  <a:gd name="T19" fmla="*/ 3 h 24"/>
                  <a:gd name="T20" fmla="*/ 34 w 47"/>
                  <a:gd name="T21" fmla="*/ 1 h 24"/>
                  <a:gd name="T22" fmla="*/ 32 w 47"/>
                  <a:gd name="T23" fmla="*/ 0 h 24"/>
                  <a:gd name="T24" fmla="*/ 32 w 47"/>
                  <a:gd name="T25" fmla="*/ 0 h 24"/>
                  <a:gd name="T26" fmla="*/ 30 w 47"/>
                  <a:gd name="T27" fmla="*/ 3 h 24"/>
                  <a:gd name="T28" fmla="*/ 30 w 47"/>
                  <a:gd name="T29" fmla="*/ 19 h 24"/>
                  <a:gd name="T30" fmla="*/ 17 w 47"/>
                  <a:gd name="T31" fmla="*/ 19 h 24"/>
                  <a:gd name="T32" fmla="*/ 17 w 47"/>
                  <a:gd name="T33" fmla="*/ 3 h 24"/>
                  <a:gd name="T34" fmla="*/ 15 w 47"/>
                  <a:gd name="T35" fmla="*/ 0 h 24"/>
                  <a:gd name="T36" fmla="*/ 14 w 47"/>
                  <a:gd name="T37" fmla="*/ 0 h 24"/>
                  <a:gd name="T38" fmla="*/ 13 w 47"/>
                  <a:gd name="T39" fmla="*/ 1 h 24"/>
                  <a:gd name="T40" fmla="*/ 12 w 47"/>
                  <a:gd name="T41" fmla="*/ 3 h 24"/>
                  <a:gd name="T42" fmla="*/ 12 w 47"/>
                  <a:gd name="T43" fmla="*/ 19 h 24"/>
                  <a:gd name="T44" fmla="*/ 0 w 47"/>
                  <a:gd name="T45" fmla="*/ 19 h 24"/>
                  <a:gd name="T46" fmla="*/ 0 w 47"/>
                  <a:gd name="T4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24">
                    <a:moveTo>
                      <a:pt x="0" y="22"/>
                    </a:moveTo>
                    <a:cubicBezTo>
                      <a:pt x="3" y="22"/>
                      <a:pt x="3" y="22"/>
                      <a:pt x="3" y="22"/>
                    </a:cubicBezTo>
                    <a:cubicBezTo>
                      <a:pt x="3" y="24"/>
                      <a:pt x="3" y="24"/>
                      <a:pt x="3" y="24"/>
                    </a:cubicBezTo>
                    <a:cubicBezTo>
                      <a:pt x="3" y="22"/>
                      <a:pt x="3" y="22"/>
                      <a:pt x="3" y="22"/>
                    </a:cubicBezTo>
                    <a:cubicBezTo>
                      <a:pt x="44" y="22"/>
                      <a:pt x="44" y="22"/>
                      <a:pt x="44" y="22"/>
                    </a:cubicBezTo>
                    <a:cubicBezTo>
                      <a:pt x="44" y="22"/>
                      <a:pt x="44" y="22"/>
                      <a:pt x="44" y="22"/>
                    </a:cubicBezTo>
                    <a:cubicBezTo>
                      <a:pt x="47" y="22"/>
                      <a:pt x="47" y="22"/>
                      <a:pt x="47" y="22"/>
                    </a:cubicBezTo>
                    <a:cubicBezTo>
                      <a:pt x="47" y="19"/>
                      <a:pt x="47" y="19"/>
                      <a:pt x="47" y="19"/>
                    </a:cubicBezTo>
                    <a:cubicBezTo>
                      <a:pt x="35" y="19"/>
                      <a:pt x="35" y="19"/>
                      <a:pt x="35" y="19"/>
                    </a:cubicBezTo>
                    <a:cubicBezTo>
                      <a:pt x="35" y="3"/>
                      <a:pt x="35" y="3"/>
                      <a:pt x="35" y="3"/>
                    </a:cubicBezTo>
                    <a:cubicBezTo>
                      <a:pt x="35" y="2"/>
                      <a:pt x="35" y="2"/>
                      <a:pt x="34" y="1"/>
                    </a:cubicBezTo>
                    <a:cubicBezTo>
                      <a:pt x="34" y="1"/>
                      <a:pt x="33" y="0"/>
                      <a:pt x="32" y="0"/>
                    </a:cubicBezTo>
                    <a:cubicBezTo>
                      <a:pt x="32" y="0"/>
                      <a:pt x="32" y="0"/>
                      <a:pt x="32" y="0"/>
                    </a:cubicBezTo>
                    <a:cubicBezTo>
                      <a:pt x="31" y="0"/>
                      <a:pt x="30" y="1"/>
                      <a:pt x="30" y="3"/>
                    </a:cubicBezTo>
                    <a:cubicBezTo>
                      <a:pt x="30" y="19"/>
                      <a:pt x="30" y="19"/>
                      <a:pt x="30" y="19"/>
                    </a:cubicBezTo>
                    <a:cubicBezTo>
                      <a:pt x="17" y="19"/>
                      <a:pt x="17" y="19"/>
                      <a:pt x="17" y="19"/>
                    </a:cubicBezTo>
                    <a:cubicBezTo>
                      <a:pt x="17" y="3"/>
                      <a:pt x="17" y="3"/>
                      <a:pt x="17" y="3"/>
                    </a:cubicBezTo>
                    <a:cubicBezTo>
                      <a:pt x="17" y="1"/>
                      <a:pt x="16" y="0"/>
                      <a:pt x="15" y="0"/>
                    </a:cubicBezTo>
                    <a:cubicBezTo>
                      <a:pt x="14" y="0"/>
                      <a:pt x="14" y="0"/>
                      <a:pt x="14" y="0"/>
                    </a:cubicBezTo>
                    <a:cubicBezTo>
                      <a:pt x="14" y="0"/>
                      <a:pt x="13" y="1"/>
                      <a:pt x="13" y="1"/>
                    </a:cubicBezTo>
                    <a:cubicBezTo>
                      <a:pt x="12" y="2"/>
                      <a:pt x="12" y="2"/>
                      <a:pt x="12" y="3"/>
                    </a:cubicBezTo>
                    <a:cubicBezTo>
                      <a:pt x="12" y="19"/>
                      <a:pt x="12" y="19"/>
                      <a:pt x="12" y="19"/>
                    </a:cubicBezTo>
                    <a:cubicBezTo>
                      <a:pt x="0" y="19"/>
                      <a:pt x="0" y="19"/>
                      <a:pt x="0" y="19"/>
                    </a:cubicBez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3" name="Freeform 60">
                <a:extLst>
                  <a:ext uri="{FF2B5EF4-FFF2-40B4-BE49-F238E27FC236}">
                    <a16:creationId xmlns:a16="http://schemas.microsoft.com/office/drawing/2014/main" id="{7D500100-BC41-47CD-850E-71B4B49F2BA2}"/>
                  </a:ext>
                </a:extLst>
              </p:cNvPr>
              <p:cNvSpPr>
                <a:spLocks/>
              </p:cNvSpPr>
              <p:nvPr/>
            </p:nvSpPr>
            <p:spPr bwMode="auto">
              <a:xfrm>
                <a:off x="552450" y="2646363"/>
                <a:ext cx="66675" cy="111125"/>
              </a:xfrm>
              <a:custGeom>
                <a:avLst/>
                <a:gdLst>
                  <a:gd name="T0" fmla="*/ 16 w 42"/>
                  <a:gd name="T1" fmla="*/ 32 h 70"/>
                  <a:gd name="T2" fmla="*/ 41 w 42"/>
                  <a:gd name="T3" fmla="*/ 0 h 70"/>
                  <a:gd name="T4" fmla="*/ 24 w 42"/>
                  <a:gd name="T5" fmla="*/ 0 h 70"/>
                  <a:gd name="T6" fmla="*/ 4 w 42"/>
                  <a:gd name="T7" fmla="*/ 33 h 70"/>
                  <a:gd name="T8" fmla="*/ 0 w 42"/>
                  <a:gd name="T9" fmla="*/ 41 h 70"/>
                  <a:gd name="T10" fmla="*/ 8 w 42"/>
                  <a:gd name="T11" fmla="*/ 41 h 70"/>
                  <a:gd name="T12" fmla="*/ 24 w 42"/>
                  <a:gd name="T13" fmla="*/ 41 h 70"/>
                  <a:gd name="T14" fmla="*/ 4 w 42"/>
                  <a:gd name="T15" fmla="*/ 70 h 70"/>
                  <a:gd name="T16" fmla="*/ 36 w 42"/>
                  <a:gd name="T17" fmla="*/ 38 h 70"/>
                  <a:gd name="T18" fmla="*/ 42 w 42"/>
                  <a:gd name="T19" fmla="*/ 32 h 70"/>
                  <a:gd name="T20" fmla="*/ 33 w 42"/>
                  <a:gd name="T21" fmla="*/ 32 h 70"/>
                  <a:gd name="T22" fmla="*/ 16 w 42"/>
                  <a:gd name="T23"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70">
                    <a:moveTo>
                      <a:pt x="16" y="32"/>
                    </a:moveTo>
                    <a:lnTo>
                      <a:pt x="41" y="0"/>
                    </a:lnTo>
                    <a:lnTo>
                      <a:pt x="24" y="0"/>
                    </a:lnTo>
                    <a:lnTo>
                      <a:pt x="4" y="33"/>
                    </a:lnTo>
                    <a:lnTo>
                      <a:pt x="0" y="41"/>
                    </a:lnTo>
                    <a:lnTo>
                      <a:pt x="8" y="41"/>
                    </a:lnTo>
                    <a:lnTo>
                      <a:pt x="24" y="41"/>
                    </a:lnTo>
                    <a:lnTo>
                      <a:pt x="4" y="70"/>
                    </a:lnTo>
                    <a:lnTo>
                      <a:pt x="36" y="38"/>
                    </a:lnTo>
                    <a:lnTo>
                      <a:pt x="42" y="32"/>
                    </a:lnTo>
                    <a:lnTo>
                      <a:pt x="33" y="32"/>
                    </a:lnTo>
                    <a:lnTo>
                      <a:pt x="16"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grpSp>
      <p:grpSp>
        <p:nvGrpSpPr>
          <p:cNvPr id="204" name="Group 203">
            <a:extLst>
              <a:ext uri="{FF2B5EF4-FFF2-40B4-BE49-F238E27FC236}">
                <a16:creationId xmlns:a16="http://schemas.microsoft.com/office/drawing/2014/main" id="{09F3661E-EBE9-4A19-AE9E-3BDAFACF4013}"/>
              </a:ext>
            </a:extLst>
          </p:cNvPr>
          <p:cNvGrpSpPr/>
          <p:nvPr/>
        </p:nvGrpSpPr>
        <p:grpSpPr>
          <a:xfrm>
            <a:off x="152374" y="563611"/>
            <a:ext cx="189603" cy="139836"/>
            <a:chOff x="-309466" y="1115568"/>
            <a:chExt cx="1559783" cy="1150375"/>
          </a:xfrm>
        </p:grpSpPr>
        <p:sp>
          <p:nvSpPr>
            <p:cNvPr id="205" name="Freeform: Shape 204">
              <a:extLst>
                <a:ext uri="{FF2B5EF4-FFF2-40B4-BE49-F238E27FC236}">
                  <a16:creationId xmlns:a16="http://schemas.microsoft.com/office/drawing/2014/main" id="{B2F087B6-783B-45A8-9872-D8FBF386BC7B}"/>
                </a:ext>
              </a:extLst>
            </p:cNvPr>
            <p:cNvSpPr/>
            <p:nvPr/>
          </p:nvSpPr>
          <p:spPr>
            <a:xfrm>
              <a:off x="-268224" y="1115568"/>
              <a:ext cx="1475232" cy="902208"/>
            </a:xfrm>
            <a:custGeom>
              <a:avLst/>
              <a:gdLst>
                <a:gd name="connsiteX0" fmla="*/ 134112 w 1475232"/>
                <a:gd name="connsiteY0" fmla="*/ 0 h 902208"/>
                <a:gd name="connsiteX1" fmla="*/ 1353312 w 1475232"/>
                <a:gd name="connsiteY1" fmla="*/ 18288 h 902208"/>
                <a:gd name="connsiteX2" fmla="*/ 1475232 w 1475232"/>
                <a:gd name="connsiteY2" fmla="*/ 902208 h 902208"/>
                <a:gd name="connsiteX3" fmla="*/ 0 w 1475232"/>
                <a:gd name="connsiteY3" fmla="*/ 902208 h 902208"/>
                <a:gd name="connsiteX4" fmla="*/ 134112 w 1475232"/>
                <a:gd name="connsiteY4" fmla="*/ 0 h 90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232" h="902208">
                  <a:moveTo>
                    <a:pt x="134112" y="0"/>
                  </a:moveTo>
                  <a:lnTo>
                    <a:pt x="1353312" y="18288"/>
                  </a:lnTo>
                  <a:lnTo>
                    <a:pt x="1475232" y="902208"/>
                  </a:lnTo>
                  <a:lnTo>
                    <a:pt x="0" y="902208"/>
                  </a:lnTo>
                  <a:lnTo>
                    <a:pt x="134112"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06" name="Picture 205">
              <a:extLst>
                <a:ext uri="{FF2B5EF4-FFF2-40B4-BE49-F238E27FC236}">
                  <a16:creationId xmlns:a16="http://schemas.microsoft.com/office/drawing/2014/main" id="{C2B5B6FC-10F7-45D2-87CD-BDE3359F0F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466" y="1118450"/>
              <a:ext cx="1559783" cy="1147493"/>
            </a:xfrm>
            <a:prstGeom prst="rect">
              <a:avLst/>
            </a:prstGeom>
          </p:spPr>
        </p:pic>
      </p:grpSp>
      <p:cxnSp>
        <p:nvCxnSpPr>
          <p:cNvPr id="207" name="Straight Connector 206">
            <a:extLst>
              <a:ext uri="{FF2B5EF4-FFF2-40B4-BE49-F238E27FC236}">
                <a16:creationId xmlns:a16="http://schemas.microsoft.com/office/drawing/2014/main" id="{4FB4793A-BD38-40A7-ABEE-68B47F232328}"/>
              </a:ext>
            </a:extLst>
          </p:cNvPr>
          <p:cNvCxnSpPr/>
          <p:nvPr/>
        </p:nvCxnSpPr>
        <p:spPr>
          <a:xfrm flipH="1">
            <a:off x="0" y="697078"/>
            <a:ext cx="1512000" cy="0"/>
          </a:xfrm>
          <a:prstGeom prst="line">
            <a:avLst/>
          </a:prstGeom>
          <a:ln w="9525">
            <a:solidFill>
              <a:srgbClr val="646464"/>
            </a:solidFill>
            <a:tailEnd type="none"/>
          </a:ln>
        </p:spPr>
        <p:style>
          <a:lnRef idx="1">
            <a:schemeClr val="accent1"/>
          </a:lnRef>
          <a:fillRef idx="0">
            <a:schemeClr val="accent1"/>
          </a:fillRef>
          <a:effectRef idx="0">
            <a:schemeClr val="accent1"/>
          </a:effectRef>
          <a:fontRef idx="minor">
            <a:schemeClr val="tx1"/>
          </a:fontRef>
        </p:style>
      </p:cxnSp>
      <p:grpSp>
        <p:nvGrpSpPr>
          <p:cNvPr id="208" name="Group 207">
            <a:extLst>
              <a:ext uri="{FF2B5EF4-FFF2-40B4-BE49-F238E27FC236}">
                <a16:creationId xmlns:a16="http://schemas.microsoft.com/office/drawing/2014/main" id="{48E1BFE2-E1BB-4FA8-8BDE-8923DBF1B075}"/>
              </a:ext>
            </a:extLst>
          </p:cNvPr>
          <p:cNvGrpSpPr/>
          <p:nvPr/>
        </p:nvGrpSpPr>
        <p:grpSpPr>
          <a:xfrm>
            <a:off x="1430409" y="830448"/>
            <a:ext cx="162000" cy="192778"/>
            <a:chOff x="1430409" y="830448"/>
            <a:chExt cx="162000" cy="192778"/>
          </a:xfrm>
        </p:grpSpPr>
        <p:sp>
          <p:nvSpPr>
            <p:cNvPr id="209" name="Freeform: Shape 208">
              <a:extLst>
                <a:ext uri="{FF2B5EF4-FFF2-40B4-BE49-F238E27FC236}">
                  <a16:creationId xmlns:a16="http://schemas.microsoft.com/office/drawing/2014/main" id="{DFBDD2FE-BBFF-4606-B242-740FC932CA1D}"/>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0" name="Trapezoid 6">
              <a:extLst>
                <a:ext uri="{FF2B5EF4-FFF2-40B4-BE49-F238E27FC236}">
                  <a16:creationId xmlns:a16="http://schemas.microsoft.com/office/drawing/2014/main" id="{6B3A2352-6076-423C-86CD-18644B9CC6CC}"/>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11" name="Group 210">
            <a:extLst>
              <a:ext uri="{FF2B5EF4-FFF2-40B4-BE49-F238E27FC236}">
                <a16:creationId xmlns:a16="http://schemas.microsoft.com/office/drawing/2014/main" id="{3CAA6356-413F-4052-A22E-1EC94CE1BFE7}"/>
              </a:ext>
            </a:extLst>
          </p:cNvPr>
          <p:cNvGrpSpPr/>
          <p:nvPr/>
        </p:nvGrpSpPr>
        <p:grpSpPr>
          <a:xfrm>
            <a:off x="1430409" y="830448"/>
            <a:ext cx="162000" cy="192778"/>
            <a:chOff x="1430409" y="830448"/>
            <a:chExt cx="162000" cy="192778"/>
          </a:xfrm>
          <a:effectLst>
            <a:glow rad="114300">
              <a:schemeClr val="bg2">
                <a:alpha val="12000"/>
              </a:schemeClr>
            </a:glow>
          </a:effectLst>
        </p:grpSpPr>
        <p:sp>
          <p:nvSpPr>
            <p:cNvPr id="212" name="Freeform: Shape 211">
              <a:extLst>
                <a:ext uri="{FF2B5EF4-FFF2-40B4-BE49-F238E27FC236}">
                  <a16:creationId xmlns:a16="http://schemas.microsoft.com/office/drawing/2014/main" id="{807A0B9B-5CB8-4707-8FC0-2D58DB49D31D}"/>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3" name="Trapezoid 6">
              <a:extLst>
                <a:ext uri="{FF2B5EF4-FFF2-40B4-BE49-F238E27FC236}">
                  <a16:creationId xmlns:a16="http://schemas.microsoft.com/office/drawing/2014/main" id="{2DDAA1DB-A0DF-43AA-B09F-C9A2C26212A9}"/>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14" name="Group 213">
            <a:extLst>
              <a:ext uri="{FF2B5EF4-FFF2-40B4-BE49-F238E27FC236}">
                <a16:creationId xmlns:a16="http://schemas.microsoft.com/office/drawing/2014/main" id="{02DE38EE-679C-4732-87EE-2C8AB6E0FDD8}"/>
              </a:ext>
            </a:extLst>
          </p:cNvPr>
          <p:cNvGrpSpPr/>
          <p:nvPr/>
        </p:nvGrpSpPr>
        <p:grpSpPr>
          <a:xfrm>
            <a:off x="1474945" y="693511"/>
            <a:ext cx="72929" cy="126340"/>
            <a:chOff x="1582982" y="0"/>
            <a:chExt cx="1286251" cy="2181641"/>
          </a:xfrm>
        </p:grpSpPr>
        <p:sp>
          <p:nvSpPr>
            <p:cNvPr id="215" name="Freeform 47">
              <a:extLst>
                <a:ext uri="{FF2B5EF4-FFF2-40B4-BE49-F238E27FC236}">
                  <a16:creationId xmlns:a16="http://schemas.microsoft.com/office/drawing/2014/main" id="{B5831905-3EFF-4623-8733-48B6F503B747}"/>
                </a:ext>
              </a:extLst>
            </p:cNvPr>
            <p:cNvSpPr>
              <a:spLocks/>
            </p:cNvSpPr>
            <p:nvPr/>
          </p:nvSpPr>
          <p:spPr bwMode="auto">
            <a:xfrm flipV="1">
              <a:off x="1582982" y="1717640"/>
              <a:ext cx="1286251" cy="194665"/>
            </a:xfrm>
            <a:prstGeom prst="roundRect">
              <a:avLst>
                <a:gd name="adj" fmla="val 47091"/>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6" name="Freeform 48">
              <a:extLst>
                <a:ext uri="{FF2B5EF4-FFF2-40B4-BE49-F238E27FC236}">
                  <a16:creationId xmlns:a16="http://schemas.microsoft.com/office/drawing/2014/main" id="{EC37228A-DD90-4F7F-AF7A-AF3CC24F508C}"/>
                </a:ext>
              </a:extLst>
            </p:cNvPr>
            <p:cNvSpPr>
              <a:spLocks/>
            </p:cNvSpPr>
            <p:nvPr/>
          </p:nvSpPr>
          <p:spPr bwMode="auto">
            <a:xfrm flipV="1">
              <a:off x="1582982" y="1448304"/>
              <a:ext cx="1286251" cy="194665"/>
            </a:xfrm>
            <a:prstGeom prst="roundRect">
              <a:avLst>
                <a:gd name="adj" fmla="val 50000"/>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7" name="Freeform 49">
              <a:extLst>
                <a:ext uri="{FF2B5EF4-FFF2-40B4-BE49-F238E27FC236}">
                  <a16:creationId xmlns:a16="http://schemas.microsoft.com/office/drawing/2014/main" id="{28774053-738F-4045-B859-9CAC70251902}"/>
                </a:ext>
              </a:extLst>
            </p:cNvPr>
            <p:cNvSpPr>
              <a:spLocks/>
            </p:cNvSpPr>
            <p:nvPr/>
          </p:nvSpPr>
          <p:spPr bwMode="auto">
            <a:xfrm flipV="1">
              <a:off x="1900727" y="1132550"/>
              <a:ext cx="650762" cy="473631"/>
            </a:xfrm>
            <a:custGeom>
              <a:avLst/>
              <a:gdLst>
                <a:gd name="T0" fmla="*/ 4 w 49"/>
                <a:gd name="T1" fmla="*/ 0 h 36"/>
                <a:gd name="T2" fmla="*/ 3 w 49"/>
                <a:gd name="T3" fmla="*/ 0 h 36"/>
                <a:gd name="T4" fmla="*/ 0 w 49"/>
                <a:gd name="T5" fmla="*/ 12 h 36"/>
                <a:gd name="T6" fmla="*/ 24 w 49"/>
                <a:gd name="T7" fmla="*/ 36 h 36"/>
                <a:gd name="T8" fmla="*/ 49 w 49"/>
                <a:gd name="T9" fmla="*/ 12 h 36"/>
                <a:gd name="T10" fmla="*/ 46 w 49"/>
                <a:gd name="T11" fmla="*/ 0 h 36"/>
                <a:gd name="T12" fmla="*/ 4 w 49"/>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9" h="36">
                  <a:moveTo>
                    <a:pt x="4" y="0"/>
                  </a:moveTo>
                  <a:cubicBezTo>
                    <a:pt x="4" y="0"/>
                    <a:pt x="4" y="0"/>
                    <a:pt x="3" y="0"/>
                  </a:cubicBezTo>
                  <a:cubicBezTo>
                    <a:pt x="1" y="3"/>
                    <a:pt x="0" y="7"/>
                    <a:pt x="0" y="12"/>
                  </a:cubicBezTo>
                  <a:cubicBezTo>
                    <a:pt x="0" y="25"/>
                    <a:pt x="11" y="36"/>
                    <a:pt x="24" y="36"/>
                  </a:cubicBezTo>
                  <a:cubicBezTo>
                    <a:pt x="38" y="36"/>
                    <a:pt x="49" y="25"/>
                    <a:pt x="49" y="12"/>
                  </a:cubicBezTo>
                  <a:cubicBezTo>
                    <a:pt x="49" y="8"/>
                    <a:pt x="48" y="4"/>
                    <a:pt x="46" y="0"/>
                  </a:cubicBezTo>
                  <a:cubicBezTo>
                    <a:pt x="32" y="1"/>
                    <a:pt x="18" y="2"/>
                    <a:pt x="4" y="0"/>
                  </a:cubicBezTo>
                  <a:close/>
                </a:path>
              </a:pathLst>
            </a:cu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8" name="Freeform 47">
              <a:extLst>
                <a:ext uri="{FF2B5EF4-FFF2-40B4-BE49-F238E27FC236}">
                  <a16:creationId xmlns:a16="http://schemas.microsoft.com/office/drawing/2014/main" id="{2E042CBB-3D44-4122-A10C-0C82C23E46CC}"/>
                </a:ext>
              </a:extLst>
            </p:cNvPr>
            <p:cNvSpPr>
              <a:spLocks/>
            </p:cNvSpPr>
            <p:nvPr/>
          </p:nvSpPr>
          <p:spPr bwMode="auto">
            <a:xfrm flipV="1">
              <a:off x="1582982" y="1986976"/>
              <a:ext cx="1286251" cy="194665"/>
            </a:xfrm>
            <a:prstGeom prst="roundRect">
              <a:avLst>
                <a:gd name="adj" fmla="val 43512"/>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9" name="Rectangle 218">
              <a:extLst>
                <a:ext uri="{FF2B5EF4-FFF2-40B4-BE49-F238E27FC236}">
                  <a16:creationId xmlns:a16="http://schemas.microsoft.com/office/drawing/2014/main" id="{F3A1EC2B-C439-4787-9346-E344FA0E02F2}"/>
                </a:ext>
              </a:extLst>
            </p:cNvPr>
            <p:cNvSpPr/>
            <p:nvPr/>
          </p:nvSpPr>
          <p:spPr>
            <a:xfrm>
              <a:off x="2155711" y="0"/>
              <a:ext cx="140778" cy="1137890"/>
            </a:xfrm>
            <a:prstGeom prst="rect">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57" name="Content Placeholder 5">
            <a:extLst>
              <a:ext uri="{FF2B5EF4-FFF2-40B4-BE49-F238E27FC236}">
                <a16:creationId xmlns:a16="http://schemas.microsoft.com/office/drawing/2014/main" id="{88312335-801A-4C1C-8103-D4C6F412C328}"/>
              </a:ext>
            </a:extLst>
          </p:cNvPr>
          <p:cNvSpPr txBox="1">
            <a:spLocks/>
          </p:cNvSpPr>
          <p:nvPr/>
        </p:nvSpPr>
        <p:spPr>
          <a:xfrm>
            <a:off x="588780" y="2055670"/>
            <a:ext cx="10999652" cy="3410302"/>
          </a:xfrm>
          <a:prstGeom prst="rect">
            <a:avLst/>
          </a:prstGeom>
          <a:solidFill>
            <a:srgbClr val="646464"/>
          </a:solidFill>
          <a:ln w="19050">
            <a:noFill/>
            <a:miter lim="800000"/>
          </a:ln>
        </p:spPr>
        <p:txBody>
          <a:bodyPr vert="horz" wrap="square" lIns="71882" tIns="71882" rIns="71882" bIns="71882"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
                <a:srgbClr val="FFD200"/>
              </a:buClr>
              <a:buSzPct val="70000"/>
              <a:buFont typeface="Arial" pitchFamily="34" charset="0"/>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58" name="Content Placeholder 5">
            <a:extLst>
              <a:ext uri="{FF2B5EF4-FFF2-40B4-BE49-F238E27FC236}">
                <a16:creationId xmlns:a16="http://schemas.microsoft.com/office/drawing/2014/main" id="{2F7B640D-BF8A-44FE-94A8-5D8845FCC978}"/>
              </a:ext>
            </a:extLst>
          </p:cNvPr>
          <p:cNvSpPr txBox="1">
            <a:spLocks/>
          </p:cNvSpPr>
          <p:nvPr/>
        </p:nvSpPr>
        <p:spPr>
          <a:xfrm>
            <a:off x="588780" y="5572354"/>
            <a:ext cx="1439212" cy="750961"/>
          </a:xfrm>
          <a:prstGeom prst="rect">
            <a:avLst/>
          </a:prstGeom>
          <a:solidFill>
            <a:srgbClr val="646464"/>
          </a:solidFill>
          <a:ln w="19050">
            <a:noFill/>
            <a:miter lim="800000"/>
          </a:ln>
        </p:spPr>
        <p:txBody>
          <a:bodyPr vert="horz" wrap="square" lIns="71882" tIns="71882" rIns="71882" bIns="71882"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400"/>
              </a:spcAft>
              <a:buClr>
                <a:srgbClr val="FFD200"/>
              </a:buClr>
              <a:buSzPct val="70000"/>
              <a:buFont typeface="Arial" pitchFamily="34" charset="0"/>
              <a:buNone/>
              <a:tabLst/>
              <a:defRPr/>
            </a:pPr>
            <a:r>
              <a:rPr lang="en-IN" sz="1400" b="1" dirty="0">
                <a:solidFill>
                  <a:srgbClr val="FFD200"/>
                </a:solidFill>
                <a:latin typeface="EYInterstate Light" panose="02000506000000020004" pitchFamily="2" charset="0"/>
              </a:rPr>
              <a:t>Sustainable Finance</a:t>
            </a:r>
            <a:endParaRPr kumimoji="0" lang="en-IN" sz="1400" b="1" i="0" u="none" strike="noStrike" kern="1200" cap="none" spc="0" normalizeH="0" baseline="0" noProof="0" dirty="0">
              <a:ln>
                <a:noFill/>
              </a:ln>
              <a:solidFill>
                <a:srgbClr val="FFD200"/>
              </a:solidFill>
              <a:effectLst/>
              <a:uLnTx/>
              <a:uFillTx/>
              <a:latin typeface="EYInterstate Light" panose="02000506000000020004" pitchFamily="2" charset="0"/>
            </a:endParaRPr>
          </a:p>
        </p:txBody>
      </p:sp>
      <p:grpSp>
        <p:nvGrpSpPr>
          <p:cNvPr id="59" name="Group 58">
            <a:extLst>
              <a:ext uri="{FF2B5EF4-FFF2-40B4-BE49-F238E27FC236}">
                <a16:creationId xmlns:a16="http://schemas.microsoft.com/office/drawing/2014/main" id="{C73F4816-7C24-4C9F-83CE-19157E4E2C53}"/>
              </a:ext>
            </a:extLst>
          </p:cNvPr>
          <p:cNvGrpSpPr/>
          <p:nvPr/>
        </p:nvGrpSpPr>
        <p:grpSpPr>
          <a:xfrm>
            <a:off x="1908284" y="5620007"/>
            <a:ext cx="9715391" cy="719175"/>
            <a:chOff x="2641848" y="4706911"/>
            <a:chExt cx="8965952" cy="1422427"/>
          </a:xfrm>
        </p:grpSpPr>
        <p:sp>
          <p:nvSpPr>
            <p:cNvPr id="60" name="Content Placeholder 5">
              <a:extLst>
                <a:ext uri="{FF2B5EF4-FFF2-40B4-BE49-F238E27FC236}">
                  <a16:creationId xmlns:a16="http://schemas.microsoft.com/office/drawing/2014/main" id="{6F812567-CFFD-485F-B172-8DB825F55009}"/>
                </a:ext>
              </a:extLst>
            </p:cNvPr>
            <p:cNvSpPr txBox="1">
              <a:spLocks/>
            </p:cNvSpPr>
            <p:nvPr/>
          </p:nvSpPr>
          <p:spPr>
            <a:xfrm>
              <a:off x="2641848" y="4706911"/>
              <a:ext cx="396557" cy="1422427"/>
            </a:xfrm>
            <a:prstGeom prst="rect">
              <a:avLst/>
            </a:prstGeom>
            <a:solidFill>
              <a:schemeClr val="accent3"/>
            </a:solidFill>
            <a:ln w="19050">
              <a:noFill/>
              <a:miter lim="800000"/>
            </a:ln>
          </p:spPr>
          <p:txBody>
            <a:bodyPr vert="horz" wrap="square" lIns="71882" tIns="71882" rIns="71882" bIns="71882"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400"/>
                </a:spcAft>
                <a:buClr>
                  <a:srgbClr val="FFD200"/>
                </a:buClr>
                <a:buSzPct val="70000"/>
                <a:buFont typeface="Arial" pitchFamily="34" charset="0"/>
                <a:buNone/>
                <a:tabLst/>
                <a:defRPr/>
              </a:pPr>
              <a:endParaRPr kumimoji="0" lang="en-US" sz="1400" b="0" i="0" u="none" strike="noStrike" kern="1200" cap="none" spc="0" normalizeH="0" baseline="0" noProof="0">
                <a:ln>
                  <a:noFill/>
                </a:ln>
                <a:solidFill>
                  <a:srgbClr val="333333"/>
                </a:solidFill>
                <a:effectLst/>
                <a:uLnTx/>
                <a:uFillTx/>
                <a:latin typeface="EYInterstate Light" panose="02000506000000020004" pitchFamily="2" charset="0"/>
              </a:endParaRPr>
            </a:p>
          </p:txBody>
        </p:sp>
        <p:sp>
          <p:nvSpPr>
            <p:cNvPr id="61" name="Content Placeholder 5">
              <a:extLst>
                <a:ext uri="{FF2B5EF4-FFF2-40B4-BE49-F238E27FC236}">
                  <a16:creationId xmlns:a16="http://schemas.microsoft.com/office/drawing/2014/main" id="{791AC8E9-C79B-495D-882A-83C41612682C}"/>
                </a:ext>
              </a:extLst>
            </p:cNvPr>
            <p:cNvSpPr txBox="1">
              <a:spLocks/>
            </p:cNvSpPr>
            <p:nvPr/>
          </p:nvSpPr>
          <p:spPr>
            <a:xfrm>
              <a:off x="11211243" y="4706911"/>
              <a:ext cx="396557" cy="1422427"/>
            </a:xfrm>
            <a:prstGeom prst="rect">
              <a:avLst/>
            </a:prstGeom>
            <a:solidFill>
              <a:schemeClr val="accent3"/>
            </a:solidFill>
            <a:ln w="19050">
              <a:noFill/>
              <a:miter lim="800000"/>
            </a:ln>
          </p:spPr>
          <p:txBody>
            <a:bodyPr vert="horz" wrap="square" lIns="71882" tIns="71882" rIns="71882" bIns="71882"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400"/>
                </a:spcBef>
                <a:spcAft>
                  <a:spcPts val="400"/>
                </a:spcAft>
                <a:buClr>
                  <a:srgbClr val="FFD200"/>
                </a:buClr>
                <a:buSzPct val="70000"/>
                <a:buFont typeface="Arial" pitchFamily="34" charset="0"/>
                <a:buNone/>
                <a:tabLst/>
                <a:defRPr/>
              </a:pPr>
              <a:endParaRPr kumimoji="0" lang="en-US" sz="1400" b="0" i="0" u="none" strike="noStrike" kern="1200" cap="none" spc="0" normalizeH="0" baseline="0" noProof="0">
                <a:ln>
                  <a:noFill/>
                </a:ln>
                <a:solidFill>
                  <a:srgbClr val="333333"/>
                </a:solidFill>
                <a:effectLst/>
                <a:uLnTx/>
                <a:uFillTx/>
                <a:latin typeface="EYInterstate Light" panose="02000506000000020004" pitchFamily="2" charset="0"/>
              </a:endParaRPr>
            </a:p>
          </p:txBody>
        </p:sp>
        <p:sp>
          <p:nvSpPr>
            <p:cNvPr id="62" name="Content Placeholder 5">
              <a:extLst>
                <a:ext uri="{FF2B5EF4-FFF2-40B4-BE49-F238E27FC236}">
                  <a16:creationId xmlns:a16="http://schemas.microsoft.com/office/drawing/2014/main" id="{F97F2BBA-2763-45FC-B8C2-59306A45E5D1}"/>
                </a:ext>
              </a:extLst>
            </p:cNvPr>
            <p:cNvSpPr txBox="1">
              <a:spLocks/>
            </p:cNvSpPr>
            <p:nvPr/>
          </p:nvSpPr>
          <p:spPr>
            <a:xfrm>
              <a:off x="2776995" y="4839956"/>
              <a:ext cx="8723900" cy="1156339"/>
            </a:xfrm>
            <a:prstGeom prst="rect">
              <a:avLst/>
            </a:prstGeom>
            <a:solidFill>
              <a:srgbClr val="333333"/>
            </a:solidFill>
            <a:ln w="19050">
              <a:solidFill>
                <a:schemeClr val="accent3"/>
              </a:solidFill>
              <a:miter lim="800000"/>
            </a:ln>
          </p:spPr>
          <p:txBody>
            <a:bodyPr vert="horz" wrap="square" lIns="71882" tIns="71882" rIns="71882" bIns="71882"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400"/>
                </a:spcAft>
                <a:buClr>
                  <a:srgbClr val="FFD200"/>
                </a:buClr>
                <a:buSzPct val="70000"/>
                <a:buFont typeface="Arial" pitchFamily="34" charset="0"/>
                <a:buNone/>
                <a:tabLst/>
                <a:defRPr/>
              </a:pPr>
              <a:r>
                <a:rPr lang="en-US" sz="1400" dirty="0">
                  <a:solidFill>
                    <a:srgbClr val="FFFFFF"/>
                  </a:solidFill>
                  <a:latin typeface="EYInterstate Light" panose="02000506000000020004" pitchFamily="2" charset="0"/>
                </a:rPr>
                <a:t>Sustainable finance is largely interlinked with ESG with the three central factors assisting in measuring the sustainability and ethical impact of company’s investments.</a:t>
              </a:r>
              <a:endParaRPr kumimoji="0" lang="en-US" sz="1400" b="0" i="0" u="none" strike="noStrike" kern="1200" cap="none" spc="0" normalizeH="0" baseline="0" noProof="0" dirty="0">
                <a:ln>
                  <a:noFill/>
                </a:ln>
                <a:solidFill>
                  <a:srgbClr val="FFFFFF"/>
                </a:solidFill>
                <a:effectLst/>
                <a:uLnTx/>
                <a:uFillTx/>
                <a:latin typeface="EYInterstate Light" panose="02000506000000020004" pitchFamily="2" charset="0"/>
              </a:endParaRPr>
            </a:p>
          </p:txBody>
        </p:sp>
      </p:grpSp>
      <p:grpSp>
        <p:nvGrpSpPr>
          <p:cNvPr id="63" name="Group 62">
            <a:extLst>
              <a:ext uri="{FF2B5EF4-FFF2-40B4-BE49-F238E27FC236}">
                <a16:creationId xmlns:a16="http://schemas.microsoft.com/office/drawing/2014/main" id="{496A0D50-4163-47D8-9277-05B3D9B2747C}"/>
              </a:ext>
            </a:extLst>
          </p:cNvPr>
          <p:cNvGrpSpPr/>
          <p:nvPr/>
        </p:nvGrpSpPr>
        <p:grpSpPr>
          <a:xfrm>
            <a:off x="609918" y="1063934"/>
            <a:ext cx="10978514" cy="860400"/>
            <a:chOff x="609918" y="1439626"/>
            <a:chExt cx="10978514" cy="455961"/>
          </a:xfrm>
        </p:grpSpPr>
        <p:sp>
          <p:nvSpPr>
            <p:cNvPr id="64" name="Rectangle 63">
              <a:extLst>
                <a:ext uri="{FF2B5EF4-FFF2-40B4-BE49-F238E27FC236}">
                  <a16:creationId xmlns:a16="http://schemas.microsoft.com/office/drawing/2014/main" id="{88BADE6B-EA90-451F-B128-E1B5F9510514}"/>
                </a:ext>
              </a:extLst>
            </p:cNvPr>
            <p:cNvSpPr>
              <a:spLocks/>
            </p:cNvSpPr>
            <p:nvPr/>
          </p:nvSpPr>
          <p:spPr>
            <a:xfrm>
              <a:off x="609918" y="1439626"/>
              <a:ext cx="226864" cy="455961"/>
            </a:xfrm>
            <a:prstGeom prst="rect">
              <a:avLst/>
            </a:prstGeom>
            <a:solidFill>
              <a:schemeClr val="bg2"/>
            </a:solidFill>
            <a:ln w="19050">
              <a:noFill/>
              <a:bevel/>
            </a:ln>
          </p:spPr>
          <p:txBody>
            <a:bodyPr lIns="72000" tIns="36000" rIns="72000" bIns="36000" anchor="ctr">
              <a:noAutofit/>
            </a:bodyPr>
            <a:lstStyle/>
            <a:p>
              <a:pPr marL="0" marR="0" lvl="0" indent="0" algn="l" defTabSz="914400" rtl="0" eaLnBrk="1" fontAlgn="auto" latinLnBrk="0" hangingPunct="1">
                <a:lnSpc>
                  <a:spcPct val="85000"/>
                </a:lnSpc>
                <a:spcBef>
                  <a:spcPts val="0"/>
                </a:spcBef>
                <a:spcAft>
                  <a:spcPts val="600"/>
                </a:spcAft>
                <a:buClr>
                  <a:srgbClr val="FFD200"/>
                </a:buClr>
                <a:buSzPct val="70000"/>
                <a:buFontTx/>
                <a:buNone/>
                <a:tabLst/>
                <a:defRPr/>
              </a:pPr>
              <a:endParaRPr kumimoji="0" lang="en-IN"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65" name="Rectangle 64">
              <a:extLst>
                <a:ext uri="{FF2B5EF4-FFF2-40B4-BE49-F238E27FC236}">
                  <a16:creationId xmlns:a16="http://schemas.microsoft.com/office/drawing/2014/main" id="{C4E85649-0CA4-4285-9D4A-B42EBBAA3593}"/>
                </a:ext>
              </a:extLst>
            </p:cNvPr>
            <p:cNvSpPr>
              <a:spLocks/>
            </p:cNvSpPr>
            <p:nvPr/>
          </p:nvSpPr>
          <p:spPr>
            <a:xfrm>
              <a:off x="11361568" y="1439626"/>
              <a:ext cx="226864" cy="455961"/>
            </a:xfrm>
            <a:prstGeom prst="rect">
              <a:avLst/>
            </a:prstGeom>
            <a:solidFill>
              <a:schemeClr val="bg2"/>
            </a:solidFill>
            <a:ln w="19050">
              <a:noFill/>
              <a:bevel/>
            </a:ln>
          </p:spPr>
          <p:txBody>
            <a:bodyPr lIns="72000" tIns="36000" rIns="72000" bIns="36000" anchor="ctr">
              <a:noAutofit/>
            </a:bodyPr>
            <a:lstStyle/>
            <a:p>
              <a:pPr marL="0" marR="0" lvl="0" indent="0" algn="l" defTabSz="914400" rtl="0" eaLnBrk="1" fontAlgn="auto" latinLnBrk="0" hangingPunct="1">
                <a:lnSpc>
                  <a:spcPct val="85000"/>
                </a:lnSpc>
                <a:spcBef>
                  <a:spcPts val="0"/>
                </a:spcBef>
                <a:spcAft>
                  <a:spcPts val="600"/>
                </a:spcAft>
                <a:buClr>
                  <a:srgbClr val="FFD200"/>
                </a:buClr>
                <a:buSzPct val="70000"/>
                <a:buFontTx/>
                <a:buNone/>
                <a:tabLst/>
                <a:defRPr/>
              </a:pPr>
              <a:endParaRPr kumimoji="0" lang="en-IN"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66" name="Rectangle 65">
              <a:extLst>
                <a:ext uri="{FF2B5EF4-FFF2-40B4-BE49-F238E27FC236}">
                  <a16:creationId xmlns:a16="http://schemas.microsoft.com/office/drawing/2014/main" id="{128DF385-7B3F-40B4-9FAA-541896819275}"/>
                </a:ext>
              </a:extLst>
            </p:cNvPr>
            <p:cNvSpPr>
              <a:spLocks/>
            </p:cNvSpPr>
            <p:nvPr/>
          </p:nvSpPr>
          <p:spPr>
            <a:xfrm>
              <a:off x="664267" y="1505607"/>
              <a:ext cx="10869816" cy="376164"/>
            </a:xfrm>
            <a:prstGeom prst="rect">
              <a:avLst/>
            </a:prstGeom>
            <a:solidFill>
              <a:srgbClr val="333333"/>
            </a:solidFill>
            <a:ln w="19050">
              <a:solidFill>
                <a:schemeClr val="bg2"/>
              </a:solidFill>
              <a:bevel/>
            </a:ln>
          </p:spPr>
          <p:txBody>
            <a:bodyPr lIns="72000" tIns="36000" rIns="72000" bIns="36000" anchor="ctr">
              <a:noAutofit/>
            </a:bodyPr>
            <a:lstStyle/>
            <a:p>
              <a:pPr lvl="0">
                <a:spcAft>
                  <a:spcPts val="300"/>
                </a:spcAft>
                <a:buClr>
                  <a:srgbClr val="FFD200"/>
                </a:buClr>
              </a:pPr>
              <a:r>
                <a:rPr lang="en-US" sz="1400" b="1" dirty="0">
                  <a:solidFill>
                    <a:srgbClr val="FFFFFF"/>
                  </a:solidFill>
                  <a:latin typeface="EYInterstate Light" panose="02000506000000020004" pitchFamily="2" charset="0"/>
                </a:rPr>
                <a:t>Investors are increasingly applying non-financial ESG factors as part of their analysis process to identify material risks and growth opportunities. ESG metrics are not commonly part of mandatory financial reporting, although there is a trend towards making disclosures in annual reports or standalone sustainability reports.</a:t>
              </a:r>
              <a:endParaRPr kumimoji="0" lang="en-IN" sz="1400" b="1" i="0" u="none" strike="noStrike" kern="1200" cap="none" spc="0" normalizeH="0" baseline="0" noProof="0" dirty="0">
                <a:ln>
                  <a:noFill/>
                </a:ln>
                <a:solidFill>
                  <a:srgbClr val="FFFFFF"/>
                </a:solidFill>
                <a:effectLst/>
                <a:uLnTx/>
                <a:uFillTx/>
                <a:latin typeface="EYInterstate Light" panose="02000506000000020004" pitchFamily="2" charset="0"/>
              </a:endParaRPr>
            </a:p>
          </p:txBody>
        </p:sp>
      </p:grpSp>
      <p:grpSp>
        <p:nvGrpSpPr>
          <p:cNvPr id="67" name="Group 66">
            <a:extLst>
              <a:ext uri="{FF2B5EF4-FFF2-40B4-BE49-F238E27FC236}">
                <a16:creationId xmlns:a16="http://schemas.microsoft.com/office/drawing/2014/main" id="{483417AA-75D2-45E9-8F2C-9B78379C11FD}"/>
              </a:ext>
            </a:extLst>
          </p:cNvPr>
          <p:cNvGrpSpPr/>
          <p:nvPr/>
        </p:nvGrpSpPr>
        <p:grpSpPr>
          <a:xfrm>
            <a:off x="2311401" y="2200977"/>
            <a:ext cx="7445800" cy="3163391"/>
            <a:chOff x="3325971" y="2356827"/>
            <a:chExt cx="5332788" cy="2431810"/>
          </a:xfrm>
        </p:grpSpPr>
        <p:sp>
          <p:nvSpPr>
            <p:cNvPr id="68" name="Oval 135">
              <a:extLst>
                <a:ext uri="{FF2B5EF4-FFF2-40B4-BE49-F238E27FC236}">
                  <a16:creationId xmlns:a16="http://schemas.microsoft.com/office/drawing/2014/main" id="{84F1DD54-C27B-4569-B8E0-0F6AC91BB0D4}"/>
                </a:ext>
              </a:extLst>
            </p:cNvPr>
            <p:cNvSpPr>
              <a:spLocks noChangeArrowheads="1"/>
            </p:cNvSpPr>
            <p:nvPr>
              <p:custDataLst>
                <p:tags r:id="rId1"/>
              </p:custDataLst>
            </p:nvPr>
          </p:nvSpPr>
          <p:spPr bwMode="auto">
            <a:xfrm>
              <a:off x="3608995" y="2806308"/>
              <a:ext cx="4643023" cy="1782296"/>
            </a:xfrm>
            <a:prstGeom prst="ellipse">
              <a:avLst/>
            </a:prstGeom>
            <a:noFill/>
            <a:ln w="57150">
              <a:solidFill>
                <a:schemeClr val="bg1"/>
              </a:solidFill>
              <a:round/>
              <a:headEnd type="none" w="sm" len="sm"/>
              <a:tailEnd type="none" w="sm" len="sm"/>
            </a:ln>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EYInterstate Light" panose="02000506000000020004" pitchFamily="2" charset="0"/>
                <a:cs typeface="Arial" panose="020B0604020202020204" pitchFamily="34" charset="0"/>
              </a:endParaRPr>
            </a:p>
          </p:txBody>
        </p:sp>
        <p:sp>
          <p:nvSpPr>
            <p:cNvPr id="75" name="Oval 137">
              <a:extLst>
                <a:ext uri="{FF2B5EF4-FFF2-40B4-BE49-F238E27FC236}">
                  <a16:creationId xmlns:a16="http://schemas.microsoft.com/office/drawing/2014/main" id="{AD9C8ADD-96F7-4707-AB89-AF101436C097}"/>
                </a:ext>
              </a:extLst>
            </p:cNvPr>
            <p:cNvSpPr>
              <a:spLocks noChangeArrowheads="1"/>
            </p:cNvSpPr>
            <p:nvPr/>
          </p:nvSpPr>
          <p:spPr bwMode="auto">
            <a:xfrm>
              <a:off x="4006916" y="3346400"/>
              <a:ext cx="1479309" cy="877328"/>
            </a:xfrm>
            <a:prstGeom prst="ellipse">
              <a:avLst/>
            </a:prstGeom>
            <a:solidFill>
              <a:schemeClr val="bg1">
                <a:lumMod val="50000"/>
              </a:schemeClr>
            </a:solidFill>
            <a:ln w="12700">
              <a:noFill/>
              <a:round/>
              <a:headEnd type="none" w="sm" len="sm"/>
              <a:tailEnd type="none" w="sm" len="sm"/>
            </a:ln>
            <a:effectLst>
              <a:outerShdw blurRad="50800" dist="38100" dir="2700000" algn="tl" rotWithShape="0">
                <a:prstClr val="black">
                  <a:alpha val="40000"/>
                </a:prstClr>
              </a:outerShdw>
            </a:effectLst>
            <a:scene3d>
              <a:camera prst="orthographicFront"/>
              <a:lightRig rig="balanced" dir="t">
                <a:rot lat="0" lon="0" rev="8700000"/>
              </a:lightRig>
            </a:scene3d>
            <a:sp3d/>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rPr>
                <a:t>Social</a:t>
              </a:r>
            </a:p>
          </p:txBody>
        </p:sp>
        <p:sp>
          <p:nvSpPr>
            <p:cNvPr id="76" name="Oval 141">
              <a:extLst>
                <a:ext uri="{FF2B5EF4-FFF2-40B4-BE49-F238E27FC236}">
                  <a16:creationId xmlns:a16="http://schemas.microsoft.com/office/drawing/2014/main" id="{B08CE806-90E2-46C5-A9CE-766616846343}"/>
                </a:ext>
              </a:extLst>
            </p:cNvPr>
            <p:cNvSpPr>
              <a:spLocks noChangeArrowheads="1"/>
            </p:cNvSpPr>
            <p:nvPr/>
          </p:nvSpPr>
          <p:spPr bwMode="auto">
            <a:xfrm>
              <a:off x="6315705" y="3367370"/>
              <a:ext cx="1589776" cy="856358"/>
            </a:xfrm>
            <a:prstGeom prst="ellipse">
              <a:avLst/>
            </a:prstGeom>
            <a:solidFill>
              <a:schemeClr val="tx2"/>
            </a:solidFill>
            <a:ln w="76200">
              <a:noFill/>
              <a:round/>
              <a:headEnd type="none" w="sm" len="sm"/>
              <a:tailEnd type="none" w="sm" len="sm"/>
            </a:ln>
            <a:effectLst>
              <a:outerShdw blurRad="50800" dist="38100" dir="2700000" algn="tl" rotWithShape="0">
                <a:prstClr val="black">
                  <a:alpha val="40000"/>
                </a:prstClr>
              </a:outerShdw>
            </a:effectLst>
            <a:scene3d>
              <a:camera prst="orthographicFront"/>
              <a:lightRig rig="balanced" dir="t">
                <a:rot lat="0" lon="0" rev="8700000"/>
              </a:lightRig>
            </a:scene3d>
            <a:sp3d/>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EYInterstate Light" panose="02000506000000020004" pitchFamily="2" charset="0"/>
                  <a:cs typeface="Arial" panose="020B0604020202020204" pitchFamily="34" charset="0"/>
                </a:rPr>
                <a:t>Governance</a:t>
              </a:r>
            </a:p>
          </p:txBody>
        </p:sp>
        <p:sp>
          <p:nvSpPr>
            <p:cNvPr id="77" name="Oval 144">
              <a:extLst>
                <a:ext uri="{FF2B5EF4-FFF2-40B4-BE49-F238E27FC236}">
                  <a16:creationId xmlns:a16="http://schemas.microsoft.com/office/drawing/2014/main" id="{1E2A771E-B1BF-4A6B-9AF4-D431B8A7015F}"/>
                </a:ext>
              </a:extLst>
            </p:cNvPr>
            <p:cNvSpPr>
              <a:spLocks noChangeArrowheads="1"/>
            </p:cNvSpPr>
            <p:nvPr/>
          </p:nvSpPr>
          <p:spPr bwMode="auto">
            <a:xfrm>
              <a:off x="5122432" y="2998397"/>
              <a:ext cx="1704858" cy="856358"/>
            </a:xfrm>
            <a:prstGeom prst="ellipse">
              <a:avLst/>
            </a:prstGeom>
            <a:solidFill>
              <a:schemeClr val="bg1"/>
            </a:solidFill>
            <a:ln w="76200">
              <a:noFill/>
              <a:round/>
              <a:headEnd type="none" w="sm" len="sm"/>
              <a:tailEnd type="none" w="sm" len="sm"/>
            </a:ln>
            <a:effectLst>
              <a:outerShdw blurRad="50800" dist="38100" dir="2700000" algn="tl" rotWithShape="0">
                <a:prstClr val="black">
                  <a:alpha val="40000"/>
                </a:prstClr>
              </a:outerShdw>
            </a:effectLst>
            <a:scene3d>
              <a:camera prst="orthographicFront"/>
              <a:lightRig rig="balanced" dir="t">
                <a:rot lat="0" lon="0" rev="8700000"/>
              </a:lightRig>
            </a:scene3d>
            <a:sp3d/>
          </p:spPr>
          <p:txBody>
            <a:bodyPr wrap="square" lIns="0" tIns="0" rIns="0" bIns="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EYInterstate Light" panose="02000506000000020004" pitchFamily="2" charset="0"/>
                  <a:cs typeface="Arial" panose="020B0604020202020204" pitchFamily="34" charset="0"/>
                </a:rPr>
                <a:t>Environmental</a:t>
              </a:r>
            </a:p>
          </p:txBody>
        </p:sp>
        <p:sp>
          <p:nvSpPr>
            <p:cNvPr id="78" name="Oval 43">
              <a:hlinkClick r:id="" action="ppaction://noaction"/>
              <a:extLst>
                <a:ext uri="{FF2B5EF4-FFF2-40B4-BE49-F238E27FC236}">
                  <a16:creationId xmlns:a16="http://schemas.microsoft.com/office/drawing/2014/main" id="{4DB1EEBB-F4A1-4BD6-89DB-B38E97C9068F}"/>
                </a:ext>
              </a:extLst>
            </p:cNvPr>
            <p:cNvSpPr>
              <a:spLocks noChangeArrowheads="1"/>
            </p:cNvSpPr>
            <p:nvPr/>
          </p:nvSpPr>
          <p:spPr bwMode="auto">
            <a:xfrm>
              <a:off x="4921280" y="2451388"/>
              <a:ext cx="605041" cy="548640"/>
            </a:xfrm>
            <a:prstGeom prst="ellipse">
              <a:avLst/>
            </a:prstGeom>
            <a:solidFill>
              <a:schemeClr val="tx1"/>
            </a:solidFill>
            <a:ln w="57150">
              <a:solidFill>
                <a:srgbClr val="FFD200"/>
              </a:solidFill>
              <a:round/>
              <a:headEnd type="none" w="sm" len="sm"/>
              <a:tailEnd type="none" w="sm" len="sm"/>
            </a:ln>
            <a:effectLst>
              <a:outerShdw blurRad="50800" dist="38100" dir="2700000" algn="tl" rotWithShape="0">
                <a:prstClr val="black">
                  <a:alpha val="40000"/>
                </a:prstClr>
              </a:outerShdw>
            </a:effectLst>
            <a:scene3d>
              <a:camera prst="orthographicFront"/>
              <a:lightRig rig="balanced" dir="t">
                <a:rot lat="0" lon="0" rev="8700000"/>
              </a:lightRig>
            </a:scene3d>
            <a:sp3d/>
          </p:spPr>
          <p:txBody>
            <a:bodyPr wrap="square" lIns="0" tIns="0" rIns="0" bIns="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EYInterstate Light" pitchFamily="2" charset="0"/>
                  <a:cs typeface="Arial" panose="020B0604020202020204" pitchFamily="34" charset="0"/>
                </a:rPr>
                <a:t>Pollution</a:t>
              </a:r>
            </a:p>
          </p:txBody>
        </p:sp>
        <p:sp>
          <p:nvSpPr>
            <p:cNvPr id="79" name="Oval 28">
              <a:hlinkClick r:id="" action="ppaction://noaction"/>
              <a:extLst>
                <a:ext uri="{FF2B5EF4-FFF2-40B4-BE49-F238E27FC236}">
                  <a16:creationId xmlns:a16="http://schemas.microsoft.com/office/drawing/2014/main" id="{2980CCFF-0F6F-4452-9A9E-091F68B01A01}"/>
                </a:ext>
              </a:extLst>
            </p:cNvPr>
            <p:cNvSpPr>
              <a:spLocks noChangeArrowheads="1"/>
            </p:cNvSpPr>
            <p:nvPr/>
          </p:nvSpPr>
          <p:spPr bwMode="auto">
            <a:xfrm>
              <a:off x="5600219" y="2356827"/>
              <a:ext cx="548640" cy="548640"/>
            </a:xfrm>
            <a:prstGeom prst="ellipse">
              <a:avLst/>
            </a:prstGeom>
            <a:solidFill>
              <a:schemeClr val="tx1"/>
            </a:solidFill>
            <a:ln w="57150">
              <a:solidFill>
                <a:srgbClr val="FFD200"/>
              </a:solidFill>
              <a:round/>
              <a:headEnd type="none" w="sm" len="sm"/>
              <a:tailEnd type="none" w="sm" len="sm"/>
            </a:ln>
            <a:effectLst>
              <a:outerShdw blurRad="50800" dist="38100" dir="2700000" algn="tl" rotWithShape="0">
                <a:prstClr val="black">
                  <a:alpha val="40000"/>
                </a:prstClr>
              </a:outerShdw>
            </a:effectLst>
            <a:scene3d>
              <a:camera prst="orthographicFront"/>
              <a:lightRig rig="balanced" dir="t">
                <a:rot lat="0" lon="0" rev="8700000"/>
              </a:lightRig>
            </a:scene3d>
            <a:sp3d/>
          </p:spPr>
          <p:txBody>
            <a:bodyPr wrap="square" lIns="0" tIns="0" rIns="0" bIns="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EYInterstate Light" pitchFamily="2" charset="0"/>
                  <a:cs typeface="Arial" panose="020B0604020202020204" pitchFamily="34" charset="0"/>
                </a:rPr>
                <a:t>Clean Energy</a:t>
              </a:r>
            </a:p>
          </p:txBody>
        </p:sp>
        <p:sp>
          <p:nvSpPr>
            <p:cNvPr id="80" name="Oval 32">
              <a:hlinkClick r:id="" action="ppaction://noaction"/>
              <a:extLst>
                <a:ext uri="{FF2B5EF4-FFF2-40B4-BE49-F238E27FC236}">
                  <a16:creationId xmlns:a16="http://schemas.microsoft.com/office/drawing/2014/main" id="{4205A856-53A6-4AEC-9440-0DAD3E24B7CB}"/>
                </a:ext>
              </a:extLst>
            </p:cNvPr>
            <p:cNvSpPr>
              <a:spLocks noChangeArrowheads="1"/>
            </p:cNvSpPr>
            <p:nvPr/>
          </p:nvSpPr>
          <p:spPr bwMode="auto">
            <a:xfrm>
              <a:off x="3325971" y="3830626"/>
              <a:ext cx="706454" cy="629575"/>
            </a:xfrm>
            <a:prstGeom prst="ellipse">
              <a:avLst/>
            </a:prstGeom>
            <a:solidFill>
              <a:schemeClr val="tx1"/>
            </a:solidFill>
            <a:ln w="57150">
              <a:solidFill>
                <a:srgbClr val="FFD200"/>
              </a:solidFill>
              <a:round/>
              <a:headEnd type="none" w="sm" len="sm"/>
              <a:tailEnd type="none" w="sm" len="sm"/>
            </a:ln>
            <a:effectLst>
              <a:outerShdw blurRad="50800" dist="38100" dir="2700000" algn="tl" rotWithShape="0">
                <a:prstClr val="black">
                  <a:alpha val="40000"/>
                </a:prstClr>
              </a:outerShdw>
            </a:effectLst>
            <a:scene3d>
              <a:camera prst="orthographicFront"/>
              <a:lightRig rig="balanced" dir="t">
                <a:rot lat="0" lon="0" rev="8700000"/>
              </a:lightRig>
            </a:scene3d>
            <a:sp3d/>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chemeClr val="tx2"/>
                  </a:solidFill>
                  <a:effectLst/>
                  <a:uLnTx/>
                  <a:uFillTx/>
                  <a:latin typeface="EYInterstate Light" pitchFamily="2" charset="0"/>
                  <a:cs typeface="Arial" panose="020B0604020202020204" pitchFamily="34" charset="0"/>
                </a:rPr>
                <a:t>Employee</a:t>
              </a:r>
            </a:p>
            <a:p>
              <a:pPr marL="0" marR="0" lvl="0" indent="0" algn="ctr" defTabSz="914400" eaLnBrk="0" fontAlgn="base" latinLnBrk="0" hangingPunct="0">
                <a:lnSpc>
                  <a:spcPct val="100000"/>
                </a:lnSpc>
                <a:spcBef>
                  <a:spcPct val="0"/>
                </a:spcBef>
                <a:spcAft>
                  <a:spcPct val="0"/>
                </a:spcAft>
                <a:buClrTx/>
                <a:buSzTx/>
                <a:buFontTx/>
                <a:buNone/>
                <a:tabLst/>
                <a:defRPr/>
              </a:pPr>
              <a:r>
                <a:rPr lang="en-US" sz="1050" kern="0" dirty="0">
                  <a:solidFill>
                    <a:schemeClr val="tx2"/>
                  </a:solidFill>
                  <a:latin typeface="EYInterstate Light" pitchFamily="2" charset="0"/>
                  <a:cs typeface="Arial" panose="020B0604020202020204" pitchFamily="34" charset="0"/>
                </a:rPr>
                <a:t>Relationships</a:t>
              </a:r>
              <a:endParaRPr kumimoji="0" lang="en-US" sz="1050" b="0" i="0" u="none" strike="noStrike" kern="0" cap="none" spc="0" normalizeH="0" baseline="0" noProof="0" dirty="0">
                <a:ln>
                  <a:noFill/>
                </a:ln>
                <a:solidFill>
                  <a:schemeClr val="tx2"/>
                </a:solidFill>
                <a:effectLst/>
                <a:uLnTx/>
                <a:uFillTx/>
                <a:latin typeface="EYInterstate Light" pitchFamily="2" charset="0"/>
                <a:cs typeface="Arial" panose="020B0604020202020204" pitchFamily="34" charset="0"/>
              </a:endParaRPr>
            </a:p>
          </p:txBody>
        </p:sp>
        <p:sp>
          <p:nvSpPr>
            <p:cNvPr id="81" name="Oval 28">
              <a:hlinkClick r:id="" action="ppaction://noaction"/>
              <a:extLst>
                <a:ext uri="{FF2B5EF4-FFF2-40B4-BE49-F238E27FC236}">
                  <a16:creationId xmlns:a16="http://schemas.microsoft.com/office/drawing/2014/main" id="{B80FC349-2399-4FF8-8545-3B9552CD2B19}"/>
                </a:ext>
              </a:extLst>
            </p:cNvPr>
            <p:cNvSpPr>
              <a:spLocks noChangeArrowheads="1"/>
            </p:cNvSpPr>
            <p:nvPr/>
          </p:nvSpPr>
          <p:spPr bwMode="auto">
            <a:xfrm>
              <a:off x="7893291" y="3429000"/>
              <a:ext cx="765468" cy="570333"/>
            </a:xfrm>
            <a:prstGeom prst="ellipse">
              <a:avLst/>
            </a:prstGeom>
            <a:solidFill>
              <a:schemeClr val="tx1"/>
            </a:solidFill>
            <a:ln w="57150">
              <a:solidFill>
                <a:srgbClr val="FFD200"/>
              </a:solidFill>
              <a:round/>
              <a:headEnd type="none" w="sm" len="sm"/>
              <a:tailEnd type="none" w="sm" len="sm"/>
            </a:ln>
            <a:effectLst>
              <a:outerShdw blurRad="50800" dist="38100" dir="2700000" algn="tl" rotWithShape="0">
                <a:prstClr val="black">
                  <a:alpha val="40000"/>
                </a:prstClr>
              </a:outerShdw>
            </a:effectLst>
            <a:scene3d>
              <a:camera prst="orthographicFront"/>
              <a:lightRig rig="balanced" dir="t">
                <a:rot lat="0" lon="0" rev="8700000"/>
              </a:lightRig>
            </a:scene3d>
            <a:sp3d/>
          </p:spPr>
          <p:txBody>
            <a:bodyPr wrap="square" lIns="0" tIns="0" rIns="0" bIns="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lang="en-US" sz="1050" kern="0" dirty="0">
                <a:solidFill>
                  <a:schemeClr val="tx2"/>
                </a:solidFill>
                <a:latin typeface="EYInterstate Light" panose="02000506000000020004" pitchFamily="2" charset="0"/>
                <a:cs typeface="Arial" panose="020B0604020202020204" pitchFamily="34" charset="0"/>
              </a:endParaRPr>
            </a:p>
          </p:txBody>
        </p:sp>
        <p:sp>
          <p:nvSpPr>
            <p:cNvPr id="82" name="Oval 43">
              <a:hlinkClick r:id="" action="ppaction://noaction"/>
              <a:extLst>
                <a:ext uri="{FF2B5EF4-FFF2-40B4-BE49-F238E27FC236}">
                  <a16:creationId xmlns:a16="http://schemas.microsoft.com/office/drawing/2014/main" id="{1EE25E56-A1BC-47DF-8BC0-DEF315B1C0CE}"/>
                </a:ext>
              </a:extLst>
            </p:cNvPr>
            <p:cNvSpPr>
              <a:spLocks noChangeArrowheads="1"/>
            </p:cNvSpPr>
            <p:nvPr/>
          </p:nvSpPr>
          <p:spPr bwMode="auto">
            <a:xfrm>
              <a:off x="4410665" y="2768111"/>
              <a:ext cx="548640" cy="548640"/>
            </a:xfrm>
            <a:prstGeom prst="ellipse">
              <a:avLst/>
            </a:prstGeom>
            <a:solidFill>
              <a:schemeClr val="tx1"/>
            </a:solidFill>
            <a:ln w="57150">
              <a:solidFill>
                <a:srgbClr val="FFD200"/>
              </a:solidFill>
              <a:round/>
              <a:headEnd type="none" w="sm" len="sm"/>
              <a:tailEnd type="none" w="sm" len="sm"/>
            </a:ln>
            <a:effectLst>
              <a:outerShdw blurRad="50800" dist="38100" dir="2700000" algn="tl" rotWithShape="0">
                <a:prstClr val="black">
                  <a:alpha val="40000"/>
                </a:prstClr>
              </a:outerShdw>
            </a:effectLst>
            <a:scene3d>
              <a:camera prst="orthographicFront"/>
              <a:lightRig rig="balanced" dir="t">
                <a:rot lat="0" lon="0" rev="8700000"/>
              </a:lightRig>
            </a:scene3d>
            <a:sp3d/>
          </p:spPr>
          <p:txBody>
            <a:bodyPr wrap="square" lIns="0" tIns="0" rIns="0" bIns="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EYInterstate Light" pitchFamily="2" charset="0"/>
                  <a:cs typeface="Arial" panose="020B0604020202020204" pitchFamily="34" charset="0"/>
                </a:rPr>
                <a:t>Climate Chance</a:t>
              </a:r>
            </a:p>
          </p:txBody>
        </p:sp>
        <p:sp>
          <p:nvSpPr>
            <p:cNvPr id="83" name="Oval 32">
              <a:hlinkClick r:id="" action="ppaction://noaction"/>
              <a:extLst>
                <a:ext uri="{FF2B5EF4-FFF2-40B4-BE49-F238E27FC236}">
                  <a16:creationId xmlns:a16="http://schemas.microsoft.com/office/drawing/2014/main" id="{2B6B9FF1-83E5-42D2-909C-D315442956D2}"/>
                </a:ext>
              </a:extLst>
            </p:cNvPr>
            <p:cNvSpPr>
              <a:spLocks noChangeArrowheads="1"/>
            </p:cNvSpPr>
            <p:nvPr/>
          </p:nvSpPr>
          <p:spPr bwMode="auto">
            <a:xfrm>
              <a:off x="5179861" y="4225305"/>
              <a:ext cx="659000" cy="563332"/>
            </a:xfrm>
            <a:prstGeom prst="ellipse">
              <a:avLst/>
            </a:prstGeom>
            <a:solidFill>
              <a:schemeClr val="tx1"/>
            </a:solidFill>
            <a:ln w="57150">
              <a:solidFill>
                <a:srgbClr val="FFD200"/>
              </a:solidFill>
              <a:round/>
              <a:headEnd type="none" w="sm" len="sm"/>
              <a:tailEnd type="none" w="sm" len="sm"/>
            </a:ln>
            <a:effectLst>
              <a:outerShdw blurRad="50800" dist="38100" dir="2700000" algn="tl" rotWithShape="0">
                <a:prstClr val="black">
                  <a:alpha val="40000"/>
                </a:prstClr>
              </a:outerShdw>
            </a:effectLst>
            <a:scene3d>
              <a:camera prst="orthographicFront"/>
              <a:lightRig rig="balanced" dir="t">
                <a:rot lat="0" lon="0" rev="8700000"/>
              </a:lightRig>
            </a:scene3d>
            <a:sp3d/>
          </p:spPr>
          <p:txBody>
            <a:bodyPr wrap="square" lIns="0" tIns="0" rIns="0" bIns="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chemeClr val="tx2"/>
                  </a:solidFill>
                  <a:effectLst/>
                  <a:uLnTx/>
                  <a:uFillTx/>
                  <a:latin typeface="EYInterstate Light" pitchFamily="2" charset="0"/>
                  <a:cs typeface="Arial" panose="020B0604020202020204" pitchFamily="34" charset="0"/>
                </a:rPr>
                <a:t>Consumer Protection</a:t>
              </a:r>
            </a:p>
          </p:txBody>
        </p:sp>
        <p:sp>
          <p:nvSpPr>
            <p:cNvPr id="84" name="Oval 32">
              <a:hlinkClick r:id="" action="ppaction://noaction"/>
              <a:extLst>
                <a:ext uri="{FF2B5EF4-FFF2-40B4-BE49-F238E27FC236}">
                  <a16:creationId xmlns:a16="http://schemas.microsoft.com/office/drawing/2014/main" id="{9F1B0EAF-65A0-4E53-9710-5D437063CFEB}"/>
                </a:ext>
              </a:extLst>
            </p:cNvPr>
            <p:cNvSpPr>
              <a:spLocks noChangeArrowheads="1"/>
            </p:cNvSpPr>
            <p:nvPr/>
          </p:nvSpPr>
          <p:spPr bwMode="auto">
            <a:xfrm>
              <a:off x="4116384" y="4265239"/>
              <a:ext cx="754107" cy="461026"/>
            </a:xfrm>
            <a:prstGeom prst="ellipse">
              <a:avLst/>
            </a:prstGeom>
            <a:solidFill>
              <a:schemeClr val="tx1"/>
            </a:solidFill>
            <a:ln w="57150">
              <a:solidFill>
                <a:srgbClr val="FFD200"/>
              </a:solidFill>
              <a:round/>
              <a:headEnd type="none" w="sm" len="sm"/>
              <a:tailEnd type="none" w="sm" len="sm"/>
            </a:ln>
            <a:effectLst>
              <a:outerShdw blurRad="50800" dist="38100" dir="2700000" algn="tl" rotWithShape="0">
                <a:prstClr val="black">
                  <a:alpha val="40000"/>
                </a:prstClr>
              </a:outerShdw>
            </a:effectLst>
            <a:scene3d>
              <a:camera prst="orthographicFront"/>
              <a:lightRig rig="balanced" dir="t">
                <a:rot lat="0" lon="0" rev="8700000"/>
              </a:lightRig>
            </a:scene3d>
            <a:sp3d/>
          </p:spPr>
          <p:txBody>
            <a:bodyPr wrap="squar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chemeClr val="tx2"/>
                  </a:solidFill>
                  <a:effectLst/>
                  <a:uLnTx/>
                  <a:uFillTx/>
                  <a:latin typeface="EYInterstate Light" pitchFamily="2" charset="0"/>
                  <a:cs typeface="Arial" panose="020B0604020202020204" pitchFamily="34" charset="0"/>
                </a:rPr>
                <a:t>Health and Safety</a:t>
              </a:r>
            </a:p>
          </p:txBody>
        </p:sp>
        <p:sp>
          <p:nvSpPr>
            <p:cNvPr id="85" name="Oval 32">
              <a:hlinkClick r:id="" action="ppaction://noaction"/>
              <a:extLst>
                <a:ext uri="{FF2B5EF4-FFF2-40B4-BE49-F238E27FC236}">
                  <a16:creationId xmlns:a16="http://schemas.microsoft.com/office/drawing/2014/main" id="{34E73C57-B36A-4E88-8857-3D73DE75D37B}"/>
                </a:ext>
              </a:extLst>
            </p:cNvPr>
            <p:cNvSpPr>
              <a:spLocks noChangeArrowheads="1"/>
            </p:cNvSpPr>
            <p:nvPr/>
          </p:nvSpPr>
          <p:spPr bwMode="auto">
            <a:xfrm>
              <a:off x="3417358" y="3311576"/>
              <a:ext cx="522757" cy="442448"/>
            </a:xfrm>
            <a:prstGeom prst="ellipse">
              <a:avLst/>
            </a:prstGeom>
            <a:solidFill>
              <a:schemeClr val="tx1"/>
            </a:solidFill>
            <a:ln w="57150">
              <a:solidFill>
                <a:srgbClr val="FFD200"/>
              </a:solidFill>
              <a:round/>
              <a:headEnd type="none" w="sm" len="sm"/>
              <a:tailEnd type="none" w="sm" len="sm"/>
            </a:ln>
            <a:effectLst>
              <a:outerShdw blurRad="50800" dist="38100" dir="2700000" algn="tl" rotWithShape="0">
                <a:prstClr val="black">
                  <a:alpha val="40000"/>
                </a:prstClr>
              </a:outerShdw>
            </a:effectLst>
            <a:scene3d>
              <a:camera prst="orthographicFront"/>
              <a:lightRig rig="balanced" dir="t">
                <a:rot lat="0" lon="0" rev="8700000"/>
              </a:lightRig>
            </a:scene3d>
            <a:sp3d/>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chemeClr val="tx2"/>
                  </a:solidFill>
                  <a:effectLst/>
                  <a:uLnTx/>
                  <a:uFillTx/>
                  <a:latin typeface="EYInterstate Light" pitchFamily="2" charset="0"/>
                  <a:cs typeface="Arial" panose="020B0604020202020204" pitchFamily="34" charset="0"/>
                </a:rPr>
                <a:t>Diversity</a:t>
              </a:r>
            </a:p>
          </p:txBody>
        </p:sp>
        <p:sp>
          <p:nvSpPr>
            <p:cNvPr id="86" name="Oval 32">
              <a:hlinkClick r:id="" action="ppaction://noaction"/>
              <a:extLst>
                <a:ext uri="{FF2B5EF4-FFF2-40B4-BE49-F238E27FC236}">
                  <a16:creationId xmlns:a16="http://schemas.microsoft.com/office/drawing/2014/main" id="{68B2B4A4-D251-44D7-8D6D-8EAE3BF0BEE8}"/>
                </a:ext>
              </a:extLst>
            </p:cNvPr>
            <p:cNvSpPr>
              <a:spLocks noChangeArrowheads="1"/>
            </p:cNvSpPr>
            <p:nvPr/>
          </p:nvSpPr>
          <p:spPr bwMode="auto">
            <a:xfrm>
              <a:off x="3884920" y="2943969"/>
              <a:ext cx="469895" cy="458491"/>
            </a:xfrm>
            <a:prstGeom prst="ellipse">
              <a:avLst/>
            </a:prstGeom>
            <a:solidFill>
              <a:schemeClr val="tx1"/>
            </a:solidFill>
            <a:ln w="57150">
              <a:solidFill>
                <a:srgbClr val="FFD200"/>
              </a:solidFill>
              <a:round/>
              <a:headEnd type="none" w="sm" len="sm"/>
              <a:tailEnd type="none" w="sm" len="sm"/>
            </a:ln>
            <a:effectLst>
              <a:outerShdw blurRad="50800" dist="38100" dir="2700000" algn="tl" rotWithShape="0">
                <a:prstClr val="black">
                  <a:alpha val="40000"/>
                </a:prstClr>
              </a:outerShdw>
            </a:effectLst>
            <a:scene3d>
              <a:camera prst="orthographicFront"/>
              <a:lightRig rig="balanced" dir="t">
                <a:rot lat="0" lon="0" rev="8700000"/>
              </a:lightRig>
            </a:scene3d>
            <a:sp3d/>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chemeClr val="tx2"/>
                  </a:solidFill>
                  <a:effectLst/>
                  <a:uLnTx/>
                  <a:uFillTx/>
                  <a:latin typeface="EYInterstate Light" pitchFamily="2" charset="0"/>
                  <a:cs typeface="Arial" panose="020B0604020202020204" pitchFamily="34" charset="0"/>
                </a:rPr>
                <a:t>Culture</a:t>
              </a:r>
            </a:p>
          </p:txBody>
        </p:sp>
        <p:sp>
          <p:nvSpPr>
            <p:cNvPr id="87" name="Oval 28">
              <a:hlinkClick r:id="" action="ppaction://noaction"/>
              <a:extLst>
                <a:ext uri="{FF2B5EF4-FFF2-40B4-BE49-F238E27FC236}">
                  <a16:creationId xmlns:a16="http://schemas.microsoft.com/office/drawing/2014/main" id="{1D26DAF7-F1B5-43D6-920C-8E116B2B1B1C}"/>
                </a:ext>
              </a:extLst>
            </p:cNvPr>
            <p:cNvSpPr>
              <a:spLocks noChangeArrowheads="1"/>
            </p:cNvSpPr>
            <p:nvPr/>
          </p:nvSpPr>
          <p:spPr bwMode="auto">
            <a:xfrm>
              <a:off x="6208376" y="2405490"/>
              <a:ext cx="661094" cy="548640"/>
            </a:xfrm>
            <a:prstGeom prst="ellipse">
              <a:avLst/>
            </a:prstGeom>
            <a:solidFill>
              <a:schemeClr val="tx1"/>
            </a:solidFill>
            <a:ln w="57150">
              <a:solidFill>
                <a:srgbClr val="FFD200"/>
              </a:solidFill>
              <a:round/>
              <a:headEnd type="none" w="sm" len="sm"/>
              <a:tailEnd type="none" w="sm" len="sm"/>
            </a:ln>
            <a:effectLst>
              <a:outerShdw blurRad="50800" dist="38100" dir="2700000" algn="tl" rotWithShape="0">
                <a:prstClr val="black">
                  <a:alpha val="40000"/>
                </a:prstClr>
              </a:outerShdw>
            </a:effectLst>
            <a:scene3d>
              <a:camera prst="orthographicFront"/>
              <a:lightRig rig="balanced" dir="t">
                <a:rot lat="0" lon="0" rev="8700000"/>
              </a:lightRig>
            </a:scene3d>
            <a:sp3d/>
          </p:spPr>
          <p:txBody>
            <a:bodyPr wrap="square" lIns="0" tIns="0" rIns="0" bIns="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EYInterstate Light" pitchFamily="2" charset="0"/>
                  <a:cs typeface="Arial" panose="020B0604020202020204" pitchFamily="34" charset="0"/>
                </a:rPr>
                <a:t>Emissions and waste</a:t>
              </a:r>
            </a:p>
          </p:txBody>
        </p:sp>
        <p:sp>
          <p:nvSpPr>
            <p:cNvPr id="88" name="Oval 28">
              <a:hlinkClick r:id="" action="ppaction://noaction"/>
              <a:extLst>
                <a:ext uri="{FF2B5EF4-FFF2-40B4-BE49-F238E27FC236}">
                  <a16:creationId xmlns:a16="http://schemas.microsoft.com/office/drawing/2014/main" id="{D05F69BD-E06A-47AC-AC0C-31895BB4A284}"/>
                </a:ext>
              </a:extLst>
            </p:cNvPr>
            <p:cNvSpPr>
              <a:spLocks noChangeArrowheads="1"/>
            </p:cNvSpPr>
            <p:nvPr/>
          </p:nvSpPr>
          <p:spPr bwMode="auto">
            <a:xfrm>
              <a:off x="6896758" y="2648843"/>
              <a:ext cx="548640" cy="548640"/>
            </a:xfrm>
            <a:prstGeom prst="ellipse">
              <a:avLst/>
            </a:prstGeom>
            <a:solidFill>
              <a:schemeClr val="tx1"/>
            </a:solidFill>
            <a:ln w="57150">
              <a:solidFill>
                <a:srgbClr val="FFD200"/>
              </a:solidFill>
              <a:round/>
              <a:headEnd type="none" w="sm" len="sm"/>
              <a:tailEnd type="none" w="sm" len="sm"/>
            </a:ln>
            <a:effectLst>
              <a:outerShdw blurRad="50800" dist="38100" dir="2700000" algn="tl" rotWithShape="0">
                <a:prstClr val="black">
                  <a:alpha val="40000"/>
                </a:prstClr>
              </a:outerShdw>
            </a:effectLst>
            <a:scene3d>
              <a:camera prst="orthographicFront"/>
              <a:lightRig rig="balanced" dir="t">
                <a:rot lat="0" lon="0" rev="8700000"/>
              </a:lightRig>
            </a:scene3d>
            <a:sp3d/>
          </p:spPr>
          <p:txBody>
            <a:bodyPr wrap="square" lIns="0" tIns="0" rIns="0" bIns="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EYInterstate Light" pitchFamily="2" charset="0"/>
                  <a:cs typeface="Arial" panose="020B0604020202020204" pitchFamily="34" charset="0"/>
                </a:rPr>
                <a:t>Raw Material Use</a:t>
              </a:r>
            </a:p>
          </p:txBody>
        </p:sp>
        <p:sp>
          <p:nvSpPr>
            <p:cNvPr id="89" name="Oval 83">
              <a:hlinkClick r:id="" action="ppaction://noaction"/>
              <a:extLst>
                <a:ext uri="{FF2B5EF4-FFF2-40B4-BE49-F238E27FC236}">
                  <a16:creationId xmlns:a16="http://schemas.microsoft.com/office/drawing/2014/main" id="{C7A9ED4B-1FC6-4DE1-8DB4-08CA7DAD8F2B}"/>
                </a:ext>
              </a:extLst>
            </p:cNvPr>
            <p:cNvSpPr>
              <a:spLocks noChangeArrowheads="1"/>
            </p:cNvSpPr>
            <p:nvPr/>
          </p:nvSpPr>
          <p:spPr bwMode="auto">
            <a:xfrm>
              <a:off x="7460291" y="2942005"/>
              <a:ext cx="636827" cy="475527"/>
            </a:xfrm>
            <a:prstGeom prst="ellipse">
              <a:avLst/>
            </a:prstGeom>
            <a:solidFill>
              <a:schemeClr val="tx1"/>
            </a:solidFill>
            <a:ln w="57150">
              <a:solidFill>
                <a:srgbClr val="FFD200"/>
              </a:solidFill>
              <a:round/>
              <a:headEnd type="none" w="sm" len="sm"/>
              <a:tailEnd type="none" w="sm" len="sm"/>
            </a:ln>
            <a:effectLst>
              <a:outerShdw blurRad="50800" dist="38100" dir="2700000" algn="tl" rotWithShape="0">
                <a:prstClr val="black">
                  <a:alpha val="40000"/>
                </a:prstClr>
              </a:outerShdw>
            </a:effectLst>
            <a:scene3d>
              <a:camera prst="orthographicFront"/>
              <a:lightRig rig="balanced" dir="t">
                <a:rot lat="0" lon="0" rev="8700000"/>
              </a:lightRig>
            </a:scene3d>
            <a:sp3d/>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50" b="0" i="0" u="none" strike="noStrike" kern="0" cap="none" spc="0" normalizeH="0" baseline="0" noProof="0" dirty="0">
                  <a:ln>
                    <a:noFill/>
                  </a:ln>
                  <a:solidFill>
                    <a:schemeClr val="tx2"/>
                  </a:solidFill>
                  <a:effectLst/>
                  <a:uLnTx/>
                  <a:uFillTx/>
                  <a:latin typeface="EYInterstate Light" panose="02000506000000020004" pitchFamily="2" charset="0"/>
                  <a:cs typeface="Arial" panose="020B0604020202020204" pitchFamily="34" charset="0"/>
                </a:rPr>
                <a:t>Disclosure</a:t>
              </a:r>
            </a:p>
          </p:txBody>
        </p:sp>
        <p:sp>
          <p:nvSpPr>
            <p:cNvPr id="90" name="Oval 83">
              <a:hlinkClick r:id="" action="ppaction://noaction"/>
              <a:extLst>
                <a:ext uri="{FF2B5EF4-FFF2-40B4-BE49-F238E27FC236}">
                  <a16:creationId xmlns:a16="http://schemas.microsoft.com/office/drawing/2014/main" id="{69665012-93D9-473D-B67B-A23B366C6CF3}"/>
                </a:ext>
              </a:extLst>
            </p:cNvPr>
            <p:cNvSpPr>
              <a:spLocks noChangeArrowheads="1"/>
            </p:cNvSpPr>
            <p:nvPr/>
          </p:nvSpPr>
          <p:spPr bwMode="auto">
            <a:xfrm>
              <a:off x="7364340" y="4178974"/>
              <a:ext cx="765468" cy="512198"/>
            </a:xfrm>
            <a:prstGeom prst="ellipse">
              <a:avLst/>
            </a:prstGeom>
            <a:solidFill>
              <a:schemeClr val="tx1"/>
            </a:solidFill>
            <a:ln w="57150">
              <a:solidFill>
                <a:srgbClr val="FFD200"/>
              </a:solidFill>
              <a:round/>
              <a:headEnd type="none" w="sm" len="sm"/>
              <a:tailEnd type="none" w="sm" len="sm"/>
            </a:ln>
            <a:effectLst>
              <a:outerShdw blurRad="50800" dist="38100" dir="2700000" algn="tl" rotWithShape="0">
                <a:prstClr val="black">
                  <a:alpha val="40000"/>
                </a:prstClr>
              </a:outerShdw>
            </a:effectLst>
            <a:scene3d>
              <a:camera prst="orthographicFront"/>
              <a:lightRig rig="balanced" dir="t">
                <a:rot lat="0" lon="0" rev="8700000"/>
              </a:lightRig>
            </a:scene3d>
            <a:sp3d/>
          </p:spPr>
          <p:txBody>
            <a:bodyPr wrap="square" lIns="0" rIns="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chemeClr val="tx2"/>
                  </a:solidFill>
                  <a:effectLst/>
                  <a:uLnTx/>
                  <a:uFillTx/>
                  <a:latin typeface="EYInterstate Light" panose="02000506000000020004" pitchFamily="2" charset="0"/>
                  <a:cs typeface="Arial" panose="020B0604020202020204" pitchFamily="34" charset="0"/>
                </a:rPr>
                <a:t>Management Structure</a:t>
              </a:r>
            </a:p>
          </p:txBody>
        </p:sp>
        <p:sp>
          <p:nvSpPr>
            <p:cNvPr id="91" name="Oval 83">
              <a:hlinkClick r:id="" action="ppaction://noaction"/>
              <a:extLst>
                <a:ext uri="{FF2B5EF4-FFF2-40B4-BE49-F238E27FC236}">
                  <a16:creationId xmlns:a16="http://schemas.microsoft.com/office/drawing/2014/main" id="{67A4B432-4AE8-4E16-BE4C-7194909C0F65}"/>
                </a:ext>
              </a:extLst>
            </p:cNvPr>
            <p:cNvSpPr>
              <a:spLocks noChangeArrowheads="1"/>
            </p:cNvSpPr>
            <p:nvPr/>
          </p:nvSpPr>
          <p:spPr bwMode="auto">
            <a:xfrm>
              <a:off x="6404227" y="4269680"/>
              <a:ext cx="754107" cy="515110"/>
            </a:xfrm>
            <a:prstGeom prst="ellipse">
              <a:avLst/>
            </a:prstGeom>
            <a:solidFill>
              <a:schemeClr val="tx1"/>
            </a:solidFill>
            <a:ln w="57150">
              <a:solidFill>
                <a:srgbClr val="FFD200"/>
              </a:solidFill>
              <a:round/>
              <a:headEnd type="none" w="sm" len="sm"/>
              <a:tailEnd type="none" w="sm" len="sm"/>
            </a:ln>
            <a:effectLst>
              <a:outerShdw blurRad="50800" dist="38100" dir="2700000" algn="tl" rotWithShape="0">
                <a:prstClr val="black">
                  <a:alpha val="40000"/>
                </a:prstClr>
              </a:outerShdw>
            </a:effectLst>
            <a:scene3d>
              <a:camera prst="orthographicFront"/>
              <a:lightRig rig="balanced" dir="t">
                <a:rot lat="0" lon="0" rev="8700000"/>
              </a:lightRig>
            </a:scene3d>
            <a:sp3d/>
          </p:spPr>
          <p:txBody>
            <a:bodyPr wrap="square" lIns="0" rIns="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100" b="0" i="0" u="none" strike="noStrike" kern="0" cap="none" spc="0" normalizeH="0" baseline="0" noProof="0" dirty="0">
                  <a:ln>
                    <a:noFill/>
                  </a:ln>
                  <a:solidFill>
                    <a:schemeClr val="tx2"/>
                  </a:solidFill>
                  <a:effectLst/>
                  <a:uLnTx/>
                  <a:uFillTx/>
                  <a:latin typeface="EYInterstate Light" panose="02000506000000020004" pitchFamily="2" charset="0"/>
                  <a:cs typeface="Arial" panose="020B0604020202020204" pitchFamily="34" charset="0"/>
                </a:rPr>
                <a:t>Business Ethics</a:t>
              </a:r>
            </a:p>
          </p:txBody>
        </p:sp>
      </p:grpSp>
      <p:sp>
        <p:nvSpPr>
          <p:cNvPr id="3" name="Rectangle 2">
            <a:extLst>
              <a:ext uri="{FF2B5EF4-FFF2-40B4-BE49-F238E27FC236}">
                <a16:creationId xmlns:a16="http://schemas.microsoft.com/office/drawing/2014/main" id="{A97FCB8B-F11C-4E9D-BD2B-A564E74C016F}"/>
              </a:ext>
            </a:extLst>
          </p:cNvPr>
          <p:cNvSpPr/>
          <p:nvPr/>
        </p:nvSpPr>
        <p:spPr>
          <a:xfrm>
            <a:off x="8694466" y="3835621"/>
            <a:ext cx="1056700" cy="253916"/>
          </a:xfrm>
          <a:prstGeom prst="rect">
            <a:avLst/>
          </a:prstGeom>
        </p:spPr>
        <p:txBody>
          <a:bodyPr wrap="none">
            <a:spAutoFit/>
          </a:bodyPr>
          <a:lstStyle/>
          <a:p>
            <a:pPr lvl="0" algn="ctr" eaLnBrk="0" fontAlgn="base" hangingPunct="0">
              <a:spcBef>
                <a:spcPct val="0"/>
              </a:spcBef>
              <a:spcAft>
                <a:spcPct val="0"/>
              </a:spcAft>
              <a:defRPr/>
            </a:pPr>
            <a:r>
              <a:rPr lang="en-US" sz="1050" kern="0" dirty="0">
                <a:solidFill>
                  <a:srgbClr val="333333"/>
                </a:solidFill>
                <a:latin typeface="EYInterstate Light" panose="02000506000000020004" pitchFamily="2" charset="0"/>
                <a:cs typeface="Arial" panose="020B0604020202020204" pitchFamily="34" charset="0"/>
              </a:rPr>
              <a:t>Compensation</a:t>
            </a:r>
          </a:p>
        </p:txBody>
      </p:sp>
    </p:spTree>
    <p:extLst>
      <p:ext uri="{BB962C8B-B14F-4D97-AF65-F5344CB8AC3E}">
        <p14:creationId xmlns:p14="http://schemas.microsoft.com/office/powerpoint/2010/main" val="7037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par>
                                <p:cTn id="7" presetID="26" presetClass="emph" presetSubtype="0" repeatCount="4000" fill="hold" grpId="1" nodeType="withEffect">
                                  <p:stCondLst>
                                    <p:cond delay="0"/>
                                  </p:stCondLst>
                                  <p:childTnLst>
                                    <p:animEffect transition="out" filter="fade">
                                      <p:cBhvr>
                                        <p:cTn id="8" dur="1100" tmFilter="0, 0; .2, .5; .8, .5; 1, 0"/>
                                        <p:tgtEl>
                                          <p:spTgt spid="185"/>
                                        </p:tgtEl>
                                      </p:cBhvr>
                                    </p:animEffect>
                                    <p:animScale>
                                      <p:cBhvr>
                                        <p:cTn id="9" dur="550" autoRev="1" fill="hold"/>
                                        <p:tgtEl>
                                          <p:spTgt spid="185"/>
                                        </p:tgtEl>
                                      </p:cBhvr>
                                      <p:by x="105000" y="105000"/>
                                    </p:animScale>
                                  </p:childTnLst>
                                </p:cTn>
                              </p:par>
                              <p:par>
                                <p:cTn id="10" presetID="22" presetClass="entr" presetSubtype="4" fill="hold" grpId="0" nodeType="with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wipe(down)">
                                      <p:cBhvr>
                                        <p:cTn id="12" dur="500"/>
                                        <p:tgtEl>
                                          <p:spTgt spid="194"/>
                                        </p:tgtEl>
                                      </p:cBhvr>
                                    </p:animEffect>
                                  </p:childTnLst>
                                </p:cTn>
                              </p:par>
                              <p:par>
                                <p:cTn id="13" presetID="1" presetClass="entr" presetSubtype="0" fill="hold" nodeType="withEffect">
                                  <p:stCondLst>
                                    <p:cond delay="0"/>
                                  </p:stCondLst>
                                  <p:childTnLst>
                                    <p:set>
                                      <p:cBhvr>
                                        <p:cTn id="14" dur="1" fill="hold">
                                          <p:stCondLst>
                                            <p:cond delay="0"/>
                                          </p:stCondLst>
                                        </p:cTn>
                                        <p:tgtEl>
                                          <p:spTgt spid="195"/>
                                        </p:tgtEl>
                                        <p:attrNameLst>
                                          <p:attrName>style.visibility</p:attrName>
                                        </p:attrNameLst>
                                      </p:cBhvr>
                                      <p:to>
                                        <p:strVal val="visible"/>
                                      </p:to>
                                    </p:set>
                                  </p:childTnLst>
                                </p:cTn>
                              </p:par>
                              <p:par>
                                <p:cTn id="15" presetID="8" presetClass="emph" presetSubtype="0" repeatCount="4000" fill="hold" nodeType="withEffect">
                                  <p:stCondLst>
                                    <p:cond delay="0"/>
                                  </p:stCondLst>
                                  <p:childTnLst>
                                    <p:animRot by="21600000">
                                      <p:cBhvr>
                                        <p:cTn id="16" dur="2000" fill="hold"/>
                                        <p:tgtEl>
                                          <p:spTgt spid="195"/>
                                        </p:tgtEl>
                                        <p:attrNameLst>
                                          <p:attrName>r</p:attrName>
                                        </p:attrNameLst>
                                      </p:cBhvr>
                                    </p:animRot>
                                  </p:childTnLst>
                                </p:cTn>
                              </p:par>
                              <p:par>
                                <p:cTn id="17" presetID="22" presetClass="entr" presetSubtype="4" fill="hold" grpId="0" nodeType="withEffect">
                                  <p:stCondLst>
                                    <p:cond delay="0"/>
                                  </p:stCondLst>
                                  <p:childTnLst>
                                    <p:set>
                                      <p:cBhvr>
                                        <p:cTn id="18" dur="1" fill="hold">
                                          <p:stCondLst>
                                            <p:cond delay="0"/>
                                          </p:stCondLst>
                                        </p:cTn>
                                        <p:tgtEl>
                                          <p:spTgt spid="193"/>
                                        </p:tgtEl>
                                        <p:attrNameLst>
                                          <p:attrName>style.visibility</p:attrName>
                                        </p:attrNameLst>
                                      </p:cBhvr>
                                      <p:to>
                                        <p:strVal val="visible"/>
                                      </p:to>
                                    </p:set>
                                    <p:animEffect transition="in" filter="wipe(down)">
                                      <p:cBhvr>
                                        <p:cTn id="19" dur="500"/>
                                        <p:tgtEl>
                                          <p:spTgt spid="193"/>
                                        </p:tgtEl>
                                      </p:cBhvr>
                                    </p:animEffect>
                                  </p:childTnLst>
                                </p:cTn>
                              </p:par>
                              <p:par>
                                <p:cTn id="20" presetID="1" presetClass="entr" presetSubtype="0" fill="hold" nodeType="withEffect">
                                  <p:stCondLst>
                                    <p:cond delay="0"/>
                                  </p:stCondLst>
                                  <p:childTnLst>
                                    <p:set>
                                      <p:cBhvr>
                                        <p:cTn id="21" dur="1" fill="hold">
                                          <p:stCondLst>
                                            <p:cond delay="0"/>
                                          </p:stCondLst>
                                        </p:cTn>
                                        <p:tgtEl>
                                          <p:spTgt spid="186"/>
                                        </p:tgtEl>
                                        <p:attrNameLst>
                                          <p:attrName>style.visibility</p:attrName>
                                        </p:attrNameLst>
                                      </p:cBhvr>
                                      <p:to>
                                        <p:strVal val="visible"/>
                                      </p:to>
                                    </p:set>
                                  </p:childTnLst>
                                </p:cTn>
                              </p:par>
                              <p:par>
                                <p:cTn id="22" presetID="8" presetClass="emph" presetSubtype="0" repeatCount="4000" fill="hold" nodeType="withEffect">
                                  <p:stCondLst>
                                    <p:cond delay="0"/>
                                  </p:stCondLst>
                                  <p:childTnLst>
                                    <p:animRot by="21600000">
                                      <p:cBhvr>
                                        <p:cTn id="23" dur="2000" fill="hold"/>
                                        <p:tgtEl>
                                          <p:spTgt spid="186"/>
                                        </p:tgtEl>
                                        <p:attrNameLst>
                                          <p:attrName>r</p:attrName>
                                        </p:attrNameLst>
                                      </p:cBhvr>
                                    </p:animRot>
                                  </p:childTnLst>
                                </p:cTn>
                              </p:par>
                              <p:par>
                                <p:cTn id="24" presetID="22" presetClass="entr" presetSubtype="4" fill="hold" grpId="0" nodeType="withEffect">
                                  <p:stCondLst>
                                    <p:cond delay="0"/>
                                  </p:stCondLst>
                                  <p:childTnLst>
                                    <p:set>
                                      <p:cBhvr>
                                        <p:cTn id="25" dur="1" fill="hold">
                                          <p:stCondLst>
                                            <p:cond delay="0"/>
                                          </p:stCondLst>
                                        </p:cTn>
                                        <p:tgtEl>
                                          <p:spTgt spid="189"/>
                                        </p:tgtEl>
                                        <p:attrNameLst>
                                          <p:attrName>style.visibility</p:attrName>
                                        </p:attrNameLst>
                                      </p:cBhvr>
                                      <p:to>
                                        <p:strVal val="visible"/>
                                      </p:to>
                                    </p:set>
                                    <p:animEffect transition="in" filter="wipe(down)">
                                      <p:cBhvr>
                                        <p:cTn id="26" dur="500"/>
                                        <p:tgtEl>
                                          <p:spTgt spid="189"/>
                                        </p:tgtEl>
                                      </p:cBhvr>
                                    </p:animEffect>
                                  </p:childTnLst>
                                </p:cTn>
                              </p:par>
                              <p:par>
                                <p:cTn id="27" presetID="1" presetClass="entr" presetSubtype="0" fill="hold" nodeType="withEffect">
                                  <p:stCondLst>
                                    <p:cond delay="0"/>
                                  </p:stCondLst>
                                  <p:childTnLst>
                                    <p:set>
                                      <p:cBhvr>
                                        <p:cTn id="28" dur="1" fill="hold">
                                          <p:stCondLst>
                                            <p:cond delay="0"/>
                                          </p:stCondLst>
                                        </p:cTn>
                                        <p:tgtEl>
                                          <p:spTgt spid="190"/>
                                        </p:tgtEl>
                                        <p:attrNameLst>
                                          <p:attrName>style.visibility</p:attrName>
                                        </p:attrNameLst>
                                      </p:cBhvr>
                                      <p:to>
                                        <p:strVal val="visible"/>
                                      </p:to>
                                    </p:set>
                                  </p:childTnLst>
                                </p:cTn>
                              </p:par>
                              <p:par>
                                <p:cTn id="29" presetID="8" presetClass="emph" presetSubtype="0" repeatCount="4000" fill="hold" nodeType="withEffect">
                                  <p:stCondLst>
                                    <p:cond delay="0"/>
                                  </p:stCondLst>
                                  <p:childTnLst>
                                    <p:animRot by="21600000">
                                      <p:cBhvr>
                                        <p:cTn id="30" dur="2025" fill="hold"/>
                                        <p:tgtEl>
                                          <p:spTgt spid="190"/>
                                        </p:tgtEl>
                                        <p:attrNameLst>
                                          <p:attrName>r</p:attrName>
                                        </p:attrNameLst>
                                      </p:cBhvr>
                                    </p:animRot>
                                  </p:childTnLst>
                                </p:cTn>
                              </p:par>
                              <p:par>
                                <p:cTn id="31" presetID="1" presetClass="entr" presetSubtype="0" fill="hold" nodeType="withEffect">
                                  <p:stCondLst>
                                    <p:cond delay="0"/>
                                  </p:stCondLst>
                                  <p:childTnLst>
                                    <p:set>
                                      <p:cBhvr>
                                        <p:cTn id="32" dur="1" fill="hold">
                                          <p:stCondLst>
                                            <p:cond delay="0"/>
                                          </p:stCondLst>
                                        </p:cTn>
                                        <p:tgtEl>
                                          <p:spTgt spid="20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8"/>
                                        </p:tgtEl>
                                        <p:attrNameLst>
                                          <p:attrName>style.visibility</p:attrName>
                                        </p:attrNameLst>
                                      </p:cBhvr>
                                      <p:to>
                                        <p:strVal val="visible"/>
                                      </p:to>
                                    </p:set>
                                  </p:childTnLst>
                                </p:cTn>
                              </p:par>
                              <p:par>
                                <p:cTn id="35" presetID="1" presetClass="entr" presetSubtype="0" fill="hold" nodeType="withEffect">
                                  <p:stCondLst>
                                    <p:cond delay="600"/>
                                  </p:stCondLst>
                                  <p:childTnLst>
                                    <p:set>
                                      <p:cBhvr>
                                        <p:cTn id="36" dur="1" fill="hold">
                                          <p:stCondLst>
                                            <p:cond delay="0"/>
                                          </p:stCondLst>
                                        </p:cTn>
                                        <p:tgtEl>
                                          <p:spTgt spid="182"/>
                                        </p:tgtEl>
                                        <p:attrNameLst>
                                          <p:attrName>style.visibility</p:attrName>
                                        </p:attrNameLst>
                                      </p:cBhvr>
                                      <p:to>
                                        <p:strVal val="visible"/>
                                      </p:to>
                                    </p:set>
                                  </p:childTnLst>
                                </p:cTn>
                              </p:par>
                              <p:par>
                                <p:cTn id="37" presetID="1" presetClass="entr" presetSubtype="0" fill="hold" nodeType="withEffect">
                                  <p:stCondLst>
                                    <p:cond delay="1500"/>
                                  </p:stCondLst>
                                  <p:childTnLst>
                                    <p:set>
                                      <p:cBhvr>
                                        <p:cTn id="38" dur="1" fill="hold">
                                          <p:stCondLst>
                                            <p:cond delay="0"/>
                                          </p:stCondLst>
                                        </p:cTn>
                                        <p:tgtEl>
                                          <p:spTgt spid="208"/>
                                        </p:tgtEl>
                                        <p:attrNameLst>
                                          <p:attrName>style.visibility</p:attrName>
                                        </p:attrNameLst>
                                      </p:cBhvr>
                                      <p:to>
                                        <p:strVal val="visible"/>
                                      </p:to>
                                    </p:set>
                                  </p:childTnLst>
                                </p:cTn>
                              </p:par>
                              <p:par>
                                <p:cTn id="39" presetID="1" presetClass="exit" presetSubtype="0" fill="hold" nodeType="withEffect">
                                  <p:stCondLst>
                                    <p:cond delay="1500"/>
                                  </p:stCondLst>
                                  <p:childTnLst>
                                    <p:set>
                                      <p:cBhvr>
                                        <p:cTn id="40" dur="1" fill="hold">
                                          <p:stCondLst>
                                            <p:cond delay="0"/>
                                          </p:stCondLst>
                                        </p:cTn>
                                        <p:tgtEl>
                                          <p:spTgt spid="182"/>
                                        </p:tgtEl>
                                        <p:attrNameLst>
                                          <p:attrName>style.visibility</p:attrName>
                                        </p:attrNameLst>
                                      </p:cBhvr>
                                      <p:to>
                                        <p:strVal val="hidden"/>
                                      </p:to>
                                    </p:set>
                                  </p:childTnLst>
                                </p:cTn>
                              </p:par>
                              <p:par>
                                <p:cTn id="41" presetID="1" presetClass="entr" presetSubtype="0" fill="hold" nodeType="withEffect">
                                  <p:stCondLst>
                                    <p:cond delay="1500"/>
                                  </p:stCondLst>
                                  <p:childTnLst>
                                    <p:set>
                                      <p:cBhvr>
                                        <p:cTn id="42" dur="1" fill="hold">
                                          <p:stCondLst>
                                            <p:cond delay="0"/>
                                          </p:stCondLst>
                                        </p:cTn>
                                        <p:tgtEl>
                                          <p:spTgt spid="211"/>
                                        </p:tgtEl>
                                        <p:attrNameLst>
                                          <p:attrName>style.visibility</p:attrName>
                                        </p:attrNameLst>
                                      </p:cBhvr>
                                      <p:to>
                                        <p:strVal val="visible"/>
                                      </p:to>
                                    </p:set>
                                  </p:childTnLst>
                                </p:cTn>
                              </p:par>
                              <p:par>
                                <p:cTn id="43" presetID="26" presetClass="emph" presetSubtype="0" fill="hold" nodeType="withEffect">
                                  <p:stCondLst>
                                    <p:cond delay="1800"/>
                                  </p:stCondLst>
                                  <p:childTnLst>
                                    <p:animEffect transition="out" filter="fade">
                                      <p:cBhvr>
                                        <p:cTn id="44" dur="1400" tmFilter="0, 0; .2, .5; .8, .5; 1, 0"/>
                                        <p:tgtEl>
                                          <p:spTgt spid="211"/>
                                        </p:tgtEl>
                                      </p:cBhvr>
                                    </p:animEffect>
                                    <p:animScale>
                                      <p:cBhvr>
                                        <p:cTn id="45" dur="700" autoRev="1" fill="hold"/>
                                        <p:tgtEl>
                                          <p:spTgt spid="211"/>
                                        </p:tgtEl>
                                      </p:cBhvr>
                                      <p:by x="105000" y="105000"/>
                                    </p:animScale>
                                  </p:childTnLst>
                                </p:cTn>
                              </p:par>
                              <p:par>
                                <p:cTn id="46" presetID="1" presetClass="exit" presetSubtype="0" fill="hold" nodeType="withEffect">
                                  <p:stCondLst>
                                    <p:cond delay="3100"/>
                                  </p:stCondLst>
                                  <p:childTnLst>
                                    <p:set>
                                      <p:cBhvr>
                                        <p:cTn id="47" dur="1" fill="hold">
                                          <p:stCondLst>
                                            <p:cond delay="0"/>
                                          </p:stCondLst>
                                        </p:cTn>
                                        <p:tgtEl>
                                          <p:spTgt spid="211"/>
                                        </p:tgtEl>
                                        <p:attrNameLst>
                                          <p:attrName>style.visibility</p:attrName>
                                        </p:attrNameLst>
                                      </p:cBhvr>
                                      <p:to>
                                        <p:strVal val="hidden"/>
                                      </p:to>
                                    </p:set>
                                  </p:childTnLst>
                                </p:cTn>
                              </p:par>
                              <p:par>
                                <p:cTn id="48" presetID="22" presetClass="entr" presetSubtype="1" fill="hold" nodeType="withEffect">
                                  <p:stCondLst>
                                    <p:cond delay="200"/>
                                  </p:stCondLst>
                                  <p:childTnLst>
                                    <p:set>
                                      <p:cBhvr>
                                        <p:cTn id="49" dur="1" fill="hold">
                                          <p:stCondLst>
                                            <p:cond delay="0"/>
                                          </p:stCondLst>
                                        </p:cTn>
                                        <p:tgtEl>
                                          <p:spTgt spid="214"/>
                                        </p:tgtEl>
                                        <p:attrNameLst>
                                          <p:attrName>style.visibility</p:attrName>
                                        </p:attrNameLst>
                                      </p:cBhvr>
                                      <p:to>
                                        <p:strVal val="visible"/>
                                      </p:to>
                                    </p:set>
                                    <p:animEffect transition="in" filter="wipe(up)">
                                      <p:cBhvr>
                                        <p:cTn id="50" dur="4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185" grpId="1" animBg="1"/>
      <p:bldP spid="189" grpId="0" animBg="1"/>
      <p:bldP spid="193" grpId="0" animBg="1"/>
      <p:bldP spid="19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98B812-607E-4727-B6AE-5746F1FE52A3}"/>
              </a:ext>
            </a:extLst>
          </p:cNvPr>
          <p:cNvSpPr>
            <a:spLocks noGrp="1"/>
          </p:cNvSpPr>
          <p:nvPr>
            <p:ph type="title"/>
          </p:nvPr>
        </p:nvSpPr>
        <p:spPr>
          <a:xfrm>
            <a:off x="1721794" y="0"/>
            <a:ext cx="9901881" cy="860400"/>
          </a:xfrm>
        </p:spPr>
        <p:txBody>
          <a:bodyPr/>
          <a:lstStyle/>
          <a:p>
            <a:r>
              <a:rPr lang="en-GB" dirty="0"/>
              <a:t>Proponents of ESG  </a:t>
            </a:r>
          </a:p>
        </p:txBody>
      </p:sp>
      <p:sp>
        <p:nvSpPr>
          <p:cNvPr id="54" name="Footer Placeholder 9">
            <a:extLst>
              <a:ext uri="{FF2B5EF4-FFF2-40B4-BE49-F238E27FC236}">
                <a16:creationId xmlns:a16="http://schemas.microsoft.com/office/drawing/2014/main" id="{D85FEBFC-71DF-4CCF-B673-85FA36A0747A}"/>
              </a:ext>
            </a:extLst>
          </p:cNvPr>
          <p:cNvSpPr>
            <a:spLocks noGrp="1"/>
          </p:cNvSpPr>
          <p:nvPr>
            <p:ph type="ftr" sz="quarter" idx="11"/>
          </p:nvPr>
        </p:nvSpPr>
        <p:spPr>
          <a:xfrm>
            <a:off x="4746571" y="6419088"/>
            <a:ext cx="6545073" cy="2011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D200"/>
                </a:solidFill>
                <a:effectLst/>
                <a:uLnTx/>
                <a:uFillTx/>
                <a:latin typeface="Arial"/>
                <a:ea typeface="+mn-ea"/>
                <a:cs typeface="+mn-cs"/>
              </a:rPr>
              <a:t>Proponents of ESG</a:t>
            </a:r>
          </a:p>
        </p:txBody>
      </p:sp>
      <p:grpSp>
        <p:nvGrpSpPr>
          <p:cNvPr id="182" name="Group 181">
            <a:extLst>
              <a:ext uri="{FF2B5EF4-FFF2-40B4-BE49-F238E27FC236}">
                <a16:creationId xmlns:a16="http://schemas.microsoft.com/office/drawing/2014/main" id="{559A12BB-804B-452B-97FE-F9A7F97F5599}"/>
              </a:ext>
            </a:extLst>
          </p:cNvPr>
          <p:cNvGrpSpPr/>
          <p:nvPr/>
        </p:nvGrpSpPr>
        <p:grpSpPr>
          <a:xfrm>
            <a:off x="1430409" y="830448"/>
            <a:ext cx="162000" cy="192778"/>
            <a:chOff x="1430409" y="830448"/>
            <a:chExt cx="162000" cy="192778"/>
          </a:xfrm>
        </p:grpSpPr>
        <p:sp>
          <p:nvSpPr>
            <p:cNvPr id="183" name="Freeform: Shape 182">
              <a:extLst>
                <a:ext uri="{FF2B5EF4-FFF2-40B4-BE49-F238E27FC236}">
                  <a16:creationId xmlns:a16="http://schemas.microsoft.com/office/drawing/2014/main" id="{A0395B29-9400-4F19-90D1-1D7FC480DE5E}"/>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3"/>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4" name="Trapezoid 6">
              <a:extLst>
                <a:ext uri="{FF2B5EF4-FFF2-40B4-BE49-F238E27FC236}">
                  <a16:creationId xmlns:a16="http://schemas.microsoft.com/office/drawing/2014/main" id="{15451E31-8445-45A6-9E2C-775000CB2E08}"/>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3"/>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85" name="Freeform 64">
            <a:extLst>
              <a:ext uri="{FF2B5EF4-FFF2-40B4-BE49-F238E27FC236}">
                <a16:creationId xmlns:a16="http://schemas.microsoft.com/office/drawing/2014/main" id="{B1D2AD8A-DD05-4D3C-9FC3-725E155BF067}"/>
              </a:ext>
            </a:extLst>
          </p:cNvPr>
          <p:cNvSpPr>
            <a:spLocks noEditPoints="1"/>
          </p:cNvSpPr>
          <p:nvPr/>
        </p:nvSpPr>
        <p:spPr bwMode="auto">
          <a:xfrm>
            <a:off x="148899" y="43815"/>
            <a:ext cx="206356" cy="200791"/>
          </a:xfrm>
          <a:custGeom>
            <a:avLst/>
            <a:gdLst>
              <a:gd name="T0" fmla="*/ 490 w 2096"/>
              <a:gd name="T1" fmla="*/ 1024 h 2048"/>
              <a:gd name="T2" fmla="*/ 1598 w 2096"/>
              <a:gd name="T3" fmla="*/ 1024 h 2048"/>
              <a:gd name="T4" fmla="*/ 315 w 2096"/>
              <a:gd name="T5" fmla="*/ 1118 h 2048"/>
              <a:gd name="T6" fmla="*/ 11 w 2096"/>
              <a:gd name="T7" fmla="*/ 1012 h 2048"/>
              <a:gd name="T8" fmla="*/ 326 w 2096"/>
              <a:gd name="T9" fmla="*/ 933 h 2048"/>
              <a:gd name="T10" fmla="*/ 331 w 2096"/>
              <a:gd name="T11" fmla="*/ 1105 h 2048"/>
              <a:gd name="T12" fmla="*/ 315 w 2096"/>
              <a:gd name="T13" fmla="*/ 1118 h 2048"/>
              <a:gd name="T14" fmla="*/ 1782 w 2096"/>
              <a:gd name="T15" fmla="*/ 930 h 2048"/>
              <a:gd name="T16" fmla="*/ 1765 w 2096"/>
              <a:gd name="T17" fmla="*/ 942 h 2048"/>
              <a:gd name="T18" fmla="*/ 1770 w 2096"/>
              <a:gd name="T19" fmla="*/ 1116 h 2048"/>
              <a:gd name="T20" fmla="*/ 2085 w 2096"/>
              <a:gd name="T21" fmla="*/ 1037 h 2048"/>
              <a:gd name="T22" fmla="*/ 1125 w 2096"/>
              <a:gd name="T23" fmla="*/ 1718 h 2048"/>
              <a:gd name="T24" fmla="*/ 951 w 2096"/>
              <a:gd name="T25" fmla="*/ 1722 h 2048"/>
              <a:gd name="T26" fmla="*/ 1031 w 2096"/>
              <a:gd name="T27" fmla="*/ 2037 h 2048"/>
              <a:gd name="T28" fmla="*/ 1138 w 2096"/>
              <a:gd name="T29" fmla="*/ 1734 h 2048"/>
              <a:gd name="T30" fmla="*/ 1125 w 2096"/>
              <a:gd name="T31" fmla="*/ 1718 h 2048"/>
              <a:gd name="T32" fmla="*/ 1125 w 2096"/>
              <a:gd name="T33" fmla="*/ 331 h 2048"/>
              <a:gd name="T34" fmla="*/ 1138 w 2096"/>
              <a:gd name="T35" fmla="*/ 315 h 2048"/>
              <a:gd name="T36" fmla="*/ 1031 w 2096"/>
              <a:gd name="T37" fmla="*/ 11 h 2048"/>
              <a:gd name="T38" fmla="*/ 951 w 2096"/>
              <a:gd name="T39" fmla="*/ 326 h 2048"/>
              <a:gd name="T40" fmla="*/ 494 w 2096"/>
              <a:gd name="T41" fmla="*/ 1457 h 2048"/>
              <a:gd name="T42" fmla="*/ 474 w 2096"/>
              <a:gd name="T43" fmla="*/ 1460 h 2048"/>
              <a:gd name="T44" fmla="*/ 335 w 2096"/>
              <a:gd name="T45" fmla="*/ 1749 h 2048"/>
              <a:gd name="T46" fmla="*/ 614 w 2096"/>
              <a:gd name="T47" fmla="*/ 1583 h 2048"/>
              <a:gd name="T48" fmla="*/ 494 w 2096"/>
              <a:gd name="T49" fmla="*/ 1457 h 2048"/>
              <a:gd name="T50" fmla="*/ 1604 w 2096"/>
              <a:gd name="T51" fmla="*/ 595 h 2048"/>
              <a:gd name="T52" fmla="*/ 1770 w 2096"/>
              <a:gd name="T53" fmla="*/ 317 h 2048"/>
              <a:gd name="T54" fmla="*/ 1479 w 2096"/>
              <a:gd name="T55" fmla="*/ 456 h 2048"/>
              <a:gd name="T56" fmla="*/ 1477 w 2096"/>
              <a:gd name="T57" fmla="*/ 476 h 2048"/>
              <a:gd name="T58" fmla="*/ 1550 w 2096"/>
              <a:gd name="T59" fmla="*/ 1460 h 2048"/>
              <a:gd name="T60" fmla="*/ 1530 w 2096"/>
              <a:gd name="T61" fmla="*/ 1457 h 2048"/>
              <a:gd name="T62" fmla="*/ 1411 w 2096"/>
              <a:gd name="T63" fmla="*/ 1583 h 2048"/>
              <a:gd name="T64" fmla="*/ 1690 w 2096"/>
              <a:gd name="T65" fmla="*/ 1749 h 2048"/>
              <a:gd name="T66" fmla="*/ 1550 w 2096"/>
              <a:gd name="T67" fmla="*/ 1460 h 2048"/>
              <a:gd name="T68" fmla="*/ 421 w 2096"/>
              <a:gd name="T69" fmla="*/ 596 h 2048"/>
              <a:gd name="T70" fmla="*/ 547 w 2096"/>
              <a:gd name="T71" fmla="*/ 476 h 2048"/>
              <a:gd name="T72" fmla="*/ 546 w 2096"/>
              <a:gd name="T73" fmla="*/ 457 h 2048"/>
              <a:gd name="T74" fmla="*/ 276 w 2096"/>
              <a:gd name="T75" fmla="*/ 33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6" h="2048">
                <a:moveTo>
                  <a:pt x="1043" y="1577"/>
                </a:moveTo>
                <a:cubicBezTo>
                  <a:pt x="738" y="1577"/>
                  <a:pt x="490" y="1330"/>
                  <a:pt x="490" y="1024"/>
                </a:cubicBezTo>
                <a:cubicBezTo>
                  <a:pt x="490" y="719"/>
                  <a:pt x="738" y="471"/>
                  <a:pt x="1043" y="471"/>
                </a:cubicBezTo>
                <a:cubicBezTo>
                  <a:pt x="1349" y="471"/>
                  <a:pt x="1598" y="719"/>
                  <a:pt x="1598" y="1024"/>
                </a:cubicBezTo>
                <a:cubicBezTo>
                  <a:pt x="1598" y="1330"/>
                  <a:pt x="1349" y="1577"/>
                  <a:pt x="1043" y="1577"/>
                </a:cubicBezTo>
                <a:close/>
                <a:moveTo>
                  <a:pt x="315" y="1118"/>
                </a:moveTo>
                <a:cubicBezTo>
                  <a:pt x="11" y="1037"/>
                  <a:pt x="11" y="1037"/>
                  <a:pt x="11" y="1037"/>
                </a:cubicBezTo>
                <a:cubicBezTo>
                  <a:pt x="0" y="1033"/>
                  <a:pt x="0" y="1015"/>
                  <a:pt x="11" y="1012"/>
                </a:cubicBezTo>
                <a:cubicBezTo>
                  <a:pt x="315" y="930"/>
                  <a:pt x="315" y="930"/>
                  <a:pt x="315" y="930"/>
                </a:cubicBezTo>
                <a:cubicBezTo>
                  <a:pt x="319" y="929"/>
                  <a:pt x="323" y="930"/>
                  <a:pt x="326" y="933"/>
                </a:cubicBezTo>
                <a:cubicBezTo>
                  <a:pt x="330" y="935"/>
                  <a:pt x="331" y="939"/>
                  <a:pt x="331" y="942"/>
                </a:cubicBezTo>
                <a:cubicBezTo>
                  <a:pt x="331" y="1105"/>
                  <a:pt x="331" y="1105"/>
                  <a:pt x="331" y="1105"/>
                </a:cubicBezTo>
                <a:cubicBezTo>
                  <a:pt x="331" y="1110"/>
                  <a:pt x="330" y="1113"/>
                  <a:pt x="326" y="1116"/>
                </a:cubicBezTo>
                <a:cubicBezTo>
                  <a:pt x="323" y="1118"/>
                  <a:pt x="319" y="1119"/>
                  <a:pt x="315" y="1118"/>
                </a:cubicBezTo>
                <a:close/>
                <a:moveTo>
                  <a:pt x="2085" y="1012"/>
                </a:moveTo>
                <a:cubicBezTo>
                  <a:pt x="1782" y="930"/>
                  <a:pt x="1782" y="930"/>
                  <a:pt x="1782" y="930"/>
                </a:cubicBezTo>
                <a:cubicBezTo>
                  <a:pt x="1778" y="929"/>
                  <a:pt x="1773" y="930"/>
                  <a:pt x="1770" y="933"/>
                </a:cubicBezTo>
                <a:cubicBezTo>
                  <a:pt x="1767" y="935"/>
                  <a:pt x="1765" y="939"/>
                  <a:pt x="1765" y="942"/>
                </a:cubicBezTo>
                <a:cubicBezTo>
                  <a:pt x="1765" y="1105"/>
                  <a:pt x="1765" y="1105"/>
                  <a:pt x="1765" y="1105"/>
                </a:cubicBezTo>
                <a:cubicBezTo>
                  <a:pt x="1765" y="1110"/>
                  <a:pt x="1767" y="1113"/>
                  <a:pt x="1770" y="1116"/>
                </a:cubicBezTo>
                <a:cubicBezTo>
                  <a:pt x="1773" y="1118"/>
                  <a:pt x="1778" y="1119"/>
                  <a:pt x="1782" y="1118"/>
                </a:cubicBezTo>
                <a:cubicBezTo>
                  <a:pt x="2085" y="1037"/>
                  <a:pt x="2085" y="1037"/>
                  <a:pt x="2085" y="1037"/>
                </a:cubicBezTo>
                <a:cubicBezTo>
                  <a:pt x="2096" y="1033"/>
                  <a:pt x="2096" y="1015"/>
                  <a:pt x="2085" y="1012"/>
                </a:cubicBezTo>
                <a:close/>
                <a:moveTo>
                  <a:pt x="1125" y="1718"/>
                </a:moveTo>
                <a:cubicBezTo>
                  <a:pt x="962" y="1718"/>
                  <a:pt x="962" y="1718"/>
                  <a:pt x="962" y="1718"/>
                </a:cubicBezTo>
                <a:cubicBezTo>
                  <a:pt x="958" y="1718"/>
                  <a:pt x="954" y="1720"/>
                  <a:pt x="951" y="1722"/>
                </a:cubicBezTo>
                <a:cubicBezTo>
                  <a:pt x="949" y="1725"/>
                  <a:pt x="948" y="1730"/>
                  <a:pt x="949" y="1734"/>
                </a:cubicBezTo>
                <a:cubicBezTo>
                  <a:pt x="1031" y="2037"/>
                  <a:pt x="1031" y="2037"/>
                  <a:pt x="1031" y="2037"/>
                </a:cubicBezTo>
                <a:cubicBezTo>
                  <a:pt x="1034" y="2048"/>
                  <a:pt x="1053" y="2048"/>
                  <a:pt x="1056" y="2037"/>
                </a:cubicBezTo>
                <a:cubicBezTo>
                  <a:pt x="1138" y="1734"/>
                  <a:pt x="1138" y="1734"/>
                  <a:pt x="1138" y="1734"/>
                </a:cubicBezTo>
                <a:cubicBezTo>
                  <a:pt x="1139" y="1730"/>
                  <a:pt x="1138" y="1725"/>
                  <a:pt x="1136" y="1722"/>
                </a:cubicBezTo>
                <a:cubicBezTo>
                  <a:pt x="1133" y="1720"/>
                  <a:pt x="1129" y="1718"/>
                  <a:pt x="1125" y="1718"/>
                </a:cubicBezTo>
                <a:close/>
                <a:moveTo>
                  <a:pt x="962" y="331"/>
                </a:moveTo>
                <a:cubicBezTo>
                  <a:pt x="1125" y="331"/>
                  <a:pt x="1125" y="331"/>
                  <a:pt x="1125" y="331"/>
                </a:cubicBezTo>
                <a:cubicBezTo>
                  <a:pt x="1129" y="331"/>
                  <a:pt x="1133" y="329"/>
                  <a:pt x="1136" y="326"/>
                </a:cubicBezTo>
                <a:cubicBezTo>
                  <a:pt x="1138" y="323"/>
                  <a:pt x="1139" y="319"/>
                  <a:pt x="1138" y="315"/>
                </a:cubicBezTo>
                <a:cubicBezTo>
                  <a:pt x="1056" y="11"/>
                  <a:pt x="1056" y="11"/>
                  <a:pt x="1056" y="11"/>
                </a:cubicBezTo>
                <a:cubicBezTo>
                  <a:pt x="1053" y="0"/>
                  <a:pt x="1034" y="0"/>
                  <a:pt x="1031" y="11"/>
                </a:cubicBezTo>
                <a:cubicBezTo>
                  <a:pt x="949" y="315"/>
                  <a:pt x="949" y="315"/>
                  <a:pt x="949" y="315"/>
                </a:cubicBezTo>
                <a:cubicBezTo>
                  <a:pt x="948" y="319"/>
                  <a:pt x="949" y="323"/>
                  <a:pt x="951" y="326"/>
                </a:cubicBezTo>
                <a:cubicBezTo>
                  <a:pt x="954" y="329"/>
                  <a:pt x="958" y="331"/>
                  <a:pt x="962" y="331"/>
                </a:cubicBezTo>
                <a:close/>
                <a:moveTo>
                  <a:pt x="494" y="1457"/>
                </a:moveTo>
                <a:cubicBezTo>
                  <a:pt x="491" y="1454"/>
                  <a:pt x="488" y="1453"/>
                  <a:pt x="484" y="1453"/>
                </a:cubicBezTo>
                <a:cubicBezTo>
                  <a:pt x="480" y="1454"/>
                  <a:pt x="476" y="1456"/>
                  <a:pt x="474" y="1460"/>
                </a:cubicBezTo>
                <a:cubicBezTo>
                  <a:pt x="317" y="1731"/>
                  <a:pt x="317" y="1731"/>
                  <a:pt x="317" y="1731"/>
                </a:cubicBezTo>
                <a:cubicBezTo>
                  <a:pt x="311" y="1742"/>
                  <a:pt x="324" y="1755"/>
                  <a:pt x="335" y="1749"/>
                </a:cubicBezTo>
                <a:cubicBezTo>
                  <a:pt x="608" y="1593"/>
                  <a:pt x="608" y="1593"/>
                  <a:pt x="608" y="1593"/>
                </a:cubicBezTo>
                <a:cubicBezTo>
                  <a:pt x="611" y="1591"/>
                  <a:pt x="614" y="1587"/>
                  <a:pt x="614" y="1583"/>
                </a:cubicBezTo>
                <a:cubicBezTo>
                  <a:pt x="615" y="1579"/>
                  <a:pt x="613" y="1575"/>
                  <a:pt x="610" y="1572"/>
                </a:cubicBezTo>
                <a:lnTo>
                  <a:pt x="494" y="1457"/>
                </a:lnTo>
                <a:close/>
                <a:moveTo>
                  <a:pt x="1593" y="592"/>
                </a:moveTo>
                <a:cubicBezTo>
                  <a:pt x="1596" y="595"/>
                  <a:pt x="1600" y="596"/>
                  <a:pt x="1604" y="595"/>
                </a:cubicBezTo>
                <a:cubicBezTo>
                  <a:pt x="1607" y="595"/>
                  <a:pt x="1610" y="593"/>
                  <a:pt x="1613" y="589"/>
                </a:cubicBezTo>
                <a:cubicBezTo>
                  <a:pt x="1770" y="317"/>
                  <a:pt x="1770" y="317"/>
                  <a:pt x="1770" y="317"/>
                </a:cubicBezTo>
                <a:cubicBezTo>
                  <a:pt x="1776" y="307"/>
                  <a:pt x="1762" y="293"/>
                  <a:pt x="1752" y="299"/>
                </a:cubicBezTo>
                <a:cubicBezTo>
                  <a:pt x="1479" y="456"/>
                  <a:pt x="1479" y="456"/>
                  <a:pt x="1479" y="456"/>
                </a:cubicBezTo>
                <a:cubicBezTo>
                  <a:pt x="1476" y="458"/>
                  <a:pt x="1473" y="461"/>
                  <a:pt x="1473" y="465"/>
                </a:cubicBezTo>
                <a:cubicBezTo>
                  <a:pt x="1472" y="469"/>
                  <a:pt x="1474" y="474"/>
                  <a:pt x="1477" y="476"/>
                </a:cubicBezTo>
                <a:lnTo>
                  <a:pt x="1593" y="592"/>
                </a:lnTo>
                <a:close/>
                <a:moveTo>
                  <a:pt x="1550" y="1460"/>
                </a:moveTo>
                <a:cubicBezTo>
                  <a:pt x="1548" y="1456"/>
                  <a:pt x="1545" y="1454"/>
                  <a:pt x="1541" y="1453"/>
                </a:cubicBezTo>
                <a:cubicBezTo>
                  <a:pt x="1537" y="1453"/>
                  <a:pt x="1533" y="1454"/>
                  <a:pt x="1530" y="1457"/>
                </a:cubicBezTo>
                <a:cubicBezTo>
                  <a:pt x="1414" y="1572"/>
                  <a:pt x="1414" y="1572"/>
                  <a:pt x="1414" y="1572"/>
                </a:cubicBezTo>
                <a:cubicBezTo>
                  <a:pt x="1412" y="1575"/>
                  <a:pt x="1410" y="1579"/>
                  <a:pt x="1411" y="1583"/>
                </a:cubicBezTo>
                <a:cubicBezTo>
                  <a:pt x="1411" y="1587"/>
                  <a:pt x="1414" y="1591"/>
                  <a:pt x="1417" y="1593"/>
                </a:cubicBezTo>
                <a:cubicBezTo>
                  <a:pt x="1690" y="1749"/>
                  <a:pt x="1690" y="1749"/>
                  <a:pt x="1690" y="1749"/>
                </a:cubicBezTo>
                <a:cubicBezTo>
                  <a:pt x="1699" y="1755"/>
                  <a:pt x="1713" y="1742"/>
                  <a:pt x="1707" y="1731"/>
                </a:cubicBezTo>
                <a:lnTo>
                  <a:pt x="1550" y="1460"/>
                </a:lnTo>
                <a:close/>
                <a:moveTo>
                  <a:pt x="412" y="590"/>
                </a:moveTo>
                <a:cubicBezTo>
                  <a:pt x="414" y="593"/>
                  <a:pt x="418" y="595"/>
                  <a:pt x="421" y="596"/>
                </a:cubicBezTo>
                <a:cubicBezTo>
                  <a:pt x="425" y="596"/>
                  <a:pt x="429" y="595"/>
                  <a:pt x="432" y="592"/>
                </a:cubicBezTo>
                <a:cubicBezTo>
                  <a:pt x="547" y="476"/>
                  <a:pt x="547" y="476"/>
                  <a:pt x="547" y="476"/>
                </a:cubicBezTo>
                <a:cubicBezTo>
                  <a:pt x="550" y="474"/>
                  <a:pt x="552" y="470"/>
                  <a:pt x="551" y="466"/>
                </a:cubicBezTo>
                <a:cubicBezTo>
                  <a:pt x="551" y="462"/>
                  <a:pt x="549" y="459"/>
                  <a:pt x="546" y="457"/>
                </a:cubicBezTo>
                <a:cubicBezTo>
                  <a:pt x="294" y="321"/>
                  <a:pt x="294" y="321"/>
                  <a:pt x="294" y="321"/>
                </a:cubicBezTo>
                <a:cubicBezTo>
                  <a:pt x="284" y="316"/>
                  <a:pt x="271" y="329"/>
                  <a:pt x="276" y="338"/>
                </a:cubicBezTo>
                <a:lnTo>
                  <a:pt x="412" y="59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86" name="Group 185">
            <a:extLst>
              <a:ext uri="{FF2B5EF4-FFF2-40B4-BE49-F238E27FC236}">
                <a16:creationId xmlns:a16="http://schemas.microsoft.com/office/drawing/2014/main" id="{704D4F57-A9E3-4B98-A46A-7C4AAE4606EF}"/>
              </a:ext>
            </a:extLst>
          </p:cNvPr>
          <p:cNvGrpSpPr/>
          <p:nvPr/>
        </p:nvGrpSpPr>
        <p:grpSpPr>
          <a:xfrm>
            <a:off x="954097" y="399147"/>
            <a:ext cx="164464" cy="164464"/>
            <a:chOff x="-365760" y="528320"/>
            <a:chExt cx="1584960" cy="1584960"/>
          </a:xfrm>
        </p:grpSpPr>
        <p:sp>
          <p:nvSpPr>
            <p:cNvPr id="187" name="Freeform 73">
              <a:extLst>
                <a:ext uri="{FF2B5EF4-FFF2-40B4-BE49-F238E27FC236}">
                  <a16:creationId xmlns:a16="http://schemas.microsoft.com/office/drawing/2014/main" id="{35BD2C31-C774-4078-8E22-3BFD46824B6D}"/>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8" name="Oval 187">
              <a:extLst>
                <a:ext uri="{FF2B5EF4-FFF2-40B4-BE49-F238E27FC236}">
                  <a16:creationId xmlns:a16="http://schemas.microsoft.com/office/drawing/2014/main" id="{2256FC04-1511-410F-8304-8C96AEA9C296}"/>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89" name="Freeform 71">
            <a:extLst>
              <a:ext uri="{FF2B5EF4-FFF2-40B4-BE49-F238E27FC236}">
                <a16:creationId xmlns:a16="http://schemas.microsoft.com/office/drawing/2014/main" id="{6C7915C9-CE5B-434F-A7C2-1199013FBF27}"/>
              </a:ext>
            </a:extLst>
          </p:cNvPr>
          <p:cNvSpPr>
            <a:spLocks/>
          </p:cNvSpPr>
          <p:nvPr/>
        </p:nvSpPr>
        <p:spPr bwMode="auto">
          <a:xfrm>
            <a:off x="1026621" y="481078"/>
            <a:ext cx="18000" cy="216000"/>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90" name="Group 189">
            <a:extLst>
              <a:ext uri="{FF2B5EF4-FFF2-40B4-BE49-F238E27FC236}">
                <a16:creationId xmlns:a16="http://schemas.microsoft.com/office/drawing/2014/main" id="{51BCE40A-4A32-4E9E-B1BF-4B266985A169}"/>
              </a:ext>
            </a:extLst>
          </p:cNvPr>
          <p:cNvGrpSpPr/>
          <p:nvPr/>
        </p:nvGrpSpPr>
        <p:grpSpPr>
          <a:xfrm>
            <a:off x="680625" y="399147"/>
            <a:ext cx="164464" cy="164464"/>
            <a:chOff x="-365760" y="528320"/>
            <a:chExt cx="1584960" cy="1584960"/>
          </a:xfrm>
        </p:grpSpPr>
        <p:sp>
          <p:nvSpPr>
            <p:cNvPr id="191" name="Freeform 73">
              <a:extLst>
                <a:ext uri="{FF2B5EF4-FFF2-40B4-BE49-F238E27FC236}">
                  <a16:creationId xmlns:a16="http://schemas.microsoft.com/office/drawing/2014/main" id="{4BB03770-4C15-4B24-B51D-D8B59C7F5EFB}"/>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2" name="Oval 191">
              <a:extLst>
                <a:ext uri="{FF2B5EF4-FFF2-40B4-BE49-F238E27FC236}">
                  <a16:creationId xmlns:a16="http://schemas.microsoft.com/office/drawing/2014/main" id="{8A266EA3-7CAA-44F8-8325-BF99137F160D}"/>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93" name="Freeform 71">
            <a:extLst>
              <a:ext uri="{FF2B5EF4-FFF2-40B4-BE49-F238E27FC236}">
                <a16:creationId xmlns:a16="http://schemas.microsoft.com/office/drawing/2014/main" id="{FA2FBC2E-EB3F-4E69-842E-8CCACBA8CB32}"/>
              </a:ext>
            </a:extLst>
          </p:cNvPr>
          <p:cNvSpPr>
            <a:spLocks/>
          </p:cNvSpPr>
          <p:nvPr/>
        </p:nvSpPr>
        <p:spPr bwMode="auto">
          <a:xfrm>
            <a:off x="753494" y="481078"/>
            <a:ext cx="18000" cy="216000"/>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4" name="Freeform 71">
            <a:extLst>
              <a:ext uri="{FF2B5EF4-FFF2-40B4-BE49-F238E27FC236}">
                <a16:creationId xmlns:a16="http://schemas.microsoft.com/office/drawing/2014/main" id="{6BD08325-C23C-4D0E-B5DB-C4845F288F00}"/>
              </a:ext>
            </a:extLst>
          </p:cNvPr>
          <p:cNvSpPr>
            <a:spLocks/>
          </p:cNvSpPr>
          <p:nvPr/>
        </p:nvSpPr>
        <p:spPr bwMode="auto">
          <a:xfrm>
            <a:off x="879780" y="300034"/>
            <a:ext cx="45719" cy="394537"/>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95" name="Group 194">
            <a:extLst>
              <a:ext uri="{FF2B5EF4-FFF2-40B4-BE49-F238E27FC236}">
                <a16:creationId xmlns:a16="http://schemas.microsoft.com/office/drawing/2014/main" id="{318F764A-5BEA-4189-8BB6-1E6C3A0AD2A6}"/>
              </a:ext>
            </a:extLst>
          </p:cNvPr>
          <p:cNvGrpSpPr/>
          <p:nvPr/>
        </p:nvGrpSpPr>
        <p:grpSpPr>
          <a:xfrm>
            <a:off x="736055" y="133700"/>
            <a:ext cx="332668" cy="332668"/>
            <a:chOff x="-365760" y="528320"/>
            <a:chExt cx="1584960" cy="1584960"/>
          </a:xfrm>
        </p:grpSpPr>
        <p:sp>
          <p:nvSpPr>
            <p:cNvPr id="196" name="Freeform 73">
              <a:extLst>
                <a:ext uri="{FF2B5EF4-FFF2-40B4-BE49-F238E27FC236}">
                  <a16:creationId xmlns:a16="http://schemas.microsoft.com/office/drawing/2014/main" id="{9E10BA91-7CF3-47B8-B572-2F9142EDBCDE}"/>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7" name="Oval 196">
              <a:extLst>
                <a:ext uri="{FF2B5EF4-FFF2-40B4-BE49-F238E27FC236}">
                  <a16:creationId xmlns:a16="http://schemas.microsoft.com/office/drawing/2014/main" id="{0DBF5787-5DC0-45CB-B952-73ACFC85BD96}"/>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98" name="Group 197">
            <a:extLst>
              <a:ext uri="{FF2B5EF4-FFF2-40B4-BE49-F238E27FC236}">
                <a16:creationId xmlns:a16="http://schemas.microsoft.com/office/drawing/2014/main" id="{63F60C41-A223-48AD-B850-7AB661E44384}"/>
              </a:ext>
            </a:extLst>
          </p:cNvPr>
          <p:cNvGrpSpPr/>
          <p:nvPr/>
        </p:nvGrpSpPr>
        <p:grpSpPr>
          <a:xfrm>
            <a:off x="556555" y="523883"/>
            <a:ext cx="125439" cy="170688"/>
            <a:chOff x="2597950" y="4764135"/>
            <a:chExt cx="347663" cy="473075"/>
          </a:xfrm>
        </p:grpSpPr>
        <p:sp>
          <p:nvSpPr>
            <p:cNvPr id="199" name="Rectangle: Rounded Corners 198">
              <a:extLst>
                <a:ext uri="{FF2B5EF4-FFF2-40B4-BE49-F238E27FC236}">
                  <a16:creationId xmlns:a16="http://schemas.microsoft.com/office/drawing/2014/main" id="{12F78D0C-A91C-42DD-8235-C6A15C83DAFD}"/>
                </a:ext>
              </a:extLst>
            </p:cNvPr>
            <p:cNvSpPr/>
            <p:nvPr/>
          </p:nvSpPr>
          <p:spPr>
            <a:xfrm>
              <a:off x="2624214" y="4786659"/>
              <a:ext cx="207734" cy="430017"/>
            </a:xfrm>
            <a:prstGeom prst="roundRect">
              <a:avLst/>
            </a:prstGeom>
            <a:solidFill>
              <a:srgbClr val="333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00" name="Group 199">
              <a:extLst>
                <a:ext uri="{FF2B5EF4-FFF2-40B4-BE49-F238E27FC236}">
                  <a16:creationId xmlns:a16="http://schemas.microsoft.com/office/drawing/2014/main" id="{E1C29630-1CA4-4844-9F1B-EDA2CB98183A}"/>
                </a:ext>
              </a:extLst>
            </p:cNvPr>
            <p:cNvGrpSpPr/>
            <p:nvPr/>
          </p:nvGrpSpPr>
          <p:grpSpPr>
            <a:xfrm>
              <a:off x="2597950" y="4764135"/>
              <a:ext cx="347663" cy="473075"/>
              <a:chOff x="460375" y="2430463"/>
              <a:chExt cx="347663" cy="473075"/>
            </a:xfrm>
          </p:grpSpPr>
          <p:sp>
            <p:nvSpPr>
              <p:cNvPr id="201" name="Freeform 58">
                <a:extLst>
                  <a:ext uri="{FF2B5EF4-FFF2-40B4-BE49-F238E27FC236}">
                    <a16:creationId xmlns:a16="http://schemas.microsoft.com/office/drawing/2014/main" id="{D91BEF3F-1410-42B1-9DFC-EB222F5B5B9F}"/>
                  </a:ext>
                </a:extLst>
              </p:cNvPr>
              <p:cNvSpPr>
                <a:spLocks noEditPoints="1"/>
              </p:cNvSpPr>
              <p:nvPr/>
            </p:nvSpPr>
            <p:spPr bwMode="auto">
              <a:xfrm>
                <a:off x="460375" y="2430463"/>
                <a:ext cx="341312" cy="473075"/>
              </a:xfrm>
              <a:custGeom>
                <a:avLst/>
                <a:gdLst>
                  <a:gd name="T0" fmla="*/ 133 w 174"/>
                  <a:gd name="T1" fmla="*/ 105 h 243"/>
                  <a:gd name="T2" fmla="*/ 141 w 174"/>
                  <a:gd name="T3" fmla="*/ 114 h 243"/>
                  <a:gd name="T4" fmla="*/ 149 w 174"/>
                  <a:gd name="T5" fmla="*/ 122 h 243"/>
                  <a:gd name="T6" fmla="*/ 151 w 174"/>
                  <a:gd name="T7" fmla="*/ 124 h 243"/>
                  <a:gd name="T8" fmla="*/ 149 w 174"/>
                  <a:gd name="T9" fmla="*/ 126 h 243"/>
                  <a:gd name="T10" fmla="*/ 151 w 174"/>
                  <a:gd name="T11" fmla="*/ 127 h 243"/>
                  <a:gd name="T12" fmla="*/ 149 w 174"/>
                  <a:gd name="T13" fmla="*/ 129 h 243"/>
                  <a:gd name="T14" fmla="*/ 152 w 174"/>
                  <a:gd name="T15" fmla="*/ 131 h 243"/>
                  <a:gd name="T16" fmla="*/ 146 w 174"/>
                  <a:gd name="T17" fmla="*/ 216 h 243"/>
                  <a:gd name="T18" fmla="*/ 142 w 174"/>
                  <a:gd name="T19" fmla="*/ 216 h 243"/>
                  <a:gd name="T20" fmla="*/ 139 w 174"/>
                  <a:gd name="T21" fmla="*/ 168 h 243"/>
                  <a:gd name="T22" fmla="*/ 128 w 174"/>
                  <a:gd name="T23" fmla="*/ 132 h 243"/>
                  <a:gd name="T24" fmla="*/ 109 w 174"/>
                  <a:gd name="T25" fmla="*/ 0 h 243"/>
                  <a:gd name="T26" fmla="*/ 0 w 174"/>
                  <a:gd name="T27" fmla="*/ 20 h 243"/>
                  <a:gd name="T28" fmla="*/ 19 w 174"/>
                  <a:gd name="T29" fmla="*/ 243 h 243"/>
                  <a:gd name="T30" fmla="*/ 128 w 174"/>
                  <a:gd name="T31" fmla="*/ 224 h 243"/>
                  <a:gd name="T32" fmla="*/ 132 w 174"/>
                  <a:gd name="T33" fmla="*/ 139 h 243"/>
                  <a:gd name="T34" fmla="*/ 135 w 174"/>
                  <a:gd name="T35" fmla="*/ 185 h 243"/>
                  <a:gd name="T36" fmla="*/ 145 w 174"/>
                  <a:gd name="T37" fmla="*/ 221 h 243"/>
                  <a:gd name="T38" fmla="*/ 156 w 174"/>
                  <a:gd name="T39" fmla="*/ 139 h 243"/>
                  <a:gd name="T40" fmla="*/ 159 w 174"/>
                  <a:gd name="T41" fmla="*/ 131 h 243"/>
                  <a:gd name="T42" fmla="*/ 156 w 174"/>
                  <a:gd name="T43" fmla="*/ 129 h 243"/>
                  <a:gd name="T44" fmla="*/ 159 w 174"/>
                  <a:gd name="T45" fmla="*/ 127 h 243"/>
                  <a:gd name="T46" fmla="*/ 156 w 174"/>
                  <a:gd name="T47" fmla="*/ 126 h 243"/>
                  <a:gd name="T48" fmla="*/ 159 w 174"/>
                  <a:gd name="T49" fmla="*/ 124 h 243"/>
                  <a:gd name="T50" fmla="*/ 159 w 174"/>
                  <a:gd name="T51" fmla="*/ 122 h 243"/>
                  <a:gd name="T52" fmla="*/ 167 w 174"/>
                  <a:gd name="T53" fmla="*/ 113 h 243"/>
                  <a:gd name="T54" fmla="*/ 174 w 174"/>
                  <a:gd name="T55" fmla="*/ 92 h 243"/>
                  <a:gd name="T56" fmla="*/ 64 w 174"/>
                  <a:gd name="T57" fmla="*/ 174 h 243"/>
                  <a:gd name="T58" fmla="*/ 64 w 174"/>
                  <a:gd name="T59" fmla="*/ 100 h 243"/>
                  <a:gd name="T60" fmla="*/ 64 w 174"/>
                  <a:gd name="T61" fmla="*/ 174 h 243"/>
                  <a:gd name="T62" fmla="*/ 101 w 174"/>
                  <a:gd name="T63" fmla="*/ 82 h 243"/>
                  <a:gd name="T64" fmla="*/ 16 w 174"/>
                  <a:gd name="T65" fmla="*/ 71 h 243"/>
                  <a:gd name="T66" fmla="*/ 27 w 174"/>
                  <a:gd name="T67" fmla="*/ 21 h 243"/>
                  <a:gd name="T68" fmla="*/ 112 w 174"/>
                  <a:gd name="T69" fmla="*/ 3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243">
                    <a:moveTo>
                      <a:pt x="133" y="92"/>
                    </a:moveTo>
                    <a:cubicBezTo>
                      <a:pt x="133" y="105"/>
                      <a:pt x="133" y="105"/>
                      <a:pt x="133" y="105"/>
                    </a:cubicBezTo>
                    <a:cubicBezTo>
                      <a:pt x="137" y="105"/>
                      <a:pt x="141" y="108"/>
                      <a:pt x="141" y="113"/>
                    </a:cubicBezTo>
                    <a:cubicBezTo>
                      <a:pt x="141" y="114"/>
                      <a:pt x="141" y="114"/>
                      <a:pt x="141" y="114"/>
                    </a:cubicBezTo>
                    <a:cubicBezTo>
                      <a:pt x="141" y="118"/>
                      <a:pt x="144" y="122"/>
                      <a:pt x="148" y="122"/>
                    </a:cubicBezTo>
                    <a:cubicBezTo>
                      <a:pt x="149" y="122"/>
                      <a:pt x="149" y="122"/>
                      <a:pt x="149" y="122"/>
                    </a:cubicBezTo>
                    <a:cubicBezTo>
                      <a:pt x="149" y="124"/>
                      <a:pt x="149" y="124"/>
                      <a:pt x="149" y="124"/>
                    </a:cubicBezTo>
                    <a:cubicBezTo>
                      <a:pt x="151" y="124"/>
                      <a:pt x="151" y="124"/>
                      <a:pt x="151" y="124"/>
                    </a:cubicBezTo>
                    <a:cubicBezTo>
                      <a:pt x="151" y="126"/>
                      <a:pt x="151" y="126"/>
                      <a:pt x="151" y="126"/>
                    </a:cubicBezTo>
                    <a:cubicBezTo>
                      <a:pt x="149" y="126"/>
                      <a:pt x="149" y="126"/>
                      <a:pt x="149" y="126"/>
                    </a:cubicBezTo>
                    <a:cubicBezTo>
                      <a:pt x="149" y="127"/>
                      <a:pt x="149" y="127"/>
                      <a:pt x="149" y="127"/>
                    </a:cubicBezTo>
                    <a:cubicBezTo>
                      <a:pt x="151" y="127"/>
                      <a:pt x="151" y="127"/>
                      <a:pt x="151" y="127"/>
                    </a:cubicBezTo>
                    <a:cubicBezTo>
                      <a:pt x="151" y="129"/>
                      <a:pt x="151" y="129"/>
                      <a:pt x="151" y="129"/>
                    </a:cubicBezTo>
                    <a:cubicBezTo>
                      <a:pt x="149" y="129"/>
                      <a:pt x="149" y="129"/>
                      <a:pt x="149" y="129"/>
                    </a:cubicBezTo>
                    <a:cubicBezTo>
                      <a:pt x="149" y="131"/>
                      <a:pt x="149" y="131"/>
                      <a:pt x="149" y="131"/>
                    </a:cubicBezTo>
                    <a:cubicBezTo>
                      <a:pt x="152" y="131"/>
                      <a:pt x="152" y="131"/>
                      <a:pt x="152" y="131"/>
                    </a:cubicBezTo>
                    <a:cubicBezTo>
                      <a:pt x="152" y="134"/>
                      <a:pt x="152" y="136"/>
                      <a:pt x="152" y="139"/>
                    </a:cubicBezTo>
                    <a:cubicBezTo>
                      <a:pt x="152" y="166"/>
                      <a:pt x="153" y="210"/>
                      <a:pt x="146" y="216"/>
                    </a:cubicBezTo>
                    <a:cubicBezTo>
                      <a:pt x="146" y="217"/>
                      <a:pt x="146" y="217"/>
                      <a:pt x="145" y="217"/>
                    </a:cubicBezTo>
                    <a:cubicBezTo>
                      <a:pt x="144" y="217"/>
                      <a:pt x="143" y="217"/>
                      <a:pt x="142" y="216"/>
                    </a:cubicBezTo>
                    <a:cubicBezTo>
                      <a:pt x="139" y="212"/>
                      <a:pt x="139" y="202"/>
                      <a:pt x="139" y="185"/>
                    </a:cubicBezTo>
                    <a:cubicBezTo>
                      <a:pt x="139" y="180"/>
                      <a:pt x="139" y="174"/>
                      <a:pt x="139" y="168"/>
                    </a:cubicBezTo>
                    <a:cubicBezTo>
                      <a:pt x="139" y="152"/>
                      <a:pt x="138" y="142"/>
                      <a:pt x="135" y="137"/>
                    </a:cubicBezTo>
                    <a:cubicBezTo>
                      <a:pt x="133" y="133"/>
                      <a:pt x="131" y="132"/>
                      <a:pt x="128" y="132"/>
                    </a:cubicBezTo>
                    <a:cubicBezTo>
                      <a:pt x="128" y="20"/>
                      <a:pt x="128" y="20"/>
                      <a:pt x="128" y="20"/>
                    </a:cubicBezTo>
                    <a:cubicBezTo>
                      <a:pt x="128" y="9"/>
                      <a:pt x="119" y="0"/>
                      <a:pt x="109" y="0"/>
                    </a:cubicBezTo>
                    <a:cubicBezTo>
                      <a:pt x="19" y="0"/>
                      <a:pt x="19" y="0"/>
                      <a:pt x="19" y="0"/>
                    </a:cubicBezTo>
                    <a:cubicBezTo>
                      <a:pt x="9" y="0"/>
                      <a:pt x="0" y="9"/>
                      <a:pt x="0" y="20"/>
                    </a:cubicBezTo>
                    <a:cubicBezTo>
                      <a:pt x="0" y="224"/>
                      <a:pt x="0" y="224"/>
                      <a:pt x="0" y="224"/>
                    </a:cubicBezTo>
                    <a:cubicBezTo>
                      <a:pt x="0" y="235"/>
                      <a:pt x="9" y="243"/>
                      <a:pt x="19" y="243"/>
                    </a:cubicBezTo>
                    <a:cubicBezTo>
                      <a:pt x="109" y="243"/>
                      <a:pt x="109" y="243"/>
                      <a:pt x="109" y="243"/>
                    </a:cubicBezTo>
                    <a:cubicBezTo>
                      <a:pt x="119" y="243"/>
                      <a:pt x="128" y="235"/>
                      <a:pt x="128" y="224"/>
                    </a:cubicBezTo>
                    <a:cubicBezTo>
                      <a:pt x="128" y="135"/>
                      <a:pt x="128" y="135"/>
                      <a:pt x="128" y="135"/>
                    </a:cubicBezTo>
                    <a:cubicBezTo>
                      <a:pt x="130" y="136"/>
                      <a:pt x="131" y="136"/>
                      <a:pt x="132" y="139"/>
                    </a:cubicBezTo>
                    <a:cubicBezTo>
                      <a:pt x="134" y="143"/>
                      <a:pt x="136" y="153"/>
                      <a:pt x="136" y="168"/>
                    </a:cubicBezTo>
                    <a:cubicBezTo>
                      <a:pt x="136" y="174"/>
                      <a:pt x="135" y="180"/>
                      <a:pt x="135" y="185"/>
                    </a:cubicBezTo>
                    <a:cubicBezTo>
                      <a:pt x="135" y="204"/>
                      <a:pt x="135" y="214"/>
                      <a:pt x="139" y="218"/>
                    </a:cubicBezTo>
                    <a:cubicBezTo>
                      <a:pt x="141" y="220"/>
                      <a:pt x="143" y="221"/>
                      <a:pt x="145" y="221"/>
                    </a:cubicBezTo>
                    <a:cubicBezTo>
                      <a:pt x="146" y="221"/>
                      <a:pt x="148" y="220"/>
                      <a:pt x="149" y="219"/>
                    </a:cubicBezTo>
                    <a:cubicBezTo>
                      <a:pt x="156" y="212"/>
                      <a:pt x="156" y="179"/>
                      <a:pt x="156" y="139"/>
                    </a:cubicBezTo>
                    <a:cubicBezTo>
                      <a:pt x="156" y="136"/>
                      <a:pt x="156" y="134"/>
                      <a:pt x="156" y="131"/>
                    </a:cubicBezTo>
                    <a:cubicBezTo>
                      <a:pt x="159" y="131"/>
                      <a:pt x="159" y="131"/>
                      <a:pt x="159" y="131"/>
                    </a:cubicBezTo>
                    <a:cubicBezTo>
                      <a:pt x="159" y="129"/>
                      <a:pt x="159" y="129"/>
                      <a:pt x="159" y="129"/>
                    </a:cubicBezTo>
                    <a:cubicBezTo>
                      <a:pt x="156" y="129"/>
                      <a:pt x="156" y="129"/>
                      <a:pt x="156" y="129"/>
                    </a:cubicBezTo>
                    <a:cubicBezTo>
                      <a:pt x="156" y="127"/>
                      <a:pt x="156" y="127"/>
                      <a:pt x="156" y="127"/>
                    </a:cubicBezTo>
                    <a:cubicBezTo>
                      <a:pt x="159" y="127"/>
                      <a:pt x="159" y="127"/>
                      <a:pt x="159" y="127"/>
                    </a:cubicBezTo>
                    <a:cubicBezTo>
                      <a:pt x="159" y="126"/>
                      <a:pt x="159" y="126"/>
                      <a:pt x="159" y="126"/>
                    </a:cubicBezTo>
                    <a:cubicBezTo>
                      <a:pt x="156" y="126"/>
                      <a:pt x="156" y="126"/>
                      <a:pt x="156" y="126"/>
                    </a:cubicBezTo>
                    <a:cubicBezTo>
                      <a:pt x="156" y="124"/>
                      <a:pt x="156" y="124"/>
                      <a:pt x="156" y="124"/>
                    </a:cubicBezTo>
                    <a:cubicBezTo>
                      <a:pt x="159" y="124"/>
                      <a:pt x="159" y="124"/>
                      <a:pt x="159" y="124"/>
                    </a:cubicBezTo>
                    <a:cubicBezTo>
                      <a:pt x="158" y="122"/>
                      <a:pt x="158" y="122"/>
                      <a:pt x="158" y="122"/>
                    </a:cubicBezTo>
                    <a:cubicBezTo>
                      <a:pt x="159" y="122"/>
                      <a:pt x="159" y="122"/>
                      <a:pt x="159" y="122"/>
                    </a:cubicBezTo>
                    <a:cubicBezTo>
                      <a:pt x="163" y="122"/>
                      <a:pt x="167" y="118"/>
                      <a:pt x="167" y="113"/>
                    </a:cubicBezTo>
                    <a:cubicBezTo>
                      <a:pt x="167" y="113"/>
                      <a:pt x="167" y="113"/>
                      <a:pt x="167" y="113"/>
                    </a:cubicBezTo>
                    <a:cubicBezTo>
                      <a:pt x="167" y="108"/>
                      <a:pt x="170" y="105"/>
                      <a:pt x="174" y="105"/>
                    </a:cubicBezTo>
                    <a:cubicBezTo>
                      <a:pt x="174" y="92"/>
                      <a:pt x="174" y="92"/>
                      <a:pt x="174" y="92"/>
                    </a:cubicBezTo>
                    <a:lnTo>
                      <a:pt x="133" y="92"/>
                    </a:lnTo>
                    <a:close/>
                    <a:moveTo>
                      <a:pt x="64" y="174"/>
                    </a:moveTo>
                    <a:cubicBezTo>
                      <a:pt x="44" y="174"/>
                      <a:pt x="27" y="158"/>
                      <a:pt x="27" y="137"/>
                    </a:cubicBezTo>
                    <a:cubicBezTo>
                      <a:pt x="27" y="117"/>
                      <a:pt x="44" y="100"/>
                      <a:pt x="64" y="100"/>
                    </a:cubicBezTo>
                    <a:cubicBezTo>
                      <a:pt x="85" y="100"/>
                      <a:pt x="101" y="117"/>
                      <a:pt x="101" y="137"/>
                    </a:cubicBezTo>
                    <a:cubicBezTo>
                      <a:pt x="101" y="158"/>
                      <a:pt x="85" y="174"/>
                      <a:pt x="64" y="174"/>
                    </a:cubicBezTo>
                    <a:close/>
                    <a:moveTo>
                      <a:pt x="112" y="71"/>
                    </a:moveTo>
                    <a:cubicBezTo>
                      <a:pt x="112" y="77"/>
                      <a:pt x="107" y="82"/>
                      <a:pt x="101" y="82"/>
                    </a:cubicBezTo>
                    <a:cubicBezTo>
                      <a:pt x="27" y="82"/>
                      <a:pt x="27" y="82"/>
                      <a:pt x="27" y="82"/>
                    </a:cubicBezTo>
                    <a:cubicBezTo>
                      <a:pt x="21" y="82"/>
                      <a:pt x="16" y="77"/>
                      <a:pt x="16" y="71"/>
                    </a:cubicBezTo>
                    <a:cubicBezTo>
                      <a:pt x="16" y="32"/>
                      <a:pt x="16" y="32"/>
                      <a:pt x="16" y="32"/>
                    </a:cubicBezTo>
                    <a:cubicBezTo>
                      <a:pt x="16" y="26"/>
                      <a:pt x="21" y="21"/>
                      <a:pt x="27" y="21"/>
                    </a:cubicBezTo>
                    <a:cubicBezTo>
                      <a:pt x="101" y="21"/>
                      <a:pt x="101" y="21"/>
                      <a:pt x="101" y="21"/>
                    </a:cubicBezTo>
                    <a:cubicBezTo>
                      <a:pt x="107" y="21"/>
                      <a:pt x="112" y="26"/>
                      <a:pt x="112" y="32"/>
                    </a:cubicBezTo>
                    <a:lnTo>
                      <a:pt x="112"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2" name="Freeform 59">
                <a:extLst>
                  <a:ext uri="{FF2B5EF4-FFF2-40B4-BE49-F238E27FC236}">
                    <a16:creationId xmlns:a16="http://schemas.microsoft.com/office/drawing/2014/main" id="{816999E1-455A-43B9-B34B-E3CE57739DDA}"/>
                  </a:ext>
                </a:extLst>
              </p:cNvPr>
              <p:cNvSpPr>
                <a:spLocks/>
              </p:cNvSpPr>
              <p:nvPr/>
            </p:nvSpPr>
            <p:spPr bwMode="auto">
              <a:xfrm>
                <a:off x="715963" y="2560638"/>
                <a:ext cx="92075" cy="47625"/>
              </a:xfrm>
              <a:custGeom>
                <a:avLst/>
                <a:gdLst>
                  <a:gd name="T0" fmla="*/ 0 w 47"/>
                  <a:gd name="T1" fmla="*/ 22 h 24"/>
                  <a:gd name="T2" fmla="*/ 3 w 47"/>
                  <a:gd name="T3" fmla="*/ 22 h 24"/>
                  <a:gd name="T4" fmla="*/ 3 w 47"/>
                  <a:gd name="T5" fmla="*/ 24 h 24"/>
                  <a:gd name="T6" fmla="*/ 3 w 47"/>
                  <a:gd name="T7" fmla="*/ 22 h 24"/>
                  <a:gd name="T8" fmla="*/ 44 w 47"/>
                  <a:gd name="T9" fmla="*/ 22 h 24"/>
                  <a:gd name="T10" fmla="*/ 44 w 47"/>
                  <a:gd name="T11" fmla="*/ 22 h 24"/>
                  <a:gd name="T12" fmla="*/ 47 w 47"/>
                  <a:gd name="T13" fmla="*/ 22 h 24"/>
                  <a:gd name="T14" fmla="*/ 47 w 47"/>
                  <a:gd name="T15" fmla="*/ 19 h 24"/>
                  <a:gd name="T16" fmla="*/ 35 w 47"/>
                  <a:gd name="T17" fmla="*/ 19 h 24"/>
                  <a:gd name="T18" fmla="*/ 35 w 47"/>
                  <a:gd name="T19" fmla="*/ 3 h 24"/>
                  <a:gd name="T20" fmla="*/ 34 w 47"/>
                  <a:gd name="T21" fmla="*/ 1 h 24"/>
                  <a:gd name="T22" fmla="*/ 32 w 47"/>
                  <a:gd name="T23" fmla="*/ 0 h 24"/>
                  <a:gd name="T24" fmla="*/ 32 w 47"/>
                  <a:gd name="T25" fmla="*/ 0 h 24"/>
                  <a:gd name="T26" fmla="*/ 30 w 47"/>
                  <a:gd name="T27" fmla="*/ 3 h 24"/>
                  <a:gd name="T28" fmla="*/ 30 w 47"/>
                  <a:gd name="T29" fmla="*/ 19 h 24"/>
                  <a:gd name="T30" fmla="*/ 17 w 47"/>
                  <a:gd name="T31" fmla="*/ 19 h 24"/>
                  <a:gd name="T32" fmla="*/ 17 w 47"/>
                  <a:gd name="T33" fmla="*/ 3 h 24"/>
                  <a:gd name="T34" fmla="*/ 15 w 47"/>
                  <a:gd name="T35" fmla="*/ 0 h 24"/>
                  <a:gd name="T36" fmla="*/ 14 w 47"/>
                  <a:gd name="T37" fmla="*/ 0 h 24"/>
                  <a:gd name="T38" fmla="*/ 13 w 47"/>
                  <a:gd name="T39" fmla="*/ 1 h 24"/>
                  <a:gd name="T40" fmla="*/ 12 w 47"/>
                  <a:gd name="T41" fmla="*/ 3 h 24"/>
                  <a:gd name="T42" fmla="*/ 12 w 47"/>
                  <a:gd name="T43" fmla="*/ 19 h 24"/>
                  <a:gd name="T44" fmla="*/ 0 w 47"/>
                  <a:gd name="T45" fmla="*/ 19 h 24"/>
                  <a:gd name="T46" fmla="*/ 0 w 47"/>
                  <a:gd name="T4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24">
                    <a:moveTo>
                      <a:pt x="0" y="22"/>
                    </a:moveTo>
                    <a:cubicBezTo>
                      <a:pt x="3" y="22"/>
                      <a:pt x="3" y="22"/>
                      <a:pt x="3" y="22"/>
                    </a:cubicBezTo>
                    <a:cubicBezTo>
                      <a:pt x="3" y="24"/>
                      <a:pt x="3" y="24"/>
                      <a:pt x="3" y="24"/>
                    </a:cubicBezTo>
                    <a:cubicBezTo>
                      <a:pt x="3" y="22"/>
                      <a:pt x="3" y="22"/>
                      <a:pt x="3" y="22"/>
                    </a:cubicBezTo>
                    <a:cubicBezTo>
                      <a:pt x="44" y="22"/>
                      <a:pt x="44" y="22"/>
                      <a:pt x="44" y="22"/>
                    </a:cubicBezTo>
                    <a:cubicBezTo>
                      <a:pt x="44" y="22"/>
                      <a:pt x="44" y="22"/>
                      <a:pt x="44" y="22"/>
                    </a:cubicBezTo>
                    <a:cubicBezTo>
                      <a:pt x="47" y="22"/>
                      <a:pt x="47" y="22"/>
                      <a:pt x="47" y="22"/>
                    </a:cubicBezTo>
                    <a:cubicBezTo>
                      <a:pt x="47" y="19"/>
                      <a:pt x="47" y="19"/>
                      <a:pt x="47" y="19"/>
                    </a:cubicBezTo>
                    <a:cubicBezTo>
                      <a:pt x="35" y="19"/>
                      <a:pt x="35" y="19"/>
                      <a:pt x="35" y="19"/>
                    </a:cubicBezTo>
                    <a:cubicBezTo>
                      <a:pt x="35" y="3"/>
                      <a:pt x="35" y="3"/>
                      <a:pt x="35" y="3"/>
                    </a:cubicBezTo>
                    <a:cubicBezTo>
                      <a:pt x="35" y="2"/>
                      <a:pt x="35" y="2"/>
                      <a:pt x="34" y="1"/>
                    </a:cubicBezTo>
                    <a:cubicBezTo>
                      <a:pt x="34" y="1"/>
                      <a:pt x="33" y="0"/>
                      <a:pt x="32" y="0"/>
                    </a:cubicBezTo>
                    <a:cubicBezTo>
                      <a:pt x="32" y="0"/>
                      <a:pt x="32" y="0"/>
                      <a:pt x="32" y="0"/>
                    </a:cubicBezTo>
                    <a:cubicBezTo>
                      <a:pt x="31" y="0"/>
                      <a:pt x="30" y="1"/>
                      <a:pt x="30" y="3"/>
                    </a:cubicBezTo>
                    <a:cubicBezTo>
                      <a:pt x="30" y="19"/>
                      <a:pt x="30" y="19"/>
                      <a:pt x="30" y="19"/>
                    </a:cubicBezTo>
                    <a:cubicBezTo>
                      <a:pt x="17" y="19"/>
                      <a:pt x="17" y="19"/>
                      <a:pt x="17" y="19"/>
                    </a:cubicBezTo>
                    <a:cubicBezTo>
                      <a:pt x="17" y="3"/>
                      <a:pt x="17" y="3"/>
                      <a:pt x="17" y="3"/>
                    </a:cubicBezTo>
                    <a:cubicBezTo>
                      <a:pt x="17" y="1"/>
                      <a:pt x="16" y="0"/>
                      <a:pt x="15" y="0"/>
                    </a:cubicBezTo>
                    <a:cubicBezTo>
                      <a:pt x="14" y="0"/>
                      <a:pt x="14" y="0"/>
                      <a:pt x="14" y="0"/>
                    </a:cubicBezTo>
                    <a:cubicBezTo>
                      <a:pt x="14" y="0"/>
                      <a:pt x="13" y="1"/>
                      <a:pt x="13" y="1"/>
                    </a:cubicBezTo>
                    <a:cubicBezTo>
                      <a:pt x="12" y="2"/>
                      <a:pt x="12" y="2"/>
                      <a:pt x="12" y="3"/>
                    </a:cubicBezTo>
                    <a:cubicBezTo>
                      <a:pt x="12" y="19"/>
                      <a:pt x="12" y="19"/>
                      <a:pt x="12" y="19"/>
                    </a:cubicBezTo>
                    <a:cubicBezTo>
                      <a:pt x="0" y="19"/>
                      <a:pt x="0" y="19"/>
                      <a:pt x="0" y="19"/>
                    </a:cubicBez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3" name="Freeform 60">
                <a:extLst>
                  <a:ext uri="{FF2B5EF4-FFF2-40B4-BE49-F238E27FC236}">
                    <a16:creationId xmlns:a16="http://schemas.microsoft.com/office/drawing/2014/main" id="{7D500100-BC41-47CD-850E-71B4B49F2BA2}"/>
                  </a:ext>
                </a:extLst>
              </p:cNvPr>
              <p:cNvSpPr>
                <a:spLocks/>
              </p:cNvSpPr>
              <p:nvPr/>
            </p:nvSpPr>
            <p:spPr bwMode="auto">
              <a:xfrm>
                <a:off x="552450" y="2646363"/>
                <a:ext cx="66675" cy="111125"/>
              </a:xfrm>
              <a:custGeom>
                <a:avLst/>
                <a:gdLst>
                  <a:gd name="T0" fmla="*/ 16 w 42"/>
                  <a:gd name="T1" fmla="*/ 32 h 70"/>
                  <a:gd name="T2" fmla="*/ 41 w 42"/>
                  <a:gd name="T3" fmla="*/ 0 h 70"/>
                  <a:gd name="T4" fmla="*/ 24 w 42"/>
                  <a:gd name="T5" fmla="*/ 0 h 70"/>
                  <a:gd name="T6" fmla="*/ 4 w 42"/>
                  <a:gd name="T7" fmla="*/ 33 h 70"/>
                  <a:gd name="T8" fmla="*/ 0 w 42"/>
                  <a:gd name="T9" fmla="*/ 41 h 70"/>
                  <a:gd name="T10" fmla="*/ 8 w 42"/>
                  <a:gd name="T11" fmla="*/ 41 h 70"/>
                  <a:gd name="T12" fmla="*/ 24 w 42"/>
                  <a:gd name="T13" fmla="*/ 41 h 70"/>
                  <a:gd name="T14" fmla="*/ 4 w 42"/>
                  <a:gd name="T15" fmla="*/ 70 h 70"/>
                  <a:gd name="T16" fmla="*/ 36 w 42"/>
                  <a:gd name="T17" fmla="*/ 38 h 70"/>
                  <a:gd name="T18" fmla="*/ 42 w 42"/>
                  <a:gd name="T19" fmla="*/ 32 h 70"/>
                  <a:gd name="T20" fmla="*/ 33 w 42"/>
                  <a:gd name="T21" fmla="*/ 32 h 70"/>
                  <a:gd name="T22" fmla="*/ 16 w 42"/>
                  <a:gd name="T23"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70">
                    <a:moveTo>
                      <a:pt x="16" y="32"/>
                    </a:moveTo>
                    <a:lnTo>
                      <a:pt x="41" y="0"/>
                    </a:lnTo>
                    <a:lnTo>
                      <a:pt x="24" y="0"/>
                    </a:lnTo>
                    <a:lnTo>
                      <a:pt x="4" y="33"/>
                    </a:lnTo>
                    <a:lnTo>
                      <a:pt x="0" y="41"/>
                    </a:lnTo>
                    <a:lnTo>
                      <a:pt x="8" y="41"/>
                    </a:lnTo>
                    <a:lnTo>
                      <a:pt x="24" y="41"/>
                    </a:lnTo>
                    <a:lnTo>
                      <a:pt x="4" y="70"/>
                    </a:lnTo>
                    <a:lnTo>
                      <a:pt x="36" y="38"/>
                    </a:lnTo>
                    <a:lnTo>
                      <a:pt x="42" y="32"/>
                    </a:lnTo>
                    <a:lnTo>
                      <a:pt x="33" y="32"/>
                    </a:lnTo>
                    <a:lnTo>
                      <a:pt x="16"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grpSp>
      <p:grpSp>
        <p:nvGrpSpPr>
          <p:cNvPr id="204" name="Group 203">
            <a:extLst>
              <a:ext uri="{FF2B5EF4-FFF2-40B4-BE49-F238E27FC236}">
                <a16:creationId xmlns:a16="http://schemas.microsoft.com/office/drawing/2014/main" id="{09F3661E-EBE9-4A19-AE9E-3BDAFACF4013}"/>
              </a:ext>
            </a:extLst>
          </p:cNvPr>
          <p:cNvGrpSpPr/>
          <p:nvPr/>
        </p:nvGrpSpPr>
        <p:grpSpPr>
          <a:xfrm>
            <a:off x="152374" y="563611"/>
            <a:ext cx="189603" cy="139836"/>
            <a:chOff x="-309466" y="1115568"/>
            <a:chExt cx="1559783" cy="1150375"/>
          </a:xfrm>
        </p:grpSpPr>
        <p:sp>
          <p:nvSpPr>
            <p:cNvPr id="205" name="Freeform: Shape 204">
              <a:extLst>
                <a:ext uri="{FF2B5EF4-FFF2-40B4-BE49-F238E27FC236}">
                  <a16:creationId xmlns:a16="http://schemas.microsoft.com/office/drawing/2014/main" id="{B2F087B6-783B-45A8-9872-D8FBF386BC7B}"/>
                </a:ext>
              </a:extLst>
            </p:cNvPr>
            <p:cNvSpPr/>
            <p:nvPr/>
          </p:nvSpPr>
          <p:spPr>
            <a:xfrm>
              <a:off x="-268224" y="1115568"/>
              <a:ext cx="1475232" cy="902208"/>
            </a:xfrm>
            <a:custGeom>
              <a:avLst/>
              <a:gdLst>
                <a:gd name="connsiteX0" fmla="*/ 134112 w 1475232"/>
                <a:gd name="connsiteY0" fmla="*/ 0 h 902208"/>
                <a:gd name="connsiteX1" fmla="*/ 1353312 w 1475232"/>
                <a:gd name="connsiteY1" fmla="*/ 18288 h 902208"/>
                <a:gd name="connsiteX2" fmla="*/ 1475232 w 1475232"/>
                <a:gd name="connsiteY2" fmla="*/ 902208 h 902208"/>
                <a:gd name="connsiteX3" fmla="*/ 0 w 1475232"/>
                <a:gd name="connsiteY3" fmla="*/ 902208 h 902208"/>
                <a:gd name="connsiteX4" fmla="*/ 134112 w 1475232"/>
                <a:gd name="connsiteY4" fmla="*/ 0 h 90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232" h="902208">
                  <a:moveTo>
                    <a:pt x="134112" y="0"/>
                  </a:moveTo>
                  <a:lnTo>
                    <a:pt x="1353312" y="18288"/>
                  </a:lnTo>
                  <a:lnTo>
                    <a:pt x="1475232" y="902208"/>
                  </a:lnTo>
                  <a:lnTo>
                    <a:pt x="0" y="902208"/>
                  </a:lnTo>
                  <a:lnTo>
                    <a:pt x="134112"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06" name="Picture 205">
              <a:extLst>
                <a:ext uri="{FF2B5EF4-FFF2-40B4-BE49-F238E27FC236}">
                  <a16:creationId xmlns:a16="http://schemas.microsoft.com/office/drawing/2014/main" id="{C2B5B6FC-10F7-45D2-87CD-BDE3359F0F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466" y="1118450"/>
              <a:ext cx="1559783" cy="1147493"/>
            </a:xfrm>
            <a:prstGeom prst="rect">
              <a:avLst/>
            </a:prstGeom>
          </p:spPr>
        </p:pic>
      </p:grpSp>
      <p:cxnSp>
        <p:nvCxnSpPr>
          <p:cNvPr id="207" name="Straight Connector 206">
            <a:extLst>
              <a:ext uri="{FF2B5EF4-FFF2-40B4-BE49-F238E27FC236}">
                <a16:creationId xmlns:a16="http://schemas.microsoft.com/office/drawing/2014/main" id="{4FB4793A-BD38-40A7-ABEE-68B47F232328}"/>
              </a:ext>
            </a:extLst>
          </p:cNvPr>
          <p:cNvCxnSpPr/>
          <p:nvPr/>
        </p:nvCxnSpPr>
        <p:spPr>
          <a:xfrm flipH="1">
            <a:off x="0" y="697078"/>
            <a:ext cx="1512000" cy="0"/>
          </a:xfrm>
          <a:prstGeom prst="line">
            <a:avLst/>
          </a:prstGeom>
          <a:ln w="9525">
            <a:solidFill>
              <a:srgbClr val="646464"/>
            </a:solidFill>
            <a:tailEnd type="none"/>
          </a:ln>
        </p:spPr>
        <p:style>
          <a:lnRef idx="1">
            <a:schemeClr val="accent1"/>
          </a:lnRef>
          <a:fillRef idx="0">
            <a:schemeClr val="accent1"/>
          </a:fillRef>
          <a:effectRef idx="0">
            <a:schemeClr val="accent1"/>
          </a:effectRef>
          <a:fontRef idx="minor">
            <a:schemeClr val="tx1"/>
          </a:fontRef>
        </p:style>
      </p:cxnSp>
      <p:grpSp>
        <p:nvGrpSpPr>
          <p:cNvPr id="208" name="Group 207">
            <a:extLst>
              <a:ext uri="{FF2B5EF4-FFF2-40B4-BE49-F238E27FC236}">
                <a16:creationId xmlns:a16="http://schemas.microsoft.com/office/drawing/2014/main" id="{48E1BFE2-E1BB-4FA8-8BDE-8923DBF1B075}"/>
              </a:ext>
            </a:extLst>
          </p:cNvPr>
          <p:cNvGrpSpPr/>
          <p:nvPr/>
        </p:nvGrpSpPr>
        <p:grpSpPr>
          <a:xfrm>
            <a:off x="1430409" y="830448"/>
            <a:ext cx="162000" cy="192778"/>
            <a:chOff x="1430409" y="830448"/>
            <a:chExt cx="162000" cy="192778"/>
          </a:xfrm>
        </p:grpSpPr>
        <p:sp>
          <p:nvSpPr>
            <p:cNvPr id="209" name="Freeform: Shape 208">
              <a:extLst>
                <a:ext uri="{FF2B5EF4-FFF2-40B4-BE49-F238E27FC236}">
                  <a16:creationId xmlns:a16="http://schemas.microsoft.com/office/drawing/2014/main" id="{DFBDD2FE-BBFF-4606-B242-740FC932CA1D}"/>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0" name="Trapezoid 6">
              <a:extLst>
                <a:ext uri="{FF2B5EF4-FFF2-40B4-BE49-F238E27FC236}">
                  <a16:creationId xmlns:a16="http://schemas.microsoft.com/office/drawing/2014/main" id="{6B3A2352-6076-423C-86CD-18644B9CC6CC}"/>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11" name="Group 210">
            <a:extLst>
              <a:ext uri="{FF2B5EF4-FFF2-40B4-BE49-F238E27FC236}">
                <a16:creationId xmlns:a16="http://schemas.microsoft.com/office/drawing/2014/main" id="{3CAA6356-413F-4052-A22E-1EC94CE1BFE7}"/>
              </a:ext>
            </a:extLst>
          </p:cNvPr>
          <p:cNvGrpSpPr/>
          <p:nvPr/>
        </p:nvGrpSpPr>
        <p:grpSpPr>
          <a:xfrm>
            <a:off x="1430409" y="830448"/>
            <a:ext cx="162000" cy="192778"/>
            <a:chOff x="1430409" y="830448"/>
            <a:chExt cx="162000" cy="192778"/>
          </a:xfrm>
          <a:effectLst>
            <a:glow rad="114300">
              <a:schemeClr val="bg2">
                <a:alpha val="12000"/>
              </a:schemeClr>
            </a:glow>
          </a:effectLst>
        </p:grpSpPr>
        <p:sp>
          <p:nvSpPr>
            <p:cNvPr id="212" name="Freeform: Shape 211">
              <a:extLst>
                <a:ext uri="{FF2B5EF4-FFF2-40B4-BE49-F238E27FC236}">
                  <a16:creationId xmlns:a16="http://schemas.microsoft.com/office/drawing/2014/main" id="{807A0B9B-5CB8-4707-8FC0-2D58DB49D31D}"/>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3" name="Trapezoid 6">
              <a:extLst>
                <a:ext uri="{FF2B5EF4-FFF2-40B4-BE49-F238E27FC236}">
                  <a16:creationId xmlns:a16="http://schemas.microsoft.com/office/drawing/2014/main" id="{2DDAA1DB-A0DF-43AA-B09F-C9A2C26212A9}"/>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14" name="Group 213">
            <a:extLst>
              <a:ext uri="{FF2B5EF4-FFF2-40B4-BE49-F238E27FC236}">
                <a16:creationId xmlns:a16="http://schemas.microsoft.com/office/drawing/2014/main" id="{02DE38EE-679C-4732-87EE-2C8AB6E0FDD8}"/>
              </a:ext>
            </a:extLst>
          </p:cNvPr>
          <p:cNvGrpSpPr/>
          <p:nvPr/>
        </p:nvGrpSpPr>
        <p:grpSpPr>
          <a:xfrm>
            <a:off x="1474945" y="693511"/>
            <a:ext cx="72929" cy="126340"/>
            <a:chOff x="1582982" y="0"/>
            <a:chExt cx="1286251" cy="2181641"/>
          </a:xfrm>
        </p:grpSpPr>
        <p:sp>
          <p:nvSpPr>
            <p:cNvPr id="215" name="Freeform 47">
              <a:extLst>
                <a:ext uri="{FF2B5EF4-FFF2-40B4-BE49-F238E27FC236}">
                  <a16:creationId xmlns:a16="http://schemas.microsoft.com/office/drawing/2014/main" id="{B5831905-3EFF-4623-8733-48B6F503B747}"/>
                </a:ext>
              </a:extLst>
            </p:cNvPr>
            <p:cNvSpPr>
              <a:spLocks/>
            </p:cNvSpPr>
            <p:nvPr/>
          </p:nvSpPr>
          <p:spPr bwMode="auto">
            <a:xfrm flipV="1">
              <a:off x="1582982" y="1717640"/>
              <a:ext cx="1286251" cy="194665"/>
            </a:xfrm>
            <a:prstGeom prst="roundRect">
              <a:avLst>
                <a:gd name="adj" fmla="val 47091"/>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6" name="Freeform 48">
              <a:extLst>
                <a:ext uri="{FF2B5EF4-FFF2-40B4-BE49-F238E27FC236}">
                  <a16:creationId xmlns:a16="http://schemas.microsoft.com/office/drawing/2014/main" id="{EC37228A-DD90-4F7F-AF7A-AF3CC24F508C}"/>
                </a:ext>
              </a:extLst>
            </p:cNvPr>
            <p:cNvSpPr>
              <a:spLocks/>
            </p:cNvSpPr>
            <p:nvPr/>
          </p:nvSpPr>
          <p:spPr bwMode="auto">
            <a:xfrm flipV="1">
              <a:off x="1582982" y="1448304"/>
              <a:ext cx="1286251" cy="194665"/>
            </a:xfrm>
            <a:prstGeom prst="roundRect">
              <a:avLst>
                <a:gd name="adj" fmla="val 50000"/>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7" name="Freeform 49">
              <a:extLst>
                <a:ext uri="{FF2B5EF4-FFF2-40B4-BE49-F238E27FC236}">
                  <a16:creationId xmlns:a16="http://schemas.microsoft.com/office/drawing/2014/main" id="{28774053-738F-4045-B859-9CAC70251902}"/>
                </a:ext>
              </a:extLst>
            </p:cNvPr>
            <p:cNvSpPr>
              <a:spLocks/>
            </p:cNvSpPr>
            <p:nvPr/>
          </p:nvSpPr>
          <p:spPr bwMode="auto">
            <a:xfrm flipV="1">
              <a:off x="1900727" y="1132550"/>
              <a:ext cx="650762" cy="473631"/>
            </a:xfrm>
            <a:custGeom>
              <a:avLst/>
              <a:gdLst>
                <a:gd name="T0" fmla="*/ 4 w 49"/>
                <a:gd name="T1" fmla="*/ 0 h 36"/>
                <a:gd name="T2" fmla="*/ 3 w 49"/>
                <a:gd name="T3" fmla="*/ 0 h 36"/>
                <a:gd name="T4" fmla="*/ 0 w 49"/>
                <a:gd name="T5" fmla="*/ 12 h 36"/>
                <a:gd name="T6" fmla="*/ 24 w 49"/>
                <a:gd name="T7" fmla="*/ 36 h 36"/>
                <a:gd name="T8" fmla="*/ 49 w 49"/>
                <a:gd name="T9" fmla="*/ 12 h 36"/>
                <a:gd name="T10" fmla="*/ 46 w 49"/>
                <a:gd name="T11" fmla="*/ 0 h 36"/>
                <a:gd name="T12" fmla="*/ 4 w 49"/>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9" h="36">
                  <a:moveTo>
                    <a:pt x="4" y="0"/>
                  </a:moveTo>
                  <a:cubicBezTo>
                    <a:pt x="4" y="0"/>
                    <a:pt x="4" y="0"/>
                    <a:pt x="3" y="0"/>
                  </a:cubicBezTo>
                  <a:cubicBezTo>
                    <a:pt x="1" y="3"/>
                    <a:pt x="0" y="7"/>
                    <a:pt x="0" y="12"/>
                  </a:cubicBezTo>
                  <a:cubicBezTo>
                    <a:pt x="0" y="25"/>
                    <a:pt x="11" y="36"/>
                    <a:pt x="24" y="36"/>
                  </a:cubicBezTo>
                  <a:cubicBezTo>
                    <a:pt x="38" y="36"/>
                    <a:pt x="49" y="25"/>
                    <a:pt x="49" y="12"/>
                  </a:cubicBezTo>
                  <a:cubicBezTo>
                    <a:pt x="49" y="8"/>
                    <a:pt x="48" y="4"/>
                    <a:pt x="46" y="0"/>
                  </a:cubicBezTo>
                  <a:cubicBezTo>
                    <a:pt x="32" y="1"/>
                    <a:pt x="18" y="2"/>
                    <a:pt x="4" y="0"/>
                  </a:cubicBezTo>
                  <a:close/>
                </a:path>
              </a:pathLst>
            </a:cu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8" name="Freeform 47">
              <a:extLst>
                <a:ext uri="{FF2B5EF4-FFF2-40B4-BE49-F238E27FC236}">
                  <a16:creationId xmlns:a16="http://schemas.microsoft.com/office/drawing/2014/main" id="{2E042CBB-3D44-4122-A10C-0C82C23E46CC}"/>
                </a:ext>
              </a:extLst>
            </p:cNvPr>
            <p:cNvSpPr>
              <a:spLocks/>
            </p:cNvSpPr>
            <p:nvPr/>
          </p:nvSpPr>
          <p:spPr bwMode="auto">
            <a:xfrm flipV="1">
              <a:off x="1582982" y="1986976"/>
              <a:ext cx="1286251" cy="194665"/>
            </a:xfrm>
            <a:prstGeom prst="roundRect">
              <a:avLst>
                <a:gd name="adj" fmla="val 43512"/>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9" name="Rectangle 218">
              <a:extLst>
                <a:ext uri="{FF2B5EF4-FFF2-40B4-BE49-F238E27FC236}">
                  <a16:creationId xmlns:a16="http://schemas.microsoft.com/office/drawing/2014/main" id="{F3A1EC2B-C439-4787-9346-E344FA0E02F2}"/>
                </a:ext>
              </a:extLst>
            </p:cNvPr>
            <p:cNvSpPr/>
            <p:nvPr/>
          </p:nvSpPr>
          <p:spPr>
            <a:xfrm>
              <a:off x="2155711" y="0"/>
              <a:ext cx="140778" cy="1137890"/>
            </a:xfrm>
            <a:prstGeom prst="rect">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67" name="Content Placeholder 5">
            <a:extLst>
              <a:ext uri="{FF2B5EF4-FFF2-40B4-BE49-F238E27FC236}">
                <a16:creationId xmlns:a16="http://schemas.microsoft.com/office/drawing/2014/main" id="{F4105F0D-9C31-4BB7-B62D-5EB262672EEF}"/>
              </a:ext>
            </a:extLst>
          </p:cNvPr>
          <p:cNvSpPr txBox="1">
            <a:spLocks/>
          </p:cNvSpPr>
          <p:nvPr/>
        </p:nvSpPr>
        <p:spPr>
          <a:xfrm>
            <a:off x="589775" y="2114143"/>
            <a:ext cx="10990543" cy="4275711"/>
          </a:xfrm>
          <a:prstGeom prst="rect">
            <a:avLst/>
          </a:prstGeom>
          <a:solidFill>
            <a:srgbClr val="646464"/>
          </a:solidFill>
          <a:ln w="19050">
            <a:noFill/>
            <a:miter lim="800000"/>
          </a:ln>
        </p:spPr>
        <p:txBody>
          <a:bodyPr vert="horz" wrap="square" lIns="71882" tIns="71882" rIns="71882" bIns="71882"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
                <a:srgbClr val="FFD200"/>
              </a:buClr>
              <a:buSzPct val="70000"/>
              <a:buFont typeface="Arial" pitchFamily="34" charset="0"/>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68" name="Group 67">
            <a:extLst>
              <a:ext uri="{FF2B5EF4-FFF2-40B4-BE49-F238E27FC236}">
                <a16:creationId xmlns:a16="http://schemas.microsoft.com/office/drawing/2014/main" id="{7EE66816-C35C-43D3-917F-F079DF559B0F}"/>
              </a:ext>
            </a:extLst>
          </p:cNvPr>
          <p:cNvGrpSpPr/>
          <p:nvPr/>
        </p:nvGrpSpPr>
        <p:grpSpPr>
          <a:xfrm>
            <a:off x="601804" y="1091671"/>
            <a:ext cx="10978514" cy="889632"/>
            <a:chOff x="609918" y="1439626"/>
            <a:chExt cx="10978514" cy="471452"/>
          </a:xfrm>
        </p:grpSpPr>
        <p:sp>
          <p:nvSpPr>
            <p:cNvPr id="70" name="Rectangle 69">
              <a:extLst>
                <a:ext uri="{FF2B5EF4-FFF2-40B4-BE49-F238E27FC236}">
                  <a16:creationId xmlns:a16="http://schemas.microsoft.com/office/drawing/2014/main" id="{F6204BB6-3CC3-4C63-9AA6-8A9DBFAB0C65}"/>
                </a:ext>
              </a:extLst>
            </p:cNvPr>
            <p:cNvSpPr>
              <a:spLocks/>
            </p:cNvSpPr>
            <p:nvPr/>
          </p:nvSpPr>
          <p:spPr>
            <a:xfrm>
              <a:off x="609918" y="1439626"/>
              <a:ext cx="226864" cy="455961"/>
            </a:xfrm>
            <a:prstGeom prst="rect">
              <a:avLst/>
            </a:prstGeom>
            <a:solidFill>
              <a:schemeClr val="bg2"/>
            </a:solidFill>
            <a:ln w="19050">
              <a:noFill/>
              <a:bevel/>
            </a:ln>
          </p:spPr>
          <p:txBody>
            <a:bodyPr lIns="72000" tIns="36000" rIns="72000" bIns="36000" anchor="ctr">
              <a:noAutofit/>
            </a:bodyPr>
            <a:lstStyle/>
            <a:p>
              <a:pPr marL="0" marR="0" lvl="0" indent="0" algn="l" defTabSz="914400" rtl="0" eaLnBrk="1" fontAlgn="auto" latinLnBrk="0" hangingPunct="1">
                <a:lnSpc>
                  <a:spcPct val="85000"/>
                </a:lnSpc>
                <a:spcBef>
                  <a:spcPts val="0"/>
                </a:spcBef>
                <a:spcAft>
                  <a:spcPts val="600"/>
                </a:spcAft>
                <a:buClr>
                  <a:srgbClr val="FFD200"/>
                </a:buClr>
                <a:buSzPct val="70000"/>
                <a:buFontTx/>
                <a:buNone/>
                <a:tabLst/>
                <a:defRPr/>
              </a:pPr>
              <a:endParaRPr kumimoji="0" lang="en-IN"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71" name="Rectangle 70">
              <a:extLst>
                <a:ext uri="{FF2B5EF4-FFF2-40B4-BE49-F238E27FC236}">
                  <a16:creationId xmlns:a16="http://schemas.microsoft.com/office/drawing/2014/main" id="{FB3575AA-5B8F-42CA-B535-CC3B1465CF10}"/>
                </a:ext>
              </a:extLst>
            </p:cNvPr>
            <p:cNvSpPr>
              <a:spLocks/>
            </p:cNvSpPr>
            <p:nvPr/>
          </p:nvSpPr>
          <p:spPr>
            <a:xfrm>
              <a:off x="11361568" y="1439626"/>
              <a:ext cx="226864" cy="455961"/>
            </a:xfrm>
            <a:prstGeom prst="rect">
              <a:avLst/>
            </a:prstGeom>
            <a:solidFill>
              <a:schemeClr val="bg2"/>
            </a:solidFill>
            <a:ln w="19050">
              <a:noFill/>
              <a:bevel/>
            </a:ln>
          </p:spPr>
          <p:txBody>
            <a:bodyPr lIns="72000" tIns="36000" rIns="72000" bIns="36000" anchor="ctr">
              <a:noAutofit/>
            </a:bodyPr>
            <a:lstStyle/>
            <a:p>
              <a:pPr marL="0" marR="0" lvl="0" indent="0" algn="l" defTabSz="914400" rtl="0" eaLnBrk="1" fontAlgn="auto" latinLnBrk="0" hangingPunct="1">
                <a:lnSpc>
                  <a:spcPct val="85000"/>
                </a:lnSpc>
                <a:spcBef>
                  <a:spcPts val="0"/>
                </a:spcBef>
                <a:spcAft>
                  <a:spcPts val="600"/>
                </a:spcAft>
                <a:buClr>
                  <a:srgbClr val="FFD200"/>
                </a:buClr>
                <a:buSzPct val="70000"/>
                <a:buFontTx/>
                <a:buNone/>
                <a:tabLst/>
                <a:defRPr/>
              </a:pPr>
              <a:endParaRPr kumimoji="0" lang="en-IN"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72" name="Rectangle 71">
              <a:extLst>
                <a:ext uri="{FF2B5EF4-FFF2-40B4-BE49-F238E27FC236}">
                  <a16:creationId xmlns:a16="http://schemas.microsoft.com/office/drawing/2014/main" id="{8C3C4475-FE18-488C-8F3C-9D6D26476935}"/>
                </a:ext>
              </a:extLst>
            </p:cNvPr>
            <p:cNvSpPr>
              <a:spLocks/>
            </p:cNvSpPr>
            <p:nvPr/>
          </p:nvSpPr>
          <p:spPr>
            <a:xfrm>
              <a:off x="664267" y="1505607"/>
              <a:ext cx="10869816" cy="405471"/>
            </a:xfrm>
            <a:prstGeom prst="rect">
              <a:avLst/>
            </a:prstGeom>
            <a:solidFill>
              <a:srgbClr val="333333"/>
            </a:solidFill>
            <a:ln w="19050">
              <a:solidFill>
                <a:schemeClr val="bg2"/>
              </a:solidFill>
              <a:bevel/>
            </a:ln>
          </p:spPr>
          <p:txBody>
            <a:bodyPr lIns="72000" tIns="36000" rIns="72000" bIns="36000" anchor="ctr">
              <a:noAutofit/>
            </a:bodyPr>
            <a:lstStyle/>
            <a:p>
              <a:pPr lvl="0">
                <a:spcAft>
                  <a:spcPts val="300"/>
                </a:spcAft>
                <a:buClr>
                  <a:srgbClr val="FFD200"/>
                </a:buClr>
              </a:pPr>
              <a:r>
                <a:rPr lang="en-GB" sz="1400" b="1" dirty="0">
                  <a:solidFill>
                    <a:srgbClr val="FFFFFF"/>
                  </a:solidFill>
                  <a:latin typeface="Arial"/>
                </a:rPr>
                <a:t>ESG has many proponents including</a:t>
              </a:r>
              <a:r>
                <a:rPr lang="en-US" sz="1400" b="1" dirty="0">
                  <a:solidFill>
                    <a:srgbClr val="FFFFFF"/>
                  </a:solidFill>
                </a:rPr>
                <a:t> the Sustainability Accounting Standards Board (SASB), the Global Reporting Initiative (GRI), and the Task Force on Climate-related Financial Disclosures (TCFD) who are working to form standards and define materiality to facilitate incorporation of these factors into the investment process. </a:t>
              </a:r>
              <a:r>
                <a:rPr lang="en-GB" sz="1400" b="1" dirty="0">
                  <a:solidFill>
                    <a:srgbClr val="FFFFFF"/>
                  </a:solidFill>
                  <a:latin typeface="Arial"/>
                </a:rPr>
                <a:t> </a:t>
              </a:r>
              <a:endParaRPr kumimoji="0" lang="en-IN" sz="14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73" name="Gebogener Pfeil 23">
            <a:extLst>
              <a:ext uri="{FF2B5EF4-FFF2-40B4-BE49-F238E27FC236}">
                <a16:creationId xmlns:a16="http://schemas.microsoft.com/office/drawing/2014/main" id="{CAF8DD01-C764-4D2E-92E5-0392CF8F723E}"/>
              </a:ext>
            </a:extLst>
          </p:cNvPr>
          <p:cNvSpPr/>
          <p:nvPr/>
        </p:nvSpPr>
        <p:spPr bwMode="gray">
          <a:xfrm rot="16200000">
            <a:off x="4275200" y="2173348"/>
            <a:ext cx="3502005" cy="3612199"/>
          </a:xfrm>
          <a:prstGeom prst="circularArrow">
            <a:avLst>
              <a:gd name="adj1" fmla="val 5175"/>
              <a:gd name="adj2" fmla="val 1058610"/>
              <a:gd name="adj3" fmla="val 1675136"/>
              <a:gd name="adj4" fmla="val 223034"/>
              <a:gd name="adj5" fmla="val 5524"/>
            </a:avLst>
          </a:prstGeom>
          <a:solidFill>
            <a:schemeClr val="accent2"/>
          </a:solidFill>
          <a:ln w="12700">
            <a:noFill/>
            <a:miter lim="800000"/>
            <a:headEnd/>
            <a:tailEnd/>
          </a:ln>
          <a:effectLst/>
        </p:spPr>
        <p:txBody>
          <a:bodyPr lIns="144000" tIns="0" rIns="0" bIns="0" anchor="ctr"/>
          <a:lstStyle/>
          <a:p>
            <a:pPr defTabSz="801688" eaLnBrk="0" hangingPunct="0">
              <a:buClr>
                <a:srgbClr val="969696"/>
              </a:buClr>
              <a:defRPr/>
            </a:pPr>
            <a:endParaRPr lang="en-US" b="1" noProof="1">
              <a:solidFill>
                <a:srgbClr val="646464"/>
              </a:solidFill>
              <a:cs typeface="Arial" charset="0"/>
            </a:endParaRPr>
          </a:p>
        </p:txBody>
      </p:sp>
      <p:sp>
        <p:nvSpPr>
          <p:cNvPr id="74" name="Rechteck 3">
            <a:extLst>
              <a:ext uri="{FF2B5EF4-FFF2-40B4-BE49-F238E27FC236}">
                <a16:creationId xmlns:a16="http://schemas.microsoft.com/office/drawing/2014/main" id="{FFDB65D2-62CC-4C06-A74B-60715D973101}"/>
              </a:ext>
            </a:extLst>
          </p:cNvPr>
          <p:cNvSpPr/>
          <p:nvPr/>
        </p:nvSpPr>
        <p:spPr bwMode="gray">
          <a:xfrm>
            <a:off x="5041422" y="3680585"/>
            <a:ext cx="1952724" cy="429923"/>
          </a:xfrm>
          <a:prstGeom prst="rect">
            <a:avLst/>
          </a:prstGeom>
          <a:effectLst/>
        </p:spPr>
        <p:txBody>
          <a:bodyPr wrap="none">
            <a:spAutoFit/>
          </a:bodyPr>
          <a:lstStyle/>
          <a:p>
            <a:pPr algn="ctr"/>
            <a:r>
              <a:rPr lang="en-US" sz="2400" b="1" noProof="1">
                <a:solidFill>
                  <a:srgbClr val="646464"/>
                </a:solidFill>
              </a:rPr>
              <a:t>Main Drivers</a:t>
            </a:r>
          </a:p>
        </p:txBody>
      </p:sp>
      <p:sp>
        <p:nvSpPr>
          <p:cNvPr id="75" name="Gebogener Pfeil 6">
            <a:extLst>
              <a:ext uri="{FF2B5EF4-FFF2-40B4-BE49-F238E27FC236}">
                <a16:creationId xmlns:a16="http://schemas.microsoft.com/office/drawing/2014/main" id="{7D1D1E19-7CDB-4040-B2CB-D0F254C80FBC}"/>
              </a:ext>
            </a:extLst>
          </p:cNvPr>
          <p:cNvSpPr/>
          <p:nvPr/>
        </p:nvSpPr>
        <p:spPr bwMode="gray">
          <a:xfrm rot="16200000">
            <a:off x="4275200" y="2159308"/>
            <a:ext cx="3502005" cy="3612199"/>
          </a:xfrm>
          <a:prstGeom prst="circularArrow">
            <a:avLst>
              <a:gd name="adj1" fmla="val 5045"/>
              <a:gd name="adj2" fmla="val 672977"/>
              <a:gd name="adj3" fmla="val 20785809"/>
              <a:gd name="adj4" fmla="val 3368483"/>
              <a:gd name="adj5" fmla="val 5524"/>
            </a:avLst>
          </a:prstGeom>
          <a:solidFill>
            <a:schemeClr val="accent2"/>
          </a:solidFill>
          <a:ln w="12700">
            <a:noFill/>
            <a:miter lim="800000"/>
            <a:headEnd/>
            <a:tailEnd/>
          </a:ln>
          <a:effectLst/>
        </p:spPr>
        <p:txBody>
          <a:bodyPr lIns="144000" tIns="0" rIns="0" bIns="0" anchor="ctr"/>
          <a:lstStyle/>
          <a:p>
            <a:pPr defTabSz="801688" eaLnBrk="0" hangingPunct="0">
              <a:buClr>
                <a:srgbClr val="969696"/>
              </a:buClr>
              <a:defRPr/>
            </a:pPr>
            <a:endParaRPr lang="en-US" b="1" noProof="1">
              <a:solidFill>
                <a:srgbClr val="646464"/>
              </a:solidFill>
              <a:cs typeface="Arial" charset="0"/>
            </a:endParaRPr>
          </a:p>
        </p:txBody>
      </p:sp>
      <p:sp>
        <p:nvSpPr>
          <p:cNvPr id="76" name="Rechteck 14">
            <a:extLst>
              <a:ext uri="{FF2B5EF4-FFF2-40B4-BE49-F238E27FC236}">
                <a16:creationId xmlns:a16="http://schemas.microsoft.com/office/drawing/2014/main" id="{BAF219E1-9F3D-4088-9B3C-447BB9262C38}"/>
              </a:ext>
            </a:extLst>
          </p:cNvPr>
          <p:cNvSpPr/>
          <p:nvPr/>
        </p:nvSpPr>
        <p:spPr bwMode="gray">
          <a:xfrm>
            <a:off x="3531039" y="2875576"/>
            <a:ext cx="1834960" cy="427305"/>
          </a:xfrm>
          <a:prstGeom prst="rect">
            <a:avLst/>
          </a:prstGeom>
          <a:solidFill>
            <a:schemeClr val="bg1"/>
          </a:solidFill>
          <a:ln w="12700">
            <a:noFill/>
            <a:miter lim="800000"/>
            <a:headEnd/>
            <a:tailEnd/>
          </a:ln>
          <a:effectLst/>
        </p:spPr>
        <p:txBody>
          <a:bodyPr lIns="72000" tIns="108000" rIns="72000" bIns="72000" anchor="ctr" anchorCtr="0"/>
          <a:lstStyle/>
          <a:p>
            <a:pPr algn="ctr">
              <a:lnSpc>
                <a:spcPct val="95000"/>
              </a:lnSpc>
              <a:spcAft>
                <a:spcPts val="800"/>
              </a:spcAft>
              <a:buClr>
                <a:srgbClr val="969696"/>
              </a:buClr>
              <a:defRPr/>
            </a:pPr>
            <a:r>
              <a:rPr lang="en-US" sz="1200" b="1" noProof="1">
                <a:solidFill>
                  <a:schemeClr val="tx2"/>
                </a:solidFill>
                <a:cs typeface="Arial" charset="0"/>
              </a:rPr>
              <a:t>Regulatory &amp; Industry standards</a:t>
            </a:r>
          </a:p>
        </p:txBody>
      </p:sp>
      <p:sp>
        <p:nvSpPr>
          <p:cNvPr id="77" name="Rechteck 15">
            <a:extLst>
              <a:ext uri="{FF2B5EF4-FFF2-40B4-BE49-F238E27FC236}">
                <a16:creationId xmlns:a16="http://schemas.microsoft.com/office/drawing/2014/main" id="{1013A9DD-5C5D-4A51-A907-E6CB679E84F7}"/>
              </a:ext>
            </a:extLst>
          </p:cNvPr>
          <p:cNvSpPr/>
          <p:nvPr/>
        </p:nvSpPr>
        <p:spPr bwMode="gray">
          <a:xfrm>
            <a:off x="6542923" y="2875576"/>
            <a:ext cx="1834960" cy="427305"/>
          </a:xfrm>
          <a:prstGeom prst="rect">
            <a:avLst/>
          </a:prstGeom>
          <a:solidFill>
            <a:schemeClr val="bg1"/>
          </a:solidFill>
          <a:ln w="12700">
            <a:noFill/>
            <a:miter lim="800000"/>
            <a:headEnd/>
            <a:tailEnd/>
          </a:ln>
          <a:effectLst/>
        </p:spPr>
        <p:txBody>
          <a:bodyPr lIns="72000" tIns="108000" rIns="72000" bIns="72000" anchor="ctr" anchorCtr="0"/>
          <a:lstStyle/>
          <a:p>
            <a:pPr algn="ctr">
              <a:lnSpc>
                <a:spcPct val="95000"/>
              </a:lnSpc>
              <a:spcAft>
                <a:spcPts val="800"/>
              </a:spcAft>
              <a:buClr>
                <a:srgbClr val="969696"/>
              </a:buClr>
              <a:defRPr/>
            </a:pPr>
            <a:r>
              <a:rPr lang="en-US" sz="1200" b="1" noProof="1">
                <a:solidFill>
                  <a:schemeClr val="tx2"/>
                </a:solidFill>
                <a:cs typeface="Arial" charset="0"/>
              </a:rPr>
              <a:t>Customer expectations</a:t>
            </a:r>
          </a:p>
        </p:txBody>
      </p:sp>
      <p:sp>
        <p:nvSpPr>
          <p:cNvPr id="78" name="Rechteck 16">
            <a:extLst>
              <a:ext uri="{FF2B5EF4-FFF2-40B4-BE49-F238E27FC236}">
                <a16:creationId xmlns:a16="http://schemas.microsoft.com/office/drawing/2014/main" id="{5BFABA8B-F920-4BFE-ABAE-20F1FB06B49A}"/>
              </a:ext>
            </a:extLst>
          </p:cNvPr>
          <p:cNvSpPr/>
          <p:nvPr/>
        </p:nvSpPr>
        <p:spPr bwMode="gray">
          <a:xfrm>
            <a:off x="3505357" y="4485150"/>
            <a:ext cx="1834960" cy="427305"/>
          </a:xfrm>
          <a:prstGeom prst="rect">
            <a:avLst/>
          </a:prstGeom>
          <a:solidFill>
            <a:schemeClr val="bg1"/>
          </a:solidFill>
          <a:ln w="12700">
            <a:noFill/>
            <a:miter lim="800000"/>
            <a:headEnd/>
            <a:tailEnd/>
          </a:ln>
          <a:effectLst/>
        </p:spPr>
        <p:txBody>
          <a:bodyPr lIns="72000" tIns="108000" rIns="72000" bIns="72000" anchor="ctr" anchorCtr="0"/>
          <a:lstStyle/>
          <a:p>
            <a:pPr algn="ctr">
              <a:lnSpc>
                <a:spcPct val="95000"/>
              </a:lnSpc>
              <a:spcAft>
                <a:spcPts val="800"/>
              </a:spcAft>
              <a:buClr>
                <a:srgbClr val="969696"/>
              </a:buClr>
              <a:defRPr/>
            </a:pPr>
            <a:r>
              <a:rPr lang="en-US" sz="1200" b="1" noProof="1">
                <a:solidFill>
                  <a:schemeClr val="tx2"/>
                </a:solidFill>
                <a:cs typeface="Arial" charset="0"/>
              </a:rPr>
              <a:t>Demographic shift</a:t>
            </a:r>
          </a:p>
        </p:txBody>
      </p:sp>
      <p:sp>
        <p:nvSpPr>
          <p:cNvPr id="81" name="Rechteck 17">
            <a:extLst>
              <a:ext uri="{FF2B5EF4-FFF2-40B4-BE49-F238E27FC236}">
                <a16:creationId xmlns:a16="http://schemas.microsoft.com/office/drawing/2014/main" id="{2717A25E-2D09-46F5-B4A5-683A92E91BAF}"/>
              </a:ext>
            </a:extLst>
          </p:cNvPr>
          <p:cNvSpPr/>
          <p:nvPr/>
        </p:nvSpPr>
        <p:spPr bwMode="gray">
          <a:xfrm>
            <a:off x="6542923" y="4485150"/>
            <a:ext cx="1834960" cy="427305"/>
          </a:xfrm>
          <a:prstGeom prst="rect">
            <a:avLst/>
          </a:prstGeom>
          <a:solidFill>
            <a:schemeClr val="bg1"/>
          </a:solidFill>
          <a:ln w="12700">
            <a:noFill/>
            <a:miter lim="800000"/>
            <a:headEnd/>
            <a:tailEnd/>
          </a:ln>
          <a:effectLst/>
        </p:spPr>
        <p:txBody>
          <a:bodyPr lIns="72000" tIns="108000" rIns="72000" bIns="72000" anchor="ctr" anchorCtr="0"/>
          <a:lstStyle/>
          <a:p>
            <a:pPr algn="ctr">
              <a:lnSpc>
                <a:spcPct val="95000"/>
              </a:lnSpc>
              <a:spcAft>
                <a:spcPts val="800"/>
              </a:spcAft>
              <a:buClr>
                <a:srgbClr val="969696"/>
              </a:buClr>
              <a:defRPr/>
            </a:pPr>
            <a:r>
              <a:rPr lang="en-US" sz="1200" b="1" noProof="1">
                <a:solidFill>
                  <a:schemeClr val="tx2"/>
                </a:solidFill>
                <a:cs typeface="Arial" charset="0"/>
              </a:rPr>
              <a:t>Sustainability focus</a:t>
            </a:r>
          </a:p>
        </p:txBody>
      </p:sp>
      <p:sp>
        <p:nvSpPr>
          <p:cNvPr id="82" name="Rechteck 20">
            <a:extLst>
              <a:ext uri="{FF2B5EF4-FFF2-40B4-BE49-F238E27FC236}">
                <a16:creationId xmlns:a16="http://schemas.microsoft.com/office/drawing/2014/main" id="{3B5EBB53-E289-4FFC-86B5-E490127B9F84}"/>
              </a:ext>
            </a:extLst>
          </p:cNvPr>
          <p:cNvSpPr/>
          <p:nvPr/>
        </p:nvSpPr>
        <p:spPr bwMode="gray">
          <a:xfrm>
            <a:off x="8396162" y="2625416"/>
            <a:ext cx="2957292" cy="1015663"/>
          </a:xfrm>
          <a:prstGeom prst="rect">
            <a:avLst/>
          </a:prstGeom>
          <a:effectLst/>
        </p:spPr>
        <p:txBody>
          <a:bodyPr wrap="square" anchor="t">
            <a:spAutoFit/>
          </a:bodyPr>
          <a:lstStyle/>
          <a:p>
            <a:pPr algn="ctr">
              <a:defRPr/>
            </a:pPr>
            <a:r>
              <a:rPr lang="en-AU" sz="1200" kern="0" dirty="0">
                <a:solidFill>
                  <a:schemeClr val="bg1"/>
                </a:solidFill>
                <a:latin typeface="EYInterstate Light" panose="02000506000000020004" pitchFamily="2" charset="0"/>
              </a:rPr>
              <a:t>Investors are more sceptical </a:t>
            </a:r>
          </a:p>
          <a:p>
            <a:pPr algn="ctr">
              <a:defRPr/>
            </a:pPr>
            <a:r>
              <a:rPr lang="en-AU" sz="1200" kern="0" dirty="0">
                <a:solidFill>
                  <a:schemeClr val="bg1"/>
                </a:solidFill>
                <a:latin typeface="EYInterstate Light" panose="02000506000000020004" pitchFamily="2" charset="0"/>
              </a:rPr>
              <a:t>of financial markets and expect </a:t>
            </a:r>
            <a:r>
              <a:rPr lang="en-AU" sz="1200" b="1" kern="0" dirty="0">
                <a:solidFill>
                  <a:schemeClr val="bg1"/>
                </a:solidFill>
                <a:latin typeface="EYInterstate Light" panose="02000506000000020004" pitchFamily="2" charset="0"/>
              </a:rPr>
              <a:t>more transparency </a:t>
            </a:r>
            <a:r>
              <a:rPr lang="en-AU" sz="1200" kern="0" dirty="0">
                <a:solidFill>
                  <a:schemeClr val="bg1"/>
                </a:solidFill>
                <a:latin typeface="EYInterstate Light" panose="02000506000000020004" pitchFamily="2" charset="0"/>
              </a:rPr>
              <a:t>over their investments </a:t>
            </a:r>
          </a:p>
          <a:p>
            <a:pPr algn="ctr">
              <a:defRPr/>
            </a:pPr>
            <a:r>
              <a:rPr lang="en-AU" sz="1200" kern="0" dirty="0">
                <a:solidFill>
                  <a:schemeClr val="bg1"/>
                </a:solidFill>
                <a:latin typeface="EYInterstate Light" panose="02000506000000020004" pitchFamily="2" charset="0"/>
              </a:rPr>
              <a:t>and the impact they have on the wider world</a:t>
            </a:r>
          </a:p>
        </p:txBody>
      </p:sp>
      <p:sp>
        <p:nvSpPr>
          <p:cNvPr id="83" name="Rechteck 21">
            <a:extLst>
              <a:ext uri="{FF2B5EF4-FFF2-40B4-BE49-F238E27FC236}">
                <a16:creationId xmlns:a16="http://schemas.microsoft.com/office/drawing/2014/main" id="{74E0D446-4D22-4DFE-BAB9-049841A1EBA6}"/>
              </a:ext>
            </a:extLst>
          </p:cNvPr>
          <p:cNvSpPr/>
          <p:nvPr/>
        </p:nvSpPr>
        <p:spPr bwMode="gray">
          <a:xfrm>
            <a:off x="8518985" y="4423666"/>
            <a:ext cx="2815448" cy="830997"/>
          </a:xfrm>
          <a:prstGeom prst="rect">
            <a:avLst/>
          </a:prstGeom>
          <a:effectLst/>
        </p:spPr>
        <p:txBody>
          <a:bodyPr wrap="square">
            <a:spAutoFit/>
          </a:bodyPr>
          <a:lstStyle/>
          <a:p>
            <a:pPr algn="ctr">
              <a:defRPr/>
            </a:pPr>
            <a:r>
              <a:rPr lang="en-GB" sz="1200" kern="0" dirty="0">
                <a:solidFill>
                  <a:schemeClr val="bg1"/>
                </a:solidFill>
                <a:latin typeface="EYInterstate Light" panose="02000506000000020004" pitchFamily="2" charset="0"/>
              </a:rPr>
              <a:t>Long term sustainable investment is a key focus of asset owners and private markets. This is driving the increasing allocation of capital to ESG strategies</a:t>
            </a:r>
            <a:endParaRPr lang="en-AU" sz="1200" kern="0" dirty="0">
              <a:solidFill>
                <a:schemeClr val="bg1"/>
              </a:solidFill>
              <a:latin typeface="EYInterstate Light" panose="02000506000000020004" pitchFamily="2" charset="0"/>
            </a:endParaRPr>
          </a:p>
        </p:txBody>
      </p:sp>
      <p:sp>
        <p:nvSpPr>
          <p:cNvPr id="84" name="Rechteck 22">
            <a:extLst>
              <a:ext uri="{FF2B5EF4-FFF2-40B4-BE49-F238E27FC236}">
                <a16:creationId xmlns:a16="http://schemas.microsoft.com/office/drawing/2014/main" id="{E7A291BF-BD33-49AE-B046-F74F8CF3FD2D}"/>
              </a:ext>
            </a:extLst>
          </p:cNvPr>
          <p:cNvSpPr/>
          <p:nvPr/>
        </p:nvSpPr>
        <p:spPr bwMode="gray">
          <a:xfrm>
            <a:off x="1026621" y="4675753"/>
            <a:ext cx="2435336" cy="1200329"/>
          </a:xfrm>
          <a:prstGeom prst="rect">
            <a:avLst/>
          </a:prstGeom>
          <a:effectLst/>
        </p:spPr>
        <p:txBody>
          <a:bodyPr wrap="square" anchor="t">
            <a:spAutoFit/>
          </a:bodyPr>
          <a:lstStyle/>
          <a:p>
            <a:pPr algn="ctr">
              <a:defRPr/>
            </a:pPr>
            <a:r>
              <a:rPr lang="en-GB" sz="1200" kern="0" dirty="0">
                <a:solidFill>
                  <a:schemeClr val="bg1"/>
                </a:solidFill>
                <a:latin typeface="EYInterstate Light" panose="02000506000000020004" pitchFamily="2" charset="0"/>
              </a:rPr>
              <a:t>As baby boomers retire and pass their wealth on to new generations with a stronger focus on long term sustainable investments, more wealth is invested into ESG Strategies.</a:t>
            </a:r>
            <a:endParaRPr lang="en-AU" sz="1200" kern="0" dirty="0">
              <a:solidFill>
                <a:schemeClr val="bg1"/>
              </a:solidFill>
              <a:latin typeface="EYInterstate Light" panose="02000506000000020004" pitchFamily="2" charset="0"/>
            </a:endParaRPr>
          </a:p>
        </p:txBody>
      </p:sp>
      <p:sp>
        <p:nvSpPr>
          <p:cNvPr id="85" name="Rechteck 19">
            <a:extLst>
              <a:ext uri="{FF2B5EF4-FFF2-40B4-BE49-F238E27FC236}">
                <a16:creationId xmlns:a16="http://schemas.microsoft.com/office/drawing/2014/main" id="{D3346C0B-7351-4A29-8FE0-326DC80FE4EE}"/>
              </a:ext>
            </a:extLst>
          </p:cNvPr>
          <p:cNvSpPr/>
          <p:nvPr/>
        </p:nvSpPr>
        <p:spPr bwMode="gray">
          <a:xfrm>
            <a:off x="1044621" y="2622374"/>
            <a:ext cx="2457491" cy="969496"/>
          </a:xfrm>
          <a:prstGeom prst="rect">
            <a:avLst/>
          </a:prstGeom>
          <a:effectLst/>
        </p:spPr>
        <p:txBody>
          <a:bodyPr wrap="square" anchor="t">
            <a:spAutoFit/>
          </a:bodyPr>
          <a:lstStyle/>
          <a:p>
            <a:pPr algn="ctr">
              <a:lnSpc>
                <a:spcPct val="95000"/>
              </a:lnSpc>
              <a:spcAft>
                <a:spcPts val="800"/>
              </a:spcAft>
              <a:buClr>
                <a:srgbClr val="969696"/>
              </a:buClr>
              <a:defRPr/>
            </a:pPr>
            <a:r>
              <a:rPr lang="en-US" sz="1200" kern="0" noProof="1">
                <a:solidFill>
                  <a:schemeClr val="bg1"/>
                </a:solidFill>
                <a:latin typeface="EYInterstate Light" panose="02000506000000020004" pitchFamily="2" charset="0"/>
              </a:rPr>
              <a:t>PRI, TCFD, EU Action plan (ESG Taxonomy), EU Directive on non financial disclosures, impact on other regulations: MiFID II, AIFMD, UCITs, etc.</a:t>
            </a:r>
          </a:p>
        </p:txBody>
      </p:sp>
      <p:sp>
        <p:nvSpPr>
          <p:cNvPr id="86" name="Rechteck 17">
            <a:extLst>
              <a:ext uri="{FF2B5EF4-FFF2-40B4-BE49-F238E27FC236}">
                <a16:creationId xmlns:a16="http://schemas.microsoft.com/office/drawing/2014/main" id="{1149BCC8-A160-4C92-9064-4FF9877BC742}"/>
              </a:ext>
            </a:extLst>
          </p:cNvPr>
          <p:cNvSpPr/>
          <p:nvPr/>
        </p:nvSpPr>
        <p:spPr bwMode="gray">
          <a:xfrm>
            <a:off x="5074683" y="5225677"/>
            <a:ext cx="1834960" cy="427305"/>
          </a:xfrm>
          <a:prstGeom prst="rect">
            <a:avLst/>
          </a:prstGeom>
          <a:solidFill>
            <a:schemeClr val="bg1"/>
          </a:solidFill>
          <a:ln w="12700">
            <a:noFill/>
            <a:miter lim="800000"/>
            <a:headEnd/>
            <a:tailEnd/>
          </a:ln>
          <a:effectLst/>
        </p:spPr>
        <p:txBody>
          <a:bodyPr lIns="72000" tIns="108000" rIns="72000" bIns="72000" anchor="ctr" anchorCtr="0"/>
          <a:lstStyle/>
          <a:p>
            <a:pPr algn="ctr">
              <a:lnSpc>
                <a:spcPct val="95000"/>
              </a:lnSpc>
              <a:spcAft>
                <a:spcPts val="800"/>
              </a:spcAft>
              <a:buClr>
                <a:srgbClr val="969696"/>
              </a:buClr>
              <a:defRPr/>
            </a:pPr>
            <a:r>
              <a:rPr lang="en-US" sz="1200" b="1" dirty="0">
                <a:solidFill>
                  <a:schemeClr val="tx2"/>
                </a:solidFill>
                <a:cs typeface="Arial" charset="0"/>
              </a:rPr>
              <a:t>Macro-economy &amp; Geo-political trends</a:t>
            </a:r>
          </a:p>
        </p:txBody>
      </p:sp>
      <p:sp>
        <p:nvSpPr>
          <p:cNvPr id="87" name="Rectangle 86">
            <a:extLst>
              <a:ext uri="{FF2B5EF4-FFF2-40B4-BE49-F238E27FC236}">
                <a16:creationId xmlns:a16="http://schemas.microsoft.com/office/drawing/2014/main" id="{50D83861-A5C2-4CFE-A9ED-5446916A76C4}"/>
              </a:ext>
            </a:extLst>
          </p:cNvPr>
          <p:cNvSpPr/>
          <p:nvPr/>
        </p:nvSpPr>
        <p:spPr>
          <a:xfrm>
            <a:off x="4455870" y="5691416"/>
            <a:ext cx="3089864" cy="646331"/>
          </a:xfrm>
          <a:prstGeom prst="rect">
            <a:avLst/>
          </a:prstGeom>
        </p:spPr>
        <p:txBody>
          <a:bodyPr wrap="square" anchor="t">
            <a:spAutoFit/>
          </a:bodyPr>
          <a:lstStyle/>
          <a:p>
            <a:pPr algn="ctr">
              <a:defRPr/>
            </a:pPr>
            <a:r>
              <a:rPr lang="en-US" sz="1200" kern="0" dirty="0">
                <a:solidFill>
                  <a:schemeClr val="bg1"/>
                </a:solidFill>
                <a:latin typeface="EYInterstate Light" panose="02000506000000020004" pitchFamily="2" charset="0"/>
              </a:rPr>
              <a:t>Paris Agreement, TCFD, SDG, supply chain responsibility, environmental degradation, etc. </a:t>
            </a:r>
          </a:p>
        </p:txBody>
      </p:sp>
    </p:spTree>
    <p:extLst>
      <p:ext uri="{BB962C8B-B14F-4D97-AF65-F5344CB8AC3E}">
        <p14:creationId xmlns:p14="http://schemas.microsoft.com/office/powerpoint/2010/main" val="243822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par>
                                <p:cTn id="7" presetID="26" presetClass="emph" presetSubtype="0" repeatCount="4000" fill="hold" grpId="1" nodeType="withEffect">
                                  <p:stCondLst>
                                    <p:cond delay="0"/>
                                  </p:stCondLst>
                                  <p:childTnLst>
                                    <p:animEffect transition="out" filter="fade">
                                      <p:cBhvr>
                                        <p:cTn id="8" dur="1100" tmFilter="0, 0; .2, .5; .8, .5; 1, 0"/>
                                        <p:tgtEl>
                                          <p:spTgt spid="185"/>
                                        </p:tgtEl>
                                      </p:cBhvr>
                                    </p:animEffect>
                                    <p:animScale>
                                      <p:cBhvr>
                                        <p:cTn id="9" dur="550" autoRev="1" fill="hold"/>
                                        <p:tgtEl>
                                          <p:spTgt spid="185"/>
                                        </p:tgtEl>
                                      </p:cBhvr>
                                      <p:by x="105000" y="105000"/>
                                    </p:animScale>
                                  </p:childTnLst>
                                </p:cTn>
                              </p:par>
                              <p:par>
                                <p:cTn id="10" presetID="22" presetClass="entr" presetSubtype="4" fill="hold" grpId="0" nodeType="with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wipe(down)">
                                      <p:cBhvr>
                                        <p:cTn id="12" dur="500"/>
                                        <p:tgtEl>
                                          <p:spTgt spid="194"/>
                                        </p:tgtEl>
                                      </p:cBhvr>
                                    </p:animEffect>
                                  </p:childTnLst>
                                </p:cTn>
                              </p:par>
                              <p:par>
                                <p:cTn id="13" presetID="1" presetClass="entr" presetSubtype="0" fill="hold" nodeType="withEffect">
                                  <p:stCondLst>
                                    <p:cond delay="0"/>
                                  </p:stCondLst>
                                  <p:childTnLst>
                                    <p:set>
                                      <p:cBhvr>
                                        <p:cTn id="14" dur="1" fill="hold">
                                          <p:stCondLst>
                                            <p:cond delay="0"/>
                                          </p:stCondLst>
                                        </p:cTn>
                                        <p:tgtEl>
                                          <p:spTgt spid="195"/>
                                        </p:tgtEl>
                                        <p:attrNameLst>
                                          <p:attrName>style.visibility</p:attrName>
                                        </p:attrNameLst>
                                      </p:cBhvr>
                                      <p:to>
                                        <p:strVal val="visible"/>
                                      </p:to>
                                    </p:set>
                                  </p:childTnLst>
                                </p:cTn>
                              </p:par>
                              <p:par>
                                <p:cTn id="15" presetID="8" presetClass="emph" presetSubtype="0" repeatCount="4000" fill="hold" nodeType="withEffect">
                                  <p:stCondLst>
                                    <p:cond delay="0"/>
                                  </p:stCondLst>
                                  <p:childTnLst>
                                    <p:animRot by="21600000">
                                      <p:cBhvr>
                                        <p:cTn id="16" dur="2000" fill="hold"/>
                                        <p:tgtEl>
                                          <p:spTgt spid="195"/>
                                        </p:tgtEl>
                                        <p:attrNameLst>
                                          <p:attrName>r</p:attrName>
                                        </p:attrNameLst>
                                      </p:cBhvr>
                                    </p:animRot>
                                  </p:childTnLst>
                                </p:cTn>
                              </p:par>
                              <p:par>
                                <p:cTn id="17" presetID="22" presetClass="entr" presetSubtype="4" fill="hold" grpId="0" nodeType="withEffect">
                                  <p:stCondLst>
                                    <p:cond delay="0"/>
                                  </p:stCondLst>
                                  <p:childTnLst>
                                    <p:set>
                                      <p:cBhvr>
                                        <p:cTn id="18" dur="1" fill="hold">
                                          <p:stCondLst>
                                            <p:cond delay="0"/>
                                          </p:stCondLst>
                                        </p:cTn>
                                        <p:tgtEl>
                                          <p:spTgt spid="193"/>
                                        </p:tgtEl>
                                        <p:attrNameLst>
                                          <p:attrName>style.visibility</p:attrName>
                                        </p:attrNameLst>
                                      </p:cBhvr>
                                      <p:to>
                                        <p:strVal val="visible"/>
                                      </p:to>
                                    </p:set>
                                    <p:animEffect transition="in" filter="wipe(down)">
                                      <p:cBhvr>
                                        <p:cTn id="19" dur="500"/>
                                        <p:tgtEl>
                                          <p:spTgt spid="193"/>
                                        </p:tgtEl>
                                      </p:cBhvr>
                                    </p:animEffect>
                                  </p:childTnLst>
                                </p:cTn>
                              </p:par>
                              <p:par>
                                <p:cTn id="20" presetID="1" presetClass="entr" presetSubtype="0" fill="hold" nodeType="withEffect">
                                  <p:stCondLst>
                                    <p:cond delay="0"/>
                                  </p:stCondLst>
                                  <p:childTnLst>
                                    <p:set>
                                      <p:cBhvr>
                                        <p:cTn id="21" dur="1" fill="hold">
                                          <p:stCondLst>
                                            <p:cond delay="0"/>
                                          </p:stCondLst>
                                        </p:cTn>
                                        <p:tgtEl>
                                          <p:spTgt spid="186"/>
                                        </p:tgtEl>
                                        <p:attrNameLst>
                                          <p:attrName>style.visibility</p:attrName>
                                        </p:attrNameLst>
                                      </p:cBhvr>
                                      <p:to>
                                        <p:strVal val="visible"/>
                                      </p:to>
                                    </p:set>
                                  </p:childTnLst>
                                </p:cTn>
                              </p:par>
                              <p:par>
                                <p:cTn id="22" presetID="8" presetClass="emph" presetSubtype="0" repeatCount="4000" fill="hold" nodeType="withEffect">
                                  <p:stCondLst>
                                    <p:cond delay="0"/>
                                  </p:stCondLst>
                                  <p:childTnLst>
                                    <p:animRot by="21600000">
                                      <p:cBhvr>
                                        <p:cTn id="23" dur="2000" fill="hold"/>
                                        <p:tgtEl>
                                          <p:spTgt spid="186"/>
                                        </p:tgtEl>
                                        <p:attrNameLst>
                                          <p:attrName>r</p:attrName>
                                        </p:attrNameLst>
                                      </p:cBhvr>
                                    </p:animRot>
                                  </p:childTnLst>
                                </p:cTn>
                              </p:par>
                              <p:par>
                                <p:cTn id="24" presetID="22" presetClass="entr" presetSubtype="4" fill="hold" grpId="0" nodeType="withEffect">
                                  <p:stCondLst>
                                    <p:cond delay="0"/>
                                  </p:stCondLst>
                                  <p:childTnLst>
                                    <p:set>
                                      <p:cBhvr>
                                        <p:cTn id="25" dur="1" fill="hold">
                                          <p:stCondLst>
                                            <p:cond delay="0"/>
                                          </p:stCondLst>
                                        </p:cTn>
                                        <p:tgtEl>
                                          <p:spTgt spid="189"/>
                                        </p:tgtEl>
                                        <p:attrNameLst>
                                          <p:attrName>style.visibility</p:attrName>
                                        </p:attrNameLst>
                                      </p:cBhvr>
                                      <p:to>
                                        <p:strVal val="visible"/>
                                      </p:to>
                                    </p:set>
                                    <p:animEffect transition="in" filter="wipe(down)">
                                      <p:cBhvr>
                                        <p:cTn id="26" dur="500"/>
                                        <p:tgtEl>
                                          <p:spTgt spid="189"/>
                                        </p:tgtEl>
                                      </p:cBhvr>
                                    </p:animEffect>
                                  </p:childTnLst>
                                </p:cTn>
                              </p:par>
                              <p:par>
                                <p:cTn id="27" presetID="1" presetClass="entr" presetSubtype="0" fill="hold" nodeType="withEffect">
                                  <p:stCondLst>
                                    <p:cond delay="0"/>
                                  </p:stCondLst>
                                  <p:childTnLst>
                                    <p:set>
                                      <p:cBhvr>
                                        <p:cTn id="28" dur="1" fill="hold">
                                          <p:stCondLst>
                                            <p:cond delay="0"/>
                                          </p:stCondLst>
                                        </p:cTn>
                                        <p:tgtEl>
                                          <p:spTgt spid="190"/>
                                        </p:tgtEl>
                                        <p:attrNameLst>
                                          <p:attrName>style.visibility</p:attrName>
                                        </p:attrNameLst>
                                      </p:cBhvr>
                                      <p:to>
                                        <p:strVal val="visible"/>
                                      </p:to>
                                    </p:set>
                                  </p:childTnLst>
                                </p:cTn>
                              </p:par>
                              <p:par>
                                <p:cTn id="29" presetID="8" presetClass="emph" presetSubtype="0" repeatCount="4000" fill="hold" nodeType="withEffect">
                                  <p:stCondLst>
                                    <p:cond delay="0"/>
                                  </p:stCondLst>
                                  <p:childTnLst>
                                    <p:animRot by="21600000">
                                      <p:cBhvr>
                                        <p:cTn id="30" dur="2025" fill="hold"/>
                                        <p:tgtEl>
                                          <p:spTgt spid="190"/>
                                        </p:tgtEl>
                                        <p:attrNameLst>
                                          <p:attrName>r</p:attrName>
                                        </p:attrNameLst>
                                      </p:cBhvr>
                                    </p:animRot>
                                  </p:childTnLst>
                                </p:cTn>
                              </p:par>
                              <p:par>
                                <p:cTn id="31" presetID="1" presetClass="entr" presetSubtype="0" fill="hold" nodeType="withEffect">
                                  <p:stCondLst>
                                    <p:cond delay="0"/>
                                  </p:stCondLst>
                                  <p:childTnLst>
                                    <p:set>
                                      <p:cBhvr>
                                        <p:cTn id="32" dur="1" fill="hold">
                                          <p:stCondLst>
                                            <p:cond delay="0"/>
                                          </p:stCondLst>
                                        </p:cTn>
                                        <p:tgtEl>
                                          <p:spTgt spid="20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8"/>
                                        </p:tgtEl>
                                        <p:attrNameLst>
                                          <p:attrName>style.visibility</p:attrName>
                                        </p:attrNameLst>
                                      </p:cBhvr>
                                      <p:to>
                                        <p:strVal val="visible"/>
                                      </p:to>
                                    </p:set>
                                  </p:childTnLst>
                                </p:cTn>
                              </p:par>
                              <p:par>
                                <p:cTn id="35" presetID="1" presetClass="entr" presetSubtype="0" fill="hold" nodeType="withEffect">
                                  <p:stCondLst>
                                    <p:cond delay="600"/>
                                  </p:stCondLst>
                                  <p:childTnLst>
                                    <p:set>
                                      <p:cBhvr>
                                        <p:cTn id="36" dur="1" fill="hold">
                                          <p:stCondLst>
                                            <p:cond delay="0"/>
                                          </p:stCondLst>
                                        </p:cTn>
                                        <p:tgtEl>
                                          <p:spTgt spid="182"/>
                                        </p:tgtEl>
                                        <p:attrNameLst>
                                          <p:attrName>style.visibility</p:attrName>
                                        </p:attrNameLst>
                                      </p:cBhvr>
                                      <p:to>
                                        <p:strVal val="visible"/>
                                      </p:to>
                                    </p:set>
                                  </p:childTnLst>
                                </p:cTn>
                              </p:par>
                              <p:par>
                                <p:cTn id="37" presetID="1" presetClass="entr" presetSubtype="0" fill="hold" nodeType="withEffect">
                                  <p:stCondLst>
                                    <p:cond delay="1500"/>
                                  </p:stCondLst>
                                  <p:childTnLst>
                                    <p:set>
                                      <p:cBhvr>
                                        <p:cTn id="38" dur="1" fill="hold">
                                          <p:stCondLst>
                                            <p:cond delay="0"/>
                                          </p:stCondLst>
                                        </p:cTn>
                                        <p:tgtEl>
                                          <p:spTgt spid="208"/>
                                        </p:tgtEl>
                                        <p:attrNameLst>
                                          <p:attrName>style.visibility</p:attrName>
                                        </p:attrNameLst>
                                      </p:cBhvr>
                                      <p:to>
                                        <p:strVal val="visible"/>
                                      </p:to>
                                    </p:set>
                                  </p:childTnLst>
                                </p:cTn>
                              </p:par>
                              <p:par>
                                <p:cTn id="39" presetID="1" presetClass="exit" presetSubtype="0" fill="hold" nodeType="withEffect">
                                  <p:stCondLst>
                                    <p:cond delay="1500"/>
                                  </p:stCondLst>
                                  <p:childTnLst>
                                    <p:set>
                                      <p:cBhvr>
                                        <p:cTn id="40" dur="1" fill="hold">
                                          <p:stCondLst>
                                            <p:cond delay="0"/>
                                          </p:stCondLst>
                                        </p:cTn>
                                        <p:tgtEl>
                                          <p:spTgt spid="182"/>
                                        </p:tgtEl>
                                        <p:attrNameLst>
                                          <p:attrName>style.visibility</p:attrName>
                                        </p:attrNameLst>
                                      </p:cBhvr>
                                      <p:to>
                                        <p:strVal val="hidden"/>
                                      </p:to>
                                    </p:set>
                                  </p:childTnLst>
                                </p:cTn>
                              </p:par>
                              <p:par>
                                <p:cTn id="41" presetID="1" presetClass="entr" presetSubtype="0" fill="hold" nodeType="withEffect">
                                  <p:stCondLst>
                                    <p:cond delay="1500"/>
                                  </p:stCondLst>
                                  <p:childTnLst>
                                    <p:set>
                                      <p:cBhvr>
                                        <p:cTn id="42" dur="1" fill="hold">
                                          <p:stCondLst>
                                            <p:cond delay="0"/>
                                          </p:stCondLst>
                                        </p:cTn>
                                        <p:tgtEl>
                                          <p:spTgt spid="211"/>
                                        </p:tgtEl>
                                        <p:attrNameLst>
                                          <p:attrName>style.visibility</p:attrName>
                                        </p:attrNameLst>
                                      </p:cBhvr>
                                      <p:to>
                                        <p:strVal val="visible"/>
                                      </p:to>
                                    </p:set>
                                  </p:childTnLst>
                                </p:cTn>
                              </p:par>
                              <p:par>
                                <p:cTn id="43" presetID="26" presetClass="emph" presetSubtype="0" fill="hold" nodeType="withEffect">
                                  <p:stCondLst>
                                    <p:cond delay="1800"/>
                                  </p:stCondLst>
                                  <p:childTnLst>
                                    <p:animEffect transition="out" filter="fade">
                                      <p:cBhvr>
                                        <p:cTn id="44" dur="1400" tmFilter="0, 0; .2, .5; .8, .5; 1, 0"/>
                                        <p:tgtEl>
                                          <p:spTgt spid="211"/>
                                        </p:tgtEl>
                                      </p:cBhvr>
                                    </p:animEffect>
                                    <p:animScale>
                                      <p:cBhvr>
                                        <p:cTn id="45" dur="700" autoRev="1" fill="hold"/>
                                        <p:tgtEl>
                                          <p:spTgt spid="211"/>
                                        </p:tgtEl>
                                      </p:cBhvr>
                                      <p:by x="105000" y="105000"/>
                                    </p:animScale>
                                  </p:childTnLst>
                                </p:cTn>
                              </p:par>
                              <p:par>
                                <p:cTn id="46" presetID="1" presetClass="exit" presetSubtype="0" fill="hold" nodeType="withEffect">
                                  <p:stCondLst>
                                    <p:cond delay="3100"/>
                                  </p:stCondLst>
                                  <p:childTnLst>
                                    <p:set>
                                      <p:cBhvr>
                                        <p:cTn id="47" dur="1" fill="hold">
                                          <p:stCondLst>
                                            <p:cond delay="0"/>
                                          </p:stCondLst>
                                        </p:cTn>
                                        <p:tgtEl>
                                          <p:spTgt spid="211"/>
                                        </p:tgtEl>
                                        <p:attrNameLst>
                                          <p:attrName>style.visibility</p:attrName>
                                        </p:attrNameLst>
                                      </p:cBhvr>
                                      <p:to>
                                        <p:strVal val="hidden"/>
                                      </p:to>
                                    </p:set>
                                  </p:childTnLst>
                                </p:cTn>
                              </p:par>
                              <p:par>
                                <p:cTn id="48" presetID="22" presetClass="entr" presetSubtype="1" fill="hold" nodeType="withEffect">
                                  <p:stCondLst>
                                    <p:cond delay="200"/>
                                  </p:stCondLst>
                                  <p:childTnLst>
                                    <p:set>
                                      <p:cBhvr>
                                        <p:cTn id="49" dur="1" fill="hold">
                                          <p:stCondLst>
                                            <p:cond delay="0"/>
                                          </p:stCondLst>
                                        </p:cTn>
                                        <p:tgtEl>
                                          <p:spTgt spid="214"/>
                                        </p:tgtEl>
                                        <p:attrNameLst>
                                          <p:attrName>style.visibility</p:attrName>
                                        </p:attrNameLst>
                                      </p:cBhvr>
                                      <p:to>
                                        <p:strVal val="visible"/>
                                      </p:to>
                                    </p:set>
                                    <p:animEffect transition="in" filter="wipe(up)">
                                      <p:cBhvr>
                                        <p:cTn id="50" dur="4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185" grpId="1" animBg="1"/>
      <p:bldP spid="189" grpId="0" animBg="1"/>
      <p:bldP spid="193" grpId="0" animBg="1"/>
      <p:bldP spid="19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98B812-607E-4727-B6AE-5746F1FE52A3}"/>
              </a:ext>
            </a:extLst>
          </p:cNvPr>
          <p:cNvSpPr>
            <a:spLocks noGrp="1"/>
          </p:cNvSpPr>
          <p:nvPr>
            <p:ph type="title"/>
          </p:nvPr>
        </p:nvSpPr>
        <p:spPr>
          <a:xfrm>
            <a:off x="1721794" y="0"/>
            <a:ext cx="9901881" cy="860400"/>
          </a:xfrm>
        </p:spPr>
        <p:txBody>
          <a:bodyPr/>
          <a:lstStyle/>
          <a:p>
            <a:r>
              <a:rPr lang="en-GB" dirty="0"/>
              <a:t>TCFD Recommendations  </a:t>
            </a:r>
          </a:p>
        </p:txBody>
      </p:sp>
      <p:sp>
        <p:nvSpPr>
          <p:cNvPr id="54" name="Footer Placeholder 9">
            <a:extLst>
              <a:ext uri="{FF2B5EF4-FFF2-40B4-BE49-F238E27FC236}">
                <a16:creationId xmlns:a16="http://schemas.microsoft.com/office/drawing/2014/main" id="{D85FEBFC-71DF-4CCF-B673-85FA36A0747A}"/>
              </a:ext>
            </a:extLst>
          </p:cNvPr>
          <p:cNvSpPr>
            <a:spLocks noGrp="1"/>
          </p:cNvSpPr>
          <p:nvPr>
            <p:ph type="ftr" sz="quarter" idx="11"/>
          </p:nvPr>
        </p:nvSpPr>
        <p:spPr>
          <a:xfrm>
            <a:off x="4746571" y="6419088"/>
            <a:ext cx="6545073" cy="201168"/>
          </a:xfrm>
        </p:spPr>
        <p:txBody>
          <a:bodyPr/>
          <a:lstStyle/>
          <a:p>
            <a:pPr lvl="0">
              <a:defRPr/>
            </a:pPr>
            <a:r>
              <a:rPr lang="en-GB" dirty="0">
                <a:solidFill>
                  <a:srgbClr val="FFD200"/>
                </a:solidFill>
              </a:rPr>
              <a:t>TCFD Recommendations </a:t>
            </a:r>
            <a:endParaRPr kumimoji="0" lang="en-GB" sz="1100" b="0" i="0" u="none" strike="noStrike" kern="1200" cap="none" spc="0" normalizeH="0" baseline="0" noProof="0" dirty="0">
              <a:ln>
                <a:noFill/>
              </a:ln>
              <a:solidFill>
                <a:srgbClr val="FFD200"/>
              </a:solidFill>
              <a:effectLst/>
              <a:uLnTx/>
              <a:uFillTx/>
              <a:latin typeface="Arial"/>
              <a:ea typeface="+mn-ea"/>
              <a:cs typeface="+mn-cs"/>
            </a:endParaRPr>
          </a:p>
        </p:txBody>
      </p:sp>
      <p:grpSp>
        <p:nvGrpSpPr>
          <p:cNvPr id="182" name="Group 181">
            <a:extLst>
              <a:ext uri="{FF2B5EF4-FFF2-40B4-BE49-F238E27FC236}">
                <a16:creationId xmlns:a16="http://schemas.microsoft.com/office/drawing/2014/main" id="{559A12BB-804B-452B-97FE-F9A7F97F5599}"/>
              </a:ext>
            </a:extLst>
          </p:cNvPr>
          <p:cNvGrpSpPr/>
          <p:nvPr/>
        </p:nvGrpSpPr>
        <p:grpSpPr>
          <a:xfrm>
            <a:off x="1430409" y="830448"/>
            <a:ext cx="162000" cy="192778"/>
            <a:chOff x="1430409" y="830448"/>
            <a:chExt cx="162000" cy="192778"/>
          </a:xfrm>
        </p:grpSpPr>
        <p:sp>
          <p:nvSpPr>
            <p:cNvPr id="183" name="Freeform: Shape 182">
              <a:extLst>
                <a:ext uri="{FF2B5EF4-FFF2-40B4-BE49-F238E27FC236}">
                  <a16:creationId xmlns:a16="http://schemas.microsoft.com/office/drawing/2014/main" id="{A0395B29-9400-4F19-90D1-1D7FC480DE5E}"/>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3"/>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4" name="Trapezoid 6">
              <a:extLst>
                <a:ext uri="{FF2B5EF4-FFF2-40B4-BE49-F238E27FC236}">
                  <a16:creationId xmlns:a16="http://schemas.microsoft.com/office/drawing/2014/main" id="{15451E31-8445-45A6-9E2C-775000CB2E08}"/>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3"/>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85" name="Freeform 64">
            <a:extLst>
              <a:ext uri="{FF2B5EF4-FFF2-40B4-BE49-F238E27FC236}">
                <a16:creationId xmlns:a16="http://schemas.microsoft.com/office/drawing/2014/main" id="{B1D2AD8A-DD05-4D3C-9FC3-725E155BF067}"/>
              </a:ext>
            </a:extLst>
          </p:cNvPr>
          <p:cNvSpPr>
            <a:spLocks noEditPoints="1"/>
          </p:cNvSpPr>
          <p:nvPr/>
        </p:nvSpPr>
        <p:spPr bwMode="auto">
          <a:xfrm>
            <a:off x="148899" y="43815"/>
            <a:ext cx="206356" cy="200791"/>
          </a:xfrm>
          <a:custGeom>
            <a:avLst/>
            <a:gdLst>
              <a:gd name="T0" fmla="*/ 490 w 2096"/>
              <a:gd name="T1" fmla="*/ 1024 h 2048"/>
              <a:gd name="T2" fmla="*/ 1598 w 2096"/>
              <a:gd name="T3" fmla="*/ 1024 h 2048"/>
              <a:gd name="T4" fmla="*/ 315 w 2096"/>
              <a:gd name="T5" fmla="*/ 1118 h 2048"/>
              <a:gd name="T6" fmla="*/ 11 w 2096"/>
              <a:gd name="T7" fmla="*/ 1012 h 2048"/>
              <a:gd name="T8" fmla="*/ 326 w 2096"/>
              <a:gd name="T9" fmla="*/ 933 h 2048"/>
              <a:gd name="T10" fmla="*/ 331 w 2096"/>
              <a:gd name="T11" fmla="*/ 1105 h 2048"/>
              <a:gd name="T12" fmla="*/ 315 w 2096"/>
              <a:gd name="T13" fmla="*/ 1118 h 2048"/>
              <a:gd name="T14" fmla="*/ 1782 w 2096"/>
              <a:gd name="T15" fmla="*/ 930 h 2048"/>
              <a:gd name="T16" fmla="*/ 1765 w 2096"/>
              <a:gd name="T17" fmla="*/ 942 h 2048"/>
              <a:gd name="T18" fmla="*/ 1770 w 2096"/>
              <a:gd name="T19" fmla="*/ 1116 h 2048"/>
              <a:gd name="T20" fmla="*/ 2085 w 2096"/>
              <a:gd name="T21" fmla="*/ 1037 h 2048"/>
              <a:gd name="T22" fmla="*/ 1125 w 2096"/>
              <a:gd name="T23" fmla="*/ 1718 h 2048"/>
              <a:gd name="T24" fmla="*/ 951 w 2096"/>
              <a:gd name="T25" fmla="*/ 1722 h 2048"/>
              <a:gd name="T26" fmla="*/ 1031 w 2096"/>
              <a:gd name="T27" fmla="*/ 2037 h 2048"/>
              <a:gd name="T28" fmla="*/ 1138 w 2096"/>
              <a:gd name="T29" fmla="*/ 1734 h 2048"/>
              <a:gd name="T30" fmla="*/ 1125 w 2096"/>
              <a:gd name="T31" fmla="*/ 1718 h 2048"/>
              <a:gd name="T32" fmla="*/ 1125 w 2096"/>
              <a:gd name="T33" fmla="*/ 331 h 2048"/>
              <a:gd name="T34" fmla="*/ 1138 w 2096"/>
              <a:gd name="T35" fmla="*/ 315 h 2048"/>
              <a:gd name="T36" fmla="*/ 1031 w 2096"/>
              <a:gd name="T37" fmla="*/ 11 h 2048"/>
              <a:gd name="T38" fmla="*/ 951 w 2096"/>
              <a:gd name="T39" fmla="*/ 326 h 2048"/>
              <a:gd name="T40" fmla="*/ 494 w 2096"/>
              <a:gd name="T41" fmla="*/ 1457 h 2048"/>
              <a:gd name="T42" fmla="*/ 474 w 2096"/>
              <a:gd name="T43" fmla="*/ 1460 h 2048"/>
              <a:gd name="T44" fmla="*/ 335 w 2096"/>
              <a:gd name="T45" fmla="*/ 1749 h 2048"/>
              <a:gd name="T46" fmla="*/ 614 w 2096"/>
              <a:gd name="T47" fmla="*/ 1583 h 2048"/>
              <a:gd name="T48" fmla="*/ 494 w 2096"/>
              <a:gd name="T49" fmla="*/ 1457 h 2048"/>
              <a:gd name="T50" fmla="*/ 1604 w 2096"/>
              <a:gd name="T51" fmla="*/ 595 h 2048"/>
              <a:gd name="T52" fmla="*/ 1770 w 2096"/>
              <a:gd name="T53" fmla="*/ 317 h 2048"/>
              <a:gd name="T54" fmla="*/ 1479 w 2096"/>
              <a:gd name="T55" fmla="*/ 456 h 2048"/>
              <a:gd name="T56" fmla="*/ 1477 w 2096"/>
              <a:gd name="T57" fmla="*/ 476 h 2048"/>
              <a:gd name="T58" fmla="*/ 1550 w 2096"/>
              <a:gd name="T59" fmla="*/ 1460 h 2048"/>
              <a:gd name="T60" fmla="*/ 1530 w 2096"/>
              <a:gd name="T61" fmla="*/ 1457 h 2048"/>
              <a:gd name="T62" fmla="*/ 1411 w 2096"/>
              <a:gd name="T63" fmla="*/ 1583 h 2048"/>
              <a:gd name="T64" fmla="*/ 1690 w 2096"/>
              <a:gd name="T65" fmla="*/ 1749 h 2048"/>
              <a:gd name="T66" fmla="*/ 1550 w 2096"/>
              <a:gd name="T67" fmla="*/ 1460 h 2048"/>
              <a:gd name="T68" fmla="*/ 421 w 2096"/>
              <a:gd name="T69" fmla="*/ 596 h 2048"/>
              <a:gd name="T70" fmla="*/ 547 w 2096"/>
              <a:gd name="T71" fmla="*/ 476 h 2048"/>
              <a:gd name="T72" fmla="*/ 546 w 2096"/>
              <a:gd name="T73" fmla="*/ 457 h 2048"/>
              <a:gd name="T74" fmla="*/ 276 w 2096"/>
              <a:gd name="T75" fmla="*/ 33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6" h="2048">
                <a:moveTo>
                  <a:pt x="1043" y="1577"/>
                </a:moveTo>
                <a:cubicBezTo>
                  <a:pt x="738" y="1577"/>
                  <a:pt x="490" y="1330"/>
                  <a:pt x="490" y="1024"/>
                </a:cubicBezTo>
                <a:cubicBezTo>
                  <a:pt x="490" y="719"/>
                  <a:pt x="738" y="471"/>
                  <a:pt x="1043" y="471"/>
                </a:cubicBezTo>
                <a:cubicBezTo>
                  <a:pt x="1349" y="471"/>
                  <a:pt x="1598" y="719"/>
                  <a:pt x="1598" y="1024"/>
                </a:cubicBezTo>
                <a:cubicBezTo>
                  <a:pt x="1598" y="1330"/>
                  <a:pt x="1349" y="1577"/>
                  <a:pt x="1043" y="1577"/>
                </a:cubicBezTo>
                <a:close/>
                <a:moveTo>
                  <a:pt x="315" y="1118"/>
                </a:moveTo>
                <a:cubicBezTo>
                  <a:pt x="11" y="1037"/>
                  <a:pt x="11" y="1037"/>
                  <a:pt x="11" y="1037"/>
                </a:cubicBezTo>
                <a:cubicBezTo>
                  <a:pt x="0" y="1033"/>
                  <a:pt x="0" y="1015"/>
                  <a:pt x="11" y="1012"/>
                </a:cubicBezTo>
                <a:cubicBezTo>
                  <a:pt x="315" y="930"/>
                  <a:pt x="315" y="930"/>
                  <a:pt x="315" y="930"/>
                </a:cubicBezTo>
                <a:cubicBezTo>
                  <a:pt x="319" y="929"/>
                  <a:pt x="323" y="930"/>
                  <a:pt x="326" y="933"/>
                </a:cubicBezTo>
                <a:cubicBezTo>
                  <a:pt x="330" y="935"/>
                  <a:pt x="331" y="939"/>
                  <a:pt x="331" y="942"/>
                </a:cubicBezTo>
                <a:cubicBezTo>
                  <a:pt x="331" y="1105"/>
                  <a:pt x="331" y="1105"/>
                  <a:pt x="331" y="1105"/>
                </a:cubicBezTo>
                <a:cubicBezTo>
                  <a:pt x="331" y="1110"/>
                  <a:pt x="330" y="1113"/>
                  <a:pt x="326" y="1116"/>
                </a:cubicBezTo>
                <a:cubicBezTo>
                  <a:pt x="323" y="1118"/>
                  <a:pt x="319" y="1119"/>
                  <a:pt x="315" y="1118"/>
                </a:cubicBezTo>
                <a:close/>
                <a:moveTo>
                  <a:pt x="2085" y="1012"/>
                </a:moveTo>
                <a:cubicBezTo>
                  <a:pt x="1782" y="930"/>
                  <a:pt x="1782" y="930"/>
                  <a:pt x="1782" y="930"/>
                </a:cubicBezTo>
                <a:cubicBezTo>
                  <a:pt x="1778" y="929"/>
                  <a:pt x="1773" y="930"/>
                  <a:pt x="1770" y="933"/>
                </a:cubicBezTo>
                <a:cubicBezTo>
                  <a:pt x="1767" y="935"/>
                  <a:pt x="1765" y="939"/>
                  <a:pt x="1765" y="942"/>
                </a:cubicBezTo>
                <a:cubicBezTo>
                  <a:pt x="1765" y="1105"/>
                  <a:pt x="1765" y="1105"/>
                  <a:pt x="1765" y="1105"/>
                </a:cubicBezTo>
                <a:cubicBezTo>
                  <a:pt x="1765" y="1110"/>
                  <a:pt x="1767" y="1113"/>
                  <a:pt x="1770" y="1116"/>
                </a:cubicBezTo>
                <a:cubicBezTo>
                  <a:pt x="1773" y="1118"/>
                  <a:pt x="1778" y="1119"/>
                  <a:pt x="1782" y="1118"/>
                </a:cubicBezTo>
                <a:cubicBezTo>
                  <a:pt x="2085" y="1037"/>
                  <a:pt x="2085" y="1037"/>
                  <a:pt x="2085" y="1037"/>
                </a:cubicBezTo>
                <a:cubicBezTo>
                  <a:pt x="2096" y="1033"/>
                  <a:pt x="2096" y="1015"/>
                  <a:pt x="2085" y="1012"/>
                </a:cubicBezTo>
                <a:close/>
                <a:moveTo>
                  <a:pt x="1125" y="1718"/>
                </a:moveTo>
                <a:cubicBezTo>
                  <a:pt x="962" y="1718"/>
                  <a:pt x="962" y="1718"/>
                  <a:pt x="962" y="1718"/>
                </a:cubicBezTo>
                <a:cubicBezTo>
                  <a:pt x="958" y="1718"/>
                  <a:pt x="954" y="1720"/>
                  <a:pt x="951" y="1722"/>
                </a:cubicBezTo>
                <a:cubicBezTo>
                  <a:pt x="949" y="1725"/>
                  <a:pt x="948" y="1730"/>
                  <a:pt x="949" y="1734"/>
                </a:cubicBezTo>
                <a:cubicBezTo>
                  <a:pt x="1031" y="2037"/>
                  <a:pt x="1031" y="2037"/>
                  <a:pt x="1031" y="2037"/>
                </a:cubicBezTo>
                <a:cubicBezTo>
                  <a:pt x="1034" y="2048"/>
                  <a:pt x="1053" y="2048"/>
                  <a:pt x="1056" y="2037"/>
                </a:cubicBezTo>
                <a:cubicBezTo>
                  <a:pt x="1138" y="1734"/>
                  <a:pt x="1138" y="1734"/>
                  <a:pt x="1138" y="1734"/>
                </a:cubicBezTo>
                <a:cubicBezTo>
                  <a:pt x="1139" y="1730"/>
                  <a:pt x="1138" y="1725"/>
                  <a:pt x="1136" y="1722"/>
                </a:cubicBezTo>
                <a:cubicBezTo>
                  <a:pt x="1133" y="1720"/>
                  <a:pt x="1129" y="1718"/>
                  <a:pt x="1125" y="1718"/>
                </a:cubicBezTo>
                <a:close/>
                <a:moveTo>
                  <a:pt x="962" y="331"/>
                </a:moveTo>
                <a:cubicBezTo>
                  <a:pt x="1125" y="331"/>
                  <a:pt x="1125" y="331"/>
                  <a:pt x="1125" y="331"/>
                </a:cubicBezTo>
                <a:cubicBezTo>
                  <a:pt x="1129" y="331"/>
                  <a:pt x="1133" y="329"/>
                  <a:pt x="1136" y="326"/>
                </a:cubicBezTo>
                <a:cubicBezTo>
                  <a:pt x="1138" y="323"/>
                  <a:pt x="1139" y="319"/>
                  <a:pt x="1138" y="315"/>
                </a:cubicBezTo>
                <a:cubicBezTo>
                  <a:pt x="1056" y="11"/>
                  <a:pt x="1056" y="11"/>
                  <a:pt x="1056" y="11"/>
                </a:cubicBezTo>
                <a:cubicBezTo>
                  <a:pt x="1053" y="0"/>
                  <a:pt x="1034" y="0"/>
                  <a:pt x="1031" y="11"/>
                </a:cubicBezTo>
                <a:cubicBezTo>
                  <a:pt x="949" y="315"/>
                  <a:pt x="949" y="315"/>
                  <a:pt x="949" y="315"/>
                </a:cubicBezTo>
                <a:cubicBezTo>
                  <a:pt x="948" y="319"/>
                  <a:pt x="949" y="323"/>
                  <a:pt x="951" y="326"/>
                </a:cubicBezTo>
                <a:cubicBezTo>
                  <a:pt x="954" y="329"/>
                  <a:pt x="958" y="331"/>
                  <a:pt x="962" y="331"/>
                </a:cubicBezTo>
                <a:close/>
                <a:moveTo>
                  <a:pt x="494" y="1457"/>
                </a:moveTo>
                <a:cubicBezTo>
                  <a:pt x="491" y="1454"/>
                  <a:pt x="488" y="1453"/>
                  <a:pt x="484" y="1453"/>
                </a:cubicBezTo>
                <a:cubicBezTo>
                  <a:pt x="480" y="1454"/>
                  <a:pt x="476" y="1456"/>
                  <a:pt x="474" y="1460"/>
                </a:cubicBezTo>
                <a:cubicBezTo>
                  <a:pt x="317" y="1731"/>
                  <a:pt x="317" y="1731"/>
                  <a:pt x="317" y="1731"/>
                </a:cubicBezTo>
                <a:cubicBezTo>
                  <a:pt x="311" y="1742"/>
                  <a:pt x="324" y="1755"/>
                  <a:pt x="335" y="1749"/>
                </a:cubicBezTo>
                <a:cubicBezTo>
                  <a:pt x="608" y="1593"/>
                  <a:pt x="608" y="1593"/>
                  <a:pt x="608" y="1593"/>
                </a:cubicBezTo>
                <a:cubicBezTo>
                  <a:pt x="611" y="1591"/>
                  <a:pt x="614" y="1587"/>
                  <a:pt x="614" y="1583"/>
                </a:cubicBezTo>
                <a:cubicBezTo>
                  <a:pt x="615" y="1579"/>
                  <a:pt x="613" y="1575"/>
                  <a:pt x="610" y="1572"/>
                </a:cubicBezTo>
                <a:lnTo>
                  <a:pt x="494" y="1457"/>
                </a:lnTo>
                <a:close/>
                <a:moveTo>
                  <a:pt x="1593" y="592"/>
                </a:moveTo>
                <a:cubicBezTo>
                  <a:pt x="1596" y="595"/>
                  <a:pt x="1600" y="596"/>
                  <a:pt x="1604" y="595"/>
                </a:cubicBezTo>
                <a:cubicBezTo>
                  <a:pt x="1607" y="595"/>
                  <a:pt x="1610" y="593"/>
                  <a:pt x="1613" y="589"/>
                </a:cubicBezTo>
                <a:cubicBezTo>
                  <a:pt x="1770" y="317"/>
                  <a:pt x="1770" y="317"/>
                  <a:pt x="1770" y="317"/>
                </a:cubicBezTo>
                <a:cubicBezTo>
                  <a:pt x="1776" y="307"/>
                  <a:pt x="1762" y="293"/>
                  <a:pt x="1752" y="299"/>
                </a:cubicBezTo>
                <a:cubicBezTo>
                  <a:pt x="1479" y="456"/>
                  <a:pt x="1479" y="456"/>
                  <a:pt x="1479" y="456"/>
                </a:cubicBezTo>
                <a:cubicBezTo>
                  <a:pt x="1476" y="458"/>
                  <a:pt x="1473" y="461"/>
                  <a:pt x="1473" y="465"/>
                </a:cubicBezTo>
                <a:cubicBezTo>
                  <a:pt x="1472" y="469"/>
                  <a:pt x="1474" y="474"/>
                  <a:pt x="1477" y="476"/>
                </a:cubicBezTo>
                <a:lnTo>
                  <a:pt x="1593" y="592"/>
                </a:lnTo>
                <a:close/>
                <a:moveTo>
                  <a:pt x="1550" y="1460"/>
                </a:moveTo>
                <a:cubicBezTo>
                  <a:pt x="1548" y="1456"/>
                  <a:pt x="1545" y="1454"/>
                  <a:pt x="1541" y="1453"/>
                </a:cubicBezTo>
                <a:cubicBezTo>
                  <a:pt x="1537" y="1453"/>
                  <a:pt x="1533" y="1454"/>
                  <a:pt x="1530" y="1457"/>
                </a:cubicBezTo>
                <a:cubicBezTo>
                  <a:pt x="1414" y="1572"/>
                  <a:pt x="1414" y="1572"/>
                  <a:pt x="1414" y="1572"/>
                </a:cubicBezTo>
                <a:cubicBezTo>
                  <a:pt x="1412" y="1575"/>
                  <a:pt x="1410" y="1579"/>
                  <a:pt x="1411" y="1583"/>
                </a:cubicBezTo>
                <a:cubicBezTo>
                  <a:pt x="1411" y="1587"/>
                  <a:pt x="1414" y="1591"/>
                  <a:pt x="1417" y="1593"/>
                </a:cubicBezTo>
                <a:cubicBezTo>
                  <a:pt x="1690" y="1749"/>
                  <a:pt x="1690" y="1749"/>
                  <a:pt x="1690" y="1749"/>
                </a:cubicBezTo>
                <a:cubicBezTo>
                  <a:pt x="1699" y="1755"/>
                  <a:pt x="1713" y="1742"/>
                  <a:pt x="1707" y="1731"/>
                </a:cubicBezTo>
                <a:lnTo>
                  <a:pt x="1550" y="1460"/>
                </a:lnTo>
                <a:close/>
                <a:moveTo>
                  <a:pt x="412" y="590"/>
                </a:moveTo>
                <a:cubicBezTo>
                  <a:pt x="414" y="593"/>
                  <a:pt x="418" y="595"/>
                  <a:pt x="421" y="596"/>
                </a:cubicBezTo>
                <a:cubicBezTo>
                  <a:pt x="425" y="596"/>
                  <a:pt x="429" y="595"/>
                  <a:pt x="432" y="592"/>
                </a:cubicBezTo>
                <a:cubicBezTo>
                  <a:pt x="547" y="476"/>
                  <a:pt x="547" y="476"/>
                  <a:pt x="547" y="476"/>
                </a:cubicBezTo>
                <a:cubicBezTo>
                  <a:pt x="550" y="474"/>
                  <a:pt x="552" y="470"/>
                  <a:pt x="551" y="466"/>
                </a:cubicBezTo>
                <a:cubicBezTo>
                  <a:pt x="551" y="462"/>
                  <a:pt x="549" y="459"/>
                  <a:pt x="546" y="457"/>
                </a:cubicBezTo>
                <a:cubicBezTo>
                  <a:pt x="294" y="321"/>
                  <a:pt x="294" y="321"/>
                  <a:pt x="294" y="321"/>
                </a:cubicBezTo>
                <a:cubicBezTo>
                  <a:pt x="284" y="316"/>
                  <a:pt x="271" y="329"/>
                  <a:pt x="276" y="338"/>
                </a:cubicBezTo>
                <a:lnTo>
                  <a:pt x="412" y="59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86" name="Group 185">
            <a:extLst>
              <a:ext uri="{FF2B5EF4-FFF2-40B4-BE49-F238E27FC236}">
                <a16:creationId xmlns:a16="http://schemas.microsoft.com/office/drawing/2014/main" id="{704D4F57-A9E3-4B98-A46A-7C4AAE4606EF}"/>
              </a:ext>
            </a:extLst>
          </p:cNvPr>
          <p:cNvGrpSpPr/>
          <p:nvPr/>
        </p:nvGrpSpPr>
        <p:grpSpPr>
          <a:xfrm>
            <a:off x="954097" y="399147"/>
            <a:ext cx="164464" cy="164464"/>
            <a:chOff x="-365760" y="528320"/>
            <a:chExt cx="1584960" cy="1584960"/>
          </a:xfrm>
        </p:grpSpPr>
        <p:sp>
          <p:nvSpPr>
            <p:cNvPr id="187" name="Freeform 73">
              <a:extLst>
                <a:ext uri="{FF2B5EF4-FFF2-40B4-BE49-F238E27FC236}">
                  <a16:creationId xmlns:a16="http://schemas.microsoft.com/office/drawing/2014/main" id="{35BD2C31-C774-4078-8E22-3BFD46824B6D}"/>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8" name="Oval 187">
              <a:extLst>
                <a:ext uri="{FF2B5EF4-FFF2-40B4-BE49-F238E27FC236}">
                  <a16:creationId xmlns:a16="http://schemas.microsoft.com/office/drawing/2014/main" id="{2256FC04-1511-410F-8304-8C96AEA9C296}"/>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89" name="Freeform 71">
            <a:extLst>
              <a:ext uri="{FF2B5EF4-FFF2-40B4-BE49-F238E27FC236}">
                <a16:creationId xmlns:a16="http://schemas.microsoft.com/office/drawing/2014/main" id="{6C7915C9-CE5B-434F-A7C2-1199013FBF27}"/>
              </a:ext>
            </a:extLst>
          </p:cNvPr>
          <p:cNvSpPr>
            <a:spLocks/>
          </p:cNvSpPr>
          <p:nvPr/>
        </p:nvSpPr>
        <p:spPr bwMode="auto">
          <a:xfrm>
            <a:off x="1026621" y="481078"/>
            <a:ext cx="18000" cy="216000"/>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90" name="Group 189">
            <a:extLst>
              <a:ext uri="{FF2B5EF4-FFF2-40B4-BE49-F238E27FC236}">
                <a16:creationId xmlns:a16="http://schemas.microsoft.com/office/drawing/2014/main" id="{51BCE40A-4A32-4E9E-B1BF-4B266985A169}"/>
              </a:ext>
            </a:extLst>
          </p:cNvPr>
          <p:cNvGrpSpPr/>
          <p:nvPr/>
        </p:nvGrpSpPr>
        <p:grpSpPr>
          <a:xfrm>
            <a:off x="680625" y="399147"/>
            <a:ext cx="164464" cy="164464"/>
            <a:chOff x="-365760" y="528320"/>
            <a:chExt cx="1584960" cy="1584960"/>
          </a:xfrm>
        </p:grpSpPr>
        <p:sp>
          <p:nvSpPr>
            <p:cNvPr id="191" name="Freeform 73">
              <a:extLst>
                <a:ext uri="{FF2B5EF4-FFF2-40B4-BE49-F238E27FC236}">
                  <a16:creationId xmlns:a16="http://schemas.microsoft.com/office/drawing/2014/main" id="{4BB03770-4C15-4B24-B51D-D8B59C7F5EFB}"/>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2" name="Oval 191">
              <a:extLst>
                <a:ext uri="{FF2B5EF4-FFF2-40B4-BE49-F238E27FC236}">
                  <a16:creationId xmlns:a16="http://schemas.microsoft.com/office/drawing/2014/main" id="{8A266EA3-7CAA-44F8-8325-BF99137F160D}"/>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93" name="Freeform 71">
            <a:extLst>
              <a:ext uri="{FF2B5EF4-FFF2-40B4-BE49-F238E27FC236}">
                <a16:creationId xmlns:a16="http://schemas.microsoft.com/office/drawing/2014/main" id="{FA2FBC2E-EB3F-4E69-842E-8CCACBA8CB32}"/>
              </a:ext>
            </a:extLst>
          </p:cNvPr>
          <p:cNvSpPr>
            <a:spLocks/>
          </p:cNvSpPr>
          <p:nvPr/>
        </p:nvSpPr>
        <p:spPr bwMode="auto">
          <a:xfrm>
            <a:off x="753494" y="481078"/>
            <a:ext cx="18000" cy="216000"/>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4" name="Freeform 71">
            <a:extLst>
              <a:ext uri="{FF2B5EF4-FFF2-40B4-BE49-F238E27FC236}">
                <a16:creationId xmlns:a16="http://schemas.microsoft.com/office/drawing/2014/main" id="{6BD08325-C23C-4D0E-B5DB-C4845F288F00}"/>
              </a:ext>
            </a:extLst>
          </p:cNvPr>
          <p:cNvSpPr>
            <a:spLocks/>
          </p:cNvSpPr>
          <p:nvPr/>
        </p:nvSpPr>
        <p:spPr bwMode="auto">
          <a:xfrm>
            <a:off x="879780" y="300034"/>
            <a:ext cx="45719" cy="394537"/>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95" name="Group 194">
            <a:extLst>
              <a:ext uri="{FF2B5EF4-FFF2-40B4-BE49-F238E27FC236}">
                <a16:creationId xmlns:a16="http://schemas.microsoft.com/office/drawing/2014/main" id="{318F764A-5BEA-4189-8BB6-1E6C3A0AD2A6}"/>
              </a:ext>
            </a:extLst>
          </p:cNvPr>
          <p:cNvGrpSpPr/>
          <p:nvPr/>
        </p:nvGrpSpPr>
        <p:grpSpPr>
          <a:xfrm>
            <a:off x="736055" y="133700"/>
            <a:ext cx="332668" cy="332668"/>
            <a:chOff x="-365760" y="528320"/>
            <a:chExt cx="1584960" cy="1584960"/>
          </a:xfrm>
        </p:grpSpPr>
        <p:sp>
          <p:nvSpPr>
            <p:cNvPr id="196" name="Freeform 73">
              <a:extLst>
                <a:ext uri="{FF2B5EF4-FFF2-40B4-BE49-F238E27FC236}">
                  <a16:creationId xmlns:a16="http://schemas.microsoft.com/office/drawing/2014/main" id="{9E10BA91-7CF3-47B8-B572-2F9142EDBCDE}"/>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7" name="Oval 196">
              <a:extLst>
                <a:ext uri="{FF2B5EF4-FFF2-40B4-BE49-F238E27FC236}">
                  <a16:creationId xmlns:a16="http://schemas.microsoft.com/office/drawing/2014/main" id="{0DBF5787-5DC0-45CB-B952-73ACFC85BD96}"/>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98" name="Group 197">
            <a:extLst>
              <a:ext uri="{FF2B5EF4-FFF2-40B4-BE49-F238E27FC236}">
                <a16:creationId xmlns:a16="http://schemas.microsoft.com/office/drawing/2014/main" id="{63F60C41-A223-48AD-B850-7AB661E44384}"/>
              </a:ext>
            </a:extLst>
          </p:cNvPr>
          <p:cNvGrpSpPr/>
          <p:nvPr/>
        </p:nvGrpSpPr>
        <p:grpSpPr>
          <a:xfrm>
            <a:off x="556555" y="523883"/>
            <a:ext cx="125439" cy="170688"/>
            <a:chOff x="2597950" y="4764135"/>
            <a:chExt cx="347663" cy="473075"/>
          </a:xfrm>
        </p:grpSpPr>
        <p:sp>
          <p:nvSpPr>
            <p:cNvPr id="199" name="Rectangle: Rounded Corners 198">
              <a:extLst>
                <a:ext uri="{FF2B5EF4-FFF2-40B4-BE49-F238E27FC236}">
                  <a16:creationId xmlns:a16="http://schemas.microsoft.com/office/drawing/2014/main" id="{12F78D0C-A91C-42DD-8235-C6A15C83DAFD}"/>
                </a:ext>
              </a:extLst>
            </p:cNvPr>
            <p:cNvSpPr/>
            <p:nvPr/>
          </p:nvSpPr>
          <p:spPr>
            <a:xfrm>
              <a:off x="2624214" y="4786659"/>
              <a:ext cx="207734" cy="430017"/>
            </a:xfrm>
            <a:prstGeom prst="roundRect">
              <a:avLst/>
            </a:prstGeom>
            <a:solidFill>
              <a:srgbClr val="333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00" name="Group 199">
              <a:extLst>
                <a:ext uri="{FF2B5EF4-FFF2-40B4-BE49-F238E27FC236}">
                  <a16:creationId xmlns:a16="http://schemas.microsoft.com/office/drawing/2014/main" id="{E1C29630-1CA4-4844-9F1B-EDA2CB98183A}"/>
                </a:ext>
              </a:extLst>
            </p:cNvPr>
            <p:cNvGrpSpPr/>
            <p:nvPr/>
          </p:nvGrpSpPr>
          <p:grpSpPr>
            <a:xfrm>
              <a:off x="2597950" y="4764135"/>
              <a:ext cx="347663" cy="473075"/>
              <a:chOff x="460375" y="2430463"/>
              <a:chExt cx="347663" cy="473075"/>
            </a:xfrm>
          </p:grpSpPr>
          <p:sp>
            <p:nvSpPr>
              <p:cNvPr id="201" name="Freeform 58">
                <a:extLst>
                  <a:ext uri="{FF2B5EF4-FFF2-40B4-BE49-F238E27FC236}">
                    <a16:creationId xmlns:a16="http://schemas.microsoft.com/office/drawing/2014/main" id="{D91BEF3F-1410-42B1-9DFC-EB222F5B5B9F}"/>
                  </a:ext>
                </a:extLst>
              </p:cNvPr>
              <p:cNvSpPr>
                <a:spLocks noEditPoints="1"/>
              </p:cNvSpPr>
              <p:nvPr/>
            </p:nvSpPr>
            <p:spPr bwMode="auto">
              <a:xfrm>
                <a:off x="460375" y="2430463"/>
                <a:ext cx="341312" cy="473075"/>
              </a:xfrm>
              <a:custGeom>
                <a:avLst/>
                <a:gdLst>
                  <a:gd name="T0" fmla="*/ 133 w 174"/>
                  <a:gd name="T1" fmla="*/ 105 h 243"/>
                  <a:gd name="T2" fmla="*/ 141 w 174"/>
                  <a:gd name="T3" fmla="*/ 114 h 243"/>
                  <a:gd name="T4" fmla="*/ 149 w 174"/>
                  <a:gd name="T5" fmla="*/ 122 h 243"/>
                  <a:gd name="T6" fmla="*/ 151 w 174"/>
                  <a:gd name="T7" fmla="*/ 124 h 243"/>
                  <a:gd name="T8" fmla="*/ 149 w 174"/>
                  <a:gd name="T9" fmla="*/ 126 h 243"/>
                  <a:gd name="T10" fmla="*/ 151 w 174"/>
                  <a:gd name="T11" fmla="*/ 127 h 243"/>
                  <a:gd name="T12" fmla="*/ 149 w 174"/>
                  <a:gd name="T13" fmla="*/ 129 h 243"/>
                  <a:gd name="T14" fmla="*/ 152 w 174"/>
                  <a:gd name="T15" fmla="*/ 131 h 243"/>
                  <a:gd name="T16" fmla="*/ 146 w 174"/>
                  <a:gd name="T17" fmla="*/ 216 h 243"/>
                  <a:gd name="T18" fmla="*/ 142 w 174"/>
                  <a:gd name="T19" fmla="*/ 216 h 243"/>
                  <a:gd name="T20" fmla="*/ 139 w 174"/>
                  <a:gd name="T21" fmla="*/ 168 h 243"/>
                  <a:gd name="T22" fmla="*/ 128 w 174"/>
                  <a:gd name="T23" fmla="*/ 132 h 243"/>
                  <a:gd name="T24" fmla="*/ 109 w 174"/>
                  <a:gd name="T25" fmla="*/ 0 h 243"/>
                  <a:gd name="T26" fmla="*/ 0 w 174"/>
                  <a:gd name="T27" fmla="*/ 20 h 243"/>
                  <a:gd name="T28" fmla="*/ 19 w 174"/>
                  <a:gd name="T29" fmla="*/ 243 h 243"/>
                  <a:gd name="T30" fmla="*/ 128 w 174"/>
                  <a:gd name="T31" fmla="*/ 224 h 243"/>
                  <a:gd name="T32" fmla="*/ 132 w 174"/>
                  <a:gd name="T33" fmla="*/ 139 h 243"/>
                  <a:gd name="T34" fmla="*/ 135 w 174"/>
                  <a:gd name="T35" fmla="*/ 185 h 243"/>
                  <a:gd name="T36" fmla="*/ 145 w 174"/>
                  <a:gd name="T37" fmla="*/ 221 h 243"/>
                  <a:gd name="T38" fmla="*/ 156 w 174"/>
                  <a:gd name="T39" fmla="*/ 139 h 243"/>
                  <a:gd name="T40" fmla="*/ 159 w 174"/>
                  <a:gd name="T41" fmla="*/ 131 h 243"/>
                  <a:gd name="T42" fmla="*/ 156 w 174"/>
                  <a:gd name="T43" fmla="*/ 129 h 243"/>
                  <a:gd name="T44" fmla="*/ 159 w 174"/>
                  <a:gd name="T45" fmla="*/ 127 h 243"/>
                  <a:gd name="T46" fmla="*/ 156 w 174"/>
                  <a:gd name="T47" fmla="*/ 126 h 243"/>
                  <a:gd name="T48" fmla="*/ 159 w 174"/>
                  <a:gd name="T49" fmla="*/ 124 h 243"/>
                  <a:gd name="T50" fmla="*/ 159 w 174"/>
                  <a:gd name="T51" fmla="*/ 122 h 243"/>
                  <a:gd name="T52" fmla="*/ 167 w 174"/>
                  <a:gd name="T53" fmla="*/ 113 h 243"/>
                  <a:gd name="T54" fmla="*/ 174 w 174"/>
                  <a:gd name="T55" fmla="*/ 92 h 243"/>
                  <a:gd name="T56" fmla="*/ 64 w 174"/>
                  <a:gd name="T57" fmla="*/ 174 h 243"/>
                  <a:gd name="T58" fmla="*/ 64 w 174"/>
                  <a:gd name="T59" fmla="*/ 100 h 243"/>
                  <a:gd name="T60" fmla="*/ 64 w 174"/>
                  <a:gd name="T61" fmla="*/ 174 h 243"/>
                  <a:gd name="T62" fmla="*/ 101 w 174"/>
                  <a:gd name="T63" fmla="*/ 82 h 243"/>
                  <a:gd name="T64" fmla="*/ 16 w 174"/>
                  <a:gd name="T65" fmla="*/ 71 h 243"/>
                  <a:gd name="T66" fmla="*/ 27 w 174"/>
                  <a:gd name="T67" fmla="*/ 21 h 243"/>
                  <a:gd name="T68" fmla="*/ 112 w 174"/>
                  <a:gd name="T69" fmla="*/ 3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243">
                    <a:moveTo>
                      <a:pt x="133" y="92"/>
                    </a:moveTo>
                    <a:cubicBezTo>
                      <a:pt x="133" y="105"/>
                      <a:pt x="133" y="105"/>
                      <a:pt x="133" y="105"/>
                    </a:cubicBezTo>
                    <a:cubicBezTo>
                      <a:pt x="137" y="105"/>
                      <a:pt x="141" y="108"/>
                      <a:pt x="141" y="113"/>
                    </a:cubicBezTo>
                    <a:cubicBezTo>
                      <a:pt x="141" y="114"/>
                      <a:pt x="141" y="114"/>
                      <a:pt x="141" y="114"/>
                    </a:cubicBezTo>
                    <a:cubicBezTo>
                      <a:pt x="141" y="118"/>
                      <a:pt x="144" y="122"/>
                      <a:pt x="148" y="122"/>
                    </a:cubicBezTo>
                    <a:cubicBezTo>
                      <a:pt x="149" y="122"/>
                      <a:pt x="149" y="122"/>
                      <a:pt x="149" y="122"/>
                    </a:cubicBezTo>
                    <a:cubicBezTo>
                      <a:pt x="149" y="124"/>
                      <a:pt x="149" y="124"/>
                      <a:pt x="149" y="124"/>
                    </a:cubicBezTo>
                    <a:cubicBezTo>
                      <a:pt x="151" y="124"/>
                      <a:pt x="151" y="124"/>
                      <a:pt x="151" y="124"/>
                    </a:cubicBezTo>
                    <a:cubicBezTo>
                      <a:pt x="151" y="126"/>
                      <a:pt x="151" y="126"/>
                      <a:pt x="151" y="126"/>
                    </a:cubicBezTo>
                    <a:cubicBezTo>
                      <a:pt x="149" y="126"/>
                      <a:pt x="149" y="126"/>
                      <a:pt x="149" y="126"/>
                    </a:cubicBezTo>
                    <a:cubicBezTo>
                      <a:pt x="149" y="127"/>
                      <a:pt x="149" y="127"/>
                      <a:pt x="149" y="127"/>
                    </a:cubicBezTo>
                    <a:cubicBezTo>
                      <a:pt x="151" y="127"/>
                      <a:pt x="151" y="127"/>
                      <a:pt x="151" y="127"/>
                    </a:cubicBezTo>
                    <a:cubicBezTo>
                      <a:pt x="151" y="129"/>
                      <a:pt x="151" y="129"/>
                      <a:pt x="151" y="129"/>
                    </a:cubicBezTo>
                    <a:cubicBezTo>
                      <a:pt x="149" y="129"/>
                      <a:pt x="149" y="129"/>
                      <a:pt x="149" y="129"/>
                    </a:cubicBezTo>
                    <a:cubicBezTo>
                      <a:pt x="149" y="131"/>
                      <a:pt x="149" y="131"/>
                      <a:pt x="149" y="131"/>
                    </a:cubicBezTo>
                    <a:cubicBezTo>
                      <a:pt x="152" y="131"/>
                      <a:pt x="152" y="131"/>
                      <a:pt x="152" y="131"/>
                    </a:cubicBezTo>
                    <a:cubicBezTo>
                      <a:pt x="152" y="134"/>
                      <a:pt x="152" y="136"/>
                      <a:pt x="152" y="139"/>
                    </a:cubicBezTo>
                    <a:cubicBezTo>
                      <a:pt x="152" y="166"/>
                      <a:pt x="153" y="210"/>
                      <a:pt x="146" y="216"/>
                    </a:cubicBezTo>
                    <a:cubicBezTo>
                      <a:pt x="146" y="217"/>
                      <a:pt x="146" y="217"/>
                      <a:pt x="145" y="217"/>
                    </a:cubicBezTo>
                    <a:cubicBezTo>
                      <a:pt x="144" y="217"/>
                      <a:pt x="143" y="217"/>
                      <a:pt x="142" y="216"/>
                    </a:cubicBezTo>
                    <a:cubicBezTo>
                      <a:pt x="139" y="212"/>
                      <a:pt x="139" y="202"/>
                      <a:pt x="139" y="185"/>
                    </a:cubicBezTo>
                    <a:cubicBezTo>
                      <a:pt x="139" y="180"/>
                      <a:pt x="139" y="174"/>
                      <a:pt x="139" y="168"/>
                    </a:cubicBezTo>
                    <a:cubicBezTo>
                      <a:pt x="139" y="152"/>
                      <a:pt x="138" y="142"/>
                      <a:pt x="135" y="137"/>
                    </a:cubicBezTo>
                    <a:cubicBezTo>
                      <a:pt x="133" y="133"/>
                      <a:pt x="131" y="132"/>
                      <a:pt x="128" y="132"/>
                    </a:cubicBezTo>
                    <a:cubicBezTo>
                      <a:pt x="128" y="20"/>
                      <a:pt x="128" y="20"/>
                      <a:pt x="128" y="20"/>
                    </a:cubicBezTo>
                    <a:cubicBezTo>
                      <a:pt x="128" y="9"/>
                      <a:pt x="119" y="0"/>
                      <a:pt x="109" y="0"/>
                    </a:cubicBezTo>
                    <a:cubicBezTo>
                      <a:pt x="19" y="0"/>
                      <a:pt x="19" y="0"/>
                      <a:pt x="19" y="0"/>
                    </a:cubicBezTo>
                    <a:cubicBezTo>
                      <a:pt x="9" y="0"/>
                      <a:pt x="0" y="9"/>
                      <a:pt x="0" y="20"/>
                    </a:cubicBezTo>
                    <a:cubicBezTo>
                      <a:pt x="0" y="224"/>
                      <a:pt x="0" y="224"/>
                      <a:pt x="0" y="224"/>
                    </a:cubicBezTo>
                    <a:cubicBezTo>
                      <a:pt x="0" y="235"/>
                      <a:pt x="9" y="243"/>
                      <a:pt x="19" y="243"/>
                    </a:cubicBezTo>
                    <a:cubicBezTo>
                      <a:pt x="109" y="243"/>
                      <a:pt x="109" y="243"/>
                      <a:pt x="109" y="243"/>
                    </a:cubicBezTo>
                    <a:cubicBezTo>
                      <a:pt x="119" y="243"/>
                      <a:pt x="128" y="235"/>
                      <a:pt x="128" y="224"/>
                    </a:cubicBezTo>
                    <a:cubicBezTo>
                      <a:pt x="128" y="135"/>
                      <a:pt x="128" y="135"/>
                      <a:pt x="128" y="135"/>
                    </a:cubicBezTo>
                    <a:cubicBezTo>
                      <a:pt x="130" y="136"/>
                      <a:pt x="131" y="136"/>
                      <a:pt x="132" y="139"/>
                    </a:cubicBezTo>
                    <a:cubicBezTo>
                      <a:pt x="134" y="143"/>
                      <a:pt x="136" y="153"/>
                      <a:pt x="136" y="168"/>
                    </a:cubicBezTo>
                    <a:cubicBezTo>
                      <a:pt x="136" y="174"/>
                      <a:pt x="135" y="180"/>
                      <a:pt x="135" y="185"/>
                    </a:cubicBezTo>
                    <a:cubicBezTo>
                      <a:pt x="135" y="204"/>
                      <a:pt x="135" y="214"/>
                      <a:pt x="139" y="218"/>
                    </a:cubicBezTo>
                    <a:cubicBezTo>
                      <a:pt x="141" y="220"/>
                      <a:pt x="143" y="221"/>
                      <a:pt x="145" y="221"/>
                    </a:cubicBezTo>
                    <a:cubicBezTo>
                      <a:pt x="146" y="221"/>
                      <a:pt x="148" y="220"/>
                      <a:pt x="149" y="219"/>
                    </a:cubicBezTo>
                    <a:cubicBezTo>
                      <a:pt x="156" y="212"/>
                      <a:pt x="156" y="179"/>
                      <a:pt x="156" y="139"/>
                    </a:cubicBezTo>
                    <a:cubicBezTo>
                      <a:pt x="156" y="136"/>
                      <a:pt x="156" y="134"/>
                      <a:pt x="156" y="131"/>
                    </a:cubicBezTo>
                    <a:cubicBezTo>
                      <a:pt x="159" y="131"/>
                      <a:pt x="159" y="131"/>
                      <a:pt x="159" y="131"/>
                    </a:cubicBezTo>
                    <a:cubicBezTo>
                      <a:pt x="159" y="129"/>
                      <a:pt x="159" y="129"/>
                      <a:pt x="159" y="129"/>
                    </a:cubicBezTo>
                    <a:cubicBezTo>
                      <a:pt x="156" y="129"/>
                      <a:pt x="156" y="129"/>
                      <a:pt x="156" y="129"/>
                    </a:cubicBezTo>
                    <a:cubicBezTo>
                      <a:pt x="156" y="127"/>
                      <a:pt x="156" y="127"/>
                      <a:pt x="156" y="127"/>
                    </a:cubicBezTo>
                    <a:cubicBezTo>
                      <a:pt x="159" y="127"/>
                      <a:pt x="159" y="127"/>
                      <a:pt x="159" y="127"/>
                    </a:cubicBezTo>
                    <a:cubicBezTo>
                      <a:pt x="159" y="126"/>
                      <a:pt x="159" y="126"/>
                      <a:pt x="159" y="126"/>
                    </a:cubicBezTo>
                    <a:cubicBezTo>
                      <a:pt x="156" y="126"/>
                      <a:pt x="156" y="126"/>
                      <a:pt x="156" y="126"/>
                    </a:cubicBezTo>
                    <a:cubicBezTo>
                      <a:pt x="156" y="124"/>
                      <a:pt x="156" y="124"/>
                      <a:pt x="156" y="124"/>
                    </a:cubicBezTo>
                    <a:cubicBezTo>
                      <a:pt x="159" y="124"/>
                      <a:pt x="159" y="124"/>
                      <a:pt x="159" y="124"/>
                    </a:cubicBezTo>
                    <a:cubicBezTo>
                      <a:pt x="158" y="122"/>
                      <a:pt x="158" y="122"/>
                      <a:pt x="158" y="122"/>
                    </a:cubicBezTo>
                    <a:cubicBezTo>
                      <a:pt x="159" y="122"/>
                      <a:pt x="159" y="122"/>
                      <a:pt x="159" y="122"/>
                    </a:cubicBezTo>
                    <a:cubicBezTo>
                      <a:pt x="163" y="122"/>
                      <a:pt x="167" y="118"/>
                      <a:pt x="167" y="113"/>
                    </a:cubicBezTo>
                    <a:cubicBezTo>
                      <a:pt x="167" y="113"/>
                      <a:pt x="167" y="113"/>
                      <a:pt x="167" y="113"/>
                    </a:cubicBezTo>
                    <a:cubicBezTo>
                      <a:pt x="167" y="108"/>
                      <a:pt x="170" y="105"/>
                      <a:pt x="174" y="105"/>
                    </a:cubicBezTo>
                    <a:cubicBezTo>
                      <a:pt x="174" y="92"/>
                      <a:pt x="174" y="92"/>
                      <a:pt x="174" y="92"/>
                    </a:cubicBezTo>
                    <a:lnTo>
                      <a:pt x="133" y="92"/>
                    </a:lnTo>
                    <a:close/>
                    <a:moveTo>
                      <a:pt x="64" y="174"/>
                    </a:moveTo>
                    <a:cubicBezTo>
                      <a:pt x="44" y="174"/>
                      <a:pt x="27" y="158"/>
                      <a:pt x="27" y="137"/>
                    </a:cubicBezTo>
                    <a:cubicBezTo>
                      <a:pt x="27" y="117"/>
                      <a:pt x="44" y="100"/>
                      <a:pt x="64" y="100"/>
                    </a:cubicBezTo>
                    <a:cubicBezTo>
                      <a:pt x="85" y="100"/>
                      <a:pt x="101" y="117"/>
                      <a:pt x="101" y="137"/>
                    </a:cubicBezTo>
                    <a:cubicBezTo>
                      <a:pt x="101" y="158"/>
                      <a:pt x="85" y="174"/>
                      <a:pt x="64" y="174"/>
                    </a:cubicBezTo>
                    <a:close/>
                    <a:moveTo>
                      <a:pt x="112" y="71"/>
                    </a:moveTo>
                    <a:cubicBezTo>
                      <a:pt x="112" y="77"/>
                      <a:pt x="107" y="82"/>
                      <a:pt x="101" y="82"/>
                    </a:cubicBezTo>
                    <a:cubicBezTo>
                      <a:pt x="27" y="82"/>
                      <a:pt x="27" y="82"/>
                      <a:pt x="27" y="82"/>
                    </a:cubicBezTo>
                    <a:cubicBezTo>
                      <a:pt x="21" y="82"/>
                      <a:pt x="16" y="77"/>
                      <a:pt x="16" y="71"/>
                    </a:cubicBezTo>
                    <a:cubicBezTo>
                      <a:pt x="16" y="32"/>
                      <a:pt x="16" y="32"/>
                      <a:pt x="16" y="32"/>
                    </a:cubicBezTo>
                    <a:cubicBezTo>
                      <a:pt x="16" y="26"/>
                      <a:pt x="21" y="21"/>
                      <a:pt x="27" y="21"/>
                    </a:cubicBezTo>
                    <a:cubicBezTo>
                      <a:pt x="101" y="21"/>
                      <a:pt x="101" y="21"/>
                      <a:pt x="101" y="21"/>
                    </a:cubicBezTo>
                    <a:cubicBezTo>
                      <a:pt x="107" y="21"/>
                      <a:pt x="112" y="26"/>
                      <a:pt x="112" y="32"/>
                    </a:cubicBezTo>
                    <a:lnTo>
                      <a:pt x="112"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2" name="Freeform 59">
                <a:extLst>
                  <a:ext uri="{FF2B5EF4-FFF2-40B4-BE49-F238E27FC236}">
                    <a16:creationId xmlns:a16="http://schemas.microsoft.com/office/drawing/2014/main" id="{816999E1-455A-43B9-B34B-E3CE57739DDA}"/>
                  </a:ext>
                </a:extLst>
              </p:cNvPr>
              <p:cNvSpPr>
                <a:spLocks/>
              </p:cNvSpPr>
              <p:nvPr/>
            </p:nvSpPr>
            <p:spPr bwMode="auto">
              <a:xfrm>
                <a:off x="715963" y="2560638"/>
                <a:ext cx="92075" cy="47625"/>
              </a:xfrm>
              <a:custGeom>
                <a:avLst/>
                <a:gdLst>
                  <a:gd name="T0" fmla="*/ 0 w 47"/>
                  <a:gd name="T1" fmla="*/ 22 h 24"/>
                  <a:gd name="T2" fmla="*/ 3 w 47"/>
                  <a:gd name="T3" fmla="*/ 22 h 24"/>
                  <a:gd name="T4" fmla="*/ 3 w 47"/>
                  <a:gd name="T5" fmla="*/ 24 h 24"/>
                  <a:gd name="T6" fmla="*/ 3 w 47"/>
                  <a:gd name="T7" fmla="*/ 22 h 24"/>
                  <a:gd name="T8" fmla="*/ 44 w 47"/>
                  <a:gd name="T9" fmla="*/ 22 h 24"/>
                  <a:gd name="T10" fmla="*/ 44 w 47"/>
                  <a:gd name="T11" fmla="*/ 22 h 24"/>
                  <a:gd name="T12" fmla="*/ 47 w 47"/>
                  <a:gd name="T13" fmla="*/ 22 h 24"/>
                  <a:gd name="T14" fmla="*/ 47 w 47"/>
                  <a:gd name="T15" fmla="*/ 19 h 24"/>
                  <a:gd name="T16" fmla="*/ 35 w 47"/>
                  <a:gd name="T17" fmla="*/ 19 h 24"/>
                  <a:gd name="T18" fmla="*/ 35 w 47"/>
                  <a:gd name="T19" fmla="*/ 3 h 24"/>
                  <a:gd name="T20" fmla="*/ 34 w 47"/>
                  <a:gd name="T21" fmla="*/ 1 h 24"/>
                  <a:gd name="T22" fmla="*/ 32 w 47"/>
                  <a:gd name="T23" fmla="*/ 0 h 24"/>
                  <a:gd name="T24" fmla="*/ 32 w 47"/>
                  <a:gd name="T25" fmla="*/ 0 h 24"/>
                  <a:gd name="T26" fmla="*/ 30 w 47"/>
                  <a:gd name="T27" fmla="*/ 3 h 24"/>
                  <a:gd name="T28" fmla="*/ 30 w 47"/>
                  <a:gd name="T29" fmla="*/ 19 h 24"/>
                  <a:gd name="T30" fmla="*/ 17 w 47"/>
                  <a:gd name="T31" fmla="*/ 19 h 24"/>
                  <a:gd name="T32" fmla="*/ 17 w 47"/>
                  <a:gd name="T33" fmla="*/ 3 h 24"/>
                  <a:gd name="T34" fmla="*/ 15 w 47"/>
                  <a:gd name="T35" fmla="*/ 0 h 24"/>
                  <a:gd name="T36" fmla="*/ 14 w 47"/>
                  <a:gd name="T37" fmla="*/ 0 h 24"/>
                  <a:gd name="T38" fmla="*/ 13 w 47"/>
                  <a:gd name="T39" fmla="*/ 1 h 24"/>
                  <a:gd name="T40" fmla="*/ 12 w 47"/>
                  <a:gd name="T41" fmla="*/ 3 h 24"/>
                  <a:gd name="T42" fmla="*/ 12 w 47"/>
                  <a:gd name="T43" fmla="*/ 19 h 24"/>
                  <a:gd name="T44" fmla="*/ 0 w 47"/>
                  <a:gd name="T45" fmla="*/ 19 h 24"/>
                  <a:gd name="T46" fmla="*/ 0 w 47"/>
                  <a:gd name="T4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24">
                    <a:moveTo>
                      <a:pt x="0" y="22"/>
                    </a:moveTo>
                    <a:cubicBezTo>
                      <a:pt x="3" y="22"/>
                      <a:pt x="3" y="22"/>
                      <a:pt x="3" y="22"/>
                    </a:cubicBezTo>
                    <a:cubicBezTo>
                      <a:pt x="3" y="24"/>
                      <a:pt x="3" y="24"/>
                      <a:pt x="3" y="24"/>
                    </a:cubicBezTo>
                    <a:cubicBezTo>
                      <a:pt x="3" y="22"/>
                      <a:pt x="3" y="22"/>
                      <a:pt x="3" y="22"/>
                    </a:cubicBezTo>
                    <a:cubicBezTo>
                      <a:pt x="44" y="22"/>
                      <a:pt x="44" y="22"/>
                      <a:pt x="44" y="22"/>
                    </a:cubicBezTo>
                    <a:cubicBezTo>
                      <a:pt x="44" y="22"/>
                      <a:pt x="44" y="22"/>
                      <a:pt x="44" y="22"/>
                    </a:cubicBezTo>
                    <a:cubicBezTo>
                      <a:pt x="47" y="22"/>
                      <a:pt x="47" y="22"/>
                      <a:pt x="47" y="22"/>
                    </a:cubicBezTo>
                    <a:cubicBezTo>
                      <a:pt x="47" y="19"/>
                      <a:pt x="47" y="19"/>
                      <a:pt x="47" y="19"/>
                    </a:cubicBezTo>
                    <a:cubicBezTo>
                      <a:pt x="35" y="19"/>
                      <a:pt x="35" y="19"/>
                      <a:pt x="35" y="19"/>
                    </a:cubicBezTo>
                    <a:cubicBezTo>
                      <a:pt x="35" y="3"/>
                      <a:pt x="35" y="3"/>
                      <a:pt x="35" y="3"/>
                    </a:cubicBezTo>
                    <a:cubicBezTo>
                      <a:pt x="35" y="2"/>
                      <a:pt x="35" y="2"/>
                      <a:pt x="34" y="1"/>
                    </a:cubicBezTo>
                    <a:cubicBezTo>
                      <a:pt x="34" y="1"/>
                      <a:pt x="33" y="0"/>
                      <a:pt x="32" y="0"/>
                    </a:cubicBezTo>
                    <a:cubicBezTo>
                      <a:pt x="32" y="0"/>
                      <a:pt x="32" y="0"/>
                      <a:pt x="32" y="0"/>
                    </a:cubicBezTo>
                    <a:cubicBezTo>
                      <a:pt x="31" y="0"/>
                      <a:pt x="30" y="1"/>
                      <a:pt x="30" y="3"/>
                    </a:cubicBezTo>
                    <a:cubicBezTo>
                      <a:pt x="30" y="19"/>
                      <a:pt x="30" y="19"/>
                      <a:pt x="30" y="19"/>
                    </a:cubicBezTo>
                    <a:cubicBezTo>
                      <a:pt x="17" y="19"/>
                      <a:pt x="17" y="19"/>
                      <a:pt x="17" y="19"/>
                    </a:cubicBezTo>
                    <a:cubicBezTo>
                      <a:pt x="17" y="3"/>
                      <a:pt x="17" y="3"/>
                      <a:pt x="17" y="3"/>
                    </a:cubicBezTo>
                    <a:cubicBezTo>
                      <a:pt x="17" y="1"/>
                      <a:pt x="16" y="0"/>
                      <a:pt x="15" y="0"/>
                    </a:cubicBezTo>
                    <a:cubicBezTo>
                      <a:pt x="14" y="0"/>
                      <a:pt x="14" y="0"/>
                      <a:pt x="14" y="0"/>
                    </a:cubicBezTo>
                    <a:cubicBezTo>
                      <a:pt x="14" y="0"/>
                      <a:pt x="13" y="1"/>
                      <a:pt x="13" y="1"/>
                    </a:cubicBezTo>
                    <a:cubicBezTo>
                      <a:pt x="12" y="2"/>
                      <a:pt x="12" y="2"/>
                      <a:pt x="12" y="3"/>
                    </a:cubicBezTo>
                    <a:cubicBezTo>
                      <a:pt x="12" y="19"/>
                      <a:pt x="12" y="19"/>
                      <a:pt x="12" y="19"/>
                    </a:cubicBezTo>
                    <a:cubicBezTo>
                      <a:pt x="0" y="19"/>
                      <a:pt x="0" y="19"/>
                      <a:pt x="0" y="19"/>
                    </a:cubicBez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3" name="Freeform 60">
                <a:extLst>
                  <a:ext uri="{FF2B5EF4-FFF2-40B4-BE49-F238E27FC236}">
                    <a16:creationId xmlns:a16="http://schemas.microsoft.com/office/drawing/2014/main" id="{7D500100-BC41-47CD-850E-71B4B49F2BA2}"/>
                  </a:ext>
                </a:extLst>
              </p:cNvPr>
              <p:cNvSpPr>
                <a:spLocks/>
              </p:cNvSpPr>
              <p:nvPr/>
            </p:nvSpPr>
            <p:spPr bwMode="auto">
              <a:xfrm>
                <a:off x="552450" y="2646363"/>
                <a:ext cx="66675" cy="111125"/>
              </a:xfrm>
              <a:custGeom>
                <a:avLst/>
                <a:gdLst>
                  <a:gd name="T0" fmla="*/ 16 w 42"/>
                  <a:gd name="T1" fmla="*/ 32 h 70"/>
                  <a:gd name="T2" fmla="*/ 41 w 42"/>
                  <a:gd name="T3" fmla="*/ 0 h 70"/>
                  <a:gd name="T4" fmla="*/ 24 w 42"/>
                  <a:gd name="T5" fmla="*/ 0 h 70"/>
                  <a:gd name="T6" fmla="*/ 4 w 42"/>
                  <a:gd name="T7" fmla="*/ 33 h 70"/>
                  <a:gd name="T8" fmla="*/ 0 w 42"/>
                  <a:gd name="T9" fmla="*/ 41 h 70"/>
                  <a:gd name="T10" fmla="*/ 8 w 42"/>
                  <a:gd name="T11" fmla="*/ 41 h 70"/>
                  <a:gd name="T12" fmla="*/ 24 w 42"/>
                  <a:gd name="T13" fmla="*/ 41 h 70"/>
                  <a:gd name="T14" fmla="*/ 4 w 42"/>
                  <a:gd name="T15" fmla="*/ 70 h 70"/>
                  <a:gd name="T16" fmla="*/ 36 w 42"/>
                  <a:gd name="T17" fmla="*/ 38 h 70"/>
                  <a:gd name="T18" fmla="*/ 42 w 42"/>
                  <a:gd name="T19" fmla="*/ 32 h 70"/>
                  <a:gd name="T20" fmla="*/ 33 w 42"/>
                  <a:gd name="T21" fmla="*/ 32 h 70"/>
                  <a:gd name="T22" fmla="*/ 16 w 42"/>
                  <a:gd name="T23"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70">
                    <a:moveTo>
                      <a:pt x="16" y="32"/>
                    </a:moveTo>
                    <a:lnTo>
                      <a:pt x="41" y="0"/>
                    </a:lnTo>
                    <a:lnTo>
                      <a:pt x="24" y="0"/>
                    </a:lnTo>
                    <a:lnTo>
                      <a:pt x="4" y="33"/>
                    </a:lnTo>
                    <a:lnTo>
                      <a:pt x="0" y="41"/>
                    </a:lnTo>
                    <a:lnTo>
                      <a:pt x="8" y="41"/>
                    </a:lnTo>
                    <a:lnTo>
                      <a:pt x="24" y="41"/>
                    </a:lnTo>
                    <a:lnTo>
                      <a:pt x="4" y="70"/>
                    </a:lnTo>
                    <a:lnTo>
                      <a:pt x="36" y="38"/>
                    </a:lnTo>
                    <a:lnTo>
                      <a:pt x="42" y="32"/>
                    </a:lnTo>
                    <a:lnTo>
                      <a:pt x="33" y="32"/>
                    </a:lnTo>
                    <a:lnTo>
                      <a:pt x="16"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grpSp>
      <p:grpSp>
        <p:nvGrpSpPr>
          <p:cNvPr id="204" name="Group 203">
            <a:extLst>
              <a:ext uri="{FF2B5EF4-FFF2-40B4-BE49-F238E27FC236}">
                <a16:creationId xmlns:a16="http://schemas.microsoft.com/office/drawing/2014/main" id="{09F3661E-EBE9-4A19-AE9E-3BDAFACF4013}"/>
              </a:ext>
            </a:extLst>
          </p:cNvPr>
          <p:cNvGrpSpPr/>
          <p:nvPr/>
        </p:nvGrpSpPr>
        <p:grpSpPr>
          <a:xfrm>
            <a:off x="152374" y="563611"/>
            <a:ext cx="189603" cy="139836"/>
            <a:chOff x="-309466" y="1115568"/>
            <a:chExt cx="1559783" cy="1150375"/>
          </a:xfrm>
        </p:grpSpPr>
        <p:sp>
          <p:nvSpPr>
            <p:cNvPr id="205" name="Freeform: Shape 204">
              <a:extLst>
                <a:ext uri="{FF2B5EF4-FFF2-40B4-BE49-F238E27FC236}">
                  <a16:creationId xmlns:a16="http://schemas.microsoft.com/office/drawing/2014/main" id="{B2F087B6-783B-45A8-9872-D8FBF386BC7B}"/>
                </a:ext>
              </a:extLst>
            </p:cNvPr>
            <p:cNvSpPr/>
            <p:nvPr/>
          </p:nvSpPr>
          <p:spPr>
            <a:xfrm>
              <a:off x="-268224" y="1115568"/>
              <a:ext cx="1475232" cy="902208"/>
            </a:xfrm>
            <a:custGeom>
              <a:avLst/>
              <a:gdLst>
                <a:gd name="connsiteX0" fmla="*/ 134112 w 1475232"/>
                <a:gd name="connsiteY0" fmla="*/ 0 h 902208"/>
                <a:gd name="connsiteX1" fmla="*/ 1353312 w 1475232"/>
                <a:gd name="connsiteY1" fmla="*/ 18288 h 902208"/>
                <a:gd name="connsiteX2" fmla="*/ 1475232 w 1475232"/>
                <a:gd name="connsiteY2" fmla="*/ 902208 h 902208"/>
                <a:gd name="connsiteX3" fmla="*/ 0 w 1475232"/>
                <a:gd name="connsiteY3" fmla="*/ 902208 h 902208"/>
                <a:gd name="connsiteX4" fmla="*/ 134112 w 1475232"/>
                <a:gd name="connsiteY4" fmla="*/ 0 h 90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232" h="902208">
                  <a:moveTo>
                    <a:pt x="134112" y="0"/>
                  </a:moveTo>
                  <a:lnTo>
                    <a:pt x="1353312" y="18288"/>
                  </a:lnTo>
                  <a:lnTo>
                    <a:pt x="1475232" y="902208"/>
                  </a:lnTo>
                  <a:lnTo>
                    <a:pt x="0" y="902208"/>
                  </a:lnTo>
                  <a:lnTo>
                    <a:pt x="134112"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06" name="Picture 205">
              <a:extLst>
                <a:ext uri="{FF2B5EF4-FFF2-40B4-BE49-F238E27FC236}">
                  <a16:creationId xmlns:a16="http://schemas.microsoft.com/office/drawing/2014/main" id="{C2B5B6FC-10F7-45D2-87CD-BDE3359F0F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466" y="1118450"/>
              <a:ext cx="1559783" cy="1147493"/>
            </a:xfrm>
            <a:prstGeom prst="rect">
              <a:avLst/>
            </a:prstGeom>
          </p:spPr>
        </p:pic>
      </p:grpSp>
      <p:cxnSp>
        <p:nvCxnSpPr>
          <p:cNvPr id="207" name="Straight Connector 206">
            <a:extLst>
              <a:ext uri="{FF2B5EF4-FFF2-40B4-BE49-F238E27FC236}">
                <a16:creationId xmlns:a16="http://schemas.microsoft.com/office/drawing/2014/main" id="{4FB4793A-BD38-40A7-ABEE-68B47F232328}"/>
              </a:ext>
            </a:extLst>
          </p:cNvPr>
          <p:cNvCxnSpPr/>
          <p:nvPr/>
        </p:nvCxnSpPr>
        <p:spPr>
          <a:xfrm flipH="1">
            <a:off x="0" y="697078"/>
            <a:ext cx="1512000" cy="0"/>
          </a:xfrm>
          <a:prstGeom prst="line">
            <a:avLst/>
          </a:prstGeom>
          <a:ln w="9525">
            <a:solidFill>
              <a:srgbClr val="646464"/>
            </a:solidFill>
            <a:tailEnd type="none"/>
          </a:ln>
        </p:spPr>
        <p:style>
          <a:lnRef idx="1">
            <a:schemeClr val="accent1"/>
          </a:lnRef>
          <a:fillRef idx="0">
            <a:schemeClr val="accent1"/>
          </a:fillRef>
          <a:effectRef idx="0">
            <a:schemeClr val="accent1"/>
          </a:effectRef>
          <a:fontRef idx="minor">
            <a:schemeClr val="tx1"/>
          </a:fontRef>
        </p:style>
      </p:cxnSp>
      <p:grpSp>
        <p:nvGrpSpPr>
          <p:cNvPr id="208" name="Group 207">
            <a:extLst>
              <a:ext uri="{FF2B5EF4-FFF2-40B4-BE49-F238E27FC236}">
                <a16:creationId xmlns:a16="http://schemas.microsoft.com/office/drawing/2014/main" id="{48E1BFE2-E1BB-4FA8-8BDE-8923DBF1B075}"/>
              </a:ext>
            </a:extLst>
          </p:cNvPr>
          <p:cNvGrpSpPr/>
          <p:nvPr/>
        </p:nvGrpSpPr>
        <p:grpSpPr>
          <a:xfrm>
            <a:off x="1430409" y="830448"/>
            <a:ext cx="162000" cy="192778"/>
            <a:chOff x="1430409" y="830448"/>
            <a:chExt cx="162000" cy="192778"/>
          </a:xfrm>
        </p:grpSpPr>
        <p:sp>
          <p:nvSpPr>
            <p:cNvPr id="209" name="Freeform: Shape 208">
              <a:extLst>
                <a:ext uri="{FF2B5EF4-FFF2-40B4-BE49-F238E27FC236}">
                  <a16:creationId xmlns:a16="http://schemas.microsoft.com/office/drawing/2014/main" id="{DFBDD2FE-BBFF-4606-B242-740FC932CA1D}"/>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0" name="Trapezoid 6">
              <a:extLst>
                <a:ext uri="{FF2B5EF4-FFF2-40B4-BE49-F238E27FC236}">
                  <a16:creationId xmlns:a16="http://schemas.microsoft.com/office/drawing/2014/main" id="{6B3A2352-6076-423C-86CD-18644B9CC6CC}"/>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11" name="Group 210">
            <a:extLst>
              <a:ext uri="{FF2B5EF4-FFF2-40B4-BE49-F238E27FC236}">
                <a16:creationId xmlns:a16="http://schemas.microsoft.com/office/drawing/2014/main" id="{3CAA6356-413F-4052-A22E-1EC94CE1BFE7}"/>
              </a:ext>
            </a:extLst>
          </p:cNvPr>
          <p:cNvGrpSpPr/>
          <p:nvPr/>
        </p:nvGrpSpPr>
        <p:grpSpPr>
          <a:xfrm>
            <a:off x="1430409" y="830448"/>
            <a:ext cx="162000" cy="192778"/>
            <a:chOff x="1430409" y="830448"/>
            <a:chExt cx="162000" cy="192778"/>
          </a:xfrm>
          <a:effectLst>
            <a:glow rad="114300">
              <a:schemeClr val="bg2">
                <a:alpha val="12000"/>
              </a:schemeClr>
            </a:glow>
          </a:effectLst>
        </p:grpSpPr>
        <p:sp>
          <p:nvSpPr>
            <p:cNvPr id="212" name="Freeform: Shape 211">
              <a:extLst>
                <a:ext uri="{FF2B5EF4-FFF2-40B4-BE49-F238E27FC236}">
                  <a16:creationId xmlns:a16="http://schemas.microsoft.com/office/drawing/2014/main" id="{807A0B9B-5CB8-4707-8FC0-2D58DB49D31D}"/>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3" name="Trapezoid 6">
              <a:extLst>
                <a:ext uri="{FF2B5EF4-FFF2-40B4-BE49-F238E27FC236}">
                  <a16:creationId xmlns:a16="http://schemas.microsoft.com/office/drawing/2014/main" id="{2DDAA1DB-A0DF-43AA-B09F-C9A2C26212A9}"/>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14" name="Group 213">
            <a:extLst>
              <a:ext uri="{FF2B5EF4-FFF2-40B4-BE49-F238E27FC236}">
                <a16:creationId xmlns:a16="http://schemas.microsoft.com/office/drawing/2014/main" id="{02DE38EE-679C-4732-87EE-2C8AB6E0FDD8}"/>
              </a:ext>
            </a:extLst>
          </p:cNvPr>
          <p:cNvGrpSpPr/>
          <p:nvPr/>
        </p:nvGrpSpPr>
        <p:grpSpPr>
          <a:xfrm>
            <a:off x="1474945" y="693511"/>
            <a:ext cx="72929" cy="126340"/>
            <a:chOff x="1582982" y="0"/>
            <a:chExt cx="1286251" cy="2181641"/>
          </a:xfrm>
        </p:grpSpPr>
        <p:sp>
          <p:nvSpPr>
            <p:cNvPr id="215" name="Freeform 47">
              <a:extLst>
                <a:ext uri="{FF2B5EF4-FFF2-40B4-BE49-F238E27FC236}">
                  <a16:creationId xmlns:a16="http://schemas.microsoft.com/office/drawing/2014/main" id="{B5831905-3EFF-4623-8733-48B6F503B747}"/>
                </a:ext>
              </a:extLst>
            </p:cNvPr>
            <p:cNvSpPr>
              <a:spLocks/>
            </p:cNvSpPr>
            <p:nvPr/>
          </p:nvSpPr>
          <p:spPr bwMode="auto">
            <a:xfrm flipV="1">
              <a:off x="1582982" y="1717640"/>
              <a:ext cx="1286251" cy="194665"/>
            </a:xfrm>
            <a:prstGeom prst="roundRect">
              <a:avLst>
                <a:gd name="adj" fmla="val 47091"/>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6" name="Freeform 48">
              <a:extLst>
                <a:ext uri="{FF2B5EF4-FFF2-40B4-BE49-F238E27FC236}">
                  <a16:creationId xmlns:a16="http://schemas.microsoft.com/office/drawing/2014/main" id="{EC37228A-DD90-4F7F-AF7A-AF3CC24F508C}"/>
                </a:ext>
              </a:extLst>
            </p:cNvPr>
            <p:cNvSpPr>
              <a:spLocks/>
            </p:cNvSpPr>
            <p:nvPr/>
          </p:nvSpPr>
          <p:spPr bwMode="auto">
            <a:xfrm flipV="1">
              <a:off x="1582982" y="1448304"/>
              <a:ext cx="1286251" cy="194665"/>
            </a:xfrm>
            <a:prstGeom prst="roundRect">
              <a:avLst>
                <a:gd name="adj" fmla="val 50000"/>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7" name="Freeform 49">
              <a:extLst>
                <a:ext uri="{FF2B5EF4-FFF2-40B4-BE49-F238E27FC236}">
                  <a16:creationId xmlns:a16="http://schemas.microsoft.com/office/drawing/2014/main" id="{28774053-738F-4045-B859-9CAC70251902}"/>
                </a:ext>
              </a:extLst>
            </p:cNvPr>
            <p:cNvSpPr>
              <a:spLocks/>
            </p:cNvSpPr>
            <p:nvPr/>
          </p:nvSpPr>
          <p:spPr bwMode="auto">
            <a:xfrm flipV="1">
              <a:off x="1900727" y="1132550"/>
              <a:ext cx="650762" cy="473631"/>
            </a:xfrm>
            <a:custGeom>
              <a:avLst/>
              <a:gdLst>
                <a:gd name="T0" fmla="*/ 4 w 49"/>
                <a:gd name="T1" fmla="*/ 0 h 36"/>
                <a:gd name="T2" fmla="*/ 3 w 49"/>
                <a:gd name="T3" fmla="*/ 0 h 36"/>
                <a:gd name="T4" fmla="*/ 0 w 49"/>
                <a:gd name="T5" fmla="*/ 12 h 36"/>
                <a:gd name="T6" fmla="*/ 24 w 49"/>
                <a:gd name="T7" fmla="*/ 36 h 36"/>
                <a:gd name="T8" fmla="*/ 49 w 49"/>
                <a:gd name="T9" fmla="*/ 12 h 36"/>
                <a:gd name="T10" fmla="*/ 46 w 49"/>
                <a:gd name="T11" fmla="*/ 0 h 36"/>
                <a:gd name="T12" fmla="*/ 4 w 49"/>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9" h="36">
                  <a:moveTo>
                    <a:pt x="4" y="0"/>
                  </a:moveTo>
                  <a:cubicBezTo>
                    <a:pt x="4" y="0"/>
                    <a:pt x="4" y="0"/>
                    <a:pt x="3" y="0"/>
                  </a:cubicBezTo>
                  <a:cubicBezTo>
                    <a:pt x="1" y="3"/>
                    <a:pt x="0" y="7"/>
                    <a:pt x="0" y="12"/>
                  </a:cubicBezTo>
                  <a:cubicBezTo>
                    <a:pt x="0" y="25"/>
                    <a:pt x="11" y="36"/>
                    <a:pt x="24" y="36"/>
                  </a:cubicBezTo>
                  <a:cubicBezTo>
                    <a:pt x="38" y="36"/>
                    <a:pt x="49" y="25"/>
                    <a:pt x="49" y="12"/>
                  </a:cubicBezTo>
                  <a:cubicBezTo>
                    <a:pt x="49" y="8"/>
                    <a:pt x="48" y="4"/>
                    <a:pt x="46" y="0"/>
                  </a:cubicBezTo>
                  <a:cubicBezTo>
                    <a:pt x="32" y="1"/>
                    <a:pt x="18" y="2"/>
                    <a:pt x="4" y="0"/>
                  </a:cubicBezTo>
                  <a:close/>
                </a:path>
              </a:pathLst>
            </a:cu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8" name="Freeform 47">
              <a:extLst>
                <a:ext uri="{FF2B5EF4-FFF2-40B4-BE49-F238E27FC236}">
                  <a16:creationId xmlns:a16="http://schemas.microsoft.com/office/drawing/2014/main" id="{2E042CBB-3D44-4122-A10C-0C82C23E46CC}"/>
                </a:ext>
              </a:extLst>
            </p:cNvPr>
            <p:cNvSpPr>
              <a:spLocks/>
            </p:cNvSpPr>
            <p:nvPr/>
          </p:nvSpPr>
          <p:spPr bwMode="auto">
            <a:xfrm flipV="1">
              <a:off x="1582982" y="1986976"/>
              <a:ext cx="1286251" cy="194665"/>
            </a:xfrm>
            <a:prstGeom prst="roundRect">
              <a:avLst>
                <a:gd name="adj" fmla="val 43512"/>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9" name="Rectangle 218">
              <a:extLst>
                <a:ext uri="{FF2B5EF4-FFF2-40B4-BE49-F238E27FC236}">
                  <a16:creationId xmlns:a16="http://schemas.microsoft.com/office/drawing/2014/main" id="{F3A1EC2B-C439-4787-9346-E344FA0E02F2}"/>
                </a:ext>
              </a:extLst>
            </p:cNvPr>
            <p:cNvSpPr/>
            <p:nvPr/>
          </p:nvSpPr>
          <p:spPr>
            <a:xfrm>
              <a:off x="2155711" y="0"/>
              <a:ext cx="140778" cy="1137890"/>
            </a:xfrm>
            <a:prstGeom prst="rect">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58" name="Content Placeholder 5">
            <a:extLst>
              <a:ext uri="{FF2B5EF4-FFF2-40B4-BE49-F238E27FC236}">
                <a16:creationId xmlns:a16="http://schemas.microsoft.com/office/drawing/2014/main" id="{C46464E1-112D-4451-9952-06923C3EAA67}"/>
              </a:ext>
            </a:extLst>
          </p:cNvPr>
          <p:cNvSpPr txBox="1">
            <a:spLocks/>
          </p:cNvSpPr>
          <p:nvPr/>
        </p:nvSpPr>
        <p:spPr>
          <a:xfrm>
            <a:off x="576183" y="2179382"/>
            <a:ext cx="11021371" cy="3880914"/>
          </a:xfrm>
          <a:prstGeom prst="rect">
            <a:avLst/>
          </a:prstGeom>
          <a:solidFill>
            <a:srgbClr val="646464"/>
          </a:solidFill>
          <a:ln w="19050">
            <a:noFill/>
            <a:miter lim="800000"/>
          </a:ln>
        </p:spPr>
        <p:txBody>
          <a:bodyPr vert="horz" wrap="square" lIns="71882" tIns="71882" rIns="71882" bIns="71882"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
                <a:srgbClr val="FFD200"/>
              </a:buClr>
              <a:buSzPct val="70000"/>
              <a:buFont typeface="Arial" pitchFamily="34" charset="0"/>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9" name="Group 58">
            <a:extLst>
              <a:ext uri="{FF2B5EF4-FFF2-40B4-BE49-F238E27FC236}">
                <a16:creationId xmlns:a16="http://schemas.microsoft.com/office/drawing/2014/main" id="{F1395C90-66C9-4520-A5F3-F65183FD5CF5}"/>
              </a:ext>
            </a:extLst>
          </p:cNvPr>
          <p:cNvGrpSpPr/>
          <p:nvPr/>
        </p:nvGrpSpPr>
        <p:grpSpPr>
          <a:xfrm>
            <a:off x="336712" y="1091666"/>
            <a:ext cx="11588588" cy="798603"/>
            <a:chOff x="609918" y="1439626"/>
            <a:chExt cx="10978514" cy="474697"/>
          </a:xfrm>
        </p:grpSpPr>
        <p:sp>
          <p:nvSpPr>
            <p:cNvPr id="60" name="Rectangle 59">
              <a:extLst>
                <a:ext uri="{FF2B5EF4-FFF2-40B4-BE49-F238E27FC236}">
                  <a16:creationId xmlns:a16="http://schemas.microsoft.com/office/drawing/2014/main" id="{96517B7E-8ACC-447F-AEBB-E53C1524F19C}"/>
                </a:ext>
              </a:extLst>
            </p:cNvPr>
            <p:cNvSpPr>
              <a:spLocks/>
            </p:cNvSpPr>
            <p:nvPr/>
          </p:nvSpPr>
          <p:spPr>
            <a:xfrm>
              <a:off x="609918" y="1439626"/>
              <a:ext cx="226864" cy="455961"/>
            </a:xfrm>
            <a:prstGeom prst="rect">
              <a:avLst/>
            </a:prstGeom>
            <a:solidFill>
              <a:schemeClr val="bg2"/>
            </a:solidFill>
            <a:ln w="19050">
              <a:noFill/>
              <a:bevel/>
            </a:ln>
          </p:spPr>
          <p:txBody>
            <a:bodyPr lIns="72000" tIns="36000" rIns="72000" bIns="36000" anchor="ctr">
              <a:noAutofit/>
            </a:bodyPr>
            <a:lstStyle/>
            <a:p>
              <a:pPr marL="0" marR="0" lvl="0" indent="0" algn="l" defTabSz="914400" rtl="0" eaLnBrk="1" fontAlgn="auto" latinLnBrk="0" hangingPunct="1">
                <a:lnSpc>
                  <a:spcPct val="85000"/>
                </a:lnSpc>
                <a:spcBef>
                  <a:spcPts val="0"/>
                </a:spcBef>
                <a:spcAft>
                  <a:spcPts val="600"/>
                </a:spcAft>
                <a:buClr>
                  <a:srgbClr val="FFD200"/>
                </a:buClr>
                <a:buSzPct val="70000"/>
                <a:buFontTx/>
                <a:buNone/>
                <a:tabLst/>
                <a:defRPr/>
              </a:pPr>
              <a:endParaRPr kumimoji="0" lang="en-IN"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AC7126D6-99CD-4425-81D7-C9A49DF0DA28}"/>
                </a:ext>
              </a:extLst>
            </p:cNvPr>
            <p:cNvSpPr>
              <a:spLocks/>
            </p:cNvSpPr>
            <p:nvPr/>
          </p:nvSpPr>
          <p:spPr>
            <a:xfrm>
              <a:off x="11361568" y="1439626"/>
              <a:ext cx="226864" cy="455961"/>
            </a:xfrm>
            <a:prstGeom prst="rect">
              <a:avLst/>
            </a:prstGeom>
            <a:solidFill>
              <a:schemeClr val="bg2"/>
            </a:solidFill>
            <a:ln w="19050">
              <a:noFill/>
              <a:bevel/>
            </a:ln>
          </p:spPr>
          <p:txBody>
            <a:bodyPr lIns="72000" tIns="36000" rIns="72000" bIns="36000" anchor="ctr">
              <a:noAutofit/>
            </a:bodyPr>
            <a:lstStyle/>
            <a:p>
              <a:pPr marL="0" marR="0" lvl="0" indent="0" algn="l" defTabSz="914400" rtl="0" eaLnBrk="1" fontAlgn="auto" latinLnBrk="0" hangingPunct="1">
                <a:lnSpc>
                  <a:spcPct val="85000"/>
                </a:lnSpc>
                <a:spcBef>
                  <a:spcPts val="0"/>
                </a:spcBef>
                <a:spcAft>
                  <a:spcPts val="600"/>
                </a:spcAft>
                <a:buClr>
                  <a:srgbClr val="FFD200"/>
                </a:buClr>
                <a:buSzPct val="70000"/>
                <a:buFontTx/>
                <a:buNone/>
                <a:tabLst/>
                <a:defRPr/>
              </a:pPr>
              <a:endParaRPr kumimoji="0" lang="en-IN"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7117A572-B61E-4D0A-9AA2-B2C8CED15E7A}"/>
                </a:ext>
              </a:extLst>
            </p:cNvPr>
            <p:cNvSpPr>
              <a:spLocks/>
            </p:cNvSpPr>
            <p:nvPr/>
          </p:nvSpPr>
          <p:spPr>
            <a:xfrm>
              <a:off x="664267" y="1495987"/>
              <a:ext cx="10869816" cy="418336"/>
            </a:xfrm>
            <a:prstGeom prst="rect">
              <a:avLst/>
            </a:prstGeom>
            <a:solidFill>
              <a:srgbClr val="333333"/>
            </a:solidFill>
            <a:ln w="19050">
              <a:solidFill>
                <a:schemeClr val="bg2"/>
              </a:solidFill>
              <a:bevel/>
            </a:ln>
          </p:spPr>
          <p:txBody>
            <a:bodyPr lIns="72000" tIns="36000" rIns="72000" bIns="36000" anchor="ctr">
              <a:noAutofit/>
            </a:bodyPr>
            <a:lstStyle/>
            <a:p>
              <a:pPr lvl="0">
                <a:spcAft>
                  <a:spcPts val="300"/>
                </a:spcAft>
                <a:buClr>
                  <a:srgbClr val="FFD200"/>
                </a:buClr>
              </a:pPr>
              <a:r>
                <a:rPr lang="en-US" sz="1300" b="1" dirty="0">
                  <a:solidFill>
                    <a:srgbClr val="FFFFFF"/>
                  </a:solidFill>
                  <a:latin typeface="EYInterstate Light" panose="02000506000000020004" pitchFamily="2" charset="0"/>
                </a:rPr>
                <a:t>The Task Force on Climate-related Financial Disclosures (TCFD) was founded to provide a consistent, high-level guidance to assessing and disclosing climate-related risks and opportunities using forward looking and scenario based analysis</a:t>
              </a:r>
            </a:p>
          </p:txBody>
        </p:sp>
      </p:grpSp>
      <p:grpSp>
        <p:nvGrpSpPr>
          <p:cNvPr id="63" name="Group 62">
            <a:extLst>
              <a:ext uri="{FF2B5EF4-FFF2-40B4-BE49-F238E27FC236}">
                <a16:creationId xmlns:a16="http://schemas.microsoft.com/office/drawing/2014/main" id="{B21F16F5-C7BB-401C-B3B9-B85688077D46}"/>
              </a:ext>
            </a:extLst>
          </p:cNvPr>
          <p:cNvGrpSpPr/>
          <p:nvPr/>
        </p:nvGrpSpPr>
        <p:grpSpPr>
          <a:xfrm>
            <a:off x="7844574" y="2288987"/>
            <a:ext cx="3471545" cy="3629196"/>
            <a:chOff x="5410200" y="1219200"/>
            <a:chExt cx="3200400" cy="3145158"/>
          </a:xfrm>
        </p:grpSpPr>
        <p:sp>
          <p:nvSpPr>
            <p:cNvPr id="64" name="Isosceles Triangle 63">
              <a:extLst>
                <a:ext uri="{FF2B5EF4-FFF2-40B4-BE49-F238E27FC236}">
                  <a16:creationId xmlns:a16="http://schemas.microsoft.com/office/drawing/2014/main" id="{5F360E7B-E605-4889-8E00-77633CD8F1CC}"/>
                </a:ext>
              </a:extLst>
            </p:cNvPr>
            <p:cNvSpPr/>
            <p:nvPr/>
          </p:nvSpPr>
          <p:spPr>
            <a:xfrm>
              <a:off x="5437257" y="3114837"/>
              <a:ext cx="3127375" cy="787054"/>
            </a:xfrm>
            <a:prstGeom prst="triangl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e-DE" sz="900" b="1" dirty="0">
                <a:solidFill>
                  <a:schemeClr val="tx1"/>
                </a:solidFill>
                <a:latin typeface="EYInterstate Light" panose="02000506000000020004" pitchFamily="2" charset="0"/>
              </a:endParaRPr>
            </a:p>
          </p:txBody>
        </p:sp>
        <p:grpSp>
          <p:nvGrpSpPr>
            <p:cNvPr id="65" name="Group 64">
              <a:extLst>
                <a:ext uri="{FF2B5EF4-FFF2-40B4-BE49-F238E27FC236}">
                  <a16:creationId xmlns:a16="http://schemas.microsoft.com/office/drawing/2014/main" id="{1D209DB6-419B-492E-9789-F28F6DE72E9C}"/>
                </a:ext>
              </a:extLst>
            </p:cNvPr>
            <p:cNvGrpSpPr/>
            <p:nvPr/>
          </p:nvGrpSpPr>
          <p:grpSpPr>
            <a:xfrm>
              <a:off x="5410200" y="1219200"/>
              <a:ext cx="3200400" cy="2563709"/>
              <a:chOff x="4724400" y="1198766"/>
              <a:chExt cx="3200400" cy="2563709"/>
            </a:xfrm>
          </p:grpSpPr>
          <p:graphicFrame>
            <p:nvGraphicFramePr>
              <p:cNvPr id="67" name="Diagram 66">
                <a:extLst>
                  <a:ext uri="{FF2B5EF4-FFF2-40B4-BE49-F238E27FC236}">
                    <a16:creationId xmlns:a16="http://schemas.microsoft.com/office/drawing/2014/main" id="{67F51BBD-B6D2-4F33-96F5-898113D7F2ED}"/>
                  </a:ext>
                </a:extLst>
              </p:cNvPr>
              <p:cNvGraphicFramePr/>
              <p:nvPr/>
            </p:nvGraphicFramePr>
            <p:xfrm>
              <a:off x="4724400" y="1198766"/>
              <a:ext cx="3200400" cy="25637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9" name="TextBox 78">
                <a:extLst>
                  <a:ext uri="{FF2B5EF4-FFF2-40B4-BE49-F238E27FC236}">
                    <a16:creationId xmlns:a16="http://schemas.microsoft.com/office/drawing/2014/main" id="{61291952-E94F-48DE-9937-629F8AFC2792}"/>
                  </a:ext>
                </a:extLst>
              </p:cNvPr>
              <p:cNvSpPr txBox="1"/>
              <p:nvPr/>
            </p:nvSpPr>
            <p:spPr>
              <a:xfrm>
                <a:off x="6024099" y="1408174"/>
                <a:ext cx="809835" cy="160024"/>
              </a:xfrm>
              <a:prstGeom prst="rect">
                <a:avLst/>
              </a:prstGeom>
              <a:noFill/>
            </p:spPr>
            <p:txBody>
              <a:bodyPr wrap="none" lIns="0" tIns="27418" rIns="0" bIns="0" rtlCol="0">
                <a:spAutoFit/>
              </a:bodyPr>
              <a:lstStyle/>
              <a:p>
                <a:pPr>
                  <a:lnSpc>
                    <a:spcPct val="85000"/>
                  </a:lnSpc>
                  <a:spcAft>
                    <a:spcPts val="450"/>
                  </a:spcAft>
                  <a:buClr>
                    <a:schemeClr val="accent2"/>
                  </a:buClr>
                  <a:buSzPct val="70000"/>
                </a:pPr>
                <a:r>
                  <a:rPr lang="de-DE" sz="1200" b="1">
                    <a:solidFill>
                      <a:schemeClr val="tx2"/>
                    </a:solidFill>
                    <a:latin typeface="EYInterstate Light" panose="02000506000000020004" pitchFamily="2" charset="0"/>
                  </a:rPr>
                  <a:t>Governance </a:t>
                </a:r>
                <a:endParaRPr lang="de-DE" sz="1200" b="1" dirty="0">
                  <a:solidFill>
                    <a:schemeClr val="tx2"/>
                  </a:solidFill>
                  <a:latin typeface="EYInterstate Light" panose="02000506000000020004" pitchFamily="2" charset="0"/>
                </a:endParaRPr>
              </a:p>
            </p:txBody>
          </p:sp>
          <p:sp>
            <p:nvSpPr>
              <p:cNvPr id="80" name="TextBox 79">
                <a:extLst>
                  <a:ext uri="{FF2B5EF4-FFF2-40B4-BE49-F238E27FC236}">
                    <a16:creationId xmlns:a16="http://schemas.microsoft.com/office/drawing/2014/main" id="{EE2849A5-D0DB-4319-99E6-B77C21DCEFE1}"/>
                  </a:ext>
                </a:extLst>
              </p:cNvPr>
              <p:cNvSpPr txBox="1"/>
              <p:nvPr/>
            </p:nvSpPr>
            <p:spPr>
              <a:xfrm>
                <a:off x="6090049" y="1899545"/>
                <a:ext cx="607790" cy="160024"/>
              </a:xfrm>
              <a:prstGeom prst="rect">
                <a:avLst/>
              </a:prstGeom>
              <a:noFill/>
            </p:spPr>
            <p:txBody>
              <a:bodyPr wrap="none" lIns="0" tIns="27418" rIns="0" bIns="0" rtlCol="0">
                <a:spAutoFit/>
              </a:bodyPr>
              <a:lstStyle/>
              <a:p>
                <a:pPr>
                  <a:lnSpc>
                    <a:spcPct val="85000"/>
                  </a:lnSpc>
                  <a:spcAft>
                    <a:spcPts val="450"/>
                  </a:spcAft>
                  <a:buClr>
                    <a:schemeClr val="accent2"/>
                  </a:buClr>
                  <a:buSzPct val="70000"/>
                </a:pPr>
                <a:r>
                  <a:rPr lang="de-DE" sz="1200" b="1">
                    <a:solidFill>
                      <a:schemeClr val="tx2"/>
                    </a:solidFill>
                    <a:latin typeface="EYInterstate Light" panose="02000506000000020004" pitchFamily="2" charset="0"/>
                  </a:rPr>
                  <a:t>Strategy </a:t>
                </a:r>
                <a:endParaRPr lang="de-DE" sz="1200" b="1" dirty="0">
                  <a:solidFill>
                    <a:schemeClr val="tx2"/>
                  </a:solidFill>
                  <a:latin typeface="EYInterstate Light" panose="02000506000000020004" pitchFamily="2" charset="0"/>
                </a:endParaRPr>
              </a:p>
            </p:txBody>
          </p:sp>
          <p:sp>
            <p:nvSpPr>
              <p:cNvPr id="84" name="TextBox 83">
                <a:extLst>
                  <a:ext uri="{FF2B5EF4-FFF2-40B4-BE49-F238E27FC236}">
                    <a16:creationId xmlns:a16="http://schemas.microsoft.com/office/drawing/2014/main" id="{78C4AA1A-A6C8-4A82-BADD-DF4D0FFE2C65}"/>
                  </a:ext>
                </a:extLst>
              </p:cNvPr>
              <p:cNvSpPr txBox="1"/>
              <p:nvPr/>
            </p:nvSpPr>
            <p:spPr>
              <a:xfrm>
                <a:off x="5836582" y="2424213"/>
                <a:ext cx="1046281" cy="296055"/>
              </a:xfrm>
              <a:prstGeom prst="rect">
                <a:avLst/>
              </a:prstGeom>
              <a:noFill/>
            </p:spPr>
            <p:txBody>
              <a:bodyPr wrap="square" lIns="0" tIns="27418" rIns="0" bIns="0" rtlCol="0">
                <a:spAutoFit/>
              </a:bodyPr>
              <a:lstStyle/>
              <a:p>
                <a:pPr algn="ctr">
                  <a:lnSpc>
                    <a:spcPct val="85000"/>
                  </a:lnSpc>
                  <a:spcAft>
                    <a:spcPts val="450"/>
                  </a:spcAft>
                  <a:buClr>
                    <a:schemeClr val="accent2"/>
                  </a:buClr>
                  <a:buSzPct val="70000"/>
                </a:pPr>
                <a:r>
                  <a:rPr lang="de-DE" sz="1200" b="1">
                    <a:solidFill>
                      <a:schemeClr val="tx2"/>
                    </a:solidFill>
                    <a:latin typeface="EYInterstate Light" panose="02000506000000020004" pitchFamily="2" charset="0"/>
                  </a:rPr>
                  <a:t>Risk Management </a:t>
                </a:r>
                <a:endParaRPr lang="de-DE" sz="1200" b="1" dirty="0">
                  <a:solidFill>
                    <a:schemeClr val="tx2"/>
                  </a:solidFill>
                  <a:latin typeface="EYInterstate Light" panose="02000506000000020004" pitchFamily="2" charset="0"/>
                </a:endParaRPr>
              </a:p>
            </p:txBody>
          </p:sp>
          <p:sp>
            <p:nvSpPr>
              <p:cNvPr id="86" name="TextBox 85">
                <a:extLst>
                  <a:ext uri="{FF2B5EF4-FFF2-40B4-BE49-F238E27FC236}">
                    <a16:creationId xmlns:a16="http://schemas.microsoft.com/office/drawing/2014/main" id="{B47AC2E7-E6C5-48FB-BB08-20B232EC98D4}"/>
                  </a:ext>
                </a:extLst>
              </p:cNvPr>
              <p:cNvSpPr txBox="1"/>
              <p:nvPr/>
            </p:nvSpPr>
            <p:spPr>
              <a:xfrm>
                <a:off x="5944686" y="3134825"/>
                <a:ext cx="797496" cy="296055"/>
              </a:xfrm>
              <a:prstGeom prst="rect">
                <a:avLst/>
              </a:prstGeom>
              <a:noFill/>
            </p:spPr>
            <p:txBody>
              <a:bodyPr wrap="square" lIns="0" tIns="27418" rIns="0" bIns="0" rtlCol="0">
                <a:spAutoFit/>
              </a:bodyPr>
              <a:lstStyle/>
              <a:p>
                <a:pPr algn="ctr">
                  <a:lnSpc>
                    <a:spcPct val="85000"/>
                  </a:lnSpc>
                  <a:buClr>
                    <a:schemeClr val="accent2"/>
                  </a:buClr>
                  <a:buSzPct val="70000"/>
                </a:pPr>
                <a:r>
                  <a:rPr lang="de-DE" sz="1200" b="1">
                    <a:solidFill>
                      <a:schemeClr val="bg1"/>
                    </a:solidFill>
                    <a:latin typeface="EYInterstate Light" panose="02000506000000020004" pitchFamily="2" charset="0"/>
                  </a:rPr>
                  <a:t>Metrics and targets</a:t>
                </a:r>
                <a:endParaRPr lang="de-DE" sz="1200" b="1" dirty="0">
                  <a:solidFill>
                    <a:schemeClr val="bg1"/>
                  </a:solidFill>
                  <a:latin typeface="EYInterstate Light" panose="02000506000000020004" pitchFamily="2" charset="0"/>
                </a:endParaRPr>
              </a:p>
            </p:txBody>
          </p:sp>
        </p:grpSp>
        <p:sp>
          <p:nvSpPr>
            <p:cNvPr id="66" name="Rectangle 65">
              <a:extLst>
                <a:ext uri="{FF2B5EF4-FFF2-40B4-BE49-F238E27FC236}">
                  <a16:creationId xmlns:a16="http://schemas.microsoft.com/office/drawing/2014/main" id="{4872935B-7D8F-4B30-A3AD-BE415BFD293E}"/>
                </a:ext>
              </a:extLst>
            </p:cNvPr>
            <p:cNvSpPr/>
            <p:nvPr/>
          </p:nvSpPr>
          <p:spPr>
            <a:xfrm>
              <a:off x="5509568" y="3901892"/>
              <a:ext cx="2977711" cy="462466"/>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1200" b="1" dirty="0">
                  <a:solidFill>
                    <a:srgbClr val="2E2E38"/>
                  </a:solidFill>
                  <a:latin typeface="EYInterstate Light" panose="02000506000000020004" pitchFamily="2" charset="0"/>
                </a:rPr>
                <a:t>Core elements of the TCFD Recommedations</a:t>
              </a:r>
            </a:p>
          </p:txBody>
        </p:sp>
      </p:grpSp>
      <p:sp>
        <p:nvSpPr>
          <p:cNvPr id="87" name="TextBox 86">
            <a:extLst>
              <a:ext uri="{FF2B5EF4-FFF2-40B4-BE49-F238E27FC236}">
                <a16:creationId xmlns:a16="http://schemas.microsoft.com/office/drawing/2014/main" id="{25107C96-EF74-4DBC-B6BC-51AD04CAD1CE}"/>
              </a:ext>
            </a:extLst>
          </p:cNvPr>
          <p:cNvSpPr txBox="1"/>
          <p:nvPr/>
        </p:nvSpPr>
        <p:spPr>
          <a:xfrm>
            <a:off x="705683" y="2285552"/>
            <a:ext cx="7000598" cy="278614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300" b="1" dirty="0">
                <a:solidFill>
                  <a:schemeClr val="bg1"/>
                </a:solidFill>
                <a:latin typeface="EYInterstate Light" panose="02000506000000020004" pitchFamily="2" charset="0"/>
              </a:rPr>
              <a:t>Key takeaways from TCFD Recommendations</a:t>
            </a:r>
          </a:p>
          <a:p>
            <a:pPr marL="356616" indent="-356616">
              <a:lnSpc>
                <a:spcPct val="85000"/>
              </a:lnSpc>
              <a:spcAft>
                <a:spcPts val="600"/>
              </a:spcAft>
              <a:buClr>
                <a:schemeClr val="accent2"/>
              </a:buClr>
              <a:buSzPct val="70000"/>
              <a:buFont typeface="Arial" pitchFamily="34" charset="0"/>
              <a:buChar char="►"/>
            </a:pPr>
            <a:r>
              <a:rPr lang="en-US" sz="1300" dirty="0">
                <a:solidFill>
                  <a:schemeClr val="bg1"/>
                </a:solidFill>
                <a:latin typeface="EYInterstate Light" panose="02000506000000020004" pitchFamily="2" charset="0"/>
              </a:rPr>
              <a:t>Adoption of recommendations is voluntary</a:t>
            </a:r>
          </a:p>
          <a:p>
            <a:pPr marL="356616" indent="-356616">
              <a:lnSpc>
                <a:spcPct val="85000"/>
              </a:lnSpc>
              <a:spcAft>
                <a:spcPts val="600"/>
              </a:spcAft>
              <a:buClr>
                <a:schemeClr val="accent2"/>
              </a:buClr>
              <a:buSzPct val="70000"/>
              <a:buFont typeface="Arial" pitchFamily="34" charset="0"/>
              <a:buChar char="►"/>
            </a:pPr>
            <a:r>
              <a:rPr lang="en-US" sz="1300" dirty="0">
                <a:solidFill>
                  <a:schemeClr val="bg1"/>
                </a:solidFill>
                <a:latin typeface="EYInterstate Light" panose="02000506000000020004" pitchFamily="2" charset="0"/>
              </a:rPr>
              <a:t>Recommendations mainly apply to the financial services sector (banks, insurance companies, asset managers)</a:t>
            </a:r>
          </a:p>
          <a:p>
            <a:pPr marL="356616" indent="-356616">
              <a:lnSpc>
                <a:spcPct val="85000"/>
              </a:lnSpc>
              <a:spcAft>
                <a:spcPts val="600"/>
              </a:spcAft>
              <a:buClr>
                <a:schemeClr val="accent2"/>
              </a:buClr>
              <a:buSzPct val="70000"/>
              <a:buFont typeface="Arial" pitchFamily="34" charset="0"/>
              <a:buChar char="►"/>
            </a:pPr>
            <a:r>
              <a:rPr lang="en-US" sz="1300" dirty="0">
                <a:solidFill>
                  <a:schemeClr val="bg1"/>
                </a:solidFill>
                <a:latin typeface="EYInterstate Light" panose="02000506000000020004" pitchFamily="2" charset="0"/>
              </a:rPr>
              <a:t>Recommendations also extend to high risk non-financial sectors (energy, transportation, materials and buildings, agriculture)</a:t>
            </a:r>
          </a:p>
          <a:p>
            <a:pPr marL="356616" indent="-356616">
              <a:lnSpc>
                <a:spcPct val="85000"/>
              </a:lnSpc>
              <a:spcAft>
                <a:spcPts val="600"/>
              </a:spcAft>
              <a:buClr>
                <a:schemeClr val="accent2"/>
              </a:buClr>
              <a:buSzPct val="70000"/>
              <a:buFont typeface="Arial" pitchFamily="34" charset="0"/>
              <a:buChar char="►"/>
            </a:pPr>
            <a:r>
              <a:rPr lang="en-US" sz="1300" dirty="0">
                <a:solidFill>
                  <a:schemeClr val="bg1"/>
                </a:solidFill>
                <a:latin typeface="EYInterstate Light" panose="02000506000000020004" pitchFamily="2" charset="0"/>
              </a:rPr>
              <a:t>Climate change includes physical risk and transition risks</a:t>
            </a:r>
          </a:p>
          <a:p>
            <a:pPr marL="356616" indent="-356616">
              <a:lnSpc>
                <a:spcPct val="85000"/>
              </a:lnSpc>
              <a:spcAft>
                <a:spcPts val="600"/>
              </a:spcAft>
              <a:buClr>
                <a:schemeClr val="accent2"/>
              </a:buClr>
              <a:buSzPct val="70000"/>
              <a:buFont typeface="Arial" pitchFamily="34" charset="0"/>
              <a:buChar char="►"/>
            </a:pPr>
            <a:r>
              <a:rPr lang="en-US" sz="1300" dirty="0">
                <a:solidFill>
                  <a:schemeClr val="bg1"/>
                </a:solidFill>
                <a:latin typeface="EYInterstate Light" panose="02000506000000020004" pitchFamily="2" charset="0"/>
              </a:rPr>
              <a:t>Scenario analysis should be applied for assessing climate risks, including a 2 degrees Celsius climate change scenario based on short-term, medium term and long term scenario definitions</a:t>
            </a:r>
          </a:p>
          <a:p>
            <a:pPr marL="356616" indent="-356616">
              <a:lnSpc>
                <a:spcPct val="85000"/>
              </a:lnSpc>
              <a:spcAft>
                <a:spcPts val="600"/>
              </a:spcAft>
              <a:buClr>
                <a:schemeClr val="accent2"/>
              </a:buClr>
              <a:buSzPct val="70000"/>
              <a:buFont typeface="Arial" pitchFamily="34" charset="0"/>
              <a:buChar char="►"/>
            </a:pPr>
            <a:r>
              <a:rPr lang="en-US" sz="1300" dirty="0">
                <a:solidFill>
                  <a:schemeClr val="bg1"/>
                </a:solidFill>
                <a:latin typeface="EYInterstate Light" panose="02000506000000020004" pitchFamily="2" charset="0"/>
              </a:rPr>
              <a:t>Quantitative and qualitative information should be provided on an annual basis in financial filings</a:t>
            </a:r>
          </a:p>
          <a:p>
            <a:pPr marL="356616" indent="-356616">
              <a:lnSpc>
                <a:spcPct val="85000"/>
              </a:lnSpc>
              <a:spcAft>
                <a:spcPts val="600"/>
              </a:spcAft>
              <a:buClr>
                <a:schemeClr val="accent2"/>
              </a:buClr>
              <a:buSzPct val="70000"/>
              <a:buFont typeface="Arial" pitchFamily="34" charset="0"/>
              <a:buChar char="►"/>
            </a:pPr>
            <a:endParaRPr lang="en-US" sz="1300" dirty="0">
              <a:solidFill>
                <a:schemeClr val="bg1"/>
              </a:solidFill>
              <a:latin typeface="EYInterstate Light" panose="02000506000000020004" pitchFamily="2" charset="0"/>
            </a:endParaRPr>
          </a:p>
        </p:txBody>
      </p:sp>
      <p:sp>
        <p:nvSpPr>
          <p:cNvPr id="88" name="Rectangle 87">
            <a:extLst>
              <a:ext uri="{FF2B5EF4-FFF2-40B4-BE49-F238E27FC236}">
                <a16:creationId xmlns:a16="http://schemas.microsoft.com/office/drawing/2014/main" id="{90689F39-74E7-48B9-A9D1-4A655B11CAE8}"/>
              </a:ext>
            </a:extLst>
          </p:cNvPr>
          <p:cNvSpPr/>
          <p:nvPr/>
        </p:nvSpPr>
        <p:spPr>
          <a:xfrm>
            <a:off x="576781" y="4870174"/>
            <a:ext cx="7135706" cy="1178825"/>
          </a:xfrm>
          <a:prstGeom prst="rect">
            <a:avLst/>
          </a:prstGeom>
          <a:solidFill>
            <a:srgbClr val="FFD2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Aft>
                <a:spcPts val="300"/>
              </a:spcAft>
            </a:pPr>
            <a:r>
              <a:rPr lang="en-US" sz="1300" b="1" dirty="0">
                <a:solidFill>
                  <a:schemeClr val="tx2"/>
                </a:solidFill>
                <a:latin typeface="EYInterstate Light" panose="02000506000000020004" pitchFamily="2" charset="0"/>
              </a:rPr>
              <a:t>Key benefits of adopting the TCFD Recommendations</a:t>
            </a:r>
            <a:r>
              <a:rPr lang="en-US" sz="1300" dirty="0">
                <a:solidFill>
                  <a:schemeClr val="tx2"/>
                </a:solidFill>
                <a:latin typeface="EYInterstate Light" panose="02000506000000020004" pitchFamily="2" charset="0"/>
              </a:rPr>
              <a:t>:</a:t>
            </a:r>
          </a:p>
          <a:p>
            <a:pPr marL="171450" indent="-171450">
              <a:buFont typeface="Arial" panose="020B0604020202020204" pitchFamily="34" charset="0"/>
              <a:buChar char="•"/>
            </a:pPr>
            <a:r>
              <a:rPr lang="en-US" sz="1300" dirty="0">
                <a:solidFill>
                  <a:schemeClr val="tx2"/>
                </a:solidFill>
                <a:latin typeface="EYInterstate Light" panose="02000506000000020004" pitchFamily="2" charset="0"/>
              </a:rPr>
              <a:t>Risk management: embedding climate risks (transition risks and physical risks) in an organization’s risk management process and risk register</a:t>
            </a:r>
          </a:p>
          <a:p>
            <a:pPr marL="171450" indent="-171450">
              <a:buFont typeface="Arial" panose="020B0604020202020204" pitchFamily="34" charset="0"/>
              <a:buChar char="•"/>
            </a:pPr>
            <a:r>
              <a:rPr lang="en-US" sz="1300" dirty="0">
                <a:solidFill>
                  <a:schemeClr val="tx2"/>
                </a:solidFill>
                <a:latin typeface="EYInterstate Light" panose="02000506000000020004" pitchFamily="2" charset="0"/>
              </a:rPr>
              <a:t>External communication: consistency of messaging across different external reporting mediums </a:t>
            </a:r>
          </a:p>
        </p:txBody>
      </p:sp>
    </p:spTree>
    <p:extLst>
      <p:ext uri="{BB962C8B-B14F-4D97-AF65-F5344CB8AC3E}">
        <p14:creationId xmlns:p14="http://schemas.microsoft.com/office/powerpoint/2010/main" val="311507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par>
                                <p:cTn id="7" presetID="26" presetClass="emph" presetSubtype="0" repeatCount="4000" fill="hold" grpId="1" nodeType="withEffect">
                                  <p:stCondLst>
                                    <p:cond delay="0"/>
                                  </p:stCondLst>
                                  <p:childTnLst>
                                    <p:animEffect transition="out" filter="fade">
                                      <p:cBhvr>
                                        <p:cTn id="8" dur="1100" tmFilter="0, 0; .2, .5; .8, .5; 1, 0"/>
                                        <p:tgtEl>
                                          <p:spTgt spid="185"/>
                                        </p:tgtEl>
                                      </p:cBhvr>
                                    </p:animEffect>
                                    <p:animScale>
                                      <p:cBhvr>
                                        <p:cTn id="9" dur="550" autoRev="1" fill="hold"/>
                                        <p:tgtEl>
                                          <p:spTgt spid="185"/>
                                        </p:tgtEl>
                                      </p:cBhvr>
                                      <p:by x="105000" y="105000"/>
                                    </p:animScale>
                                  </p:childTnLst>
                                </p:cTn>
                              </p:par>
                              <p:par>
                                <p:cTn id="10" presetID="22" presetClass="entr" presetSubtype="4" fill="hold" grpId="0" nodeType="with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wipe(down)">
                                      <p:cBhvr>
                                        <p:cTn id="12" dur="500"/>
                                        <p:tgtEl>
                                          <p:spTgt spid="194"/>
                                        </p:tgtEl>
                                      </p:cBhvr>
                                    </p:animEffect>
                                  </p:childTnLst>
                                </p:cTn>
                              </p:par>
                              <p:par>
                                <p:cTn id="13" presetID="1" presetClass="entr" presetSubtype="0" fill="hold" nodeType="withEffect">
                                  <p:stCondLst>
                                    <p:cond delay="0"/>
                                  </p:stCondLst>
                                  <p:childTnLst>
                                    <p:set>
                                      <p:cBhvr>
                                        <p:cTn id="14" dur="1" fill="hold">
                                          <p:stCondLst>
                                            <p:cond delay="0"/>
                                          </p:stCondLst>
                                        </p:cTn>
                                        <p:tgtEl>
                                          <p:spTgt spid="195"/>
                                        </p:tgtEl>
                                        <p:attrNameLst>
                                          <p:attrName>style.visibility</p:attrName>
                                        </p:attrNameLst>
                                      </p:cBhvr>
                                      <p:to>
                                        <p:strVal val="visible"/>
                                      </p:to>
                                    </p:set>
                                  </p:childTnLst>
                                </p:cTn>
                              </p:par>
                              <p:par>
                                <p:cTn id="15" presetID="8" presetClass="emph" presetSubtype="0" repeatCount="4000" fill="hold" nodeType="withEffect">
                                  <p:stCondLst>
                                    <p:cond delay="0"/>
                                  </p:stCondLst>
                                  <p:childTnLst>
                                    <p:animRot by="21600000">
                                      <p:cBhvr>
                                        <p:cTn id="16" dur="2000" fill="hold"/>
                                        <p:tgtEl>
                                          <p:spTgt spid="195"/>
                                        </p:tgtEl>
                                        <p:attrNameLst>
                                          <p:attrName>r</p:attrName>
                                        </p:attrNameLst>
                                      </p:cBhvr>
                                    </p:animRot>
                                  </p:childTnLst>
                                </p:cTn>
                              </p:par>
                              <p:par>
                                <p:cTn id="17" presetID="22" presetClass="entr" presetSubtype="4" fill="hold" grpId="0" nodeType="withEffect">
                                  <p:stCondLst>
                                    <p:cond delay="0"/>
                                  </p:stCondLst>
                                  <p:childTnLst>
                                    <p:set>
                                      <p:cBhvr>
                                        <p:cTn id="18" dur="1" fill="hold">
                                          <p:stCondLst>
                                            <p:cond delay="0"/>
                                          </p:stCondLst>
                                        </p:cTn>
                                        <p:tgtEl>
                                          <p:spTgt spid="193"/>
                                        </p:tgtEl>
                                        <p:attrNameLst>
                                          <p:attrName>style.visibility</p:attrName>
                                        </p:attrNameLst>
                                      </p:cBhvr>
                                      <p:to>
                                        <p:strVal val="visible"/>
                                      </p:to>
                                    </p:set>
                                    <p:animEffect transition="in" filter="wipe(down)">
                                      <p:cBhvr>
                                        <p:cTn id="19" dur="500"/>
                                        <p:tgtEl>
                                          <p:spTgt spid="193"/>
                                        </p:tgtEl>
                                      </p:cBhvr>
                                    </p:animEffect>
                                  </p:childTnLst>
                                </p:cTn>
                              </p:par>
                              <p:par>
                                <p:cTn id="20" presetID="1" presetClass="entr" presetSubtype="0" fill="hold" nodeType="withEffect">
                                  <p:stCondLst>
                                    <p:cond delay="0"/>
                                  </p:stCondLst>
                                  <p:childTnLst>
                                    <p:set>
                                      <p:cBhvr>
                                        <p:cTn id="21" dur="1" fill="hold">
                                          <p:stCondLst>
                                            <p:cond delay="0"/>
                                          </p:stCondLst>
                                        </p:cTn>
                                        <p:tgtEl>
                                          <p:spTgt spid="186"/>
                                        </p:tgtEl>
                                        <p:attrNameLst>
                                          <p:attrName>style.visibility</p:attrName>
                                        </p:attrNameLst>
                                      </p:cBhvr>
                                      <p:to>
                                        <p:strVal val="visible"/>
                                      </p:to>
                                    </p:set>
                                  </p:childTnLst>
                                </p:cTn>
                              </p:par>
                              <p:par>
                                <p:cTn id="22" presetID="8" presetClass="emph" presetSubtype="0" repeatCount="4000" fill="hold" nodeType="withEffect">
                                  <p:stCondLst>
                                    <p:cond delay="0"/>
                                  </p:stCondLst>
                                  <p:childTnLst>
                                    <p:animRot by="21600000">
                                      <p:cBhvr>
                                        <p:cTn id="23" dur="2000" fill="hold"/>
                                        <p:tgtEl>
                                          <p:spTgt spid="186"/>
                                        </p:tgtEl>
                                        <p:attrNameLst>
                                          <p:attrName>r</p:attrName>
                                        </p:attrNameLst>
                                      </p:cBhvr>
                                    </p:animRot>
                                  </p:childTnLst>
                                </p:cTn>
                              </p:par>
                              <p:par>
                                <p:cTn id="24" presetID="22" presetClass="entr" presetSubtype="4" fill="hold" grpId="0" nodeType="withEffect">
                                  <p:stCondLst>
                                    <p:cond delay="0"/>
                                  </p:stCondLst>
                                  <p:childTnLst>
                                    <p:set>
                                      <p:cBhvr>
                                        <p:cTn id="25" dur="1" fill="hold">
                                          <p:stCondLst>
                                            <p:cond delay="0"/>
                                          </p:stCondLst>
                                        </p:cTn>
                                        <p:tgtEl>
                                          <p:spTgt spid="189"/>
                                        </p:tgtEl>
                                        <p:attrNameLst>
                                          <p:attrName>style.visibility</p:attrName>
                                        </p:attrNameLst>
                                      </p:cBhvr>
                                      <p:to>
                                        <p:strVal val="visible"/>
                                      </p:to>
                                    </p:set>
                                    <p:animEffect transition="in" filter="wipe(down)">
                                      <p:cBhvr>
                                        <p:cTn id="26" dur="500"/>
                                        <p:tgtEl>
                                          <p:spTgt spid="189"/>
                                        </p:tgtEl>
                                      </p:cBhvr>
                                    </p:animEffect>
                                  </p:childTnLst>
                                </p:cTn>
                              </p:par>
                              <p:par>
                                <p:cTn id="27" presetID="1" presetClass="entr" presetSubtype="0" fill="hold" nodeType="withEffect">
                                  <p:stCondLst>
                                    <p:cond delay="0"/>
                                  </p:stCondLst>
                                  <p:childTnLst>
                                    <p:set>
                                      <p:cBhvr>
                                        <p:cTn id="28" dur="1" fill="hold">
                                          <p:stCondLst>
                                            <p:cond delay="0"/>
                                          </p:stCondLst>
                                        </p:cTn>
                                        <p:tgtEl>
                                          <p:spTgt spid="190"/>
                                        </p:tgtEl>
                                        <p:attrNameLst>
                                          <p:attrName>style.visibility</p:attrName>
                                        </p:attrNameLst>
                                      </p:cBhvr>
                                      <p:to>
                                        <p:strVal val="visible"/>
                                      </p:to>
                                    </p:set>
                                  </p:childTnLst>
                                </p:cTn>
                              </p:par>
                              <p:par>
                                <p:cTn id="29" presetID="8" presetClass="emph" presetSubtype="0" repeatCount="4000" fill="hold" nodeType="withEffect">
                                  <p:stCondLst>
                                    <p:cond delay="0"/>
                                  </p:stCondLst>
                                  <p:childTnLst>
                                    <p:animRot by="21600000">
                                      <p:cBhvr>
                                        <p:cTn id="30" dur="2025" fill="hold"/>
                                        <p:tgtEl>
                                          <p:spTgt spid="190"/>
                                        </p:tgtEl>
                                        <p:attrNameLst>
                                          <p:attrName>r</p:attrName>
                                        </p:attrNameLst>
                                      </p:cBhvr>
                                    </p:animRot>
                                  </p:childTnLst>
                                </p:cTn>
                              </p:par>
                              <p:par>
                                <p:cTn id="31" presetID="1" presetClass="entr" presetSubtype="0" fill="hold" nodeType="withEffect">
                                  <p:stCondLst>
                                    <p:cond delay="0"/>
                                  </p:stCondLst>
                                  <p:childTnLst>
                                    <p:set>
                                      <p:cBhvr>
                                        <p:cTn id="32" dur="1" fill="hold">
                                          <p:stCondLst>
                                            <p:cond delay="0"/>
                                          </p:stCondLst>
                                        </p:cTn>
                                        <p:tgtEl>
                                          <p:spTgt spid="20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8"/>
                                        </p:tgtEl>
                                        <p:attrNameLst>
                                          <p:attrName>style.visibility</p:attrName>
                                        </p:attrNameLst>
                                      </p:cBhvr>
                                      <p:to>
                                        <p:strVal val="visible"/>
                                      </p:to>
                                    </p:set>
                                  </p:childTnLst>
                                </p:cTn>
                              </p:par>
                              <p:par>
                                <p:cTn id="35" presetID="1" presetClass="entr" presetSubtype="0" fill="hold" nodeType="withEffect">
                                  <p:stCondLst>
                                    <p:cond delay="600"/>
                                  </p:stCondLst>
                                  <p:childTnLst>
                                    <p:set>
                                      <p:cBhvr>
                                        <p:cTn id="36" dur="1" fill="hold">
                                          <p:stCondLst>
                                            <p:cond delay="0"/>
                                          </p:stCondLst>
                                        </p:cTn>
                                        <p:tgtEl>
                                          <p:spTgt spid="182"/>
                                        </p:tgtEl>
                                        <p:attrNameLst>
                                          <p:attrName>style.visibility</p:attrName>
                                        </p:attrNameLst>
                                      </p:cBhvr>
                                      <p:to>
                                        <p:strVal val="visible"/>
                                      </p:to>
                                    </p:set>
                                  </p:childTnLst>
                                </p:cTn>
                              </p:par>
                              <p:par>
                                <p:cTn id="37" presetID="1" presetClass="entr" presetSubtype="0" fill="hold" nodeType="withEffect">
                                  <p:stCondLst>
                                    <p:cond delay="1500"/>
                                  </p:stCondLst>
                                  <p:childTnLst>
                                    <p:set>
                                      <p:cBhvr>
                                        <p:cTn id="38" dur="1" fill="hold">
                                          <p:stCondLst>
                                            <p:cond delay="0"/>
                                          </p:stCondLst>
                                        </p:cTn>
                                        <p:tgtEl>
                                          <p:spTgt spid="208"/>
                                        </p:tgtEl>
                                        <p:attrNameLst>
                                          <p:attrName>style.visibility</p:attrName>
                                        </p:attrNameLst>
                                      </p:cBhvr>
                                      <p:to>
                                        <p:strVal val="visible"/>
                                      </p:to>
                                    </p:set>
                                  </p:childTnLst>
                                </p:cTn>
                              </p:par>
                              <p:par>
                                <p:cTn id="39" presetID="1" presetClass="exit" presetSubtype="0" fill="hold" nodeType="withEffect">
                                  <p:stCondLst>
                                    <p:cond delay="1500"/>
                                  </p:stCondLst>
                                  <p:childTnLst>
                                    <p:set>
                                      <p:cBhvr>
                                        <p:cTn id="40" dur="1" fill="hold">
                                          <p:stCondLst>
                                            <p:cond delay="0"/>
                                          </p:stCondLst>
                                        </p:cTn>
                                        <p:tgtEl>
                                          <p:spTgt spid="182"/>
                                        </p:tgtEl>
                                        <p:attrNameLst>
                                          <p:attrName>style.visibility</p:attrName>
                                        </p:attrNameLst>
                                      </p:cBhvr>
                                      <p:to>
                                        <p:strVal val="hidden"/>
                                      </p:to>
                                    </p:set>
                                  </p:childTnLst>
                                </p:cTn>
                              </p:par>
                              <p:par>
                                <p:cTn id="41" presetID="1" presetClass="entr" presetSubtype="0" fill="hold" nodeType="withEffect">
                                  <p:stCondLst>
                                    <p:cond delay="1500"/>
                                  </p:stCondLst>
                                  <p:childTnLst>
                                    <p:set>
                                      <p:cBhvr>
                                        <p:cTn id="42" dur="1" fill="hold">
                                          <p:stCondLst>
                                            <p:cond delay="0"/>
                                          </p:stCondLst>
                                        </p:cTn>
                                        <p:tgtEl>
                                          <p:spTgt spid="211"/>
                                        </p:tgtEl>
                                        <p:attrNameLst>
                                          <p:attrName>style.visibility</p:attrName>
                                        </p:attrNameLst>
                                      </p:cBhvr>
                                      <p:to>
                                        <p:strVal val="visible"/>
                                      </p:to>
                                    </p:set>
                                  </p:childTnLst>
                                </p:cTn>
                              </p:par>
                              <p:par>
                                <p:cTn id="43" presetID="26" presetClass="emph" presetSubtype="0" fill="hold" nodeType="withEffect">
                                  <p:stCondLst>
                                    <p:cond delay="1800"/>
                                  </p:stCondLst>
                                  <p:childTnLst>
                                    <p:animEffect transition="out" filter="fade">
                                      <p:cBhvr>
                                        <p:cTn id="44" dur="1400" tmFilter="0, 0; .2, .5; .8, .5; 1, 0"/>
                                        <p:tgtEl>
                                          <p:spTgt spid="211"/>
                                        </p:tgtEl>
                                      </p:cBhvr>
                                    </p:animEffect>
                                    <p:animScale>
                                      <p:cBhvr>
                                        <p:cTn id="45" dur="700" autoRev="1" fill="hold"/>
                                        <p:tgtEl>
                                          <p:spTgt spid="211"/>
                                        </p:tgtEl>
                                      </p:cBhvr>
                                      <p:by x="105000" y="105000"/>
                                    </p:animScale>
                                  </p:childTnLst>
                                </p:cTn>
                              </p:par>
                              <p:par>
                                <p:cTn id="46" presetID="1" presetClass="exit" presetSubtype="0" fill="hold" nodeType="withEffect">
                                  <p:stCondLst>
                                    <p:cond delay="3100"/>
                                  </p:stCondLst>
                                  <p:childTnLst>
                                    <p:set>
                                      <p:cBhvr>
                                        <p:cTn id="47" dur="1" fill="hold">
                                          <p:stCondLst>
                                            <p:cond delay="0"/>
                                          </p:stCondLst>
                                        </p:cTn>
                                        <p:tgtEl>
                                          <p:spTgt spid="211"/>
                                        </p:tgtEl>
                                        <p:attrNameLst>
                                          <p:attrName>style.visibility</p:attrName>
                                        </p:attrNameLst>
                                      </p:cBhvr>
                                      <p:to>
                                        <p:strVal val="hidden"/>
                                      </p:to>
                                    </p:set>
                                  </p:childTnLst>
                                </p:cTn>
                              </p:par>
                              <p:par>
                                <p:cTn id="48" presetID="22" presetClass="entr" presetSubtype="1" fill="hold" nodeType="withEffect">
                                  <p:stCondLst>
                                    <p:cond delay="200"/>
                                  </p:stCondLst>
                                  <p:childTnLst>
                                    <p:set>
                                      <p:cBhvr>
                                        <p:cTn id="49" dur="1" fill="hold">
                                          <p:stCondLst>
                                            <p:cond delay="0"/>
                                          </p:stCondLst>
                                        </p:cTn>
                                        <p:tgtEl>
                                          <p:spTgt spid="214"/>
                                        </p:tgtEl>
                                        <p:attrNameLst>
                                          <p:attrName>style.visibility</p:attrName>
                                        </p:attrNameLst>
                                      </p:cBhvr>
                                      <p:to>
                                        <p:strVal val="visible"/>
                                      </p:to>
                                    </p:set>
                                    <p:animEffect transition="in" filter="wipe(up)">
                                      <p:cBhvr>
                                        <p:cTn id="50" dur="4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185" grpId="1" animBg="1"/>
      <p:bldP spid="189" grpId="0" animBg="1"/>
      <p:bldP spid="193" grpId="0" animBg="1"/>
      <p:bldP spid="19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98B812-607E-4727-B6AE-5746F1FE52A3}"/>
              </a:ext>
            </a:extLst>
          </p:cNvPr>
          <p:cNvSpPr>
            <a:spLocks noGrp="1"/>
          </p:cNvSpPr>
          <p:nvPr>
            <p:ph type="title"/>
          </p:nvPr>
        </p:nvSpPr>
        <p:spPr>
          <a:xfrm>
            <a:off x="1721794" y="0"/>
            <a:ext cx="9901881" cy="860400"/>
          </a:xfrm>
        </p:spPr>
        <p:txBody>
          <a:bodyPr/>
          <a:lstStyle/>
          <a:p>
            <a:r>
              <a:rPr lang="en-GB" dirty="0"/>
              <a:t>ESG Data Challenges  </a:t>
            </a:r>
          </a:p>
        </p:txBody>
      </p:sp>
      <p:sp>
        <p:nvSpPr>
          <p:cNvPr id="54" name="Footer Placeholder 9">
            <a:extLst>
              <a:ext uri="{FF2B5EF4-FFF2-40B4-BE49-F238E27FC236}">
                <a16:creationId xmlns:a16="http://schemas.microsoft.com/office/drawing/2014/main" id="{D85FEBFC-71DF-4CCF-B673-85FA36A0747A}"/>
              </a:ext>
            </a:extLst>
          </p:cNvPr>
          <p:cNvSpPr>
            <a:spLocks noGrp="1"/>
          </p:cNvSpPr>
          <p:nvPr>
            <p:ph type="ftr" sz="quarter" idx="11"/>
          </p:nvPr>
        </p:nvSpPr>
        <p:spPr>
          <a:xfrm>
            <a:off x="4746571" y="6419088"/>
            <a:ext cx="6545073" cy="2011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D200"/>
                </a:solidFill>
                <a:effectLst/>
                <a:uLnTx/>
                <a:uFillTx/>
                <a:latin typeface="Arial"/>
                <a:ea typeface="+mn-ea"/>
                <a:cs typeface="+mn-cs"/>
              </a:rPr>
              <a:t>ESG Data Challenges</a:t>
            </a:r>
          </a:p>
        </p:txBody>
      </p:sp>
      <p:grpSp>
        <p:nvGrpSpPr>
          <p:cNvPr id="182" name="Group 181">
            <a:extLst>
              <a:ext uri="{FF2B5EF4-FFF2-40B4-BE49-F238E27FC236}">
                <a16:creationId xmlns:a16="http://schemas.microsoft.com/office/drawing/2014/main" id="{559A12BB-804B-452B-97FE-F9A7F97F5599}"/>
              </a:ext>
            </a:extLst>
          </p:cNvPr>
          <p:cNvGrpSpPr/>
          <p:nvPr/>
        </p:nvGrpSpPr>
        <p:grpSpPr>
          <a:xfrm>
            <a:off x="1430409" y="830448"/>
            <a:ext cx="162000" cy="192778"/>
            <a:chOff x="1430409" y="830448"/>
            <a:chExt cx="162000" cy="192778"/>
          </a:xfrm>
        </p:grpSpPr>
        <p:sp>
          <p:nvSpPr>
            <p:cNvPr id="183" name="Freeform: Shape 182">
              <a:extLst>
                <a:ext uri="{FF2B5EF4-FFF2-40B4-BE49-F238E27FC236}">
                  <a16:creationId xmlns:a16="http://schemas.microsoft.com/office/drawing/2014/main" id="{A0395B29-9400-4F19-90D1-1D7FC480DE5E}"/>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3"/>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4" name="Trapezoid 6">
              <a:extLst>
                <a:ext uri="{FF2B5EF4-FFF2-40B4-BE49-F238E27FC236}">
                  <a16:creationId xmlns:a16="http://schemas.microsoft.com/office/drawing/2014/main" id="{15451E31-8445-45A6-9E2C-775000CB2E08}"/>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3"/>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85" name="Freeform 64">
            <a:extLst>
              <a:ext uri="{FF2B5EF4-FFF2-40B4-BE49-F238E27FC236}">
                <a16:creationId xmlns:a16="http://schemas.microsoft.com/office/drawing/2014/main" id="{B1D2AD8A-DD05-4D3C-9FC3-725E155BF067}"/>
              </a:ext>
            </a:extLst>
          </p:cNvPr>
          <p:cNvSpPr>
            <a:spLocks noEditPoints="1"/>
          </p:cNvSpPr>
          <p:nvPr/>
        </p:nvSpPr>
        <p:spPr bwMode="auto">
          <a:xfrm>
            <a:off x="148899" y="43815"/>
            <a:ext cx="206356" cy="200791"/>
          </a:xfrm>
          <a:custGeom>
            <a:avLst/>
            <a:gdLst>
              <a:gd name="T0" fmla="*/ 490 w 2096"/>
              <a:gd name="T1" fmla="*/ 1024 h 2048"/>
              <a:gd name="T2" fmla="*/ 1598 w 2096"/>
              <a:gd name="T3" fmla="*/ 1024 h 2048"/>
              <a:gd name="T4" fmla="*/ 315 w 2096"/>
              <a:gd name="T5" fmla="*/ 1118 h 2048"/>
              <a:gd name="T6" fmla="*/ 11 w 2096"/>
              <a:gd name="T7" fmla="*/ 1012 h 2048"/>
              <a:gd name="T8" fmla="*/ 326 w 2096"/>
              <a:gd name="T9" fmla="*/ 933 h 2048"/>
              <a:gd name="T10" fmla="*/ 331 w 2096"/>
              <a:gd name="T11" fmla="*/ 1105 h 2048"/>
              <a:gd name="T12" fmla="*/ 315 w 2096"/>
              <a:gd name="T13" fmla="*/ 1118 h 2048"/>
              <a:gd name="T14" fmla="*/ 1782 w 2096"/>
              <a:gd name="T15" fmla="*/ 930 h 2048"/>
              <a:gd name="T16" fmla="*/ 1765 w 2096"/>
              <a:gd name="T17" fmla="*/ 942 h 2048"/>
              <a:gd name="T18" fmla="*/ 1770 w 2096"/>
              <a:gd name="T19" fmla="*/ 1116 h 2048"/>
              <a:gd name="T20" fmla="*/ 2085 w 2096"/>
              <a:gd name="T21" fmla="*/ 1037 h 2048"/>
              <a:gd name="T22" fmla="*/ 1125 w 2096"/>
              <a:gd name="T23" fmla="*/ 1718 h 2048"/>
              <a:gd name="T24" fmla="*/ 951 w 2096"/>
              <a:gd name="T25" fmla="*/ 1722 h 2048"/>
              <a:gd name="T26" fmla="*/ 1031 w 2096"/>
              <a:gd name="T27" fmla="*/ 2037 h 2048"/>
              <a:gd name="T28" fmla="*/ 1138 w 2096"/>
              <a:gd name="T29" fmla="*/ 1734 h 2048"/>
              <a:gd name="T30" fmla="*/ 1125 w 2096"/>
              <a:gd name="T31" fmla="*/ 1718 h 2048"/>
              <a:gd name="T32" fmla="*/ 1125 w 2096"/>
              <a:gd name="T33" fmla="*/ 331 h 2048"/>
              <a:gd name="T34" fmla="*/ 1138 w 2096"/>
              <a:gd name="T35" fmla="*/ 315 h 2048"/>
              <a:gd name="T36" fmla="*/ 1031 w 2096"/>
              <a:gd name="T37" fmla="*/ 11 h 2048"/>
              <a:gd name="T38" fmla="*/ 951 w 2096"/>
              <a:gd name="T39" fmla="*/ 326 h 2048"/>
              <a:gd name="T40" fmla="*/ 494 w 2096"/>
              <a:gd name="T41" fmla="*/ 1457 h 2048"/>
              <a:gd name="T42" fmla="*/ 474 w 2096"/>
              <a:gd name="T43" fmla="*/ 1460 h 2048"/>
              <a:gd name="T44" fmla="*/ 335 w 2096"/>
              <a:gd name="T45" fmla="*/ 1749 h 2048"/>
              <a:gd name="T46" fmla="*/ 614 w 2096"/>
              <a:gd name="T47" fmla="*/ 1583 h 2048"/>
              <a:gd name="T48" fmla="*/ 494 w 2096"/>
              <a:gd name="T49" fmla="*/ 1457 h 2048"/>
              <a:gd name="T50" fmla="*/ 1604 w 2096"/>
              <a:gd name="T51" fmla="*/ 595 h 2048"/>
              <a:gd name="T52" fmla="*/ 1770 w 2096"/>
              <a:gd name="T53" fmla="*/ 317 h 2048"/>
              <a:gd name="T54" fmla="*/ 1479 w 2096"/>
              <a:gd name="T55" fmla="*/ 456 h 2048"/>
              <a:gd name="T56" fmla="*/ 1477 w 2096"/>
              <a:gd name="T57" fmla="*/ 476 h 2048"/>
              <a:gd name="T58" fmla="*/ 1550 w 2096"/>
              <a:gd name="T59" fmla="*/ 1460 h 2048"/>
              <a:gd name="T60" fmla="*/ 1530 w 2096"/>
              <a:gd name="T61" fmla="*/ 1457 h 2048"/>
              <a:gd name="T62" fmla="*/ 1411 w 2096"/>
              <a:gd name="T63" fmla="*/ 1583 h 2048"/>
              <a:gd name="T64" fmla="*/ 1690 w 2096"/>
              <a:gd name="T65" fmla="*/ 1749 h 2048"/>
              <a:gd name="T66" fmla="*/ 1550 w 2096"/>
              <a:gd name="T67" fmla="*/ 1460 h 2048"/>
              <a:gd name="T68" fmla="*/ 421 w 2096"/>
              <a:gd name="T69" fmla="*/ 596 h 2048"/>
              <a:gd name="T70" fmla="*/ 547 w 2096"/>
              <a:gd name="T71" fmla="*/ 476 h 2048"/>
              <a:gd name="T72" fmla="*/ 546 w 2096"/>
              <a:gd name="T73" fmla="*/ 457 h 2048"/>
              <a:gd name="T74" fmla="*/ 276 w 2096"/>
              <a:gd name="T75" fmla="*/ 33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6" h="2048">
                <a:moveTo>
                  <a:pt x="1043" y="1577"/>
                </a:moveTo>
                <a:cubicBezTo>
                  <a:pt x="738" y="1577"/>
                  <a:pt x="490" y="1330"/>
                  <a:pt x="490" y="1024"/>
                </a:cubicBezTo>
                <a:cubicBezTo>
                  <a:pt x="490" y="719"/>
                  <a:pt x="738" y="471"/>
                  <a:pt x="1043" y="471"/>
                </a:cubicBezTo>
                <a:cubicBezTo>
                  <a:pt x="1349" y="471"/>
                  <a:pt x="1598" y="719"/>
                  <a:pt x="1598" y="1024"/>
                </a:cubicBezTo>
                <a:cubicBezTo>
                  <a:pt x="1598" y="1330"/>
                  <a:pt x="1349" y="1577"/>
                  <a:pt x="1043" y="1577"/>
                </a:cubicBezTo>
                <a:close/>
                <a:moveTo>
                  <a:pt x="315" y="1118"/>
                </a:moveTo>
                <a:cubicBezTo>
                  <a:pt x="11" y="1037"/>
                  <a:pt x="11" y="1037"/>
                  <a:pt x="11" y="1037"/>
                </a:cubicBezTo>
                <a:cubicBezTo>
                  <a:pt x="0" y="1033"/>
                  <a:pt x="0" y="1015"/>
                  <a:pt x="11" y="1012"/>
                </a:cubicBezTo>
                <a:cubicBezTo>
                  <a:pt x="315" y="930"/>
                  <a:pt x="315" y="930"/>
                  <a:pt x="315" y="930"/>
                </a:cubicBezTo>
                <a:cubicBezTo>
                  <a:pt x="319" y="929"/>
                  <a:pt x="323" y="930"/>
                  <a:pt x="326" y="933"/>
                </a:cubicBezTo>
                <a:cubicBezTo>
                  <a:pt x="330" y="935"/>
                  <a:pt x="331" y="939"/>
                  <a:pt x="331" y="942"/>
                </a:cubicBezTo>
                <a:cubicBezTo>
                  <a:pt x="331" y="1105"/>
                  <a:pt x="331" y="1105"/>
                  <a:pt x="331" y="1105"/>
                </a:cubicBezTo>
                <a:cubicBezTo>
                  <a:pt x="331" y="1110"/>
                  <a:pt x="330" y="1113"/>
                  <a:pt x="326" y="1116"/>
                </a:cubicBezTo>
                <a:cubicBezTo>
                  <a:pt x="323" y="1118"/>
                  <a:pt x="319" y="1119"/>
                  <a:pt x="315" y="1118"/>
                </a:cubicBezTo>
                <a:close/>
                <a:moveTo>
                  <a:pt x="2085" y="1012"/>
                </a:moveTo>
                <a:cubicBezTo>
                  <a:pt x="1782" y="930"/>
                  <a:pt x="1782" y="930"/>
                  <a:pt x="1782" y="930"/>
                </a:cubicBezTo>
                <a:cubicBezTo>
                  <a:pt x="1778" y="929"/>
                  <a:pt x="1773" y="930"/>
                  <a:pt x="1770" y="933"/>
                </a:cubicBezTo>
                <a:cubicBezTo>
                  <a:pt x="1767" y="935"/>
                  <a:pt x="1765" y="939"/>
                  <a:pt x="1765" y="942"/>
                </a:cubicBezTo>
                <a:cubicBezTo>
                  <a:pt x="1765" y="1105"/>
                  <a:pt x="1765" y="1105"/>
                  <a:pt x="1765" y="1105"/>
                </a:cubicBezTo>
                <a:cubicBezTo>
                  <a:pt x="1765" y="1110"/>
                  <a:pt x="1767" y="1113"/>
                  <a:pt x="1770" y="1116"/>
                </a:cubicBezTo>
                <a:cubicBezTo>
                  <a:pt x="1773" y="1118"/>
                  <a:pt x="1778" y="1119"/>
                  <a:pt x="1782" y="1118"/>
                </a:cubicBezTo>
                <a:cubicBezTo>
                  <a:pt x="2085" y="1037"/>
                  <a:pt x="2085" y="1037"/>
                  <a:pt x="2085" y="1037"/>
                </a:cubicBezTo>
                <a:cubicBezTo>
                  <a:pt x="2096" y="1033"/>
                  <a:pt x="2096" y="1015"/>
                  <a:pt x="2085" y="1012"/>
                </a:cubicBezTo>
                <a:close/>
                <a:moveTo>
                  <a:pt x="1125" y="1718"/>
                </a:moveTo>
                <a:cubicBezTo>
                  <a:pt x="962" y="1718"/>
                  <a:pt x="962" y="1718"/>
                  <a:pt x="962" y="1718"/>
                </a:cubicBezTo>
                <a:cubicBezTo>
                  <a:pt x="958" y="1718"/>
                  <a:pt x="954" y="1720"/>
                  <a:pt x="951" y="1722"/>
                </a:cubicBezTo>
                <a:cubicBezTo>
                  <a:pt x="949" y="1725"/>
                  <a:pt x="948" y="1730"/>
                  <a:pt x="949" y="1734"/>
                </a:cubicBezTo>
                <a:cubicBezTo>
                  <a:pt x="1031" y="2037"/>
                  <a:pt x="1031" y="2037"/>
                  <a:pt x="1031" y="2037"/>
                </a:cubicBezTo>
                <a:cubicBezTo>
                  <a:pt x="1034" y="2048"/>
                  <a:pt x="1053" y="2048"/>
                  <a:pt x="1056" y="2037"/>
                </a:cubicBezTo>
                <a:cubicBezTo>
                  <a:pt x="1138" y="1734"/>
                  <a:pt x="1138" y="1734"/>
                  <a:pt x="1138" y="1734"/>
                </a:cubicBezTo>
                <a:cubicBezTo>
                  <a:pt x="1139" y="1730"/>
                  <a:pt x="1138" y="1725"/>
                  <a:pt x="1136" y="1722"/>
                </a:cubicBezTo>
                <a:cubicBezTo>
                  <a:pt x="1133" y="1720"/>
                  <a:pt x="1129" y="1718"/>
                  <a:pt x="1125" y="1718"/>
                </a:cubicBezTo>
                <a:close/>
                <a:moveTo>
                  <a:pt x="962" y="331"/>
                </a:moveTo>
                <a:cubicBezTo>
                  <a:pt x="1125" y="331"/>
                  <a:pt x="1125" y="331"/>
                  <a:pt x="1125" y="331"/>
                </a:cubicBezTo>
                <a:cubicBezTo>
                  <a:pt x="1129" y="331"/>
                  <a:pt x="1133" y="329"/>
                  <a:pt x="1136" y="326"/>
                </a:cubicBezTo>
                <a:cubicBezTo>
                  <a:pt x="1138" y="323"/>
                  <a:pt x="1139" y="319"/>
                  <a:pt x="1138" y="315"/>
                </a:cubicBezTo>
                <a:cubicBezTo>
                  <a:pt x="1056" y="11"/>
                  <a:pt x="1056" y="11"/>
                  <a:pt x="1056" y="11"/>
                </a:cubicBezTo>
                <a:cubicBezTo>
                  <a:pt x="1053" y="0"/>
                  <a:pt x="1034" y="0"/>
                  <a:pt x="1031" y="11"/>
                </a:cubicBezTo>
                <a:cubicBezTo>
                  <a:pt x="949" y="315"/>
                  <a:pt x="949" y="315"/>
                  <a:pt x="949" y="315"/>
                </a:cubicBezTo>
                <a:cubicBezTo>
                  <a:pt x="948" y="319"/>
                  <a:pt x="949" y="323"/>
                  <a:pt x="951" y="326"/>
                </a:cubicBezTo>
                <a:cubicBezTo>
                  <a:pt x="954" y="329"/>
                  <a:pt x="958" y="331"/>
                  <a:pt x="962" y="331"/>
                </a:cubicBezTo>
                <a:close/>
                <a:moveTo>
                  <a:pt x="494" y="1457"/>
                </a:moveTo>
                <a:cubicBezTo>
                  <a:pt x="491" y="1454"/>
                  <a:pt x="488" y="1453"/>
                  <a:pt x="484" y="1453"/>
                </a:cubicBezTo>
                <a:cubicBezTo>
                  <a:pt x="480" y="1454"/>
                  <a:pt x="476" y="1456"/>
                  <a:pt x="474" y="1460"/>
                </a:cubicBezTo>
                <a:cubicBezTo>
                  <a:pt x="317" y="1731"/>
                  <a:pt x="317" y="1731"/>
                  <a:pt x="317" y="1731"/>
                </a:cubicBezTo>
                <a:cubicBezTo>
                  <a:pt x="311" y="1742"/>
                  <a:pt x="324" y="1755"/>
                  <a:pt x="335" y="1749"/>
                </a:cubicBezTo>
                <a:cubicBezTo>
                  <a:pt x="608" y="1593"/>
                  <a:pt x="608" y="1593"/>
                  <a:pt x="608" y="1593"/>
                </a:cubicBezTo>
                <a:cubicBezTo>
                  <a:pt x="611" y="1591"/>
                  <a:pt x="614" y="1587"/>
                  <a:pt x="614" y="1583"/>
                </a:cubicBezTo>
                <a:cubicBezTo>
                  <a:pt x="615" y="1579"/>
                  <a:pt x="613" y="1575"/>
                  <a:pt x="610" y="1572"/>
                </a:cubicBezTo>
                <a:lnTo>
                  <a:pt x="494" y="1457"/>
                </a:lnTo>
                <a:close/>
                <a:moveTo>
                  <a:pt x="1593" y="592"/>
                </a:moveTo>
                <a:cubicBezTo>
                  <a:pt x="1596" y="595"/>
                  <a:pt x="1600" y="596"/>
                  <a:pt x="1604" y="595"/>
                </a:cubicBezTo>
                <a:cubicBezTo>
                  <a:pt x="1607" y="595"/>
                  <a:pt x="1610" y="593"/>
                  <a:pt x="1613" y="589"/>
                </a:cubicBezTo>
                <a:cubicBezTo>
                  <a:pt x="1770" y="317"/>
                  <a:pt x="1770" y="317"/>
                  <a:pt x="1770" y="317"/>
                </a:cubicBezTo>
                <a:cubicBezTo>
                  <a:pt x="1776" y="307"/>
                  <a:pt x="1762" y="293"/>
                  <a:pt x="1752" y="299"/>
                </a:cubicBezTo>
                <a:cubicBezTo>
                  <a:pt x="1479" y="456"/>
                  <a:pt x="1479" y="456"/>
                  <a:pt x="1479" y="456"/>
                </a:cubicBezTo>
                <a:cubicBezTo>
                  <a:pt x="1476" y="458"/>
                  <a:pt x="1473" y="461"/>
                  <a:pt x="1473" y="465"/>
                </a:cubicBezTo>
                <a:cubicBezTo>
                  <a:pt x="1472" y="469"/>
                  <a:pt x="1474" y="474"/>
                  <a:pt x="1477" y="476"/>
                </a:cubicBezTo>
                <a:lnTo>
                  <a:pt x="1593" y="592"/>
                </a:lnTo>
                <a:close/>
                <a:moveTo>
                  <a:pt x="1550" y="1460"/>
                </a:moveTo>
                <a:cubicBezTo>
                  <a:pt x="1548" y="1456"/>
                  <a:pt x="1545" y="1454"/>
                  <a:pt x="1541" y="1453"/>
                </a:cubicBezTo>
                <a:cubicBezTo>
                  <a:pt x="1537" y="1453"/>
                  <a:pt x="1533" y="1454"/>
                  <a:pt x="1530" y="1457"/>
                </a:cubicBezTo>
                <a:cubicBezTo>
                  <a:pt x="1414" y="1572"/>
                  <a:pt x="1414" y="1572"/>
                  <a:pt x="1414" y="1572"/>
                </a:cubicBezTo>
                <a:cubicBezTo>
                  <a:pt x="1412" y="1575"/>
                  <a:pt x="1410" y="1579"/>
                  <a:pt x="1411" y="1583"/>
                </a:cubicBezTo>
                <a:cubicBezTo>
                  <a:pt x="1411" y="1587"/>
                  <a:pt x="1414" y="1591"/>
                  <a:pt x="1417" y="1593"/>
                </a:cubicBezTo>
                <a:cubicBezTo>
                  <a:pt x="1690" y="1749"/>
                  <a:pt x="1690" y="1749"/>
                  <a:pt x="1690" y="1749"/>
                </a:cubicBezTo>
                <a:cubicBezTo>
                  <a:pt x="1699" y="1755"/>
                  <a:pt x="1713" y="1742"/>
                  <a:pt x="1707" y="1731"/>
                </a:cubicBezTo>
                <a:lnTo>
                  <a:pt x="1550" y="1460"/>
                </a:lnTo>
                <a:close/>
                <a:moveTo>
                  <a:pt x="412" y="590"/>
                </a:moveTo>
                <a:cubicBezTo>
                  <a:pt x="414" y="593"/>
                  <a:pt x="418" y="595"/>
                  <a:pt x="421" y="596"/>
                </a:cubicBezTo>
                <a:cubicBezTo>
                  <a:pt x="425" y="596"/>
                  <a:pt x="429" y="595"/>
                  <a:pt x="432" y="592"/>
                </a:cubicBezTo>
                <a:cubicBezTo>
                  <a:pt x="547" y="476"/>
                  <a:pt x="547" y="476"/>
                  <a:pt x="547" y="476"/>
                </a:cubicBezTo>
                <a:cubicBezTo>
                  <a:pt x="550" y="474"/>
                  <a:pt x="552" y="470"/>
                  <a:pt x="551" y="466"/>
                </a:cubicBezTo>
                <a:cubicBezTo>
                  <a:pt x="551" y="462"/>
                  <a:pt x="549" y="459"/>
                  <a:pt x="546" y="457"/>
                </a:cubicBezTo>
                <a:cubicBezTo>
                  <a:pt x="294" y="321"/>
                  <a:pt x="294" y="321"/>
                  <a:pt x="294" y="321"/>
                </a:cubicBezTo>
                <a:cubicBezTo>
                  <a:pt x="284" y="316"/>
                  <a:pt x="271" y="329"/>
                  <a:pt x="276" y="338"/>
                </a:cubicBezTo>
                <a:lnTo>
                  <a:pt x="412" y="59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86" name="Group 185">
            <a:extLst>
              <a:ext uri="{FF2B5EF4-FFF2-40B4-BE49-F238E27FC236}">
                <a16:creationId xmlns:a16="http://schemas.microsoft.com/office/drawing/2014/main" id="{704D4F57-A9E3-4B98-A46A-7C4AAE4606EF}"/>
              </a:ext>
            </a:extLst>
          </p:cNvPr>
          <p:cNvGrpSpPr/>
          <p:nvPr/>
        </p:nvGrpSpPr>
        <p:grpSpPr>
          <a:xfrm>
            <a:off x="954097" y="399147"/>
            <a:ext cx="164464" cy="164464"/>
            <a:chOff x="-365760" y="528320"/>
            <a:chExt cx="1584960" cy="1584960"/>
          </a:xfrm>
        </p:grpSpPr>
        <p:sp>
          <p:nvSpPr>
            <p:cNvPr id="187" name="Freeform 73">
              <a:extLst>
                <a:ext uri="{FF2B5EF4-FFF2-40B4-BE49-F238E27FC236}">
                  <a16:creationId xmlns:a16="http://schemas.microsoft.com/office/drawing/2014/main" id="{35BD2C31-C774-4078-8E22-3BFD46824B6D}"/>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8" name="Oval 187">
              <a:extLst>
                <a:ext uri="{FF2B5EF4-FFF2-40B4-BE49-F238E27FC236}">
                  <a16:creationId xmlns:a16="http://schemas.microsoft.com/office/drawing/2014/main" id="{2256FC04-1511-410F-8304-8C96AEA9C296}"/>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89" name="Freeform 71">
            <a:extLst>
              <a:ext uri="{FF2B5EF4-FFF2-40B4-BE49-F238E27FC236}">
                <a16:creationId xmlns:a16="http://schemas.microsoft.com/office/drawing/2014/main" id="{6C7915C9-CE5B-434F-A7C2-1199013FBF27}"/>
              </a:ext>
            </a:extLst>
          </p:cNvPr>
          <p:cNvSpPr>
            <a:spLocks/>
          </p:cNvSpPr>
          <p:nvPr/>
        </p:nvSpPr>
        <p:spPr bwMode="auto">
          <a:xfrm>
            <a:off x="1026621" y="481078"/>
            <a:ext cx="18000" cy="216000"/>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90" name="Group 189">
            <a:extLst>
              <a:ext uri="{FF2B5EF4-FFF2-40B4-BE49-F238E27FC236}">
                <a16:creationId xmlns:a16="http://schemas.microsoft.com/office/drawing/2014/main" id="{51BCE40A-4A32-4E9E-B1BF-4B266985A169}"/>
              </a:ext>
            </a:extLst>
          </p:cNvPr>
          <p:cNvGrpSpPr/>
          <p:nvPr/>
        </p:nvGrpSpPr>
        <p:grpSpPr>
          <a:xfrm>
            <a:off x="680625" y="399147"/>
            <a:ext cx="164464" cy="164464"/>
            <a:chOff x="-365760" y="528320"/>
            <a:chExt cx="1584960" cy="1584960"/>
          </a:xfrm>
        </p:grpSpPr>
        <p:sp>
          <p:nvSpPr>
            <p:cNvPr id="191" name="Freeform 73">
              <a:extLst>
                <a:ext uri="{FF2B5EF4-FFF2-40B4-BE49-F238E27FC236}">
                  <a16:creationId xmlns:a16="http://schemas.microsoft.com/office/drawing/2014/main" id="{4BB03770-4C15-4B24-B51D-D8B59C7F5EFB}"/>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2" name="Oval 191">
              <a:extLst>
                <a:ext uri="{FF2B5EF4-FFF2-40B4-BE49-F238E27FC236}">
                  <a16:creationId xmlns:a16="http://schemas.microsoft.com/office/drawing/2014/main" id="{8A266EA3-7CAA-44F8-8325-BF99137F160D}"/>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93" name="Freeform 71">
            <a:extLst>
              <a:ext uri="{FF2B5EF4-FFF2-40B4-BE49-F238E27FC236}">
                <a16:creationId xmlns:a16="http://schemas.microsoft.com/office/drawing/2014/main" id="{FA2FBC2E-EB3F-4E69-842E-8CCACBA8CB32}"/>
              </a:ext>
            </a:extLst>
          </p:cNvPr>
          <p:cNvSpPr>
            <a:spLocks/>
          </p:cNvSpPr>
          <p:nvPr/>
        </p:nvSpPr>
        <p:spPr bwMode="auto">
          <a:xfrm>
            <a:off x="753494" y="481078"/>
            <a:ext cx="18000" cy="216000"/>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4" name="Freeform 71">
            <a:extLst>
              <a:ext uri="{FF2B5EF4-FFF2-40B4-BE49-F238E27FC236}">
                <a16:creationId xmlns:a16="http://schemas.microsoft.com/office/drawing/2014/main" id="{6BD08325-C23C-4D0E-B5DB-C4845F288F00}"/>
              </a:ext>
            </a:extLst>
          </p:cNvPr>
          <p:cNvSpPr>
            <a:spLocks/>
          </p:cNvSpPr>
          <p:nvPr/>
        </p:nvSpPr>
        <p:spPr bwMode="auto">
          <a:xfrm>
            <a:off x="879780" y="300034"/>
            <a:ext cx="45719" cy="394537"/>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95" name="Group 194">
            <a:extLst>
              <a:ext uri="{FF2B5EF4-FFF2-40B4-BE49-F238E27FC236}">
                <a16:creationId xmlns:a16="http://schemas.microsoft.com/office/drawing/2014/main" id="{318F764A-5BEA-4189-8BB6-1E6C3A0AD2A6}"/>
              </a:ext>
            </a:extLst>
          </p:cNvPr>
          <p:cNvGrpSpPr/>
          <p:nvPr/>
        </p:nvGrpSpPr>
        <p:grpSpPr>
          <a:xfrm>
            <a:off x="736055" y="133700"/>
            <a:ext cx="332668" cy="332668"/>
            <a:chOff x="-365760" y="528320"/>
            <a:chExt cx="1584960" cy="1584960"/>
          </a:xfrm>
        </p:grpSpPr>
        <p:sp>
          <p:nvSpPr>
            <p:cNvPr id="196" name="Freeform 73">
              <a:extLst>
                <a:ext uri="{FF2B5EF4-FFF2-40B4-BE49-F238E27FC236}">
                  <a16:creationId xmlns:a16="http://schemas.microsoft.com/office/drawing/2014/main" id="{9E10BA91-7CF3-47B8-B572-2F9142EDBCDE}"/>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7" name="Oval 196">
              <a:extLst>
                <a:ext uri="{FF2B5EF4-FFF2-40B4-BE49-F238E27FC236}">
                  <a16:creationId xmlns:a16="http://schemas.microsoft.com/office/drawing/2014/main" id="{0DBF5787-5DC0-45CB-B952-73ACFC85BD96}"/>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98" name="Group 197">
            <a:extLst>
              <a:ext uri="{FF2B5EF4-FFF2-40B4-BE49-F238E27FC236}">
                <a16:creationId xmlns:a16="http://schemas.microsoft.com/office/drawing/2014/main" id="{63F60C41-A223-48AD-B850-7AB661E44384}"/>
              </a:ext>
            </a:extLst>
          </p:cNvPr>
          <p:cNvGrpSpPr/>
          <p:nvPr/>
        </p:nvGrpSpPr>
        <p:grpSpPr>
          <a:xfrm>
            <a:off x="556555" y="523883"/>
            <a:ext cx="125439" cy="170688"/>
            <a:chOff x="2597950" y="4764135"/>
            <a:chExt cx="347663" cy="473075"/>
          </a:xfrm>
        </p:grpSpPr>
        <p:sp>
          <p:nvSpPr>
            <p:cNvPr id="199" name="Rectangle: Rounded Corners 198">
              <a:extLst>
                <a:ext uri="{FF2B5EF4-FFF2-40B4-BE49-F238E27FC236}">
                  <a16:creationId xmlns:a16="http://schemas.microsoft.com/office/drawing/2014/main" id="{12F78D0C-A91C-42DD-8235-C6A15C83DAFD}"/>
                </a:ext>
              </a:extLst>
            </p:cNvPr>
            <p:cNvSpPr/>
            <p:nvPr/>
          </p:nvSpPr>
          <p:spPr>
            <a:xfrm>
              <a:off x="2624214" y="4786659"/>
              <a:ext cx="207734" cy="430017"/>
            </a:xfrm>
            <a:prstGeom prst="roundRect">
              <a:avLst/>
            </a:prstGeom>
            <a:solidFill>
              <a:srgbClr val="333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00" name="Group 199">
              <a:extLst>
                <a:ext uri="{FF2B5EF4-FFF2-40B4-BE49-F238E27FC236}">
                  <a16:creationId xmlns:a16="http://schemas.microsoft.com/office/drawing/2014/main" id="{E1C29630-1CA4-4844-9F1B-EDA2CB98183A}"/>
                </a:ext>
              </a:extLst>
            </p:cNvPr>
            <p:cNvGrpSpPr/>
            <p:nvPr/>
          </p:nvGrpSpPr>
          <p:grpSpPr>
            <a:xfrm>
              <a:off x="2597950" y="4764135"/>
              <a:ext cx="347663" cy="473075"/>
              <a:chOff x="460375" y="2430463"/>
              <a:chExt cx="347663" cy="473075"/>
            </a:xfrm>
          </p:grpSpPr>
          <p:sp>
            <p:nvSpPr>
              <p:cNvPr id="201" name="Freeform 58">
                <a:extLst>
                  <a:ext uri="{FF2B5EF4-FFF2-40B4-BE49-F238E27FC236}">
                    <a16:creationId xmlns:a16="http://schemas.microsoft.com/office/drawing/2014/main" id="{D91BEF3F-1410-42B1-9DFC-EB222F5B5B9F}"/>
                  </a:ext>
                </a:extLst>
              </p:cNvPr>
              <p:cNvSpPr>
                <a:spLocks noEditPoints="1"/>
              </p:cNvSpPr>
              <p:nvPr/>
            </p:nvSpPr>
            <p:spPr bwMode="auto">
              <a:xfrm>
                <a:off x="460375" y="2430463"/>
                <a:ext cx="341312" cy="473075"/>
              </a:xfrm>
              <a:custGeom>
                <a:avLst/>
                <a:gdLst>
                  <a:gd name="T0" fmla="*/ 133 w 174"/>
                  <a:gd name="T1" fmla="*/ 105 h 243"/>
                  <a:gd name="T2" fmla="*/ 141 w 174"/>
                  <a:gd name="T3" fmla="*/ 114 h 243"/>
                  <a:gd name="T4" fmla="*/ 149 w 174"/>
                  <a:gd name="T5" fmla="*/ 122 h 243"/>
                  <a:gd name="T6" fmla="*/ 151 w 174"/>
                  <a:gd name="T7" fmla="*/ 124 h 243"/>
                  <a:gd name="T8" fmla="*/ 149 w 174"/>
                  <a:gd name="T9" fmla="*/ 126 h 243"/>
                  <a:gd name="T10" fmla="*/ 151 w 174"/>
                  <a:gd name="T11" fmla="*/ 127 h 243"/>
                  <a:gd name="T12" fmla="*/ 149 w 174"/>
                  <a:gd name="T13" fmla="*/ 129 h 243"/>
                  <a:gd name="T14" fmla="*/ 152 w 174"/>
                  <a:gd name="T15" fmla="*/ 131 h 243"/>
                  <a:gd name="T16" fmla="*/ 146 w 174"/>
                  <a:gd name="T17" fmla="*/ 216 h 243"/>
                  <a:gd name="T18" fmla="*/ 142 w 174"/>
                  <a:gd name="T19" fmla="*/ 216 h 243"/>
                  <a:gd name="T20" fmla="*/ 139 w 174"/>
                  <a:gd name="T21" fmla="*/ 168 h 243"/>
                  <a:gd name="T22" fmla="*/ 128 w 174"/>
                  <a:gd name="T23" fmla="*/ 132 h 243"/>
                  <a:gd name="T24" fmla="*/ 109 w 174"/>
                  <a:gd name="T25" fmla="*/ 0 h 243"/>
                  <a:gd name="T26" fmla="*/ 0 w 174"/>
                  <a:gd name="T27" fmla="*/ 20 h 243"/>
                  <a:gd name="T28" fmla="*/ 19 w 174"/>
                  <a:gd name="T29" fmla="*/ 243 h 243"/>
                  <a:gd name="T30" fmla="*/ 128 w 174"/>
                  <a:gd name="T31" fmla="*/ 224 h 243"/>
                  <a:gd name="T32" fmla="*/ 132 w 174"/>
                  <a:gd name="T33" fmla="*/ 139 h 243"/>
                  <a:gd name="T34" fmla="*/ 135 w 174"/>
                  <a:gd name="T35" fmla="*/ 185 h 243"/>
                  <a:gd name="T36" fmla="*/ 145 w 174"/>
                  <a:gd name="T37" fmla="*/ 221 h 243"/>
                  <a:gd name="T38" fmla="*/ 156 w 174"/>
                  <a:gd name="T39" fmla="*/ 139 h 243"/>
                  <a:gd name="T40" fmla="*/ 159 w 174"/>
                  <a:gd name="T41" fmla="*/ 131 h 243"/>
                  <a:gd name="T42" fmla="*/ 156 w 174"/>
                  <a:gd name="T43" fmla="*/ 129 h 243"/>
                  <a:gd name="T44" fmla="*/ 159 w 174"/>
                  <a:gd name="T45" fmla="*/ 127 h 243"/>
                  <a:gd name="T46" fmla="*/ 156 w 174"/>
                  <a:gd name="T47" fmla="*/ 126 h 243"/>
                  <a:gd name="T48" fmla="*/ 159 w 174"/>
                  <a:gd name="T49" fmla="*/ 124 h 243"/>
                  <a:gd name="T50" fmla="*/ 159 w 174"/>
                  <a:gd name="T51" fmla="*/ 122 h 243"/>
                  <a:gd name="T52" fmla="*/ 167 w 174"/>
                  <a:gd name="T53" fmla="*/ 113 h 243"/>
                  <a:gd name="T54" fmla="*/ 174 w 174"/>
                  <a:gd name="T55" fmla="*/ 92 h 243"/>
                  <a:gd name="T56" fmla="*/ 64 w 174"/>
                  <a:gd name="T57" fmla="*/ 174 h 243"/>
                  <a:gd name="T58" fmla="*/ 64 w 174"/>
                  <a:gd name="T59" fmla="*/ 100 h 243"/>
                  <a:gd name="T60" fmla="*/ 64 w 174"/>
                  <a:gd name="T61" fmla="*/ 174 h 243"/>
                  <a:gd name="T62" fmla="*/ 101 w 174"/>
                  <a:gd name="T63" fmla="*/ 82 h 243"/>
                  <a:gd name="T64" fmla="*/ 16 w 174"/>
                  <a:gd name="T65" fmla="*/ 71 h 243"/>
                  <a:gd name="T66" fmla="*/ 27 w 174"/>
                  <a:gd name="T67" fmla="*/ 21 h 243"/>
                  <a:gd name="T68" fmla="*/ 112 w 174"/>
                  <a:gd name="T69" fmla="*/ 3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243">
                    <a:moveTo>
                      <a:pt x="133" y="92"/>
                    </a:moveTo>
                    <a:cubicBezTo>
                      <a:pt x="133" y="105"/>
                      <a:pt x="133" y="105"/>
                      <a:pt x="133" y="105"/>
                    </a:cubicBezTo>
                    <a:cubicBezTo>
                      <a:pt x="137" y="105"/>
                      <a:pt x="141" y="108"/>
                      <a:pt x="141" y="113"/>
                    </a:cubicBezTo>
                    <a:cubicBezTo>
                      <a:pt x="141" y="114"/>
                      <a:pt x="141" y="114"/>
                      <a:pt x="141" y="114"/>
                    </a:cubicBezTo>
                    <a:cubicBezTo>
                      <a:pt x="141" y="118"/>
                      <a:pt x="144" y="122"/>
                      <a:pt x="148" y="122"/>
                    </a:cubicBezTo>
                    <a:cubicBezTo>
                      <a:pt x="149" y="122"/>
                      <a:pt x="149" y="122"/>
                      <a:pt x="149" y="122"/>
                    </a:cubicBezTo>
                    <a:cubicBezTo>
                      <a:pt x="149" y="124"/>
                      <a:pt x="149" y="124"/>
                      <a:pt x="149" y="124"/>
                    </a:cubicBezTo>
                    <a:cubicBezTo>
                      <a:pt x="151" y="124"/>
                      <a:pt x="151" y="124"/>
                      <a:pt x="151" y="124"/>
                    </a:cubicBezTo>
                    <a:cubicBezTo>
                      <a:pt x="151" y="126"/>
                      <a:pt x="151" y="126"/>
                      <a:pt x="151" y="126"/>
                    </a:cubicBezTo>
                    <a:cubicBezTo>
                      <a:pt x="149" y="126"/>
                      <a:pt x="149" y="126"/>
                      <a:pt x="149" y="126"/>
                    </a:cubicBezTo>
                    <a:cubicBezTo>
                      <a:pt x="149" y="127"/>
                      <a:pt x="149" y="127"/>
                      <a:pt x="149" y="127"/>
                    </a:cubicBezTo>
                    <a:cubicBezTo>
                      <a:pt x="151" y="127"/>
                      <a:pt x="151" y="127"/>
                      <a:pt x="151" y="127"/>
                    </a:cubicBezTo>
                    <a:cubicBezTo>
                      <a:pt x="151" y="129"/>
                      <a:pt x="151" y="129"/>
                      <a:pt x="151" y="129"/>
                    </a:cubicBezTo>
                    <a:cubicBezTo>
                      <a:pt x="149" y="129"/>
                      <a:pt x="149" y="129"/>
                      <a:pt x="149" y="129"/>
                    </a:cubicBezTo>
                    <a:cubicBezTo>
                      <a:pt x="149" y="131"/>
                      <a:pt x="149" y="131"/>
                      <a:pt x="149" y="131"/>
                    </a:cubicBezTo>
                    <a:cubicBezTo>
                      <a:pt x="152" y="131"/>
                      <a:pt x="152" y="131"/>
                      <a:pt x="152" y="131"/>
                    </a:cubicBezTo>
                    <a:cubicBezTo>
                      <a:pt x="152" y="134"/>
                      <a:pt x="152" y="136"/>
                      <a:pt x="152" y="139"/>
                    </a:cubicBezTo>
                    <a:cubicBezTo>
                      <a:pt x="152" y="166"/>
                      <a:pt x="153" y="210"/>
                      <a:pt x="146" y="216"/>
                    </a:cubicBezTo>
                    <a:cubicBezTo>
                      <a:pt x="146" y="217"/>
                      <a:pt x="146" y="217"/>
                      <a:pt x="145" y="217"/>
                    </a:cubicBezTo>
                    <a:cubicBezTo>
                      <a:pt x="144" y="217"/>
                      <a:pt x="143" y="217"/>
                      <a:pt x="142" y="216"/>
                    </a:cubicBezTo>
                    <a:cubicBezTo>
                      <a:pt x="139" y="212"/>
                      <a:pt x="139" y="202"/>
                      <a:pt x="139" y="185"/>
                    </a:cubicBezTo>
                    <a:cubicBezTo>
                      <a:pt x="139" y="180"/>
                      <a:pt x="139" y="174"/>
                      <a:pt x="139" y="168"/>
                    </a:cubicBezTo>
                    <a:cubicBezTo>
                      <a:pt x="139" y="152"/>
                      <a:pt x="138" y="142"/>
                      <a:pt x="135" y="137"/>
                    </a:cubicBezTo>
                    <a:cubicBezTo>
                      <a:pt x="133" y="133"/>
                      <a:pt x="131" y="132"/>
                      <a:pt x="128" y="132"/>
                    </a:cubicBezTo>
                    <a:cubicBezTo>
                      <a:pt x="128" y="20"/>
                      <a:pt x="128" y="20"/>
                      <a:pt x="128" y="20"/>
                    </a:cubicBezTo>
                    <a:cubicBezTo>
                      <a:pt x="128" y="9"/>
                      <a:pt x="119" y="0"/>
                      <a:pt x="109" y="0"/>
                    </a:cubicBezTo>
                    <a:cubicBezTo>
                      <a:pt x="19" y="0"/>
                      <a:pt x="19" y="0"/>
                      <a:pt x="19" y="0"/>
                    </a:cubicBezTo>
                    <a:cubicBezTo>
                      <a:pt x="9" y="0"/>
                      <a:pt x="0" y="9"/>
                      <a:pt x="0" y="20"/>
                    </a:cubicBezTo>
                    <a:cubicBezTo>
                      <a:pt x="0" y="224"/>
                      <a:pt x="0" y="224"/>
                      <a:pt x="0" y="224"/>
                    </a:cubicBezTo>
                    <a:cubicBezTo>
                      <a:pt x="0" y="235"/>
                      <a:pt x="9" y="243"/>
                      <a:pt x="19" y="243"/>
                    </a:cubicBezTo>
                    <a:cubicBezTo>
                      <a:pt x="109" y="243"/>
                      <a:pt x="109" y="243"/>
                      <a:pt x="109" y="243"/>
                    </a:cubicBezTo>
                    <a:cubicBezTo>
                      <a:pt x="119" y="243"/>
                      <a:pt x="128" y="235"/>
                      <a:pt x="128" y="224"/>
                    </a:cubicBezTo>
                    <a:cubicBezTo>
                      <a:pt x="128" y="135"/>
                      <a:pt x="128" y="135"/>
                      <a:pt x="128" y="135"/>
                    </a:cubicBezTo>
                    <a:cubicBezTo>
                      <a:pt x="130" y="136"/>
                      <a:pt x="131" y="136"/>
                      <a:pt x="132" y="139"/>
                    </a:cubicBezTo>
                    <a:cubicBezTo>
                      <a:pt x="134" y="143"/>
                      <a:pt x="136" y="153"/>
                      <a:pt x="136" y="168"/>
                    </a:cubicBezTo>
                    <a:cubicBezTo>
                      <a:pt x="136" y="174"/>
                      <a:pt x="135" y="180"/>
                      <a:pt x="135" y="185"/>
                    </a:cubicBezTo>
                    <a:cubicBezTo>
                      <a:pt x="135" y="204"/>
                      <a:pt x="135" y="214"/>
                      <a:pt x="139" y="218"/>
                    </a:cubicBezTo>
                    <a:cubicBezTo>
                      <a:pt x="141" y="220"/>
                      <a:pt x="143" y="221"/>
                      <a:pt x="145" y="221"/>
                    </a:cubicBezTo>
                    <a:cubicBezTo>
                      <a:pt x="146" y="221"/>
                      <a:pt x="148" y="220"/>
                      <a:pt x="149" y="219"/>
                    </a:cubicBezTo>
                    <a:cubicBezTo>
                      <a:pt x="156" y="212"/>
                      <a:pt x="156" y="179"/>
                      <a:pt x="156" y="139"/>
                    </a:cubicBezTo>
                    <a:cubicBezTo>
                      <a:pt x="156" y="136"/>
                      <a:pt x="156" y="134"/>
                      <a:pt x="156" y="131"/>
                    </a:cubicBezTo>
                    <a:cubicBezTo>
                      <a:pt x="159" y="131"/>
                      <a:pt x="159" y="131"/>
                      <a:pt x="159" y="131"/>
                    </a:cubicBezTo>
                    <a:cubicBezTo>
                      <a:pt x="159" y="129"/>
                      <a:pt x="159" y="129"/>
                      <a:pt x="159" y="129"/>
                    </a:cubicBezTo>
                    <a:cubicBezTo>
                      <a:pt x="156" y="129"/>
                      <a:pt x="156" y="129"/>
                      <a:pt x="156" y="129"/>
                    </a:cubicBezTo>
                    <a:cubicBezTo>
                      <a:pt x="156" y="127"/>
                      <a:pt x="156" y="127"/>
                      <a:pt x="156" y="127"/>
                    </a:cubicBezTo>
                    <a:cubicBezTo>
                      <a:pt x="159" y="127"/>
                      <a:pt x="159" y="127"/>
                      <a:pt x="159" y="127"/>
                    </a:cubicBezTo>
                    <a:cubicBezTo>
                      <a:pt x="159" y="126"/>
                      <a:pt x="159" y="126"/>
                      <a:pt x="159" y="126"/>
                    </a:cubicBezTo>
                    <a:cubicBezTo>
                      <a:pt x="156" y="126"/>
                      <a:pt x="156" y="126"/>
                      <a:pt x="156" y="126"/>
                    </a:cubicBezTo>
                    <a:cubicBezTo>
                      <a:pt x="156" y="124"/>
                      <a:pt x="156" y="124"/>
                      <a:pt x="156" y="124"/>
                    </a:cubicBezTo>
                    <a:cubicBezTo>
                      <a:pt x="159" y="124"/>
                      <a:pt x="159" y="124"/>
                      <a:pt x="159" y="124"/>
                    </a:cubicBezTo>
                    <a:cubicBezTo>
                      <a:pt x="158" y="122"/>
                      <a:pt x="158" y="122"/>
                      <a:pt x="158" y="122"/>
                    </a:cubicBezTo>
                    <a:cubicBezTo>
                      <a:pt x="159" y="122"/>
                      <a:pt x="159" y="122"/>
                      <a:pt x="159" y="122"/>
                    </a:cubicBezTo>
                    <a:cubicBezTo>
                      <a:pt x="163" y="122"/>
                      <a:pt x="167" y="118"/>
                      <a:pt x="167" y="113"/>
                    </a:cubicBezTo>
                    <a:cubicBezTo>
                      <a:pt x="167" y="113"/>
                      <a:pt x="167" y="113"/>
                      <a:pt x="167" y="113"/>
                    </a:cubicBezTo>
                    <a:cubicBezTo>
                      <a:pt x="167" y="108"/>
                      <a:pt x="170" y="105"/>
                      <a:pt x="174" y="105"/>
                    </a:cubicBezTo>
                    <a:cubicBezTo>
                      <a:pt x="174" y="92"/>
                      <a:pt x="174" y="92"/>
                      <a:pt x="174" y="92"/>
                    </a:cubicBezTo>
                    <a:lnTo>
                      <a:pt x="133" y="92"/>
                    </a:lnTo>
                    <a:close/>
                    <a:moveTo>
                      <a:pt x="64" y="174"/>
                    </a:moveTo>
                    <a:cubicBezTo>
                      <a:pt x="44" y="174"/>
                      <a:pt x="27" y="158"/>
                      <a:pt x="27" y="137"/>
                    </a:cubicBezTo>
                    <a:cubicBezTo>
                      <a:pt x="27" y="117"/>
                      <a:pt x="44" y="100"/>
                      <a:pt x="64" y="100"/>
                    </a:cubicBezTo>
                    <a:cubicBezTo>
                      <a:pt x="85" y="100"/>
                      <a:pt x="101" y="117"/>
                      <a:pt x="101" y="137"/>
                    </a:cubicBezTo>
                    <a:cubicBezTo>
                      <a:pt x="101" y="158"/>
                      <a:pt x="85" y="174"/>
                      <a:pt x="64" y="174"/>
                    </a:cubicBezTo>
                    <a:close/>
                    <a:moveTo>
                      <a:pt x="112" y="71"/>
                    </a:moveTo>
                    <a:cubicBezTo>
                      <a:pt x="112" y="77"/>
                      <a:pt x="107" y="82"/>
                      <a:pt x="101" y="82"/>
                    </a:cubicBezTo>
                    <a:cubicBezTo>
                      <a:pt x="27" y="82"/>
                      <a:pt x="27" y="82"/>
                      <a:pt x="27" y="82"/>
                    </a:cubicBezTo>
                    <a:cubicBezTo>
                      <a:pt x="21" y="82"/>
                      <a:pt x="16" y="77"/>
                      <a:pt x="16" y="71"/>
                    </a:cubicBezTo>
                    <a:cubicBezTo>
                      <a:pt x="16" y="32"/>
                      <a:pt x="16" y="32"/>
                      <a:pt x="16" y="32"/>
                    </a:cubicBezTo>
                    <a:cubicBezTo>
                      <a:pt x="16" y="26"/>
                      <a:pt x="21" y="21"/>
                      <a:pt x="27" y="21"/>
                    </a:cubicBezTo>
                    <a:cubicBezTo>
                      <a:pt x="101" y="21"/>
                      <a:pt x="101" y="21"/>
                      <a:pt x="101" y="21"/>
                    </a:cubicBezTo>
                    <a:cubicBezTo>
                      <a:pt x="107" y="21"/>
                      <a:pt x="112" y="26"/>
                      <a:pt x="112" y="32"/>
                    </a:cubicBezTo>
                    <a:lnTo>
                      <a:pt x="112"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2" name="Freeform 59">
                <a:extLst>
                  <a:ext uri="{FF2B5EF4-FFF2-40B4-BE49-F238E27FC236}">
                    <a16:creationId xmlns:a16="http://schemas.microsoft.com/office/drawing/2014/main" id="{816999E1-455A-43B9-B34B-E3CE57739DDA}"/>
                  </a:ext>
                </a:extLst>
              </p:cNvPr>
              <p:cNvSpPr>
                <a:spLocks/>
              </p:cNvSpPr>
              <p:nvPr/>
            </p:nvSpPr>
            <p:spPr bwMode="auto">
              <a:xfrm>
                <a:off x="715963" y="2560638"/>
                <a:ext cx="92075" cy="47625"/>
              </a:xfrm>
              <a:custGeom>
                <a:avLst/>
                <a:gdLst>
                  <a:gd name="T0" fmla="*/ 0 w 47"/>
                  <a:gd name="T1" fmla="*/ 22 h 24"/>
                  <a:gd name="T2" fmla="*/ 3 w 47"/>
                  <a:gd name="T3" fmla="*/ 22 h 24"/>
                  <a:gd name="T4" fmla="*/ 3 w 47"/>
                  <a:gd name="T5" fmla="*/ 24 h 24"/>
                  <a:gd name="T6" fmla="*/ 3 w 47"/>
                  <a:gd name="T7" fmla="*/ 22 h 24"/>
                  <a:gd name="T8" fmla="*/ 44 w 47"/>
                  <a:gd name="T9" fmla="*/ 22 h 24"/>
                  <a:gd name="T10" fmla="*/ 44 w 47"/>
                  <a:gd name="T11" fmla="*/ 22 h 24"/>
                  <a:gd name="T12" fmla="*/ 47 w 47"/>
                  <a:gd name="T13" fmla="*/ 22 h 24"/>
                  <a:gd name="T14" fmla="*/ 47 w 47"/>
                  <a:gd name="T15" fmla="*/ 19 h 24"/>
                  <a:gd name="T16" fmla="*/ 35 w 47"/>
                  <a:gd name="T17" fmla="*/ 19 h 24"/>
                  <a:gd name="T18" fmla="*/ 35 w 47"/>
                  <a:gd name="T19" fmla="*/ 3 h 24"/>
                  <a:gd name="T20" fmla="*/ 34 w 47"/>
                  <a:gd name="T21" fmla="*/ 1 h 24"/>
                  <a:gd name="T22" fmla="*/ 32 w 47"/>
                  <a:gd name="T23" fmla="*/ 0 h 24"/>
                  <a:gd name="T24" fmla="*/ 32 w 47"/>
                  <a:gd name="T25" fmla="*/ 0 h 24"/>
                  <a:gd name="T26" fmla="*/ 30 w 47"/>
                  <a:gd name="T27" fmla="*/ 3 h 24"/>
                  <a:gd name="T28" fmla="*/ 30 w 47"/>
                  <a:gd name="T29" fmla="*/ 19 h 24"/>
                  <a:gd name="T30" fmla="*/ 17 w 47"/>
                  <a:gd name="T31" fmla="*/ 19 h 24"/>
                  <a:gd name="T32" fmla="*/ 17 w 47"/>
                  <a:gd name="T33" fmla="*/ 3 h 24"/>
                  <a:gd name="T34" fmla="*/ 15 w 47"/>
                  <a:gd name="T35" fmla="*/ 0 h 24"/>
                  <a:gd name="T36" fmla="*/ 14 w 47"/>
                  <a:gd name="T37" fmla="*/ 0 h 24"/>
                  <a:gd name="T38" fmla="*/ 13 w 47"/>
                  <a:gd name="T39" fmla="*/ 1 h 24"/>
                  <a:gd name="T40" fmla="*/ 12 w 47"/>
                  <a:gd name="T41" fmla="*/ 3 h 24"/>
                  <a:gd name="T42" fmla="*/ 12 w 47"/>
                  <a:gd name="T43" fmla="*/ 19 h 24"/>
                  <a:gd name="T44" fmla="*/ 0 w 47"/>
                  <a:gd name="T45" fmla="*/ 19 h 24"/>
                  <a:gd name="T46" fmla="*/ 0 w 47"/>
                  <a:gd name="T4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24">
                    <a:moveTo>
                      <a:pt x="0" y="22"/>
                    </a:moveTo>
                    <a:cubicBezTo>
                      <a:pt x="3" y="22"/>
                      <a:pt x="3" y="22"/>
                      <a:pt x="3" y="22"/>
                    </a:cubicBezTo>
                    <a:cubicBezTo>
                      <a:pt x="3" y="24"/>
                      <a:pt x="3" y="24"/>
                      <a:pt x="3" y="24"/>
                    </a:cubicBezTo>
                    <a:cubicBezTo>
                      <a:pt x="3" y="22"/>
                      <a:pt x="3" y="22"/>
                      <a:pt x="3" y="22"/>
                    </a:cubicBezTo>
                    <a:cubicBezTo>
                      <a:pt x="44" y="22"/>
                      <a:pt x="44" y="22"/>
                      <a:pt x="44" y="22"/>
                    </a:cubicBezTo>
                    <a:cubicBezTo>
                      <a:pt x="44" y="22"/>
                      <a:pt x="44" y="22"/>
                      <a:pt x="44" y="22"/>
                    </a:cubicBezTo>
                    <a:cubicBezTo>
                      <a:pt x="47" y="22"/>
                      <a:pt x="47" y="22"/>
                      <a:pt x="47" y="22"/>
                    </a:cubicBezTo>
                    <a:cubicBezTo>
                      <a:pt x="47" y="19"/>
                      <a:pt x="47" y="19"/>
                      <a:pt x="47" y="19"/>
                    </a:cubicBezTo>
                    <a:cubicBezTo>
                      <a:pt x="35" y="19"/>
                      <a:pt x="35" y="19"/>
                      <a:pt x="35" y="19"/>
                    </a:cubicBezTo>
                    <a:cubicBezTo>
                      <a:pt x="35" y="3"/>
                      <a:pt x="35" y="3"/>
                      <a:pt x="35" y="3"/>
                    </a:cubicBezTo>
                    <a:cubicBezTo>
                      <a:pt x="35" y="2"/>
                      <a:pt x="35" y="2"/>
                      <a:pt x="34" y="1"/>
                    </a:cubicBezTo>
                    <a:cubicBezTo>
                      <a:pt x="34" y="1"/>
                      <a:pt x="33" y="0"/>
                      <a:pt x="32" y="0"/>
                    </a:cubicBezTo>
                    <a:cubicBezTo>
                      <a:pt x="32" y="0"/>
                      <a:pt x="32" y="0"/>
                      <a:pt x="32" y="0"/>
                    </a:cubicBezTo>
                    <a:cubicBezTo>
                      <a:pt x="31" y="0"/>
                      <a:pt x="30" y="1"/>
                      <a:pt x="30" y="3"/>
                    </a:cubicBezTo>
                    <a:cubicBezTo>
                      <a:pt x="30" y="19"/>
                      <a:pt x="30" y="19"/>
                      <a:pt x="30" y="19"/>
                    </a:cubicBezTo>
                    <a:cubicBezTo>
                      <a:pt x="17" y="19"/>
                      <a:pt x="17" y="19"/>
                      <a:pt x="17" y="19"/>
                    </a:cubicBezTo>
                    <a:cubicBezTo>
                      <a:pt x="17" y="3"/>
                      <a:pt x="17" y="3"/>
                      <a:pt x="17" y="3"/>
                    </a:cubicBezTo>
                    <a:cubicBezTo>
                      <a:pt x="17" y="1"/>
                      <a:pt x="16" y="0"/>
                      <a:pt x="15" y="0"/>
                    </a:cubicBezTo>
                    <a:cubicBezTo>
                      <a:pt x="14" y="0"/>
                      <a:pt x="14" y="0"/>
                      <a:pt x="14" y="0"/>
                    </a:cubicBezTo>
                    <a:cubicBezTo>
                      <a:pt x="14" y="0"/>
                      <a:pt x="13" y="1"/>
                      <a:pt x="13" y="1"/>
                    </a:cubicBezTo>
                    <a:cubicBezTo>
                      <a:pt x="12" y="2"/>
                      <a:pt x="12" y="2"/>
                      <a:pt x="12" y="3"/>
                    </a:cubicBezTo>
                    <a:cubicBezTo>
                      <a:pt x="12" y="19"/>
                      <a:pt x="12" y="19"/>
                      <a:pt x="12" y="19"/>
                    </a:cubicBezTo>
                    <a:cubicBezTo>
                      <a:pt x="0" y="19"/>
                      <a:pt x="0" y="19"/>
                      <a:pt x="0" y="19"/>
                    </a:cubicBez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3" name="Freeform 60">
                <a:extLst>
                  <a:ext uri="{FF2B5EF4-FFF2-40B4-BE49-F238E27FC236}">
                    <a16:creationId xmlns:a16="http://schemas.microsoft.com/office/drawing/2014/main" id="{7D500100-BC41-47CD-850E-71B4B49F2BA2}"/>
                  </a:ext>
                </a:extLst>
              </p:cNvPr>
              <p:cNvSpPr>
                <a:spLocks/>
              </p:cNvSpPr>
              <p:nvPr/>
            </p:nvSpPr>
            <p:spPr bwMode="auto">
              <a:xfrm>
                <a:off x="552450" y="2646363"/>
                <a:ext cx="66675" cy="111125"/>
              </a:xfrm>
              <a:custGeom>
                <a:avLst/>
                <a:gdLst>
                  <a:gd name="T0" fmla="*/ 16 w 42"/>
                  <a:gd name="T1" fmla="*/ 32 h 70"/>
                  <a:gd name="T2" fmla="*/ 41 w 42"/>
                  <a:gd name="T3" fmla="*/ 0 h 70"/>
                  <a:gd name="T4" fmla="*/ 24 w 42"/>
                  <a:gd name="T5" fmla="*/ 0 h 70"/>
                  <a:gd name="T6" fmla="*/ 4 w 42"/>
                  <a:gd name="T7" fmla="*/ 33 h 70"/>
                  <a:gd name="T8" fmla="*/ 0 w 42"/>
                  <a:gd name="T9" fmla="*/ 41 h 70"/>
                  <a:gd name="T10" fmla="*/ 8 w 42"/>
                  <a:gd name="T11" fmla="*/ 41 h 70"/>
                  <a:gd name="T12" fmla="*/ 24 w 42"/>
                  <a:gd name="T13" fmla="*/ 41 h 70"/>
                  <a:gd name="T14" fmla="*/ 4 w 42"/>
                  <a:gd name="T15" fmla="*/ 70 h 70"/>
                  <a:gd name="T16" fmla="*/ 36 w 42"/>
                  <a:gd name="T17" fmla="*/ 38 h 70"/>
                  <a:gd name="T18" fmla="*/ 42 w 42"/>
                  <a:gd name="T19" fmla="*/ 32 h 70"/>
                  <a:gd name="T20" fmla="*/ 33 w 42"/>
                  <a:gd name="T21" fmla="*/ 32 h 70"/>
                  <a:gd name="T22" fmla="*/ 16 w 42"/>
                  <a:gd name="T23"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70">
                    <a:moveTo>
                      <a:pt x="16" y="32"/>
                    </a:moveTo>
                    <a:lnTo>
                      <a:pt x="41" y="0"/>
                    </a:lnTo>
                    <a:lnTo>
                      <a:pt x="24" y="0"/>
                    </a:lnTo>
                    <a:lnTo>
                      <a:pt x="4" y="33"/>
                    </a:lnTo>
                    <a:lnTo>
                      <a:pt x="0" y="41"/>
                    </a:lnTo>
                    <a:lnTo>
                      <a:pt x="8" y="41"/>
                    </a:lnTo>
                    <a:lnTo>
                      <a:pt x="24" y="41"/>
                    </a:lnTo>
                    <a:lnTo>
                      <a:pt x="4" y="70"/>
                    </a:lnTo>
                    <a:lnTo>
                      <a:pt x="36" y="38"/>
                    </a:lnTo>
                    <a:lnTo>
                      <a:pt x="42" y="32"/>
                    </a:lnTo>
                    <a:lnTo>
                      <a:pt x="33" y="32"/>
                    </a:lnTo>
                    <a:lnTo>
                      <a:pt x="16"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grpSp>
      <p:grpSp>
        <p:nvGrpSpPr>
          <p:cNvPr id="204" name="Group 203">
            <a:extLst>
              <a:ext uri="{FF2B5EF4-FFF2-40B4-BE49-F238E27FC236}">
                <a16:creationId xmlns:a16="http://schemas.microsoft.com/office/drawing/2014/main" id="{09F3661E-EBE9-4A19-AE9E-3BDAFACF4013}"/>
              </a:ext>
            </a:extLst>
          </p:cNvPr>
          <p:cNvGrpSpPr/>
          <p:nvPr/>
        </p:nvGrpSpPr>
        <p:grpSpPr>
          <a:xfrm>
            <a:off x="152374" y="563611"/>
            <a:ext cx="189603" cy="139836"/>
            <a:chOff x="-309466" y="1115568"/>
            <a:chExt cx="1559783" cy="1150375"/>
          </a:xfrm>
        </p:grpSpPr>
        <p:sp>
          <p:nvSpPr>
            <p:cNvPr id="205" name="Freeform: Shape 204">
              <a:extLst>
                <a:ext uri="{FF2B5EF4-FFF2-40B4-BE49-F238E27FC236}">
                  <a16:creationId xmlns:a16="http://schemas.microsoft.com/office/drawing/2014/main" id="{B2F087B6-783B-45A8-9872-D8FBF386BC7B}"/>
                </a:ext>
              </a:extLst>
            </p:cNvPr>
            <p:cNvSpPr/>
            <p:nvPr/>
          </p:nvSpPr>
          <p:spPr>
            <a:xfrm>
              <a:off x="-268224" y="1115568"/>
              <a:ext cx="1475232" cy="902208"/>
            </a:xfrm>
            <a:custGeom>
              <a:avLst/>
              <a:gdLst>
                <a:gd name="connsiteX0" fmla="*/ 134112 w 1475232"/>
                <a:gd name="connsiteY0" fmla="*/ 0 h 902208"/>
                <a:gd name="connsiteX1" fmla="*/ 1353312 w 1475232"/>
                <a:gd name="connsiteY1" fmla="*/ 18288 h 902208"/>
                <a:gd name="connsiteX2" fmla="*/ 1475232 w 1475232"/>
                <a:gd name="connsiteY2" fmla="*/ 902208 h 902208"/>
                <a:gd name="connsiteX3" fmla="*/ 0 w 1475232"/>
                <a:gd name="connsiteY3" fmla="*/ 902208 h 902208"/>
                <a:gd name="connsiteX4" fmla="*/ 134112 w 1475232"/>
                <a:gd name="connsiteY4" fmla="*/ 0 h 90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232" h="902208">
                  <a:moveTo>
                    <a:pt x="134112" y="0"/>
                  </a:moveTo>
                  <a:lnTo>
                    <a:pt x="1353312" y="18288"/>
                  </a:lnTo>
                  <a:lnTo>
                    <a:pt x="1475232" y="902208"/>
                  </a:lnTo>
                  <a:lnTo>
                    <a:pt x="0" y="902208"/>
                  </a:lnTo>
                  <a:lnTo>
                    <a:pt x="134112"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06" name="Picture 205">
              <a:extLst>
                <a:ext uri="{FF2B5EF4-FFF2-40B4-BE49-F238E27FC236}">
                  <a16:creationId xmlns:a16="http://schemas.microsoft.com/office/drawing/2014/main" id="{C2B5B6FC-10F7-45D2-87CD-BDE3359F0F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466" y="1118450"/>
              <a:ext cx="1559783" cy="1147493"/>
            </a:xfrm>
            <a:prstGeom prst="rect">
              <a:avLst/>
            </a:prstGeom>
          </p:spPr>
        </p:pic>
      </p:grpSp>
      <p:cxnSp>
        <p:nvCxnSpPr>
          <p:cNvPr id="207" name="Straight Connector 206">
            <a:extLst>
              <a:ext uri="{FF2B5EF4-FFF2-40B4-BE49-F238E27FC236}">
                <a16:creationId xmlns:a16="http://schemas.microsoft.com/office/drawing/2014/main" id="{4FB4793A-BD38-40A7-ABEE-68B47F232328}"/>
              </a:ext>
            </a:extLst>
          </p:cNvPr>
          <p:cNvCxnSpPr/>
          <p:nvPr/>
        </p:nvCxnSpPr>
        <p:spPr>
          <a:xfrm flipH="1">
            <a:off x="0" y="697078"/>
            <a:ext cx="1512000" cy="0"/>
          </a:xfrm>
          <a:prstGeom prst="line">
            <a:avLst/>
          </a:prstGeom>
          <a:ln w="9525">
            <a:solidFill>
              <a:srgbClr val="646464"/>
            </a:solidFill>
            <a:tailEnd type="none"/>
          </a:ln>
        </p:spPr>
        <p:style>
          <a:lnRef idx="1">
            <a:schemeClr val="accent1"/>
          </a:lnRef>
          <a:fillRef idx="0">
            <a:schemeClr val="accent1"/>
          </a:fillRef>
          <a:effectRef idx="0">
            <a:schemeClr val="accent1"/>
          </a:effectRef>
          <a:fontRef idx="minor">
            <a:schemeClr val="tx1"/>
          </a:fontRef>
        </p:style>
      </p:cxnSp>
      <p:grpSp>
        <p:nvGrpSpPr>
          <p:cNvPr id="208" name="Group 207">
            <a:extLst>
              <a:ext uri="{FF2B5EF4-FFF2-40B4-BE49-F238E27FC236}">
                <a16:creationId xmlns:a16="http://schemas.microsoft.com/office/drawing/2014/main" id="{48E1BFE2-E1BB-4FA8-8BDE-8923DBF1B075}"/>
              </a:ext>
            </a:extLst>
          </p:cNvPr>
          <p:cNvGrpSpPr/>
          <p:nvPr/>
        </p:nvGrpSpPr>
        <p:grpSpPr>
          <a:xfrm>
            <a:off x="1430409" y="830448"/>
            <a:ext cx="162000" cy="192778"/>
            <a:chOff x="1430409" y="830448"/>
            <a:chExt cx="162000" cy="192778"/>
          </a:xfrm>
        </p:grpSpPr>
        <p:sp>
          <p:nvSpPr>
            <p:cNvPr id="209" name="Freeform: Shape 208">
              <a:extLst>
                <a:ext uri="{FF2B5EF4-FFF2-40B4-BE49-F238E27FC236}">
                  <a16:creationId xmlns:a16="http://schemas.microsoft.com/office/drawing/2014/main" id="{DFBDD2FE-BBFF-4606-B242-740FC932CA1D}"/>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0" name="Trapezoid 6">
              <a:extLst>
                <a:ext uri="{FF2B5EF4-FFF2-40B4-BE49-F238E27FC236}">
                  <a16:creationId xmlns:a16="http://schemas.microsoft.com/office/drawing/2014/main" id="{6B3A2352-6076-423C-86CD-18644B9CC6CC}"/>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11" name="Group 210">
            <a:extLst>
              <a:ext uri="{FF2B5EF4-FFF2-40B4-BE49-F238E27FC236}">
                <a16:creationId xmlns:a16="http://schemas.microsoft.com/office/drawing/2014/main" id="{3CAA6356-413F-4052-A22E-1EC94CE1BFE7}"/>
              </a:ext>
            </a:extLst>
          </p:cNvPr>
          <p:cNvGrpSpPr/>
          <p:nvPr/>
        </p:nvGrpSpPr>
        <p:grpSpPr>
          <a:xfrm>
            <a:off x="1430409" y="830448"/>
            <a:ext cx="162000" cy="192778"/>
            <a:chOff x="1430409" y="830448"/>
            <a:chExt cx="162000" cy="192778"/>
          </a:xfrm>
          <a:effectLst>
            <a:glow rad="114300">
              <a:schemeClr val="bg2">
                <a:alpha val="12000"/>
              </a:schemeClr>
            </a:glow>
          </a:effectLst>
        </p:grpSpPr>
        <p:sp>
          <p:nvSpPr>
            <p:cNvPr id="212" name="Freeform: Shape 211">
              <a:extLst>
                <a:ext uri="{FF2B5EF4-FFF2-40B4-BE49-F238E27FC236}">
                  <a16:creationId xmlns:a16="http://schemas.microsoft.com/office/drawing/2014/main" id="{807A0B9B-5CB8-4707-8FC0-2D58DB49D31D}"/>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3" name="Trapezoid 6">
              <a:extLst>
                <a:ext uri="{FF2B5EF4-FFF2-40B4-BE49-F238E27FC236}">
                  <a16:creationId xmlns:a16="http://schemas.microsoft.com/office/drawing/2014/main" id="{2DDAA1DB-A0DF-43AA-B09F-C9A2C26212A9}"/>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14" name="Group 213">
            <a:extLst>
              <a:ext uri="{FF2B5EF4-FFF2-40B4-BE49-F238E27FC236}">
                <a16:creationId xmlns:a16="http://schemas.microsoft.com/office/drawing/2014/main" id="{02DE38EE-679C-4732-87EE-2C8AB6E0FDD8}"/>
              </a:ext>
            </a:extLst>
          </p:cNvPr>
          <p:cNvGrpSpPr/>
          <p:nvPr/>
        </p:nvGrpSpPr>
        <p:grpSpPr>
          <a:xfrm>
            <a:off x="1474945" y="693511"/>
            <a:ext cx="72929" cy="126340"/>
            <a:chOff x="1582982" y="0"/>
            <a:chExt cx="1286251" cy="2181641"/>
          </a:xfrm>
        </p:grpSpPr>
        <p:sp>
          <p:nvSpPr>
            <p:cNvPr id="215" name="Freeform 47">
              <a:extLst>
                <a:ext uri="{FF2B5EF4-FFF2-40B4-BE49-F238E27FC236}">
                  <a16:creationId xmlns:a16="http://schemas.microsoft.com/office/drawing/2014/main" id="{B5831905-3EFF-4623-8733-48B6F503B747}"/>
                </a:ext>
              </a:extLst>
            </p:cNvPr>
            <p:cNvSpPr>
              <a:spLocks/>
            </p:cNvSpPr>
            <p:nvPr/>
          </p:nvSpPr>
          <p:spPr bwMode="auto">
            <a:xfrm flipV="1">
              <a:off x="1582982" y="1717640"/>
              <a:ext cx="1286251" cy="194665"/>
            </a:xfrm>
            <a:prstGeom prst="roundRect">
              <a:avLst>
                <a:gd name="adj" fmla="val 47091"/>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6" name="Freeform 48">
              <a:extLst>
                <a:ext uri="{FF2B5EF4-FFF2-40B4-BE49-F238E27FC236}">
                  <a16:creationId xmlns:a16="http://schemas.microsoft.com/office/drawing/2014/main" id="{EC37228A-DD90-4F7F-AF7A-AF3CC24F508C}"/>
                </a:ext>
              </a:extLst>
            </p:cNvPr>
            <p:cNvSpPr>
              <a:spLocks/>
            </p:cNvSpPr>
            <p:nvPr/>
          </p:nvSpPr>
          <p:spPr bwMode="auto">
            <a:xfrm flipV="1">
              <a:off x="1582982" y="1448304"/>
              <a:ext cx="1286251" cy="194665"/>
            </a:xfrm>
            <a:prstGeom prst="roundRect">
              <a:avLst>
                <a:gd name="adj" fmla="val 50000"/>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7" name="Freeform 49">
              <a:extLst>
                <a:ext uri="{FF2B5EF4-FFF2-40B4-BE49-F238E27FC236}">
                  <a16:creationId xmlns:a16="http://schemas.microsoft.com/office/drawing/2014/main" id="{28774053-738F-4045-B859-9CAC70251902}"/>
                </a:ext>
              </a:extLst>
            </p:cNvPr>
            <p:cNvSpPr>
              <a:spLocks/>
            </p:cNvSpPr>
            <p:nvPr/>
          </p:nvSpPr>
          <p:spPr bwMode="auto">
            <a:xfrm flipV="1">
              <a:off x="1900727" y="1132550"/>
              <a:ext cx="650762" cy="473631"/>
            </a:xfrm>
            <a:custGeom>
              <a:avLst/>
              <a:gdLst>
                <a:gd name="T0" fmla="*/ 4 w 49"/>
                <a:gd name="T1" fmla="*/ 0 h 36"/>
                <a:gd name="T2" fmla="*/ 3 w 49"/>
                <a:gd name="T3" fmla="*/ 0 h 36"/>
                <a:gd name="T4" fmla="*/ 0 w 49"/>
                <a:gd name="T5" fmla="*/ 12 h 36"/>
                <a:gd name="T6" fmla="*/ 24 w 49"/>
                <a:gd name="T7" fmla="*/ 36 h 36"/>
                <a:gd name="T8" fmla="*/ 49 w 49"/>
                <a:gd name="T9" fmla="*/ 12 h 36"/>
                <a:gd name="T10" fmla="*/ 46 w 49"/>
                <a:gd name="T11" fmla="*/ 0 h 36"/>
                <a:gd name="T12" fmla="*/ 4 w 49"/>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9" h="36">
                  <a:moveTo>
                    <a:pt x="4" y="0"/>
                  </a:moveTo>
                  <a:cubicBezTo>
                    <a:pt x="4" y="0"/>
                    <a:pt x="4" y="0"/>
                    <a:pt x="3" y="0"/>
                  </a:cubicBezTo>
                  <a:cubicBezTo>
                    <a:pt x="1" y="3"/>
                    <a:pt x="0" y="7"/>
                    <a:pt x="0" y="12"/>
                  </a:cubicBezTo>
                  <a:cubicBezTo>
                    <a:pt x="0" y="25"/>
                    <a:pt x="11" y="36"/>
                    <a:pt x="24" y="36"/>
                  </a:cubicBezTo>
                  <a:cubicBezTo>
                    <a:pt x="38" y="36"/>
                    <a:pt x="49" y="25"/>
                    <a:pt x="49" y="12"/>
                  </a:cubicBezTo>
                  <a:cubicBezTo>
                    <a:pt x="49" y="8"/>
                    <a:pt x="48" y="4"/>
                    <a:pt x="46" y="0"/>
                  </a:cubicBezTo>
                  <a:cubicBezTo>
                    <a:pt x="32" y="1"/>
                    <a:pt x="18" y="2"/>
                    <a:pt x="4" y="0"/>
                  </a:cubicBezTo>
                  <a:close/>
                </a:path>
              </a:pathLst>
            </a:cu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8" name="Freeform 47">
              <a:extLst>
                <a:ext uri="{FF2B5EF4-FFF2-40B4-BE49-F238E27FC236}">
                  <a16:creationId xmlns:a16="http://schemas.microsoft.com/office/drawing/2014/main" id="{2E042CBB-3D44-4122-A10C-0C82C23E46CC}"/>
                </a:ext>
              </a:extLst>
            </p:cNvPr>
            <p:cNvSpPr>
              <a:spLocks/>
            </p:cNvSpPr>
            <p:nvPr/>
          </p:nvSpPr>
          <p:spPr bwMode="auto">
            <a:xfrm flipV="1">
              <a:off x="1582982" y="1986976"/>
              <a:ext cx="1286251" cy="194665"/>
            </a:xfrm>
            <a:prstGeom prst="roundRect">
              <a:avLst>
                <a:gd name="adj" fmla="val 43512"/>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9" name="Rectangle 218">
              <a:extLst>
                <a:ext uri="{FF2B5EF4-FFF2-40B4-BE49-F238E27FC236}">
                  <a16:creationId xmlns:a16="http://schemas.microsoft.com/office/drawing/2014/main" id="{F3A1EC2B-C439-4787-9346-E344FA0E02F2}"/>
                </a:ext>
              </a:extLst>
            </p:cNvPr>
            <p:cNvSpPr/>
            <p:nvPr/>
          </p:nvSpPr>
          <p:spPr>
            <a:xfrm>
              <a:off x="2155711" y="0"/>
              <a:ext cx="140778" cy="1137890"/>
            </a:xfrm>
            <a:prstGeom prst="rect">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73" name="Rectangle 72">
            <a:extLst>
              <a:ext uri="{FF2B5EF4-FFF2-40B4-BE49-F238E27FC236}">
                <a16:creationId xmlns:a16="http://schemas.microsoft.com/office/drawing/2014/main" id="{87C09221-4C9B-40BA-9BFA-18E1689E053E}"/>
              </a:ext>
            </a:extLst>
          </p:cNvPr>
          <p:cNvSpPr/>
          <p:nvPr/>
        </p:nvSpPr>
        <p:spPr>
          <a:xfrm>
            <a:off x="570755" y="3165317"/>
            <a:ext cx="4842130" cy="900114"/>
          </a:xfrm>
          <a:prstGeom prst="rect">
            <a:avLst/>
          </a:prstGeom>
          <a:noFill/>
          <a:ln w="25400" cap="flat" cmpd="sng" algn="ctr">
            <a:noFill/>
            <a:prstDash val="solid"/>
          </a:ln>
          <a:effectLst/>
        </p:spPr>
        <p:txBody>
          <a:bodyPr rtlCol="0" anchor="t" anchorCtr="0"/>
          <a:lstStyle/>
          <a:p>
            <a:pPr marL="171450" indent="-171450" fontAlgn="auto">
              <a:lnSpc>
                <a:spcPct val="110000"/>
              </a:lnSpc>
              <a:buClr>
                <a:srgbClr val="FFE600"/>
              </a:buClr>
              <a:buSzPct val="70000"/>
              <a:buFont typeface="Arial" panose="020B0604020202020204" pitchFamily="34" charset="0"/>
              <a:buChar char="►"/>
              <a:defRPr/>
            </a:pPr>
            <a:r>
              <a:rPr lang="en-GB" sz="1050" dirty="0">
                <a:solidFill>
                  <a:schemeClr val="bg1"/>
                </a:solidFill>
              </a:rPr>
              <a:t>Raw data: e.g. carbon  emissions, gender of board members</a:t>
            </a:r>
          </a:p>
          <a:p>
            <a:pPr marL="171450" indent="-171450" fontAlgn="auto">
              <a:lnSpc>
                <a:spcPct val="110000"/>
              </a:lnSpc>
              <a:buClr>
                <a:srgbClr val="FFE600"/>
              </a:buClr>
              <a:buSzPct val="70000"/>
              <a:buFont typeface="Arial" panose="020B0604020202020204" pitchFamily="34" charset="0"/>
              <a:buChar char="►"/>
              <a:defRPr/>
            </a:pPr>
            <a:r>
              <a:rPr lang="en-GB" sz="1050" dirty="0">
                <a:solidFill>
                  <a:schemeClr val="bg1"/>
                </a:solidFill>
              </a:rPr>
              <a:t>Scores/ratings: Provide ESG metrics for thousands of companies</a:t>
            </a:r>
          </a:p>
          <a:p>
            <a:pPr marL="171450" indent="-171450" fontAlgn="auto">
              <a:lnSpc>
                <a:spcPct val="110000"/>
              </a:lnSpc>
              <a:buClr>
                <a:srgbClr val="FFE600"/>
              </a:buClr>
              <a:buSzPct val="70000"/>
              <a:buFont typeface="Arial" panose="020B0604020202020204" pitchFamily="34" charset="0"/>
              <a:buChar char="►"/>
              <a:defRPr/>
            </a:pPr>
            <a:r>
              <a:rPr lang="en-GB" sz="1050" dirty="0">
                <a:solidFill>
                  <a:schemeClr val="bg1"/>
                </a:solidFill>
              </a:rPr>
              <a:t>Big Data Aggregators ESG Sentiment analysis</a:t>
            </a:r>
          </a:p>
          <a:p>
            <a:pPr marL="171450" indent="-171450" fontAlgn="auto">
              <a:lnSpc>
                <a:spcPct val="110000"/>
              </a:lnSpc>
              <a:buClr>
                <a:srgbClr val="FFE600"/>
              </a:buClr>
              <a:buSzPct val="70000"/>
              <a:buFont typeface="Arial" panose="020B0604020202020204" pitchFamily="34" charset="0"/>
              <a:buChar char="►"/>
              <a:defRPr/>
            </a:pPr>
            <a:r>
              <a:rPr lang="en-GB" sz="1050" dirty="0">
                <a:solidFill>
                  <a:schemeClr val="bg1"/>
                </a:solidFill>
              </a:rPr>
              <a:t>Risk assessment providers: ESG Risk modelling/scores</a:t>
            </a:r>
          </a:p>
        </p:txBody>
      </p:sp>
      <p:sp>
        <p:nvSpPr>
          <p:cNvPr id="74" name="Rectangle 73">
            <a:extLst>
              <a:ext uri="{FF2B5EF4-FFF2-40B4-BE49-F238E27FC236}">
                <a16:creationId xmlns:a16="http://schemas.microsoft.com/office/drawing/2014/main" id="{735BAAEA-E213-4C09-B7C4-F24189F5280E}"/>
              </a:ext>
            </a:extLst>
          </p:cNvPr>
          <p:cNvSpPr/>
          <p:nvPr/>
        </p:nvSpPr>
        <p:spPr>
          <a:xfrm>
            <a:off x="570753" y="2963082"/>
            <a:ext cx="4649589" cy="278434"/>
          </a:xfrm>
          <a:prstGeom prst="rect">
            <a:avLst/>
          </a:prstGeom>
          <a:noFill/>
          <a:ln w="25400" cap="flat" cmpd="sng" algn="ctr">
            <a:noFill/>
            <a:prstDash val="solid"/>
          </a:ln>
          <a:effectLst/>
        </p:spPr>
        <p:txBody>
          <a:bodyPr rtlCol="0" anchor="ctr" anchorCtr="0"/>
          <a:lstStyle/>
          <a:p>
            <a:pPr defTabSz="1069848" fontAlgn="auto">
              <a:spcBef>
                <a:spcPts val="0"/>
              </a:spcBef>
              <a:spcAft>
                <a:spcPts val="0"/>
              </a:spcAft>
              <a:defRPr/>
            </a:pPr>
            <a:r>
              <a:rPr lang="en-GB" sz="1400" b="1" kern="0" dirty="0">
                <a:solidFill>
                  <a:schemeClr val="bg2"/>
                </a:solidFill>
                <a:latin typeface="EYInterstate Light" panose="02000506000000020004" pitchFamily="2" charset="0"/>
              </a:rPr>
              <a:t>New Data sources to Integrate</a:t>
            </a:r>
          </a:p>
        </p:txBody>
      </p:sp>
      <p:sp>
        <p:nvSpPr>
          <p:cNvPr id="75" name="Rectangle 74">
            <a:extLst>
              <a:ext uri="{FF2B5EF4-FFF2-40B4-BE49-F238E27FC236}">
                <a16:creationId xmlns:a16="http://schemas.microsoft.com/office/drawing/2014/main" id="{2AE10EBE-C494-480F-A73C-D214CCE685CD}"/>
              </a:ext>
            </a:extLst>
          </p:cNvPr>
          <p:cNvSpPr/>
          <p:nvPr/>
        </p:nvSpPr>
        <p:spPr>
          <a:xfrm>
            <a:off x="570751" y="4393526"/>
            <a:ext cx="5626727" cy="726318"/>
          </a:xfrm>
          <a:prstGeom prst="rect">
            <a:avLst/>
          </a:prstGeom>
          <a:noFill/>
          <a:ln w="25400" cap="flat" cmpd="sng" algn="ctr">
            <a:noFill/>
            <a:prstDash val="solid"/>
          </a:ln>
          <a:effectLst/>
        </p:spPr>
        <p:txBody>
          <a:bodyPr rtlCol="0" anchor="t" anchorCtr="0"/>
          <a:lstStyle/>
          <a:p>
            <a:pPr marL="171450" indent="-171450">
              <a:lnSpc>
                <a:spcPct val="110000"/>
              </a:lnSpc>
              <a:buClr>
                <a:srgbClr val="FFE600"/>
              </a:buClr>
              <a:buSzPct val="70000"/>
              <a:buFont typeface="Arial" panose="020B0604020202020204" pitchFamily="34" charset="0"/>
              <a:buChar char="►"/>
              <a:defRPr/>
            </a:pPr>
            <a:r>
              <a:rPr lang="en-GB" sz="1050" dirty="0">
                <a:solidFill>
                  <a:schemeClr val="bg1"/>
                </a:solidFill>
              </a:rPr>
              <a:t>Bringing together datasets never previously integrated</a:t>
            </a:r>
          </a:p>
          <a:p>
            <a:pPr marL="171450" indent="-171450">
              <a:lnSpc>
                <a:spcPct val="110000"/>
              </a:lnSpc>
              <a:buClr>
                <a:srgbClr val="FFE600"/>
              </a:buClr>
              <a:buSzPct val="70000"/>
              <a:buFont typeface="Arial" panose="020B0604020202020204" pitchFamily="34" charset="0"/>
              <a:buChar char="►"/>
              <a:defRPr/>
            </a:pPr>
            <a:r>
              <a:rPr lang="en-GB" sz="1050" dirty="0">
                <a:solidFill>
                  <a:schemeClr val="bg1"/>
                </a:solidFill>
              </a:rPr>
              <a:t>Aligning taxonomies, classifications and measurements</a:t>
            </a:r>
          </a:p>
          <a:p>
            <a:pPr marL="171450" indent="-171450">
              <a:lnSpc>
                <a:spcPct val="110000"/>
              </a:lnSpc>
              <a:buClr>
                <a:srgbClr val="FFE600"/>
              </a:buClr>
              <a:buSzPct val="70000"/>
              <a:buFont typeface="Arial" panose="020B0604020202020204" pitchFamily="34" charset="0"/>
              <a:buChar char="►"/>
              <a:defRPr/>
            </a:pPr>
            <a:r>
              <a:rPr lang="en-GB" sz="1050" dirty="0">
                <a:solidFill>
                  <a:schemeClr val="bg1"/>
                </a:solidFill>
              </a:rPr>
              <a:t>Lack of harmonisation across jurisdictions increases complexity</a:t>
            </a:r>
          </a:p>
        </p:txBody>
      </p:sp>
      <p:sp>
        <p:nvSpPr>
          <p:cNvPr id="76" name="Rectangle 75">
            <a:extLst>
              <a:ext uri="{FF2B5EF4-FFF2-40B4-BE49-F238E27FC236}">
                <a16:creationId xmlns:a16="http://schemas.microsoft.com/office/drawing/2014/main" id="{5545813F-1ADD-40D6-8A57-E80F81D015AC}"/>
              </a:ext>
            </a:extLst>
          </p:cNvPr>
          <p:cNvSpPr/>
          <p:nvPr/>
        </p:nvSpPr>
        <p:spPr>
          <a:xfrm>
            <a:off x="570751" y="4172241"/>
            <a:ext cx="4649587" cy="278434"/>
          </a:xfrm>
          <a:prstGeom prst="rect">
            <a:avLst/>
          </a:prstGeom>
          <a:noFill/>
          <a:ln w="25400" cap="flat" cmpd="sng" algn="ctr">
            <a:noFill/>
            <a:prstDash val="solid"/>
          </a:ln>
          <a:effectLst/>
        </p:spPr>
        <p:txBody>
          <a:bodyPr rtlCol="0" anchor="ctr" anchorCtr="0"/>
          <a:lstStyle/>
          <a:p>
            <a:pPr defTabSz="1069848">
              <a:defRPr/>
            </a:pPr>
            <a:r>
              <a:rPr lang="en-GB" sz="1400" b="1" kern="0" dirty="0">
                <a:solidFill>
                  <a:schemeClr val="bg2"/>
                </a:solidFill>
                <a:latin typeface="EYInterstate Light" panose="02000506000000020004" pitchFamily="2" charset="0"/>
              </a:rPr>
              <a:t>Alignment of multiple Taxonomies</a:t>
            </a:r>
          </a:p>
        </p:txBody>
      </p:sp>
      <p:sp>
        <p:nvSpPr>
          <p:cNvPr id="81" name="Rectangle 80">
            <a:extLst>
              <a:ext uri="{FF2B5EF4-FFF2-40B4-BE49-F238E27FC236}">
                <a16:creationId xmlns:a16="http://schemas.microsoft.com/office/drawing/2014/main" id="{1EE44CB2-22BB-4403-8FCD-4FBCF4C18BD8}"/>
              </a:ext>
            </a:extLst>
          </p:cNvPr>
          <p:cNvSpPr/>
          <p:nvPr/>
        </p:nvSpPr>
        <p:spPr>
          <a:xfrm>
            <a:off x="570747" y="5431163"/>
            <a:ext cx="4842140" cy="794275"/>
          </a:xfrm>
          <a:prstGeom prst="rect">
            <a:avLst/>
          </a:prstGeom>
          <a:noFill/>
          <a:ln w="25400" cap="flat" cmpd="sng" algn="ctr">
            <a:noFill/>
            <a:prstDash val="solid"/>
          </a:ln>
          <a:effectLst/>
        </p:spPr>
        <p:txBody>
          <a:bodyPr rtlCol="0" anchor="t" anchorCtr="0"/>
          <a:lstStyle/>
          <a:p>
            <a:pPr marL="171450" indent="-171450">
              <a:lnSpc>
                <a:spcPct val="110000"/>
              </a:lnSpc>
              <a:buClr>
                <a:srgbClr val="FFE600"/>
              </a:buClr>
              <a:buSzPct val="70000"/>
              <a:buFont typeface="Arial" panose="020B0604020202020204" pitchFamily="34" charset="0"/>
              <a:buChar char="►"/>
              <a:defRPr/>
            </a:pPr>
            <a:r>
              <a:rPr lang="en-GB" sz="1050" dirty="0">
                <a:solidFill>
                  <a:schemeClr val="bg1"/>
                </a:solidFill>
              </a:rPr>
              <a:t>Significant business risks from misreporting ESG and classification of funds</a:t>
            </a:r>
          </a:p>
          <a:p>
            <a:pPr marL="171450" indent="-171450">
              <a:lnSpc>
                <a:spcPct val="110000"/>
              </a:lnSpc>
              <a:buClr>
                <a:srgbClr val="FFE600"/>
              </a:buClr>
              <a:buSzPct val="70000"/>
              <a:buFont typeface="Arial" panose="020B0604020202020204" pitchFamily="34" charset="0"/>
              <a:buChar char="►"/>
              <a:defRPr/>
            </a:pPr>
            <a:r>
              <a:rPr lang="en-GB" sz="1050" dirty="0">
                <a:solidFill>
                  <a:schemeClr val="bg1"/>
                </a:solidFill>
              </a:rPr>
              <a:t>ESG Data Governance and data quality critical</a:t>
            </a:r>
          </a:p>
          <a:p>
            <a:pPr marL="171450" indent="-171450">
              <a:lnSpc>
                <a:spcPct val="110000"/>
              </a:lnSpc>
              <a:buClr>
                <a:srgbClr val="FFE600"/>
              </a:buClr>
              <a:buSzPct val="70000"/>
              <a:buFont typeface="Arial" panose="020B0604020202020204" pitchFamily="34" charset="0"/>
              <a:buChar char="►"/>
              <a:defRPr/>
            </a:pPr>
            <a:r>
              <a:rPr lang="en-GB" sz="1050" dirty="0">
                <a:solidFill>
                  <a:schemeClr val="bg1"/>
                </a:solidFill>
              </a:rPr>
              <a:t>A key challenge will be how to evidence transparency </a:t>
            </a:r>
          </a:p>
        </p:txBody>
      </p:sp>
      <p:sp>
        <p:nvSpPr>
          <p:cNvPr id="82" name="Rectangle 81">
            <a:extLst>
              <a:ext uri="{FF2B5EF4-FFF2-40B4-BE49-F238E27FC236}">
                <a16:creationId xmlns:a16="http://schemas.microsoft.com/office/drawing/2014/main" id="{8505A473-5BC0-4FE1-9D1F-BC0FD69A82F5}"/>
              </a:ext>
            </a:extLst>
          </p:cNvPr>
          <p:cNvSpPr/>
          <p:nvPr/>
        </p:nvSpPr>
        <p:spPr>
          <a:xfrm>
            <a:off x="570747" y="5213440"/>
            <a:ext cx="4649597" cy="292701"/>
          </a:xfrm>
          <a:prstGeom prst="rect">
            <a:avLst/>
          </a:prstGeom>
          <a:noFill/>
          <a:ln w="25400" cap="flat" cmpd="sng" algn="ctr">
            <a:noFill/>
            <a:prstDash val="solid"/>
          </a:ln>
          <a:effectLst/>
        </p:spPr>
        <p:txBody>
          <a:bodyPr rtlCol="0" anchor="ctr" anchorCtr="0"/>
          <a:lstStyle/>
          <a:p>
            <a:pPr defTabSz="1069848" fontAlgn="auto">
              <a:spcBef>
                <a:spcPts val="0"/>
              </a:spcBef>
              <a:spcAft>
                <a:spcPts val="0"/>
              </a:spcAft>
              <a:defRPr/>
            </a:pPr>
            <a:r>
              <a:rPr lang="en-GB" sz="1400" b="1" kern="0" dirty="0">
                <a:solidFill>
                  <a:schemeClr val="bg2"/>
                </a:solidFill>
                <a:latin typeface="EYInterstate Light" panose="02000506000000020004" pitchFamily="2" charset="0"/>
              </a:rPr>
              <a:t>Governance</a:t>
            </a:r>
          </a:p>
        </p:txBody>
      </p:sp>
      <p:sp>
        <p:nvSpPr>
          <p:cNvPr id="83" name="Rectangle 82">
            <a:extLst>
              <a:ext uri="{FF2B5EF4-FFF2-40B4-BE49-F238E27FC236}">
                <a16:creationId xmlns:a16="http://schemas.microsoft.com/office/drawing/2014/main" id="{AEA0E5D3-38AB-4035-B2B8-7B8AED3BFB41}"/>
              </a:ext>
            </a:extLst>
          </p:cNvPr>
          <p:cNvSpPr/>
          <p:nvPr/>
        </p:nvSpPr>
        <p:spPr>
          <a:xfrm>
            <a:off x="404681" y="1084262"/>
            <a:ext cx="2205474" cy="456535"/>
          </a:xfrm>
          <a:prstGeom prst="rect">
            <a:avLst/>
          </a:prstGeom>
        </p:spPr>
        <p:txBody>
          <a:bodyPr wrap="square">
            <a:spAutoFit/>
          </a:bodyPr>
          <a:lstStyle/>
          <a:p>
            <a:pPr algn="ctr">
              <a:lnSpc>
                <a:spcPct val="150000"/>
              </a:lnSpc>
            </a:pPr>
            <a:r>
              <a:rPr lang="en-GB" b="1" dirty="0"/>
              <a:t>Data Challenges</a:t>
            </a:r>
            <a:endParaRPr lang="en-GB" sz="1400" b="1" dirty="0">
              <a:solidFill>
                <a:schemeClr val="bg1"/>
              </a:solidFill>
            </a:endParaRPr>
          </a:p>
        </p:txBody>
      </p:sp>
      <p:sp>
        <p:nvSpPr>
          <p:cNvPr id="64" name="Freihandform 4">
            <a:extLst>
              <a:ext uri="{FF2B5EF4-FFF2-40B4-BE49-F238E27FC236}">
                <a16:creationId xmlns:a16="http://schemas.microsoft.com/office/drawing/2014/main" id="{E3F1F26F-1E25-4E58-A2EC-FD8375FB1BD6}"/>
              </a:ext>
            </a:extLst>
          </p:cNvPr>
          <p:cNvSpPr/>
          <p:nvPr/>
        </p:nvSpPr>
        <p:spPr>
          <a:xfrm>
            <a:off x="670856" y="1617933"/>
            <a:ext cx="5334080" cy="4727279"/>
          </a:xfrm>
          <a:custGeom>
            <a:avLst/>
            <a:gdLst>
              <a:gd name="connsiteX0" fmla="*/ 0 w 7155402"/>
              <a:gd name="connsiteY0" fmla="*/ 0 h 4314547"/>
              <a:gd name="connsiteX1" fmla="*/ 6747030 w 7155402"/>
              <a:gd name="connsiteY1" fmla="*/ 0 h 4314547"/>
              <a:gd name="connsiteX2" fmla="*/ 7155402 w 7155402"/>
              <a:gd name="connsiteY2" fmla="*/ 2148396 h 4314547"/>
              <a:gd name="connsiteX3" fmla="*/ 6720397 w 7155402"/>
              <a:gd name="connsiteY3" fmla="*/ 4314547 h 4314547"/>
              <a:gd name="connsiteX4" fmla="*/ 8878 w 7155402"/>
              <a:gd name="connsiteY4" fmla="*/ 4314547 h 4314547"/>
              <a:gd name="connsiteX0" fmla="*/ 0 w 7155402"/>
              <a:gd name="connsiteY0" fmla="*/ 0 h 4314547"/>
              <a:gd name="connsiteX1" fmla="*/ 6721621 w 7155402"/>
              <a:gd name="connsiteY1" fmla="*/ 0 h 4314547"/>
              <a:gd name="connsiteX2" fmla="*/ 7155402 w 7155402"/>
              <a:gd name="connsiteY2" fmla="*/ 2148396 h 4314547"/>
              <a:gd name="connsiteX3" fmla="*/ 6720397 w 7155402"/>
              <a:gd name="connsiteY3" fmla="*/ 4314547 h 4314547"/>
              <a:gd name="connsiteX4" fmla="*/ 8878 w 7155402"/>
              <a:gd name="connsiteY4" fmla="*/ 4314547 h 4314547"/>
              <a:gd name="connsiteX0" fmla="*/ 0 w 7596115"/>
              <a:gd name="connsiteY0" fmla="*/ 0 h 4314547"/>
              <a:gd name="connsiteX1" fmla="*/ 6721621 w 7596115"/>
              <a:gd name="connsiteY1" fmla="*/ 0 h 4314547"/>
              <a:gd name="connsiteX2" fmla="*/ 7596115 w 7596115"/>
              <a:gd name="connsiteY2" fmla="*/ 2140083 h 4314547"/>
              <a:gd name="connsiteX3" fmla="*/ 6720397 w 7596115"/>
              <a:gd name="connsiteY3" fmla="*/ 4314547 h 4314547"/>
              <a:gd name="connsiteX4" fmla="*/ 8878 w 7596115"/>
              <a:gd name="connsiteY4" fmla="*/ 4314547 h 4314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6115" h="4314547">
                <a:moveTo>
                  <a:pt x="0" y="0"/>
                </a:moveTo>
                <a:lnTo>
                  <a:pt x="6721621" y="0"/>
                </a:lnTo>
                <a:lnTo>
                  <a:pt x="7596115" y="2140083"/>
                </a:lnTo>
                <a:lnTo>
                  <a:pt x="6720397" y="4314547"/>
                </a:lnTo>
                <a:lnTo>
                  <a:pt x="8878" y="4314547"/>
                </a:lnTo>
              </a:path>
            </a:pathLst>
          </a:custGeom>
          <a:noFill/>
          <a:ln w="127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80000" rIns="360000" bIns="72000" numCol="1" spcCol="0" rtlCol="0" fromWordArt="0" anchor="t" anchorCtr="0" forceAA="0" compatLnSpc="1">
            <a:prstTxWarp prst="textNoShape">
              <a:avLst/>
            </a:prstTxWarp>
            <a:noAutofit/>
          </a:bodyPr>
          <a:lstStyle/>
          <a:p>
            <a:pPr>
              <a:spcBef>
                <a:spcPts val="600"/>
              </a:spcBef>
              <a:buClr>
                <a:schemeClr val="tx2"/>
              </a:buClr>
              <a:buSzPct val="70000"/>
            </a:pPr>
            <a:endParaRPr lang="en-US" sz="1100" dirty="0">
              <a:solidFill>
                <a:schemeClr val="bg1"/>
              </a:solidFill>
            </a:endParaRPr>
          </a:p>
        </p:txBody>
      </p:sp>
      <p:grpSp>
        <p:nvGrpSpPr>
          <p:cNvPr id="3" name="Group 2">
            <a:extLst>
              <a:ext uri="{FF2B5EF4-FFF2-40B4-BE49-F238E27FC236}">
                <a16:creationId xmlns:a16="http://schemas.microsoft.com/office/drawing/2014/main" id="{63AC95D0-C41A-4D01-AA67-3FE4CF592E6F}"/>
              </a:ext>
            </a:extLst>
          </p:cNvPr>
          <p:cNvGrpSpPr/>
          <p:nvPr/>
        </p:nvGrpSpPr>
        <p:grpSpPr>
          <a:xfrm>
            <a:off x="6278210" y="1731438"/>
            <a:ext cx="5013434" cy="3194364"/>
            <a:chOff x="5744810" y="1758640"/>
            <a:chExt cx="3903599" cy="3194364"/>
          </a:xfrm>
        </p:grpSpPr>
        <p:sp>
          <p:nvSpPr>
            <p:cNvPr id="85" name="Rectangle 84">
              <a:extLst>
                <a:ext uri="{FF2B5EF4-FFF2-40B4-BE49-F238E27FC236}">
                  <a16:creationId xmlns:a16="http://schemas.microsoft.com/office/drawing/2014/main" id="{A48AB3A5-C860-40D7-A8CC-373286B9DA4B}"/>
                </a:ext>
              </a:extLst>
            </p:cNvPr>
            <p:cNvSpPr/>
            <p:nvPr/>
          </p:nvSpPr>
          <p:spPr>
            <a:xfrm>
              <a:off x="5744818" y="2006599"/>
              <a:ext cx="3903591" cy="1008622"/>
            </a:xfrm>
            <a:prstGeom prst="rect">
              <a:avLst/>
            </a:prstGeom>
            <a:noFill/>
            <a:ln w="25400" cap="flat" cmpd="sng" algn="ctr">
              <a:noFill/>
              <a:prstDash val="solid"/>
            </a:ln>
            <a:effectLst/>
          </p:spPr>
          <p:txBody>
            <a:bodyPr rtlCol="0" anchor="t" anchorCtr="0"/>
            <a:lstStyle/>
            <a:p>
              <a:pPr marL="171450" indent="-171450" fontAlgn="auto">
                <a:lnSpc>
                  <a:spcPct val="110000"/>
                </a:lnSpc>
                <a:buClr>
                  <a:srgbClr val="FFE600"/>
                </a:buClr>
                <a:buSzPct val="70000"/>
                <a:buFont typeface="Arial" panose="020B0604020202020204" pitchFamily="34" charset="0"/>
                <a:buChar char="►"/>
                <a:defRPr/>
              </a:pPr>
              <a:r>
                <a:rPr lang="en-GB" sz="1050" dirty="0">
                  <a:solidFill>
                    <a:schemeClr val="bg1"/>
                  </a:solidFill>
                </a:rPr>
                <a:t>Duplication: Current data needs are dealt with in silos, leading to duplication</a:t>
              </a:r>
            </a:p>
            <a:p>
              <a:pPr marL="171450" indent="-171450" fontAlgn="auto">
                <a:lnSpc>
                  <a:spcPct val="110000"/>
                </a:lnSpc>
                <a:buClr>
                  <a:srgbClr val="FFE600"/>
                </a:buClr>
                <a:buSzPct val="70000"/>
                <a:buFont typeface="Arial" panose="020B0604020202020204" pitchFamily="34" charset="0"/>
                <a:buChar char="►"/>
                <a:defRPr/>
              </a:pPr>
              <a:r>
                <a:rPr lang="en-GB" sz="1050" dirty="0">
                  <a:solidFill>
                    <a:schemeClr val="bg1"/>
                  </a:solidFill>
                </a:rPr>
                <a:t>Manual processes: Commonly used to compile ESG reports and analysis </a:t>
              </a:r>
            </a:p>
            <a:p>
              <a:pPr marL="171450" indent="-171450" fontAlgn="auto">
                <a:lnSpc>
                  <a:spcPct val="110000"/>
                </a:lnSpc>
                <a:buClr>
                  <a:srgbClr val="FFE600"/>
                </a:buClr>
                <a:buSzPct val="70000"/>
                <a:buFont typeface="Arial" panose="020B0604020202020204" pitchFamily="34" charset="0"/>
                <a:buChar char="►"/>
                <a:defRPr/>
              </a:pPr>
              <a:r>
                <a:rPr lang="en-GB" sz="1050" dirty="0">
                  <a:solidFill>
                    <a:schemeClr val="bg1"/>
                  </a:solidFill>
                </a:rPr>
                <a:t>Market Data: Not fully disseminated across the firm, leading to a loss in potential value</a:t>
              </a:r>
            </a:p>
          </p:txBody>
        </p:sp>
        <p:sp>
          <p:nvSpPr>
            <p:cNvPr id="86" name="Rectangle 85">
              <a:extLst>
                <a:ext uri="{FF2B5EF4-FFF2-40B4-BE49-F238E27FC236}">
                  <a16:creationId xmlns:a16="http://schemas.microsoft.com/office/drawing/2014/main" id="{B65C48CF-8A3A-4A3D-AE4B-A3453FA21211}"/>
                </a:ext>
              </a:extLst>
            </p:cNvPr>
            <p:cNvSpPr/>
            <p:nvPr/>
          </p:nvSpPr>
          <p:spPr>
            <a:xfrm>
              <a:off x="5744816" y="1758640"/>
              <a:ext cx="3903591" cy="311999"/>
            </a:xfrm>
            <a:prstGeom prst="rect">
              <a:avLst/>
            </a:prstGeom>
            <a:noFill/>
            <a:ln w="25400" cap="flat" cmpd="sng" algn="ctr">
              <a:noFill/>
              <a:prstDash val="solid"/>
            </a:ln>
            <a:effectLst/>
          </p:spPr>
          <p:txBody>
            <a:bodyPr rtlCol="0" anchor="ctr" anchorCtr="0"/>
            <a:lstStyle/>
            <a:p>
              <a:pPr defTabSz="1069848" fontAlgn="auto">
                <a:spcBef>
                  <a:spcPts val="0"/>
                </a:spcBef>
                <a:spcAft>
                  <a:spcPts val="0"/>
                </a:spcAft>
                <a:defRPr/>
              </a:pPr>
              <a:r>
                <a:rPr lang="en-GB" sz="1400" b="1" kern="0" dirty="0">
                  <a:solidFill>
                    <a:schemeClr val="bg2"/>
                  </a:solidFill>
                  <a:latin typeface="EYInterstate Light" panose="02000506000000020004" pitchFamily="2" charset="0"/>
                </a:rPr>
                <a:t>Risk: Cost</a:t>
              </a:r>
            </a:p>
          </p:txBody>
        </p:sp>
        <p:sp>
          <p:nvSpPr>
            <p:cNvPr id="87" name="Rectangle 86">
              <a:extLst>
                <a:ext uri="{FF2B5EF4-FFF2-40B4-BE49-F238E27FC236}">
                  <a16:creationId xmlns:a16="http://schemas.microsoft.com/office/drawing/2014/main" id="{F3677CDF-28A5-4891-8751-BF510CE4AF45}"/>
                </a:ext>
              </a:extLst>
            </p:cNvPr>
            <p:cNvSpPr/>
            <p:nvPr/>
          </p:nvSpPr>
          <p:spPr>
            <a:xfrm>
              <a:off x="5744815" y="3244700"/>
              <a:ext cx="3903591" cy="813875"/>
            </a:xfrm>
            <a:prstGeom prst="rect">
              <a:avLst/>
            </a:prstGeom>
            <a:noFill/>
            <a:ln w="25400" cap="flat" cmpd="sng" algn="ctr">
              <a:noFill/>
              <a:prstDash val="solid"/>
            </a:ln>
            <a:effectLst/>
          </p:spPr>
          <p:txBody>
            <a:bodyPr rtlCol="0" anchor="t" anchorCtr="0"/>
            <a:lstStyle/>
            <a:p>
              <a:pPr marL="171450" indent="-171450">
                <a:lnSpc>
                  <a:spcPct val="110000"/>
                </a:lnSpc>
                <a:buClr>
                  <a:srgbClr val="FFE600"/>
                </a:buClr>
                <a:buSzPct val="70000"/>
                <a:buFont typeface="Arial" panose="020B0604020202020204" pitchFamily="34" charset="0"/>
                <a:buChar char="►"/>
                <a:defRPr/>
              </a:pPr>
              <a:r>
                <a:rPr lang="en-GB" sz="1050" dirty="0">
                  <a:solidFill>
                    <a:schemeClr val="bg1"/>
                  </a:solidFill>
                </a:rPr>
                <a:t>Inconsistency: Approaching data management and reporting in silos also leads to inconsistencies in reported values.</a:t>
              </a:r>
            </a:p>
            <a:p>
              <a:pPr marL="171450" indent="-171450">
                <a:lnSpc>
                  <a:spcPct val="110000"/>
                </a:lnSpc>
                <a:buClr>
                  <a:srgbClr val="FFE600"/>
                </a:buClr>
                <a:buSzPct val="70000"/>
                <a:buFont typeface="Arial" panose="020B0604020202020204" pitchFamily="34" charset="0"/>
                <a:buChar char="►"/>
                <a:defRPr/>
              </a:pPr>
              <a:r>
                <a:rPr lang="en-GB" sz="1050" dirty="0">
                  <a:solidFill>
                    <a:schemeClr val="bg1"/>
                  </a:solidFill>
                </a:rPr>
                <a:t>Data Gaps: This is particularly the case where data gaps are managed in different ways across different teams</a:t>
              </a:r>
            </a:p>
          </p:txBody>
        </p:sp>
        <p:sp>
          <p:nvSpPr>
            <p:cNvPr id="88" name="Rectangle 87">
              <a:extLst>
                <a:ext uri="{FF2B5EF4-FFF2-40B4-BE49-F238E27FC236}">
                  <a16:creationId xmlns:a16="http://schemas.microsoft.com/office/drawing/2014/main" id="{2529A5E9-8008-4476-ABDA-27933E7FB711}"/>
                </a:ext>
              </a:extLst>
            </p:cNvPr>
            <p:cNvSpPr/>
            <p:nvPr/>
          </p:nvSpPr>
          <p:spPr>
            <a:xfrm>
              <a:off x="5744814" y="3007412"/>
              <a:ext cx="3903590" cy="311999"/>
            </a:xfrm>
            <a:prstGeom prst="rect">
              <a:avLst/>
            </a:prstGeom>
            <a:noFill/>
            <a:ln w="25400" cap="flat" cmpd="sng" algn="ctr">
              <a:noFill/>
              <a:prstDash val="solid"/>
            </a:ln>
            <a:effectLst/>
          </p:spPr>
          <p:txBody>
            <a:bodyPr rtlCol="0" anchor="ctr" anchorCtr="0"/>
            <a:lstStyle/>
            <a:p>
              <a:pPr defTabSz="1069848">
                <a:defRPr/>
              </a:pPr>
              <a:r>
                <a:rPr lang="en-GB" sz="1400" b="1" kern="0" dirty="0">
                  <a:solidFill>
                    <a:schemeClr val="bg2"/>
                  </a:solidFill>
                  <a:latin typeface="EYInterstate Light" panose="02000506000000020004" pitchFamily="2" charset="0"/>
                </a:rPr>
                <a:t>Risk: Control</a:t>
              </a:r>
            </a:p>
          </p:txBody>
        </p:sp>
        <p:sp>
          <p:nvSpPr>
            <p:cNvPr id="89" name="Rectangle 88">
              <a:extLst>
                <a:ext uri="{FF2B5EF4-FFF2-40B4-BE49-F238E27FC236}">
                  <a16:creationId xmlns:a16="http://schemas.microsoft.com/office/drawing/2014/main" id="{C86224BF-1C39-42EE-AB49-C56FC94BB07E}"/>
                </a:ext>
              </a:extLst>
            </p:cNvPr>
            <p:cNvSpPr/>
            <p:nvPr/>
          </p:nvSpPr>
          <p:spPr>
            <a:xfrm>
              <a:off x="5744811" y="4451128"/>
              <a:ext cx="3903593" cy="501876"/>
            </a:xfrm>
            <a:prstGeom prst="rect">
              <a:avLst/>
            </a:prstGeom>
            <a:noFill/>
            <a:ln w="25400" cap="flat" cmpd="sng" algn="ctr">
              <a:noFill/>
              <a:prstDash val="solid"/>
            </a:ln>
            <a:effectLst/>
          </p:spPr>
          <p:txBody>
            <a:bodyPr rtlCol="0" anchor="t" anchorCtr="0"/>
            <a:lstStyle/>
            <a:p>
              <a:pPr marL="171450" indent="-171450" fontAlgn="auto">
                <a:lnSpc>
                  <a:spcPct val="110000"/>
                </a:lnSpc>
                <a:spcBef>
                  <a:spcPts val="450"/>
                </a:spcBef>
                <a:spcAft>
                  <a:spcPts val="300"/>
                </a:spcAft>
                <a:buClr>
                  <a:srgbClr val="FFE600"/>
                </a:buClr>
                <a:buSzPct val="70000"/>
                <a:buFont typeface="Arial" panose="020B0604020202020204" pitchFamily="34" charset="0"/>
                <a:buChar char="►"/>
                <a:defRPr/>
              </a:pPr>
              <a:r>
                <a:rPr lang="en-GB" sz="1050" dirty="0">
                  <a:solidFill>
                    <a:schemeClr val="bg1"/>
                  </a:solidFill>
                </a:rPr>
                <a:t>Transparency: Regulators will expect timely and transparent disclosure – a lack of enterprise governance will risk regulatory scrutiny</a:t>
              </a:r>
            </a:p>
          </p:txBody>
        </p:sp>
        <p:sp>
          <p:nvSpPr>
            <p:cNvPr id="90" name="Rectangle 89">
              <a:extLst>
                <a:ext uri="{FF2B5EF4-FFF2-40B4-BE49-F238E27FC236}">
                  <a16:creationId xmlns:a16="http://schemas.microsoft.com/office/drawing/2014/main" id="{A594A3C5-DBB1-43C5-8CA6-CFD572C0BC69}"/>
                </a:ext>
              </a:extLst>
            </p:cNvPr>
            <p:cNvSpPr/>
            <p:nvPr/>
          </p:nvSpPr>
          <p:spPr>
            <a:xfrm>
              <a:off x="5744810" y="4213840"/>
              <a:ext cx="3903590" cy="311999"/>
            </a:xfrm>
            <a:prstGeom prst="rect">
              <a:avLst/>
            </a:prstGeom>
            <a:noFill/>
            <a:ln w="25400" cap="flat" cmpd="sng" algn="ctr">
              <a:noFill/>
              <a:prstDash val="solid"/>
            </a:ln>
            <a:effectLst/>
          </p:spPr>
          <p:txBody>
            <a:bodyPr rtlCol="0" anchor="ctr" anchorCtr="0"/>
            <a:lstStyle/>
            <a:p>
              <a:pPr defTabSz="1069848">
                <a:defRPr/>
              </a:pPr>
              <a:r>
                <a:rPr lang="en-GB" sz="1400" b="1" kern="0" dirty="0">
                  <a:solidFill>
                    <a:schemeClr val="bg2"/>
                  </a:solidFill>
                  <a:latin typeface="EYInterstate Light" panose="02000506000000020004" pitchFamily="2" charset="0"/>
                </a:rPr>
                <a:t>Risk: Compliance</a:t>
              </a:r>
            </a:p>
          </p:txBody>
        </p:sp>
      </p:grpSp>
      <p:sp>
        <p:nvSpPr>
          <p:cNvPr id="93" name="Rectangle 92">
            <a:extLst>
              <a:ext uri="{FF2B5EF4-FFF2-40B4-BE49-F238E27FC236}">
                <a16:creationId xmlns:a16="http://schemas.microsoft.com/office/drawing/2014/main" id="{F9C6E71B-24A4-40DA-8F92-B4DB742FF60E}"/>
              </a:ext>
            </a:extLst>
          </p:cNvPr>
          <p:cNvSpPr/>
          <p:nvPr/>
        </p:nvSpPr>
        <p:spPr>
          <a:xfrm>
            <a:off x="6085674" y="1118690"/>
            <a:ext cx="4159635" cy="456535"/>
          </a:xfrm>
          <a:prstGeom prst="rect">
            <a:avLst/>
          </a:prstGeom>
        </p:spPr>
        <p:txBody>
          <a:bodyPr wrap="square">
            <a:spAutoFit/>
          </a:bodyPr>
          <a:lstStyle/>
          <a:p>
            <a:pPr algn="ctr">
              <a:lnSpc>
                <a:spcPct val="150000"/>
              </a:lnSpc>
            </a:pPr>
            <a:r>
              <a:rPr lang="en-GB" b="1" dirty="0"/>
              <a:t>Risks and Opportunities – The 4 C’s</a:t>
            </a:r>
            <a:endParaRPr lang="en-GB" sz="1400" b="1" dirty="0">
              <a:solidFill>
                <a:schemeClr val="bg1"/>
              </a:solidFill>
            </a:endParaRPr>
          </a:p>
        </p:txBody>
      </p:sp>
      <p:grpSp>
        <p:nvGrpSpPr>
          <p:cNvPr id="4" name="Group 3">
            <a:extLst>
              <a:ext uri="{FF2B5EF4-FFF2-40B4-BE49-F238E27FC236}">
                <a16:creationId xmlns:a16="http://schemas.microsoft.com/office/drawing/2014/main" id="{1B538A23-D631-4700-8315-DD1B798BEE80}"/>
              </a:ext>
            </a:extLst>
          </p:cNvPr>
          <p:cNvGrpSpPr/>
          <p:nvPr/>
        </p:nvGrpSpPr>
        <p:grpSpPr>
          <a:xfrm>
            <a:off x="6278218" y="5013267"/>
            <a:ext cx="5013424" cy="1522353"/>
            <a:chOff x="5744818" y="5040469"/>
            <a:chExt cx="3903591" cy="1522353"/>
          </a:xfrm>
        </p:grpSpPr>
        <p:sp>
          <p:nvSpPr>
            <p:cNvPr id="91" name="Rectangle 90">
              <a:extLst>
                <a:ext uri="{FF2B5EF4-FFF2-40B4-BE49-F238E27FC236}">
                  <a16:creationId xmlns:a16="http://schemas.microsoft.com/office/drawing/2014/main" id="{2359A848-7869-46F9-B088-DE59EC0E845A}"/>
                </a:ext>
              </a:extLst>
            </p:cNvPr>
            <p:cNvSpPr/>
            <p:nvPr/>
          </p:nvSpPr>
          <p:spPr>
            <a:xfrm>
              <a:off x="5744818" y="5768547"/>
              <a:ext cx="3903591" cy="794275"/>
            </a:xfrm>
            <a:prstGeom prst="rect">
              <a:avLst/>
            </a:prstGeom>
            <a:noFill/>
            <a:ln w="25400" cap="flat" cmpd="sng" algn="ctr">
              <a:noFill/>
              <a:prstDash val="solid"/>
            </a:ln>
            <a:effectLst/>
          </p:spPr>
          <p:txBody>
            <a:bodyPr rtlCol="0" anchor="t" anchorCtr="0"/>
            <a:lstStyle/>
            <a:p>
              <a:pPr marL="171450" indent="-171450">
                <a:lnSpc>
                  <a:spcPct val="110000"/>
                </a:lnSpc>
                <a:spcBef>
                  <a:spcPts val="450"/>
                </a:spcBef>
                <a:spcAft>
                  <a:spcPts val="300"/>
                </a:spcAft>
                <a:buClr>
                  <a:srgbClr val="FFE600"/>
                </a:buClr>
                <a:buSzPct val="70000"/>
                <a:buFont typeface="Arial" panose="020B0604020202020204" pitchFamily="34" charset="0"/>
                <a:buChar char="►"/>
                <a:defRPr/>
              </a:pPr>
              <a:r>
                <a:rPr lang="en-GB" sz="1050" dirty="0">
                  <a:solidFill>
                    <a:schemeClr val="bg1"/>
                  </a:solidFill>
                </a:rPr>
                <a:t>ESG Leaders will gain market share: The market is changing dramatically – investor needs are changing and organisations who lead in ESG stand to gain competitive advantage </a:t>
              </a:r>
            </a:p>
          </p:txBody>
        </p:sp>
        <p:sp>
          <p:nvSpPr>
            <p:cNvPr id="92" name="Rectangle 91">
              <a:extLst>
                <a:ext uri="{FF2B5EF4-FFF2-40B4-BE49-F238E27FC236}">
                  <a16:creationId xmlns:a16="http://schemas.microsoft.com/office/drawing/2014/main" id="{27F878D2-997F-4D17-ACBE-98632001695E}"/>
                </a:ext>
              </a:extLst>
            </p:cNvPr>
            <p:cNvSpPr/>
            <p:nvPr/>
          </p:nvSpPr>
          <p:spPr>
            <a:xfrm>
              <a:off x="5744818" y="5465099"/>
              <a:ext cx="3903591" cy="292701"/>
            </a:xfrm>
            <a:prstGeom prst="rect">
              <a:avLst/>
            </a:prstGeom>
            <a:solidFill>
              <a:srgbClr val="FFD200"/>
            </a:solidFill>
            <a:ln w="25400" cap="flat" cmpd="sng" algn="ctr">
              <a:noFill/>
              <a:prstDash val="solid"/>
            </a:ln>
            <a:effectLst/>
          </p:spPr>
          <p:txBody>
            <a:bodyPr rtlCol="0" anchor="ctr" anchorCtr="0"/>
            <a:lstStyle/>
            <a:p>
              <a:pPr defTabSz="1069848">
                <a:defRPr/>
              </a:pPr>
              <a:r>
                <a:rPr lang="en-GB" sz="1400" b="1" kern="0" dirty="0">
                  <a:solidFill>
                    <a:schemeClr val="tx2"/>
                  </a:solidFill>
                  <a:latin typeface="EYInterstate Light" panose="02000506000000020004" pitchFamily="2" charset="0"/>
                </a:rPr>
                <a:t>Opportunity: Competitive Advantage</a:t>
              </a:r>
            </a:p>
          </p:txBody>
        </p:sp>
        <p:sp>
          <p:nvSpPr>
            <p:cNvPr id="67" name="Isosceles Triangle 66">
              <a:extLst>
                <a:ext uri="{FF2B5EF4-FFF2-40B4-BE49-F238E27FC236}">
                  <a16:creationId xmlns:a16="http://schemas.microsoft.com/office/drawing/2014/main" id="{F6856BD1-72FE-44A6-A8B8-735567E492E3}"/>
                </a:ext>
              </a:extLst>
            </p:cNvPr>
            <p:cNvSpPr/>
            <p:nvPr/>
          </p:nvSpPr>
          <p:spPr>
            <a:xfrm rot="10800000">
              <a:off x="5840865" y="5040469"/>
              <a:ext cx="3807543" cy="241588"/>
            </a:xfrm>
            <a:prstGeom prst="triangle">
              <a:avLst/>
            </a:prstGeom>
            <a:solidFill>
              <a:srgbClr val="FFD2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dirty="0">
                <a:solidFill>
                  <a:schemeClr val="tx1"/>
                </a:solidFill>
              </a:endParaRPr>
            </a:p>
          </p:txBody>
        </p:sp>
      </p:grpSp>
      <p:sp>
        <p:nvSpPr>
          <p:cNvPr id="65" name="Rectangle 64">
            <a:extLst>
              <a:ext uri="{FF2B5EF4-FFF2-40B4-BE49-F238E27FC236}">
                <a16:creationId xmlns:a16="http://schemas.microsoft.com/office/drawing/2014/main" id="{A3E2EDFC-1B6F-402E-BA3A-F49669A52924}"/>
              </a:ext>
            </a:extLst>
          </p:cNvPr>
          <p:cNvSpPr/>
          <p:nvPr/>
        </p:nvSpPr>
        <p:spPr>
          <a:xfrm>
            <a:off x="570757" y="2012606"/>
            <a:ext cx="4957407" cy="912063"/>
          </a:xfrm>
          <a:prstGeom prst="rect">
            <a:avLst/>
          </a:prstGeom>
          <a:noFill/>
          <a:ln w="25400" cap="flat" cmpd="sng" algn="ctr">
            <a:noFill/>
            <a:prstDash val="solid"/>
          </a:ln>
          <a:effectLst/>
        </p:spPr>
        <p:txBody>
          <a:bodyPr rtlCol="0" anchor="t" anchorCtr="0"/>
          <a:lstStyle/>
          <a:p>
            <a:pPr marL="171450" indent="-171450" fontAlgn="auto">
              <a:lnSpc>
                <a:spcPct val="110000"/>
              </a:lnSpc>
              <a:buClr>
                <a:srgbClr val="FFE600"/>
              </a:buClr>
              <a:buSzPct val="70000"/>
              <a:buFont typeface="Arial" panose="020B0604020202020204" pitchFamily="34" charset="0"/>
              <a:buChar char="►"/>
              <a:defRPr/>
            </a:pPr>
            <a:r>
              <a:rPr lang="en-GB" sz="1050" dirty="0">
                <a:solidFill>
                  <a:schemeClr val="bg1"/>
                </a:solidFill>
              </a:rPr>
              <a:t>Lack of standardisation of calculation methodology (e.g. Entity doesn't specify how to calculate disclosures so interpretations vary)</a:t>
            </a:r>
          </a:p>
          <a:p>
            <a:pPr marL="171450" indent="-171450" fontAlgn="auto">
              <a:lnSpc>
                <a:spcPct val="110000"/>
              </a:lnSpc>
              <a:buClr>
                <a:srgbClr val="FFE600"/>
              </a:buClr>
              <a:buSzPct val="70000"/>
              <a:buFont typeface="Arial" panose="020B0604020202020204" pitchFamily="34" charset="0"/>
              <a:buChar char="►"/>
              <a:defRPr/>
            </a:pPr>
            <a:r>
              <a:rPr lang="en-GB" sz="1050" dirty="0">
                <a:solidFill>
                  <a:schemeClr val="bg1"/>
                </a:solidFill>
              </a:rPr>
              <a:t>ESG ratings vary markedly by provider </a:t>
            </a:r>
          </a:p>
          <a:p>
            <a:pPr marL="171450" indent="-171450" fontAlgn="auto">
              <a:lnSpc>
                <a:spcPct val="110000"/>
              </a:lnSpc>
              <a:buClr>
                <a:srgbClr val="FFE600"/>
              </a:buClr>
              <a:buSzPct val="70000"/>
              <a:buFont typeface="Arial" panose="020B0604020202020204" pitchFamily="34" charset="0"/>
              <a:buChar char="►"/>
              <a:defRPr/>
            </a:pPr>
            <a:r>
              <a:rPr lang="en-GB" sz="1050" dirty="0">
                <a:solidFill>
                  <a:schemeClr val="bg1"/>
                </a:solidFill>
              </a:rPr>
              <a:t>Need to align rating provider methodology with corporate strategy</a:t>
            </a:r>
          </a:p>
        </p:txBody>
      </p:sp>
      <p:sp>
        <p:nvSpPr>
          <p:cNvPr id="66" name="Rectangle 65">
            <a:extLst>
              <a:ext uri="{FF2B5EF4-FFF2-40B4-BE49-F238E27FC236}">
                <a16:creationId xmlns:a16="http://schemas.microsoft.com/office/drawing/2014/main" id="{02C9D57C-1BBC-4F30-A1EA-8DAC33369D34}"/>
              </a:ext>
            </a:extLst>
          </p:cNvPr>
          <p:cNvSpPr/>
          <p:nvPr/>
        </p:nvSpPr>
        <p:spPr>
          <a:xfrm>
            <a:off x="570757" y="1800846"/>
            <a:ext cx="4649587" cy="278434"/>
          </a:xfrm>
          <a:prstGeom prst="rect">
            <a:avLst/>
          </a:prstGeom>
          <a:noFill/>
          <a:ln w="25400" cap="flat" cmpd="sng" algn="ctr">
            <a:noFill/>
            <a:prstDash val="solid"/>
          </a:ln>
          <a:effectLst/>
        </p:spPr>
        <p:txBody>
          <a:bodyPr rtlCol="0" anchor="ctr" anchorCtr="0"/>
          <a:lstStyle/>
          <a:p>
            <a:pPr defTabSz="1069848">
              <a:defRPr/>
            </a:pPr>
            <a:r>
              <a:rPr lang="en-GB" sz="1400" b="1" kern="0" dirty="0">
                <a:solidFill>
                  <a:schemeClr val="bg2"/>
                </a:solidFill>
                <a:latin typeface="EYInterstate Light" panose="02000506000000020004" pitchFamily="2" charset="0"/>
              </a:rPr>
              <a:t>Lack of Standardisation</a:t>
            </a:r>
          </a:p>
        </p:txBody>
      </p:sp>
    </p:spTree>
    <p:extLst>
      <p:ext uri="{BB962C8B-B14F-4D97-AF65-F5344CB8AC3E}">
        <p14:creationId xmlns:p14="http://schemas.microsoft.com/office/powerpoint/2010/main" val="131605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par>
                                <p:cTn id="7" presetID="26" presetClass="emph" presetSubtype="0" repeatCount="4000" fill="hold" grpId="1" nodeType="withEffect">
                                  <p:stCondLst>
                                    <p:cond delay="0"/>
                                  </p:stCondLst>
                                  <p:childTnLst>
                                    <p:animEffect transition="out" filter="fade">
                                      <p:cBhvr>
                                        <p:cTn id="8" dur="1100" tmFilter="0, 0; .2, .5; .8, .5; 1, 0"/>
                                        <p:tgtEl>
                                          <p:spTgt spid="185"/>
                                        </p:tgtEl>
                                      </p:cBhvr>
                                    </p:animEffect>
                                    <p:animScale>
                                      <p:cBhvr>
                                        <p:cTn id="9" dur="550" autoRev="1" fill="hold"/>
                                        <p:tgtEl>
                                          <p:spTgt spid="185"/>
                                        </p:tgtEl>
                                      </p:cBhvr>
                                      <p:by x="105000" y="105000"/>
                                    </p:animScale>
                                  </p:childTnLst>
                                </p:cTn>
                              </p:par>
                              <p:par>
                                <p:cTn id="10" presetID="22" presetClass="entr" presetSubtype="4" fill="hold" grpId="0" nodeType="with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wipe(down)">
                                      <p:cBhvr>
                                        <p:cTn id="12" dur="500"/>
                                        <p:tgtEl>
                                          <p:spTgt spid="194"/>
                                        </p:tgtEl>
                                      </p:cBhvr>
                                    </p:animEffect>
                                  </p:childTnLst>
                                </p:cTn>
                              </p:par>
                              <p:par>
                                <p:cTn id="13" presetID="1" presetClass="entr" presetSubtype="0" fill="hold" nodeType="withEffect">
                                  <p:stCondLst>
                                    <p:cond delay="0"/>
                                  </p:stCondLst>
                                  <p:childTnLst>
                                    <p:set>
                                      <p:cBhvr>
                                        <p:cTn id="14" dur="1" fill="hold">
                                          <p:stCondLst>
                                            <p:cond delay="0"/>
                                          </p:stCondLst>
                                        </p:cTn>
                                        <p:tgtEl>
                                          <p:spTgt spid="195"/>
                                        </p:tgtEl>
                                        <p:attrNameLst>
                                          <p:attrName>style.visibility</p:attrName>
                                        </p:attrNameLst>
                                      </p:cBhvr>
                                      <p:to>
                                        <p:strVal val="visible"/>
                                      </p:to>
                                    </p:set>
                                  </p:childTnLst>
                                </p:cTn>
                              </p:par>
                              <p:par>
                                <p:cTn id="15" presetID="8" presetClass="emph" presetSubtype="0" repeatCount="4000" fill="hold" nodeType="withEffect">
                                  <p:stCondLst>
                                    <p:cond delay="0"/>
                                  </p:stCondLst>
                                  <p:childTnLst>
                                    <p:animRot by="21600000">
                                      <p:cBhvr>
                                        <p:cTn id="16" dur="2000" fill="hold"/>
                                        <p:tgtEl>
                                          <p:spTgt spid="195"/>
                                        </p:tgtEl>
                                        <p:attrNameLst>
                                          <p:attrName>r</p:attrName>
                                        </p:attrNameLst>
                                      </p:cBhvr>
                                    </p:animRot>
                                  </p:childTnLst>
                                </p:cTn>
                              </p:par>
                              <p:par>
                                <p:cTn id="17" presetID="22" presetClass="entr" presetSubtype="4" fill="hold" grpId="0" nodeType="withEffect">
                                  <p:stCondLst>
                                    <p:cond delay="0"/>
                                  </p:stCondLst>
                                  <p:childTnLst>
                                    <p:set>
                                      <p:cBhvr>
                                        <p:cTn id="18" dur="1" fill="hold">
                                          <p:stCondLst>
                                            <p:cond delay="0"/>
                                          </p:stCondLst>
                                        </p:cTn>
                                        <p:tgtEl>
                                          <p:spTgt spid="193"/>
                                        </p:tgtEl>
                                        <p:attrNameLst>
                                          <p:attrName>style.visibility</p:attrName>
                                        </p:attrNameLst>
                                      </p:cBhvr>
                                      <p:to>
                                        <p:strVal val="visible"/>
                                      </p:to>
                                    </p:set>
                                    <p:animEffect transition="in" filter="wipe(down)">
                                      <p:cBhvr>
                                        <p:cTn id="19" dur="500"/>
                                        <p:tgtEl>
                                          <p:spTgt spid="193"/>
                                        </p:tgtEl>
                                      </p:cBhvr>
                                    </p:animEffect>
                                  </p:childTnLst>
                                </p:cTn>
                              </p:par>
                              <p:par>
                                <p:cTn id="20" presetID="1" presetClass="entr" presetSubtype="0" fill="hold" nodeType="withEffect">
                                  <p:stCondLst>
                                    <p:cond delay="0"/>
                                  </p:stCondLst>
                                  <p:childTnLst>
                                    <p:set>
                                      <p:cBhvr>
                                        <p:cTn id="21" dur="1" fill="hold">
                                          <p:stCondLst>
                                            <p:cond delay="0"/>
                                          </p:stCondLst>
                                        </p:cTn>
                                        <p:tgtEl>
                                          <p:spTgt spid="186"/>
                                        </p:tgtEl>
                                        <p:attrNameLst>
                                          <p:attrName>style.visibility</p:attrName>
                                        </p:attrNameLst>
                                      </p:cBhvr>
                                      <p:to>
                                        <p:strVal val="visible"/>
                                      </p:to>
                                    </p:set>
                                  </p:childTnLst>
                                </p:cTn>
                              </p:par>
                              <p:par>
                                <p:cTn id="22" presetID="8" presetClass="emph" presetSubtype="0" repeatCount="4000" fill="hold" nodeType="withEffect">
                                  <p:stCondLst>
                                    <p:cond delay="0"/>
                                  </p:stCondLst>
                                  <p:childTnLst>
                                    <p:animRot by="21600000">
                                      <p:cBhvr>
                                        <p:cTn id="23" dur="2000" fill="hold"/>
                                        <p:tgtEl>
                                          <p:spTgt spid="186"/>
                                        </p:tgtEl>
                                        <p:attrNameLst>
                                          <p:attrName>r</p:attrName>
                                        </p:attrNameLst>
                                      </p:cBhvr>
                                    </p:animRot>
                                  </p:childTnLst>
                                </p:cTn>
                              </p:par>
                              <p:par>
                                <p:cTn id="24" presetID="22" presetClass="entr" presetSubtype="4" fill="hold" grpId="0" nodeType="withEffect">
                                  <p:stCondLst>
                                    <p:cond delay="0"/>
                                  </p:stCondLst>
                                  <p:childTnLst>
                                    <p:set>
                                      <p:cBhvr>
                                        <p:cTn id="25" dur="1" fill="hold">
                                          <p:stCondLst>
                                            <p:cond delay="0"/>
                                          </p:stCondLst>
                                        </p:cTn>
                                        <p:tgtEl>
                                          <p:spTgt spid="189"/>
                                        </p:tgtEl>
                                        <p:attrNameLst>
                                          <p:attrName>style.visibility</p:attrName>
                                        </p:attrNameLst>
                                      </p:cBhvr>
                                      <p:to>
                                        <p:strVal val="visible"/>
                                      </p:to>
                                    </p:set>
                                    <p:animEffect transition="in" filter="wipe(down)">
                                      <p:cBhvr>
                                        <p:cTn id="26" dur="500"/>
                                        <p:tgtEl>
                                          <p:spTgt spid="189"/>
                                        </p:tgtEl>
                                      </p:cBhvr>
                                    </p:animEffect>
                                  </p:childTnLst>
                                </p:cTn>
                              </p:par>
                              <p:par>
                                <p:cTn id="27" presetID="1" presetClass="entr" presetSubtype="0" fill="hold" nodeType="withEffect">
                                  <p:stCondLst>
                                    <p:cond delay="0"/>
                                  </p:stCondLst>
                                  <p:childTnLst>
                                    <p:set>
                                      <p:cBhvr>
                                        <p:cTn id="28" dur="1" fill="hold">
                                          <p:stCondLst>
                                            <p:cond delay="0"/>
                                          </p:stCondLst>
                                        </p:cTn>
                                        <p:tgtEl>
                                          <p:spTgt spid="190"/>
                                        </p:tgtEl>
                                        <p:attrNameLst>
                                          <p:attrName>style.visibility</p:attrName>
                                        </p:attrNameLst>
                                      </p:cBhvr>
                                      <p:to>
                                        <p:strVal val="visible"/>
                                      </p:to>
                                    </p:set>
                                  </p:childTnLst>
                                </p:cTn>
                              </p:par>
                              <p:par>
                                <p:cTn id="29" presetID="8" presetClass="emph" presetSubtype="0" repeatCount="4000" fill="hold" nodeType="withEffect">
                                  <p:stCondLst>
                                    <p:cond delay="0"/>
                                  </p:stCondLst>
                                  <p:childTnLst>
                                    <p:animRot by="21600000">
                                      <p:cBhvr>
                                        <p:cTn id="30" dur="2025" fill="hold"/>
                                        <p:tgtEl>
                                          <p:spTgt spid="190"/>
                                        </p:tgtEl>
                                        <p:attrNameLst>
                                          <p:attrName>r</p:attrName>
                                        </p:attrNameLst>
                                      </p:cBhvr>
                                    </p:animRot>
                                  </p:childTnLst>
                                </p:cTn>
                              </p:par>
                              <p:par>
                                <p:cTn id="31" presetID="1" presetClass="entr" presetSubtype="0" fill="hold" nodeType="withEffect">
                                  <p:stCondLst>
                                    <p:cond delay="0"/>
                                  </p:stCondLst>
                                  <p:childTnLst>
                                    <p:set>
                                      <p:cBhvr>
                                        <p:cTn id="32" dur="1" fill="hold">
                                          <p:stCondLst>
                                            <p:cond delay="0"/>
                                          </p:stCondLst>
                                        </p:cTn>
                                        <p:tgtEl>
                                          <p:spTgt spid="20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8"/>
                                        </p:tgtEl>
                                        <p:attrNameLst>
                                          <p:attrName>style.visibility</p:attrName>
                                        </p:attrNameLst>
                                      </p:cBhvr>
                                      <p:to>
                                        <p:strVal val="visible"/>
                                      </p:to>
                                    </p:set>
                                  </p:childTnLst>
                                </p:cTn>
                              </p:par>
                              <p:par>
                                <p:cTn id="35" presetID="1" presetClass="entr" presetSubtype="0" fill="hold" nodeType="withEffect">
                                  <p:stCondLst>
                                    <p:cond delay="600"/>
                                  </p:stCondLst>
                                  <p:childTnLst>
                                    <p:set>
                                      <p:cBhvr>
                                        <p:cTn id="36" dur="1" fill="hold">
                                          <p:stCondLst>
                                            <p:cond delay="0"/>
                                          </p:stCondLst>
                                        </p:cTn>
                                        <p:tgtEl>
                                          <p:spTgt spid="182"/>
                                        </p:tgtEl>
                                        <p:attrNameLst>
                                          <p:attrName>style.visibility</p:attrName>
                                        </p:attrNameLst>
                                      </p:cBhvr>
                                      <p:to>
                                        <p:strVal val="visible"/>
                                      </p:to>
                                    </p:set>
                                  </p:childTnLst>
                                </p:cTn>
                              </p:par>
                              <p:par>
                                <p:cTn id="37" presetID="1" presetClass="entr" presetSubtype="0" fill="hold" nodeType="withEffect">
                                  <p:stCondLst>
                                    <p:cond delay="1500"/>
                                  </p:stCondLst>
                                  <p:childTnLst>
                                    <p:set>
                                      <p:cBhvr>
                                        <p:cTn id="38" dur="1" fill="hold">
                                          <p:stCondLst>
                                            <p:cond delay="0"/>
                                          </p:stCondLst>
                                        </p:cTn>
                                        <p:tgtEl>
                                          <p:spTgt spid="208"/>
                                        </p:tgtEl>
                                        <p:attrNameLst>
                                          <p:attrName>style.visibility</p:attrName>
                                        </p:attrNameLst>
                                      </p:cBhvr>
                                      <p:to>
                                        <p:strVal val="visible"/>
                                      </p:to>
                                    </p:set>
                                  </p:childTnLst>
                                </p:cTn>
                              </p:par>
                              <p:par>
                                <p:cTn id="39" presetID="1" presetClass="exit" presetSubtype="0" fill="hold" nodeType="withEffect">
                                  <p:stCondLst>
                                    <p:cond delay="1500"/>
                                  </p:stCondLst>
                                  <p:childTnLst>
                                    <p:set>
                                      <p:cBhvr>
                                        <p:cTn id="40" dur="1" fill="hold">
                                          <p:stCondLst>
                                            <p:cond delay="0"/>
                                          </p:stCondLst>
                                        </p:cTn>
                                        <p:tgtEl>
                                          <p:spTgt spid="182"/>
                                        </p:tgtEl>
                                        <p:attrNameLst>
                                          <p:attrName>style.visibility</p:attrName>
                                        </p:attrNameLst>
                                      </p:cBhvr>
                                      <p:to>
                                        <p:strVal val="hidden"/>
                                      </p:to>
                                    </p:set>
                                  </p:childTnLst>
                                </p:cTn>
                              </p:par>
                              <p:par>
                                <p:cTn id="41" presetID="1" presetClass="entr" presetSubtype="0" fill="hold" nodeType="withEffect">
                                  <p:stCondLst>
                                    <p:cond delay="1500"/>
                                  </p:stCondLst>
                                  <p:childTnLst>
                                    <p:set>
                                      <p:cBhvr>
                                        <p:cTn id="42" dur="1" fill="hold">
                                          <p:stCondLst>
                                            <p:cond delay="0"/>
                                          </p:stCondLst>
                                        </p:cTn>
                                        <p:tgtEl>
                                          <p:spTgt spid="211"/>
                                        </p:tgtEl>
                                        <p:attrNameLst>
                                          <p:attrName>style.visibility</p:attrName>
                                        </p:attrNameLst>
                                      </p:cBhvr>
                                      <p:to>
                                        <p:strVal val="visible"/>
                                      </p:to>
                                    </p:set>
                                  </p:childTnLst>
                                </p:cTn>
                              </p:par>
                              <p:par>
                                <p:cTn id="43" presetID="26" presetClass="emph" presetSubtype="0" fill="hold" nodeType="withEffect">
                                  <p:stCondLst>
                                    <p:cond delay="1800"/>
                                  </p:stCondLst>
                                  <p:childTnLst>
                                    <p:animEffect transition="out" filter="fade">
                                      <p:cBhvr>
                                        <p:cTn id="44" dur="1400" tmFilter="0, 0; .2, .5; .8, .5; 1, 0"/>
                                        <p:tgtEl>
                                          <p:spTgt spid="211"/>
                                        </p:tgtEl>
                                      </p:cBhvr>
                                    </p:animEffect>
                                    <p:animScale>
                                      <p:cBhvr>
                                        <p:cTn id="45" dur="700" autoRev="1" fill="hold"/>
                                        <p:tgtEl>
                                          <p:spTgt spid="211"/>
                                        </p:tgtEl>
                                      </p:cBhvr>
                                      <p:by x="105000" y="105000"/>
                                    </p:animScale>
                                  </p:childTnLst>
                                </p:cTn>
                              </p:par>
                              <p:par>
                                <p:cTn id="46" presetID="1" presetClass="exit" presetSubtype="0" fill="hold" nodeType="withEffect">
                                  <p:stCondLst>
                                    <p:cond delay="3100"/>
                                  </p:stCondLst>
                                  <p:childTnLst>
                                    <p:set>
                                      <p:cBhvr>
                                        <p:cTn id="47" dur="1" fill="hold">
                                          <p:stCondLst>
                                            <p:cond delay="0"/>
                                          </p:stCondLst>
                                        </p:cTn>
                                        <p:tgtEl>
                                          <p:spTgt spid="211"/>
                                        </p:tgtEl>
                                        <p:attrNameLst>
                                          <p:attrName>style.visibility</p:attrName>
                                        </p:attrNameLst>
                                      </p:cBhvr>
                                      <p:to>
                                        <p:strVal val="hidden"/>
                                      </p:to>
                                    </p:set>
                                  </p:childTnLst>
                                </p:cTn>
                              </p:par>
                              <p:par>
                                <p:cTn id="48" presetID="22" presetClass="entr" presetSubtype="1" fill="hold" nodeType="withEffect">
                                  <p:stCondLst>
                                    <p:cond delay="200"/>
                                  </p:stCondLst>
                                  <p:childTnLst>
                                    <p:set>
                                      <p:cBhvr>
                                        <p:cTn id="49" dur="1" fill="hold">
                                          <p:stCondLst>
                                            <p:cond delay="0"/>
                                          </p:stCondLst>
                                        </p:cTn>
                                        <p:tgtEl>
                                          <p:spTgt spid="214"/>
                                        </p:tgtEl>
                                        <p:attrNameLst>
                                          <p:attrName>style.visibility</p:attrName>
                                        </p:attrNameLst>
                                      </p:cBhvr>
                                      <p:to>
                                        <p:strVal val="visible"/>
                                      </p:to>
                                    </p:set>
                                    <p:animEffect transition="in" filter="wipe(up)">
                                      <p:cBhvr>
                                        <p:cTn id="50" dur="4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185" grpId="1" animBg="1"/>
      <p:bldP spid="189" grpId="0" animBg="1"/>
      <p:bldP spid="193" grpId="0" animBg="1"/>
      <p:bldP spid="1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98B812-607E-4727-B6AE-5746F1FE52A3}"/>
              </a:ext>
            </a:extLst>
          </p:cNvPr>
          <p:cNvSpPr>
            <a:spLocks noGrp="1"/>
          </p:cNvSpPr>
          <p:nvPr>
            <p:ph type="title"/>
          </p:nvPr>
        </p:nvSpPr>
        <p:spPr>
          <a:xfrm>
            <a:off x="1721794" y="0"/>
            <a:ext cx="9901881" cy="860400"/>
          </a:xfrm>
        </p:spPr>
        <p:txBody>
          <a:bodyPr/>
          <a:lstStyle/>
          <a:p>
            <a:r>
              <a:rPr lang="en-GB" dirty="0"/>
              <a:t>ESG Data Challenges </a:t>
            </a:r>
          </a:p>
        </p:txBody>
      </p:sp>
      <p:sp>
        <p:nvSpPr>
          <p:cNvPr id="69" name="Content Placeholder 5">
            <a:extLst>
              <a:ext uri="{FF2B5EF4-FFF2-40B4-BE49-F238E27FC236}">
                <a16:creationId xmlns:a16="http://schemas.microsoft.com/office/drawing/2014/main" id="{30D60F07-10BA-453E-AEFC-4FA49FDABE67}"/>
              </a:ext>
            </a:extLst>
          </p:cNvPr>
          <p:cNvSpPr txBox="1">
            <a:spLocks/>
          </p:cNvSpPr>
          <p:nvPr/>
        </p:nvSpPr>
        <p:spPr>
          <a:xfrm>
            <a:off x="598833" y="2138746"/>
            <a:ext cx="10995026" cy="4031701"/>
          </a:xfrm>
          <a:prstGeom prst="rect">
            <a:avLst/>
          </a:prstGeom>
          <a:solidFill>
            <a:srgbClr val="646464"/>
          </a:solidFill>
          <a:ln w="19050">
            <a:noFill/>
            <a:miter lim="800000"/>
          </a:ln>
        </p:spPr>
        <p:txBody>
          <a:bodyPr vert="horz" wrap="square" lIns="71882" tIns="71882" rIns="71882" bIns="71882"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
                <a:srgbClr val="FFD200"/>
              </a:buClr>
              <a:buSzPct val="70000"/>
              <a:buFont typeface="Arial" pitchFamily="34" charset="0"/>
              <a:buNone/>
              <a:tabLst/>
              <a:defRPr/>
            </a:pPr>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Footer Placeholder 9">
            <a:extLst>
              <a:ext uri="{FF2B5EF4-FFF2-40B4-BE49-F238E27FC236}">
                <a16:creationId xmlns:a16="http://schemas.microsoft.com/office/drawing/2014/main" id="{D85FEBFC-71DF-4CCF-B673-85FA36A0747A}"/>
              </a:ext>
            </a:extLst>
          </p:cNvPr>
          <p:cNvSpPr>
            <a:spLocks noGrp="1"/>
          </p:cNvSpPr>
          <p:nvPr>
            <p:ph type="ftr" sz="quarter" idx="11"/>
          </p:nvPr>
        </p:nvSpPr>
        <p:spPr>
          <a:xfrm>
            <a:off x="4746571" y="6419088"/>
            <a:ext cx="6545073" cy="201168"/>
          </a:xfrm>
        </p:spPr>
        <p:txBody>
          <a:bodyPr/>
          <a:lstStyle/>
          <a:p>
            <a:pPr lvl="0">
              <a:defRPr/>
            </a:pPr>
            <a:r>
              <a:rPr lang="en-GB" dirty="0">
                <a:solidFill>
                  <a:srgbClr val="FFD200"/>
                </a:solidFill>
              </a:rPr>
              <a:t>ESG Data Challenges </a:t>
            </a:r>
            <a:endParaRPr kumimoji="0" lang="en-GB" sz="1100" b="0" i="0" u="none" strike="noStrike" kern="1200" cap="none" spc="0" normalizeH="0" baseline="0" noProof="0" dirty="0">
              <a:ln>
                <a:noFill/>
              </a:ln>
              <a:solidFill>
                <a:srgbClr val="FFD200"/>
              </a:solidFill>
              <a:effectLst/>
              <a:uLnTx/>
              <a:uFillTx/>
              <a:latin typeface="Arial"/>
              <a:ea typeface="+mn-ea"/>
              <a:cs typeface="+mn-cs"/>
            </a:endParaRPr>
          </a:p>
        </p:txBody>
      </p:sp>
      <p:grpSp>
        <p:nvGrpSpPr>
          <p:cNvPr id="182" name="Group 181">
            <a:extLst>
              <a:ext uri="{FF2B5EF4-FFF2-40B4-BE49-F238E27FC236}">
                <a16:creationId xmlns:a16="http://schemas.microsoft.com/office/drawing/2014/main" id="{559A12BB-804B-452B-97FE-F9A7F97F5599}"/>
              </a:ext>
            </a:extLst>
          </p:cNvPr>
          <p:cNvGrpSpPr/>
          <p:nvPr/>
        </p:nvGrpSpPr>
        <p:grpSpPr>
          <a:xfrm>
            <a:off x="1430409" y="830448"/>
            <a:ext cx="162000" cy="192778"/>
            <a:chOff x="1430409" y="830448"/>
            <a:chExt cx="162000" cy="192778"/>
          </a:xfrm>
        </p:grpSpPr>
        <p:sp>
          <p:nvSpPr>
            <p:cNvPr id="183" name="Freeform: Shape 182">
              <a:extLst>
                <a:ext uri="{FF2B5EF4-FFF2-40B4-BE49-F238E27FC236}">
                  <a16:creationId xmlns:a16="http://schemas.microsoft.com/office/drawing/2014/main" id="{A0395B29-9400-4F19-90D1-1D7FC480DE5E}"/>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3"/>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4" name="Trapezoid 6">
              <a:extLst>
                <a:ext uri="{FF2B5EF4-FFF2-40B4-BE49-F238E27FC236}">
                  <a16:creationId xmlns:a16="http://schemas.microsoft.com/office/drawing/2014/main" id="{15451E31-8445-45A6-9E2C-775000CB2E08}"/>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3"/>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85" name="Freeform 64">
            <a:extLst>
              <a:ext uri="{FF2B5EF4-FFF2-40B4-BE49-F238E27FC236}">
                <a16:creationId xmlns:a16="http://schemas.microsoft.com/office/drawing/2014/main" id="{B1D2AD8A-DD05-4D3C-9FC3-725E155BF067}"/>
              </a:ext>
            </a:extLst>
          </p:cNvPr>
          <p:cNvSpPr>
            <a:spLocks noEditPoints="1"/>
          </p:cNvSpPr>
          <p:nvPr/>
        </p:nvSpPr>
        <p:spPr bwMode="auto">
          <a:xfrm>
            <a:off x="148899" y="43815"/>
            <a:ext cx="206356" cy="200791"/>
          </a:xfrm>
          <a:custGeom>
            <a:avLst/>
            <a:gdLst>
              <a:gd name="T0" fmla="*/ 490 w 2096"/>
              <a:gd name="T1" fmla="*/ 1024 h 2048"/>
              <a:gd name="T2" fmla="*/ 1598 w 2096"/>
              <a:gd name="T3" fmla="*/ 1024 h 2048"/>
              <a:gd name="T4" fmla="*/ 315 w 2096"/>
              <a:gd name="T5" fmla="*/ 1118 h 2048"/>
              <a:gd name="T6" fmla="*/ 11 w 2096"/>
              <a:gd name="T7" fmla="*/ 1012 h 2048"/>
              <a:gd name="T8" fmla="*/ 326 w 2096"/>
              <a:gd name="T9" fmla="*/ 933 h 2048"/>
              <a:gd name="T10" fmla="*/ 331 w 2096"/>
              <a:gd name="T11" fmla="*/ 1105 h 2048"/>
              <a:gd name="T12" fmla="*/ 315 w 2096"/>
              <a:gd name="T13" fmla="*/ 1118 h 2048"/>
              <a:gd name="T14" fmla="*/ 1782 w 2096"/>
              <a:gd name="T15" fmla="*/ 930 h 2048"/>
              <a:gd name="T16" fmla="*/ 1765 w 2096"/>
              <a:gd name="T17" fmla="*/ 942 h 2048"/>
              <a:gd name="T18" fmla="*/ 1770 w 2096"/>
              <a:gd name="T19" fmla="*/ 1116 h 2048"/>
              <a:gd name="T20" fmla="*/ 2085 w 2096"/>
              <a:gd name="T21" fmla="*/ 1037 h 2048"/>
              <a:gd name="T22" fmla="*/ 1125 w 2096"/>
              <a:gd name="T23" fmla="*/ 1718 h 2048"/>
              <a:gd name="T24" fmla="*/ 951 w 2096"/>
              <a:gd name="T25" fmla="*/ 1722 h 2048"/>
              <a:gd name="T26" fmla="*/ 1031 w 2096"/>
              <a:gd name="T27" fmla="*/ 2037 h 2048"/>
              <a:gd name="T28" fmla="*/ 1138 w 2096"/>
              <a:gd name="T29" fmla="*/ 1734 h 2048"/>
              <a:gd name="T30" fmla="*/ 1125 w 2096"/>
              <a:gd name="T31" fmla="*/ 1718 h 2048"/>
              <a:gd name="T32" fmla="*/ 1125 w 2096"/>
              <a:gd name="T33" fmla="*/ 331 h 2048"/>
              <a:gd name="T34" fmla="*/ 1138 w 2096"/>
              <a:gd name="T35" fmla="*/ 315 h 2048"/>
              <a:gd name="T36" fmla="*/ 1031 w 2096"/>
              <a:gd name="T37" fmla="*/ 11 h 2048"/>
              <a:gd name="T38" fmla="*/ 951 w 2096"/>
              <a:gd name="T39" fmla="*/ 326 h 2048"/>
              <a:gd name="T40" fmla="*/ 494 w 2096"/>
              <a:gd name="T41" fmla="*/ 1457 h 2048"/>
              <a:gd name="T42" fmla="*/ 474 w 2096"/>
              <a:gd name="T43" fmla="*/ 1460 h 2048"/>
              <a:gd name="T44" fmla="*/ 335 w 2096"/>
              <a:gd name="T45" fmla="*/ 1749 h 2048"/>
              <a:gd name="T46" fmla="*/ 614 w 2096"/>
              <a:gd name="T47" fmla="*/ 1583 h 2048"/>
              <a:gd name="T48" fmla="*/ 494 w 2096"/>
              <a:gd name="T49" fmla="*/ 1457 h 2048"/>
              <a:gd name="T50" fmla="*/ 1604 w 2096"/>
              <a:gd name="T51" fmla="*/ 595 h 2048"/>
              <a:gd name="T52" fmla="*/ 1770 w 2096"/>
              <a:gd name="T53" fmla="*/ 317 h 2048"/>
              <a:gd name="T54" fmla="*/ 1479 w 2096"/>
              <a:gd name="T55" fmla="*/ 456 h 2048"/>
              <a:gd name="T56" fmla="*/ 1477 w 2096"/>
              <a:gd name="T57" fmla="*/ 476 h 2048"/>
              <a:gd name="T58" fmla="*/ 1550 w 2096"/>
              <a:gd name="T59" fmla="*/ 1460 h 2048"/>
              <a:gd name="T60" fmla="*/ 1530 w 2096"/>
              <a:gd name="T61" fmla="*/ 1457 h 2048"/>
              <a:gd name="T62" fmla="*/ 1411 w 2096"/>
              <a:gd name="T63" fmla="*/ 1583 h 2048"/>
              <a:gd name="T64" fmla="*/ 1690 w 2096"/>
              <a:gd name="T65" fmla="*/ 1749 h 2048"/>
              <a:gd name="T66" fmla="*/ 1550 w 2096"/>
              <a:gd name="T67" fmla="*/ 1460 h 2048"/>
              <a:gd name="T68" fmla="*/ 421 w 2096"/>
              <a:gd name="T69" fmla="*/ 596 h 2048"/>
              <a:gd name="T70" fmla="*/ 547 w 2096"/>
              <a:gd name="T71" fmla="*/ 476 h 2048"/>
              <a:gd name="T72" fmla="*/ 546 w 2096"/>
              <a:gd name="T73" fmla="*/ 457 h 2048"/>
              <a:gd name="T74" fmla="*/ 276 w 2096"/>
              <a:gd name="T75" fmla="*/ 33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6" h="2048">
                <a:moveTo>
                  <a:pt x="1043" y="1577"/>
                </a:moveTo>
                <a:cubicBezTo>
                  <a:pt x="738" y="1577"/>
                  <a:pt x="490" y="1330"/>
                  <a:pt x="490" y="1024"/>
                </a:cubicBezTo>
                <a:cubicBezTo>
                  <a:pt x="490" y="719"/>
                  <a:pt x="738" y="471"/>
                  <a:pt x="1043" y="471"/>
                </a:cubicBezTo>
                <a:cubicBezTo>
                  <a:pt x="1349" y="471"/>
                  <a:pt x="1598" y="719"/>
                  <a:pt x="1598" y="1024"/>
                </a:cubicBezTo>
                <a:cubicBezTo>
                  <a:pt x="1598" y="1330"/>
                  <a:pt x="1349" y="1577"/>
                  <a:pt x="1043" y="1577"/>
                </a:cubicBezTo>
                <a:close/>
                <a:moveTo>
                  <a:pt x="315" y="1118"/>
                </a:moveTo>
                <a:cubicBezTo>
                  <a:pt x="11" y="1037"/>
                  <a:pt x="11" y="1037"/>
                  <a:pt x="11" y="1037"/>
                </a:cubicBezTo>
                <a:cubicBezTo>
                  <a:pt x="0" y="1033"/>
                  <a:pt x="0" y="1015"/>
                  <a:pt x="11" y="1012"/>
                </a:cubicBezTo>
                <a:cubicBezTo>
                  <a:pt x="315" y="930"/>
                  <a:pt x="315" y="930"/>
                  <a:pt x="315" y="930"/>
                </a:cubicBezTo>
                <a:cubicBezTo>
                  <a:pt x="319" y="929"/>
                  <a:pt x="323" y="930"/>
                  <a:pt x="326" y="933"/>
                </a:cubicBezTo>
                <a:cubicBezTo>
                  <a:pt x="330" y="935"/>
                  <a:pt x="331" y="939"/>
                  <a:pt x="331" y="942"/>
                </a:cubicBezTo>
                <a:cubicBezTo>
                  <a:pt x="331" y="1105"/>
                  <a:pt x="331" y="1105"/>
                  <a:pt x="331" y="1105"/>
                </a:cubicBezTo>
                <a:cubicBezTo>
                  <a:pt x="331" y="1110"/>
                  <a:pt x="330" y="1113"/>
                  <a:pt x="326" y="1116"/>
                </a:cubicBezTo>
                <a:cubicBezTo>
                  <a:pt x="323" y="1118"/>
                  <a:pt x="319" y="1119"/>
                  <a:pt x="315" y="1118"/>
                </a:cubicBezTo>
                <a:close/>
                <a:moveTo>
                  <a:pt x="2085" y="1012"/>
                </a:moveTo>
                <a:cubicBezTo>
                  <a:pt x="1782" y="930"/>
                  <a:pt x="1782" y="930"/>
                  <a:pt x="1782" y="930"/>
                </a:cubicBezTo>
                <a:cubicBezTo>
                  <a:pt x="1778" y="929"/>
                  <a:pt x="1773" y="930"/>
                  <a:pt x="1770" y="933"/>
                </a:cubicBezTo>
                <a:cubicBezTo>
                  <a:pt x="1767" y="935"/>
                  <a:pt x="1765" y="939"/>
                  <a:pt x="1765" y="942"/>
                </a:cubicBezTo>
                <a:cubicBezTo>
                  <a:pt x="1765" y="1105"/>
                  <a:pt x="1765" y="1105"/>
                  <a:pt x="1765" y="1105"/>
                </a:cubicBezTo>
                <a:cubicBezTo>
                  <a:pt x="1765" y="1110"/>
                  <a:pt x="1767" y="1113"/>
                  <a:pt x="1770" y="1116"/>
                </a:cubicBezTo>
                <a:cubicBezTo>
                  <a:pt x="1773" y="1118"/>
                  <a:pt x="1778" y="1119"/>
                  <a:pt x="1782" y="1118"/>
                </a:cubicBezTo>
                <a:cubicBezTo>
                  <a:pt x="2085" y="1037"/>
                  <a:pt x="2085" y="1037"/>
                  <a:pt x="2085" y="1037"/>
                </a:cubicBezTo>
                <a:cubicBezTo>
                  <a:pt x="2096" y="1033"/>
                  <a:pt x="2096" y="1015"/>
                  <a:pt x="2085" y="1012"/>
                </a:cubicBezTo>
                <a:close/>
                <a:moveTo>
                  <a:pt x="1125" y="1718"/>
                </a:moveTo>
                <a:cubicBezTo>
                  <a:pt x="962" y="1718"/>
                  <a:pt x="962" y="1718"/>
                  <a:pt x="962" y="1718"/>
                </a:cubicBezTo>
                <a:cubicBezTo>
                  <a:pt x="958" y="1718"/>
                  <a:pt x="954" y="1720"/>
                  <a:pt x="951" y="1722"/>
                </a:cubicBezTo>
                <a:cubicBezTo>
                  <a:pt x="949" y="1725"/>
                  <a:pt x="948" y="1730"/>
                  <a:pt x="949" y="1734"/>
                </a:cubicBezTo>
                <a:cubicBezTo>
                  <a:pt x="1031" y="2037"/>
                  <a:pt x="1031" y="2037"/>
                  <a:pt x="1031" y="2037"/>
                </a:cubicBezTo>
                <a:cubicBezTo>
                  <a:pt x="1034" y="2048"/>
                  <a:pt x="1053" y="2048"/>
                  <a:pt x="1056" y="2037"/>
                </a:cubicBezTo>
                <a:cubicBezTo>
                  <a:pt x="1138" y="1734"/>
                  <a:pt x="1138" y="1734"/>
                  <a:pt x="1138" y="1734"/>
                </a:cubicBezTo>
                <a:cubicBezTo>
                  <a:pt x="1139" y="1730"/>
                  <a:pt x="1138" y="1725"/>
                  <a:pt x="1136" y="1722"/>
                </a:cubicBezTo>
                <a:cubicBezTo>
                  <a:pt x="1133" y="1720"/>
                  <a:pt x="1129" y="1718"/>
                  <a:pt x="1125" y="1718"/>
                </a:cubicBezTo>
                <a:close/>
                <a:moveTo>
                  <a:pt x="962" y="331"/>
                </a:moveTo>
                <a:cubicBezTo>
                  <a:pt x="1125" y="331"/>
                  <a:pt x="1125" y="331"/>
                  <a:pt x="1125" y="331"/>
                </a:cubicBezTo>
                <a:cubicBezTo>
                  <a:pt x="1129" y="331"/>
                  <a:pt x="1133" y="329"/>
                  <a:pt x="1136" y="326"/>
                </a:cubicBezTo>
                <a:cubicBezTo>
                  <a:pt x="1138" y="323"/>
                  <a:pt x="1139" y="319"/>
                  <a:pt x="1138" y="315"/>
                </a:cubicBezTo>
                <a:cubicBezTo>
                  <a:pt x="1056" y="11"/>
                  <a:pt x="1056" y="11"/>
                  <a:pt x="1056" y="11"/>
                </a:cubicBezTo>
                <a:cubicBezTo>
                  <a:pt x="1053" y="0"/>
                  <a:pt x="1034" y="0"/>
                  <a:pt x="1031" y="11"/>
                </a:cubicBezTo>
                <a:cubicBezTo>
                  <a:pt x="949" y="315"/>
                  <a:pt x="949" y="315"/>
                  <a:pt x="949" y="315"/>
                </a:cubicBezTo>
                <a:cubicBezTo>
                  <a:pt x="948" y="319"/>
                  <a:pt x="949" y="323"/>
                  <a:pt x="951" y="326"/>
                </a:cubicBezTo>
                <a:cubicBezTo>
                  <a:pt x="954" y="329"/>
                  <a:pt x="958" y="331"/>
                  <a:pt x="962" y="331"/>
                </a:cubicBezTo>
                <a:close/>
                <a:moveTo>
                  <a:pt x="494" y="1457"/>
                </a:moveTo>
                <a:cubicBezTo>
                  <a:pt x="491" y="1454"/>
                  <a:pt x="488" y="1453"/>
                  <a:pt x="484" y="1453"/>
                </a:cubicBezTo>
                <a:cubicBezTo>
                  <a:pt x="480" y="1454"/>
                  <a:pt x="476" y="1456"/>
                  <a:pt x="474" y="1460"/>
                </a:cubicBezTo>
                <a:cubicBezTo>
                  <a:pt x="317" y="1731"/>
                  <a:pt x="317" y="1731"/>
                  <a:pt x="317" y="1731"/>
                </a:cubicBezTo>
                <a:cubicBezTo>
                  <a:pt x="311" y="1742"/>
                  <a:pt x="324" y="1755"/>
                  <a:pt x="335" y="1749"/>
                </a:cubicBezTo>
                <a:cubicBezTo>
                  <a:pt x="608" y="1593"/>
                  <a:pt x="608" y="1593"/>
                  <a:pt x="608" y="1593"/>
                </a:cubicBezTo>
                <a:cubicBezTo>
                  <a:pt x="611" y="1591"/>
                  <a:pt x="614" y="1587"/>
                  <a:pt x="614" y="1583"/>
                </a:cubicBezTo>
                <a:cubicBezTo>
                  <a:pt x="615" y="1579"/>
                  <a:pt x="613" y="1575"/>
                  <a:pt x="610" y="1572"/>
                </a:cubicBezTo>
                <a:lnTo>
                  <a:pt x="494" y="1457"/>
                </a:lnTo>
                <a:close/>
                <a:moveTo>
                  <a:pt x="1593" y="592"/>
                </a:moveTo>
                <a:cubicBezTo>
                  <a:pt x="1596" y="595"/>
                  <a:pt x="1600" y="596"/>
                  <a:pt x="1604" y="595"/>
                </a:cubicBezTo>
                <a:cubicBezTo>
                  <a:pt x="1607" y="595"/>
                  <a:pt x="1610" y="593"/>
                  <a:pt x="1613" y="589"/>
                </a:cubicBezTo>
                <a:cubicBezTo>
                  <a:pt x="1770" y="317"/>
                  <a:pt x="1770" y="317"/>
                  <a:pt x="1770" y="317"/>
                </a:cubicBezTo>
                <a:cubicBezTo>
                  <a:pt x="1776" y="307"/>
                  <a:pt x="1762" y="293"/>
                  <a:pt x="1752" y="299"/>
                </a:cubicBezTo>
                <a:cubicBezTo>
                  <a:pt x="1479" y="456"/>
                  <a:pt x="1479" y="456"/>
                  <a:pt x="1479" y="456"/>
                </a:cubicBezTo>
                <a:cubicBezTo>
                  <a:pt x="1476" y="458"/>
                  <a:pt x="1473" y="461"/>
                  <a:pt x="1473" y="465"/>
                </a:cubicBezTo>
                <a:cubicBezTo>
                  <a:pt x="1472" y="469"/>
                  <a:pt x="1474" y="474"/>
                  <a:pt x="1477" y="476"/>
                </a:cubicBezTo>
                <a:lnTo>
                  <a:pt x="1593" y="592"/>
                </a:lnTo>
                <a:close/>
                <a:moveTo>
                  <a:pt x="1550" y="1460"/>
                </a:moveTo>
                <a:cubicBezTo>
                  <a:pt x="1548" y="1456"/>
                  <a:pt x="1545" y="1454"/>
                  <a:pt x="1541" y="1453"/>
                </a:cubicBezTo>
                <a:cubicBezTo>
                  <a:pt x="1537" y="1453"/>
                  <a:pt x="1533" y="1454"/>
                  <a:pt x="1530" y="1457"/>
                </a:cubicBezTo>
                <a:cubicBezTo>
                  <a:pt x="1414" y="1572"/>
                  <a:pt x="1414" y="1572"/>
                  <a:pt x="1414" y="1572"/>
                </a:cubicBezTo>
                <a:cubicBezTo>
                  <a:pt x="1412" y="1575"/>
                  <a:pt x="1410" y="1579"/>
                  <a:pt x="1411" y="1583"/>
                </a:cubicBezTo>
                <a:cubicBezTo>
                  <a:pt x="1411" y="1587"/>
                  <a:pt x="1414" y="1591"/>
                  <a:pt x="1417" y="1593"/>
                </a:cubicBezTo>
                <a:cubicBezTo>
                  <a:pt x="1690" y="1749"/>
                  <a:pt x="1690" y="1749"/>
                  <a:pt x="1690" y="1749"/>
                </a:cubicBezTo>
                <a:cubicBezTo>
                  <a:pt x="1699" y="1755"/>
                  <a:pt x="1713" y="1742"/>
                  <a:pt x="1707" y="1731"/>
                </a:cubicBezTo>
                <a:lnTo>
                  <a:pt x="1550" y="1460"/>
                </a:lnTo>
                <a:close/>
                <a:moveTo>
                  <a:pt x="412" y="590"/>
                </a:moveTo>
                <a:cubicBezTo>
                  <a:pt x="414" y="593"/>
                  <a:pt x="418" y="595"/>
                  <a:pt x="421" y="596"/>
                </a:cubicBezTo>
                <a:cubicBezTo>
                  <a:pt x="425" y="596"/>
                  <a:pt x="429" y="595"/>
                  <a:pt x="432" y="592"/>
                </a:cubicBezTo>
                <a:cubicBezTo>
                  <a:pt x="547" y="476"/>
                  <a:pt x="547" y="476"/>
                  <a:pt x="547" y="476"/>
                </a:cubicBezTo>
                <a:cubicBezTo>
                  <a:pt x="550" y="474"/>
                  <a:pt x="552" y="470"/>
                  <a:pt x="551" y="466"/>
                </a:cubicBezTo>
                <a:cubicBezTo>
                  <a:pt x="551" y="462"/>
                  <a:pt x="549" y="459"/>
                  <a:pt x="546" y="457"/>
                </a:cubicBezTo>
                <a:cubicBezTo>
                  <a:pt x="294" y="321"/>
                  <a:pt x="294" y="321"/>
                  <a:pt x="294" y="321"/>
                </a:cubicBezTo>
                <a:cubicBezTo>
                  <a:pt x="284" y="316"/>
                  <a:pt x="271" y="329"/>
                  <a:pt x="276" y="338"/>
                </a:cubicBezTo>
                <a:lnTo>
                  <a:pt x="412" y="59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86" name="Group 185">
            <a:extLst>
              <a:ext uri="{FF2B5EF4-FFF2-40B4-BE49-F238E27FC236}">
                <a16:creationId xmlns:a16="http://schemas.microsoft.com/office/drawing/2014/main" id="{704D4F57-A9E3-4B98-A46A-7C4AAE4606EF}"/>
              </a:ext>
            </a:extLst>
          </p:cNvPr>
          <p:cNvGrpSpPr/>
          <p:nvPr/>
        </p:nvGrpSpPr>
        <p:grpSpPr>
          <a:xfrm>
            <a:off x="954097" y="399147"/>
            <a:ext cx="164464" cy="164464"/>
            <a:chOff x="-365760" y="528320"/>
            <a:chExt cx="1584960" cy="1584960"/>
          </a:xfrm>
        </p:grpSpPr>
        <p:sp>
          <p:nvSpPr>
            <p:cNvPr id="187" name="Freeform 73">
              <a:extLst>
                <a:ext uri="{FF2B5EF4-FFF2-40B4-BE49-F238E27FC236}">
                  <a16:creationId xmlns:a16="http://schemas.microsoft.com/office/drawing/2014/main" id="{35BD2C31-C774-4078-8E22-3BFD46824B6D}"/>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8" name="Oval 187">
              <a:extLst>
                <a:ext uri="{FF2B5EF4-FFF2-40B4-BE49-F238E27FC236}">
                  <a16:creationId xmlns:a16="http://schemas.microsoft.com/office/drawing/2014/main" id="{2256FC04-1511-410F-8304-8C96AEA9C296}"/>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89" name="Freeform 71">
            <a:extLst>
              <a:ext uri="{FF2B5EF4-FFF2-40B4-BE49-F238E27FC236}">
                <a16:creationId xmlns:a16="http://schemas.microsoft.com/office/drawing/2014/main" id="{6C7915C9-CE5B-434F-A7C2-1199013FBF27}"/>
              </a:ext>
            </a:extLst>
          </p:cNvPr>
          <p:cNvSpPr>
            <a:spLocks/>
          </p:cNvSpPr>
          <p:nvPr/>
        </p:nvSpPr>
        <p:spPr bwMode="auto">
          <a:xfrm>
            <a:off x="1026621" y="481078"/>
            <a:ext cx="18000" cy="216000"/>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90" name="Group 189">
            <a:extLst>
              <a:ext uri="{FF2B5EF4-FFF2-40B4-BE49-F238E27FC236}">
                <a16:creationId xmlns:a16="http://schemas.microsoft.com/office/drawing/2014/main" id="{51BCE40A-4A32-4E9E-B1BF-4B266985A169}"/>
              </a:ext>
            </a:extLst>
          </p:cNvPr>
          <p:cNvGrpSpPr/>
          <p:nvPr/>
        </p:nvGrpSpPr>
        <p:grpSpPr>
          <a:xfrm>
            <a:off x="680625" y="399147"/>
            <a:ext cx="164464" cy="164464"/>
            <a:chOff x="-365760" y="528320"/>
            <a:chExt cx="1584960" cy="1584960"/>
          </a:xfrm>
        </p:grpSpPr>
        <p:sp>
          <p:nvSpPr>
            <p:cNvPr id="191" name="Freeform 73">
              <a:extLst>
                <a:ext uri="{FF2B5EF4-FFF2-40B4-BE49-F238E27FC236}">
                  <a16:creationId xmlns:a16="http://schemas.microsoft.com/office/drawing/2014/main" id="{4BB03770-4C15-4B24-B51D-D8B59C7F5EFB}"/>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2" name="Oval 191">
              <a:extLst>
                <a:ext uri="{FF2B5EF4-FFF2-40B4-BE49-F238E27FC236}">
                  <a16:creationId xmlns:a16="http://schemas.microsoft.com/office/drawing/2014/main" id="{8A266EA3-7CAA-44F8-8325-BF99137F160D}"/>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93" name="Freeform 71">
            <a:extLst>
              <a:ext uri="{FF2B5EF4-FFF2-40B4-BE49-F238E27FC236}">
                <a16:creationId xmlns:a16="http://schemas.microsoft.com/office/drawing/2014/main" id="{FA2FBC2E-EB3F-4E69-842E-8CCACBA8CB32}"/>
              </a:ext>
            </a:extLst>
          </p:cNvPr>
          <p:cNvSpPr>
            <a:spLocks/>
          </p:cNvSpPr>
          <p:nvPr/>
        </p:nvSpPr>
        <p:spPr bwMode="auto">
          <a:xfrm>
            <a:off x="753494" y="481078"/>
            <a:ext cx="18000" cy="216000"/>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4" name="Freeform 71">
            <a:extLst>
              <a:ext uri="{FF2B5EF4-FFF2-40B4-BE49-F238E27FC236}">
                <a16:creationId xmlns:a16="http://schemas.microsoft.com/office/drawing/2014/main" id="{6BD08325-C23C-4D0E-B5DB-C4845F288F00}"/>
              </a:ext>
            </a:extLst>
          </p:cNvPr>
          <p:cNvSpPr>
            <a:spLocks/>
          </p:cNvSpPr>
          <p:nvPr/>
        </p:nvSpPr>
        <p:spPr bwMode="auto">
          <a:xfrm>
            <a:off x="879780" y="300034"/>
            <a:ext cx="45719" cy="394537"/>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95" name="Group 194">
            <a:extLst>
              <a:ext uri="{FF2B5EF4-FFF2-40B4-BE49-F238E27FC236}">
                <a16:creationId xmlns:a16="http://schemas.microsoft.com/office/drawing/2014/main" id="{318F764A-5BEA-4189-8BB6-1E6C3A0AD2A6}"/>
              </a:ext>
            </a:extLst>
          </p:cNvPr>
          <p:cNvGrpSpPr/>
          <p:nvPr/>
        </p:nvGrpSpPr>
        <p:grpSpPr>
          <a:xfrm>
            <a:off x="736055" y="133700"/>
            <a:ext cx="332668" cy="332668"/>
            <a:chOff x="-365760" y="528320"/>
            <a:chExt cx="1584960" cy="1584960"/>
          </a:xfrm>
        </p:grpSpPr>
        <p:sp>
          <p:nvSpPr>
            <p:cNvPr id="196" name="Freeform 73">
              <a:extLst>
                <a:ext uri="{FF2B5EF4-FFF2-40B4-BE49-F238E27FC236}">
                  <a16:creationId xmlns:a16="http://schemas.microsoft.com/office/drawing/2014/main" id="{9E10BA91-7CF3-47B8-B572-2F9142EDBCDE}"/>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7" name="Oval 196">
              <a:extLst>
                <a:ext uri="{FF2B5EF4-FFF2-40B4-BE49-F238E27FC236}">
                  <a16:creationId xmlns:a16="http://schemas.microsoft.com/office/drawing/2014/main" id="{0DBF5787-5DC0-45CB-B952-73ACFC85BD96}"/>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98" name="Group 197">
            <a:extLst>
              <a:ext uri="{FF2B5EF4-FFF2-40B4-BE49-F238E27FC236}">
                <a16:creationId xmlns:a16="http://schemas.microsoft.com/office/drawing/2014/main" id="{63F60C41-A223-48AD-B850-7AB661E44384}"/>
              </a:ext>
            </a:extLst>
          </p:cNvPr>
          <p:cNvGrpSpPr/>
          <p:nvPr/>
        </p:nvGrpSpPr>
        <p:grpSpPr>
          <a:xfrm>
            <a:off x="556555" y="523883"/>
            <a:ext cx="125439" cy="170688"/>
            <a:chOff x="2597950" y="4764135"/>
            <a:chExt cx="347663" cy="473075"/>
          </a:xfrm>
        </p:grpSpPr>
        <p:sp>
          <p:nvSpPr>
            <p:cNvPr id="199" name="Rectangle: Rounded Corners 198">
              <a:extLst>
                <a:ext uri="{FF2B5EF4-FFF2-40B4-BE49-F238E27FC236}">
                  <a16:creationId xmlns:a16="http://schemas.microsoft.com/office/drawing/2014/main" id="{12F78D0C-A91C-42DD-8235-C6A15C83DAFD}"/>
                </a:ext>
              </a:extLst>
            </p:cNvPr>
            <p:cNvSpPr/>
            <p:nvPr/>
          </p:nvSpPr>
          <p:spPr>
            <a:xfrm>
              <a:off x="2624214" y="4786659"/>
              <a:ext cx="207734" cy="430017"/>
            </a:xfrm>
            <a:prstGeom prst="roundRect">
              <a:avLst/>
            </a:prstGeom>
            <a:solidFill>
              <a:srgbClr val="333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00" name="Group 199">
              <a:extLst>
                <a:ext uri="{FF2B5EF4-FFF2-40B4-BE49-F238E27FC236}">
                  <a16:creationId xmlns:a16="http://schemas.microsoft.com/office/drawing/2014/main" id="{E1C29630-1CA4-4844-9F1B-EDA2CB98183A}"/>
                </a:ext>
              </a:extLst>
            </p:cNvPr>
            <p:cNvGrpSpPr/>
            <p:nvPr/>
          </p:nvGrpSpPr>
          <p:grpSpPr>
            <a:xfrm>
              <a:off x="2597950" y="4764135"/>
              <a:ext cx="347663" cy="473075"/>
              <a:chOff x="460375" y="2430463"/>
              <a:chExt cx="347663" cy="473075"/>
            </a:xfrm>
          </p:grpSpPr>
          <p:sp>
            <p:nvSpPr>
              <p:cNvPr id="201" name="Freeform 58">
                <a:extLst>
                  <a:ext uri="{FF2B5EF4-FFF2-40B4-BE49-F238E27FC236}">
                    <a16:creationId xmlns:a16="http://schemas.microsoft.com/office/drawing/2014/main" id="{D91BEF3F-1410-42B1-9DFC-EB222F5B5B9F}"/>
                  </a:ext>
                </a:extLst>
              </p:cNvPr>
              <p:cNvSpPr>
                <a:spLocks noEditPoints="1"/>
              </p:cNvSpPr>
              <p:nvPr/>
            </p:nvSpPr>
            <p:spPr bwMode="auto">
              <a:xfrm>
                <a:off x="460375" y="2430463"/>
                <a:ext cx="341312" cy="473075"/>
              </a:xfrm>
              <a:custGeom>
                <a:avLst/>
                <a:gdLst>
                  <a:gd name="T0" fmla="*/ 133 w 174"/>
                  <a:gd name="T1" fmla="*/ 105 h 243"/>
                  <a:gd name="T2" fmla="*/ 141 w 174"/>
                  <a:gd name="T3" fmla="*/ 114 h 243"/>
                  <a:gd name="T4" fmla="*/ 149 w 174"/>
                  <a:gd name="T5" fmla="*/ 122 h 243"/>
                  <a:gd name="T6" fmla="*/ 151 w 174"/>
                  <a:gd name="T7" fmla="*/ 124 h 243"/>
                  <a:gd name="T8" fmla="*/ 149 w 174"/>
                  <a:gd name="T9" fmla="*/ 126 h 243"/>
                  <a:gd name="T10" fmla="*/ 151 w 174"/>
                  <a:gd name="T11" fmla="*/ 127 h 243"/>
                  <a:gd name="T12" fmla="*/ 149 w 174"/>
                  <a:gd name="T13" fmla="*/ 129 h 243"/>
                  <a:gd name="T14" fmla="*/ 152 w 174"/>
                  <a:gd name="T15" fmla="*/ 131 h 243"/>
                  <a:gd name="T16" fmla="*/ 146 w 174"/>
                  <a:gd name="T17" fmla="*/ 216 h 243"/>
                  <a:gd name="T18" fmla="*/ 142 w 174"/>
                  <a:gd name="T19" fmla="*/ 216 h 243"/>
                  <a:gd name="T20" fmla="*/ 139 w 174"/>
                  <a:gd name="T21" fmla="*/ 168 h 243"/>
                  <a:gd name="T22" fmla="*/ 128 w 174"/>
                  <a:gd name="T23" fmla="*/ 132 h 243"/>
                  <a:gd name="T24" fmla="*/ 109 w 174"/>
                  <a:gd name="T25" fmla="*/ 0 h 243"/>
                  <a:gd name="T26" fmla="*/ 0 w 174"/>
                  <a:gd name="T27" fmla="*/ 20 h 243"/>
                  <a:gd name="T28" fmla="*/ 19 w 174"/>
                  <a:gd name="T29" fmla="*/ 243 h 243"/>
                  <a:gd name="T30" fmla="*/ 128 w 174"/>
                  <a:gd name="T31" fmla="*/ 224 h 243"/>
                  <a:gd name="T32" fmla="*/ 132 w 174"/>
                  <a:gd name="T33" fmla="*/ 139 h 243"/>
                  <a:gd name="T34" fmla="*/ 135 w 174"/>
                  <a:gd name="T35" fmla="*/ 185 h 243"/>
                  <a:gd name="T36" fmla="*/ 145 w 174"/>
                  <a:gd name="T37" fmla="*/ 221 h 243"/>
                  <a:gd name="T38" fmla="*/ 156 w 174"/>
                  <a:gd name="T39" fmla="*/ 139 h 243"/>
                  <a:gd name="T40" fmla="*/ 159 w 174"/>
                  <a:gd name="T41" fmla="*/ 131 h 243"/>
                  <a:gd name="T42" fmla="*/ 156 w 174"/>
                  <a:gd name="T43" fmla="*/ 129 h 243"/>
                  <a:gd name="T44" fmla="*/ 159 w 174"/>
                  <a:gd name="T45" fmla="*/ 127 h 243"/>
                  <a:gd name="T46" fmla="*/ 156 w 174"/>
                  <a:gd name="T47" fmla="*/ 126 h 243"/>
                  <a:gd name="T48" fmla="*/ 159 w 174"/>
                  <a:gd name="T49" fmla="*/ 124 h 243"/>
                  <a:gd name="T50" fmla="*/ 159 w 174"/>
                  <a:gd name="T51" fmla="*/ 122 h 243"/>
                  <a:gd name="T52" fmla="*/ 167 w 174"/>
                  <a:gd name="T53" fmla="*/ 113 h 243"/>
                  <a:gd name="T54" fmla="*/ 174 w 174"/>
                  <a:gd name="T55" fmla="*/ 92 h 243"/>
                  <a:gd name="T56" fmla="*/ 64 w 174"/>
                  <a:gd name="T57" fmla="*/ 174 h 243"/>
                  <a:gd name="T58" fmla="*/ 64 w 174"/>
                  <a:gd name="T59" fmla="*/ 100 h 243"/>
                  <a:gd name="T60" fmla="*/ 64 w 174"/>
                  <a:gd name="T61" fmla="*/ 174 h 243"/>
                  <a:gd name="T62" fmla="*/ 101 w 174"/>
                  <a:gd name="T63" fmla="*/ 82 h 243"/>
                  <a:gd name="T64" fmla="*/ 16 w 174"/>
                  <a:gd name="T65" fmla="*/ 71 h 243"/>
                  <a:gd name="T66" fmla="*/ 27 w 174"/>
                  <a:gd name="T67" fmla="*/ 21 h 243"/>
                  <a:gd name="T68" fmla="*/ 112 w 174"/>
                  <a:gd name="T69" fmla="*/ 3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243">
                    <a:moveTo>
                      <a:pt x="133" y="92"/>
                    </a:moveTo>
                    <a:cubicBezTo>
                      <a:pt x="133" y="105"/>
                      <a:pt x="133" y="105"/>
                      <a:pt x="133" y="105"/>
                    </a:cubicBezTo>
                    <a:cubicBezTo>
                      <a:pt x="137" y="105"/>
                      <a:pt x="141" y="108"/>
                      <a:pt x="141" y="113"/>
                    </a:cubicBezTo>
                    <a:cubicBezTo>
                      <a:pt x="141" y="114"/>
                      <a:pt x="141" y="114"/>
                      <a:pt x="141" y="114"/>
                    </a:cubicBezTo>
                    <a:cubicBezTo>
                      <a:pt x="141" y="118"/>
                      <a:pt x="144" y="122"/>
                      <a:pt x="148" y="122"/>
                    </a:cubicBezTo>
                    <a:cubicBezTo>
                      <a:pt x="149" y="122"/>
                      <a:pt x="149" y="122"/>
                      <a:pt x="149" y="122"/>
                    </a:cubicBezTo>
                    <a:cubicBezTo>
                      <a:pt x="149" y="124"/>
                      <a:pt x="149" y="124"/>
                      <a:pt x="149" y="124"/>
                    </a:cubicBezTo>
                    <a:cubicBezTo>
                      <a:pt x="151" y="124"/>
                      <a:pt x="151" y="124"/>
                      <a:pt x="151" y="124"/>
                    </a:cubicBezTo>
                    <a:cubicBezTo>
                      <a:pt x="151" y="126"/>
                      <a:pt x="151" y="126"/>
                      <a:pt x="151" y="126"/>
                    </a:cubicBezTo>
                    <a:cubicBezTo>
                      <a:pt x="149" y="126"/>
                      <a:pt x="149" y="126"/>
                      <a:pt x="149" y="126"/>
                    </a:cubicBezTo>
                    <a:cubicBezTo>
                      <a:pt x="149" y="127"/>
                      <a:pt x="149" y="127"/>
                      <a:pt x="149" y="127"/>
                    </a:cubicBezTo>
                    <a:cubicBezTo>
                      <a:pt x="151" y="127"/>
                      <a:pt x="151" y="127"/>
                      <a:pt x="151" y="127"/>
                    </a:cubicBezTo>
                    <a:cubicBezTo>
                      <a:pt x="151" y="129"/>
                      <a:pt x="151" y="129"/>
                      <a:pt x="151" y="129"/>
                    </a:cubicBezTo>
                    <a:cubicBezTo>
                      <a:pt x="149" y="129"/>
                      <a:pt x="149" y="129"/>
                      <a:pt x="149" y="129"/>
                    </a:cubicBezTo>
                    <a:cubicBezTo>
                      <a:pt x="149" y="131"/>
                      <a:pt x="149" y="131"/>
                      <a:pt x="149" y="131"/>
                    </a:cubicBezTo>
                    <a:cubicBezTo>
                      <a:pt x="152" y="131"/>
                      <a:pt x="152" y="131"/>
                      <a:pt x="152" y="131"/>
                    </a:cubicBezTo>
                    <a:cubicBezTo>
                      <a:pt x="152" y="134"/>
                      <a:pt x="152" y="136"/>
                      <a:pt x="152" y="139"/>
                    </a:cubicBezTo>
                    <a:cubicBezTo>
                      <a:pt x="152" y="166"/>
                      <a:pt x="153" y="210"/>
                      <a:pt x="146" y="216"/>
                    </a:cubicBezTo>
                    <a:cubicBezTo>
                      <a:pt x="146" y="217"/>
                      <a:pt x="146" y="217"/>
                      <a:pt x="145" y="217"/>
                    </a:cubicBezTo>
                    <a:cubicBezTo>
                      <a:pt x="144" y="217"/>
                      <a:pt x="143" y="217"/>
                      <a:pt x="142" y="216"/>
                    </a:cubicBezTo>
                    <a:cubicBezTo>
                      <a:pt x="139" y="212"/>
                      <a:pt x="139" y="202"/>
                      <a:pt x="139" y="185"/>
                    </a:cubicBezTo>
                    <a:cubicBezTo>
                      <a:pt x="139" y="180"/>
                      <a:pt x="139" y="174"/>
                      <a:pt x="139" y="168"/>
                    </a:cubicBezTo>
                    <a:cubicBezTo>
                      <a:pt x="139" y="152"/>
                      <a:pt x="138" y="142"/>
                      <a:pt x="135" y="137"/>
                    </a:cubicBezTo>
                    <a:cubicBezTo>
                      <a:pt x="133" y="133"/>
                      <a:pt x="131" y="132"/>
                      <a:pt x="128" y="132"/>
                    </a:cubicBezTo>
                    <a:cubicBezTo>
                      <a:pt x="128" y="20"/>
                      <a:pt x="128" y="20"/>
                      <a:pt x="128" y="20"/>
                    </a:cubicBezTo>
                    <a:cubicBezTo>
                      <a:pt x="128" y="9"/>
                      <a:pt x="119" y="0"/>
                      <a:pt x="109" y="0"/>
                    </a:cubicBezTo>
                    <a:cubicBezTo>
                      <a:pt x="19" y="0"/>
                      <a:pt x="19" y="0"/>
                      <a:pt x="19" y="0"/>
                    </a:cubicBezTo>
                    <a:cubicBezTo>
                      <a:pt x="9" y="0"/>
                      <a:pt x="0" y="9"/>
                      <a:pt x="0" y="20"/>
                    </a:cubicBezTo>
                    <a:cubicBezTo>
                      <a:pt x="0" y="224"/>
                      <a:pt x="0" y="224"/>
                      <a:pt x="0" y="224"/>
                    </a:cubicBezTo>
                    <a:cubicBezTo>
                      <a:pt x="0" y="235"/>
                      <a:pt x="9" y="243"/>
                      <a:pt x="19" y="243"/>
                    </a:cubicBezTo>
                    <a:cubicBezTo>
                      <a:pt x="109" y="243"/>
                      <a:pt x="109" y="243"/>
                      <a:pt x="109" y="243"/>
                    </a:cubicBezTo>
                    <a:cubicBezTo>
                      <a:pt x="119" y="243"/>
                      <a:pt x="128" y="235"/>
                      <a:pt x="128" y="224"/>
                    </a:cubicBezTo>
                    <a:cubicBezTo>
                      <a:pt x="128" y="135"/>
                      <a:pt x="128" y="135"/>
                      <a:pt x="128" y="135"/>
                    </a:cubicBezTo>
                    <a:cubicBezTo>
                      <a:pt x="130" y="136"/>
                      <a:pt x="131" y="136"/>
                      <a:pt x="132" y="139"/>
                    </a:cubicBezTo>
                    <a:cubicBezTo>
                      <a:pt x="134" y="143"/>
                      <a:pt x="136" y="153"/>
                      <a:pt x="136" y="168"/>
                    </a:cubicBezTo>
                    <a:cubicBezTo>
                      <a:pt x="136" y="174"/>
                      <a:pt x="135" y="180"/>
                      <a:pt x="135" y="185"/>
                    </a:cubicBezTo>
                    <a:cubicBezTo>
                      <a:pt x="135" y="204"/>
                      <a:pt x="135" y="214"/>
                      <a:pt x="139" y="218"/>
                    </a:cubicBezTo>
                    <a:cubicBezTo>
                      <a:pt x="141" y="220"/>
                      <a:pt x="143" y="221"/>
                      <a:pt x="145" y="221"/>
                    </a:cubicBezTo>
                    <a:cubicBezTo>
                      <a:pt x="146" y="221"/>
                      <a:pt x="148" y="220"/>
                      <a:pt x="149" y="219"/>
                    </a:cubicBezTo>
                    <a:cubicBezTo>
                      <a:pt x="156" y="212"/>
                      <a:pt x="156" y="179"/>
                      <a:pt x="156" y="139"/>
                    </a:cubicBezTo>
                    <a:cubicBezTo>
                      <a:pt x="156" y="136"/>
                      <a:pt x="156" y="134"/>
                      <a:pt x="156" y="131"/>
                    </a:cubicBezTo>
                    <a:cubicBezTo>
                      <a:pt x="159" y="131"/>
                      <a:pt x="159" y="131"/>
                      <a:pt x="159" y="131"/>
                    </a:cubicBezTo>
                    <a:cubicBezTo>
                      <a:pt x="159" y="129"/>
                      <a:pt x="159" y="129"/>
                      <a:pt x="159" y="129"/>
                    </a:cubicBezTo>
                    <a:cubicBezTo>
                      <a:pt x="156" y="129"/>
                      <a:pt x="156" y="129"/>
                      <a:pt x="156" y="129"/>
                    </a:cubicBezTo>
                    <a:cubicBezTo>
                      <a:pt x="156" y="127"/>
                      <a:pt x="156" y="127"/>
                      <a:pt x="156" y="127"/>
                    </a:cubicBezTo>
                    <a:cubicBezTo>
                      <a:pt x="159" y="127"/>
                      <a:pt x="159" y="127"/>
                      <a:pt x="159" y="127"/>
                    </a:cubicBezTo>
                    <a:cubicBezTo>
                      <a:pt x="159" y="126"/>
                      <a:pt x="159" y="126"/>
                      <a:pt x="159" y="126"/>
                    </a:cubicBezTo>
                    <a:cubicBezTo>
                      <a:pt x="156" y="126"/>
                      <a:pt x="156" y="126"/>
                      <a:pt x="156" y="126"/>
                    </a:cubicBezTo>
                    <a:cubicBezTo>
                      <a:pt x="156" y="124"/>
                      <a:pt x="156" y="124"/>
                      <a:pt x="156" y="124"/>
                    </a:cubicBezTo>
                    <a:cubicBezTo>
                      <a:pt x="159" y="124"/>
                      <a:pt x="159" y="124"/>
                      <a:pt x="159" y="124"/>
                    </a:cubicBezTo>
                    <a:cubicBezTo>
                      <a:pt x="158" y="122"/>
                      <a:pt x="158" y="122"/>
                      <a:pt x="158" y="122"/>
                    </a:cubicBezTo>
                    <a:cubicBezTo>
                      <a:pt x="159" y="122"/>
                      <a:pt x="159" y="122"/>
                      <a:pt x="159" y="122"/>
                    </a:cubicBezTo>
                    <a:cubicBezTo>
                      <a:pt x="163" y="122"/>
                      <a:pt x="167" y="118"/>
                      <a:pt x="167" y="113"/>
                    </a:cubicBezTo>
                    <a:cubicBezTo>
                      <a:pt x="167" y="113"/>
                      <a:pt x="167" y="113"/>
                      <a:pt x="167" y="113"/>
                    </a:cubicBezTo>
                    <a:cubicBezTo>
                      <a:pt x="167" y="108"/>
                      <a:pt x="170" y="105"/>
                      <a:pt x="174" y="105"/>
                    </a:cubicBezTo>
                    <a:cubicBezTo>
                      <a:pt x="174" y="92"/>
                      <a:pt x="174" y="92"/>
                      <a:pt x="174" y="92"/>
                    </a:cubicBezTo>
                    <a:lnTo>
                      <a:pt x="133" y="92"/>
                    </a:lnTo>
                    <a:close/>
                    <a:moveTo>
                      <a:pt x="64" y="174"/>
                    </a:moveTo>
                    <a:cubicBezTo>
                      <a:pt x="44" y="174"/>
                      <a:pt x="27" y="158"/>
                      <a:pt x="27" y="137"/>
                    </a:cubicBezTo>
                    <a:cubicBezTo>
                      <a:pt x="27" y="117"/>
                      <a:pt x="44" y="100"/>
                      <a:pt x="64" y="100"/>
                    </a:cubicBezTo>
                    <a:cubicBezTo>
                      <a:pt x="85" y="100"/>
                      <a:pt x="101" y="117"/>
                      <a:pt x="101" y="137"/>
                    </a:cubicBezTo>
                    <a:cubicBezTo>
                      <a:pt x="101" y="158"/>
                      <a:pt x="85" y="174"/>
                      <a:pt x="64" y="174"/>
                    </a:cubicBezTo>
                    <a:close/>
                    <a:moveTo>
                      <a:pt x="112" y="71"/>
                    </a:moveTo>
                    <a:cubicBezTo>
                      <a:pt x="112" y="77"/>
                      <a:pt x="107" y="82"/>
                      <a:pt x="101" y="82"/>
                    </a:cubicBezTo>
                    <a:cubicBezTo>
                      <a:pt x="27" y="82"/>
                      <a:pt x="27" y="82"/>
                      <a:pt x="27" y="82"/>
                    </a:cubicBezTo>
                    <a:cubicBezTo>
                      <a:pt x="21" y="82"/>
                      <a:pt x="16" y="77"/>
                      <a:pt x="16" y="71"/>
                    </a:cubicBezTo>
                    <a:cubicBezTo>
                      <a:pt x="16" y="32"/>
                      <a:pt x="16" y="32"/>
                      <a:pt x="16" y="32"/>
                    </a:cubicBezTo>
                    <a:cubicBezTo>
                      <a:pt x="16" y="26"/>
                      <a:pt x="21" y="21"/>
                      <a:pt x="27" y="21"/>
                    </a:cubicBezTo>
                    <a:cubicBezTo>
                      <a:pt x="101" y="21"/>
                      <a:pt x="101" y="21"/>
                      <a:pt x="101" y="21"/>
                    </a:cubicBezTo>
                    <a:cubicBezTo>
                      <a:pt x="107" y="21"/>
                      <a:pt x="112" y="26"/>
                      <a:pt x="112" y="32"/>
                    </a:cubicBezTo>
                    <a:lnTo>
                      <a:pt x="112"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2" name="Freeform 59">
                <a:extLst>
                  <a:ext uri="{FF2B5EF4-FFF2-40B4-BE49-F238E27FC236}">
                    <a16:creationId xmlns:a16="http://schemas.microsoft.com/office/drawing/2014/main" id="{816999E1-455A-43B9-B34B-E3CE57739DDA}"/>
                  </a:ext>
                </a:extLst>
              </p:cNvPr>
              <p:cNvSpPr>
                <a:spLocks/>
              </p:cNvSpPr>
              <p:nvPr/>
            </p:nvSpPr>
            <p:spPr bwMode="auto">
              <a:xfrm>
                <a:off x="715963" y="2560638"/>
                <a:ext cx="92075" cy="47625"/>
              </a:xfrm>
              <a:custGeom>
                <a:avLst/>
                <a:gdLst>
                  <a:gd name="T0" fmla="*/ 0 w 47"/>
                  <a:gd name="T1" fmla="*/ 22 h 24"/>
                  <a:gd name="T2" fmla="*/ 3 w 47"/>
                  <a:gd name="T3" fmla="*/ 22 h 24"/>
                  <a:gd name="T4" fmla="*/ 3 w 47"/>
                  <a:gd name="T5" fmla="*/ 24 h 24"/>
                  <a:gd name="T6" fmla="*/ 3 w 47"/>
                  <a:gd name="T7" fmla="*/ 22 h 24"/>
                  <a:gd name="T8" fmla="*/ 44 w 47"/>
                  <a:gd name="T9" fmla="*/ 22 h 24"/>
                  <a:gd name="T10" fmla="*/ 44 w 47"/>
                  <a:gd name="T11" fmla="*/ 22 h 24"/>
                  <a:gd name="T12" fmla="*/ 47 w 47"/>
                  <a:gd name="T13" fmla="*/ 22 h 24"/>
                  <a:gd name="T14" fmla="*/ 47 w 47"/>
                  <a:gd name="T15" fmla="*/ 19 h 24"/>
                  <a:gd name="T16" fmla="*/ 35 w 47"/>
                  <a:gd name="T17" fmla="*/ 19 h 24"/>
                  <a:gd name="T18" fmla="*/ 35 w 47"/>
                  <a:gd name="T19" fmla="*/ 3 h 24"/>
                  <a:gd name="T20" fmla="*/ 34 w 47"/>
                  <a:gd name="T21" fmla="*/ 1 h 24"/>
                  <a:gd name="T22" fmla="*/ 32 w 47"/>
                  <a:gd name="T23" fmla="*/ 0 h 24"/>
                  <a:gd name="T24" fmla="*/ 32 w 47"/>
                  <a:gd name="T25" fmla="*/ 0 h 24"/>
                  <a:gd name="T26" fmla="*/ 30 w 47"/>
                  <a:gd name="T27" fmla="*/ 3 h 24"/>
                  <a:gd name="T28" fmla="*/ 30 w 47"/>
                  <a:gd name="T29" fmla="*/ 19 h 24"/>
                  <a:gd name="T30" fmla="*/ 17 w 47"/>
                  <a:gd name="T31" fmla="*/ 19 h 24"/>
                  <a:gd name="T32" fmla="*/ 17 w 47"/>
                  <a:gd name="T33" fmla="*/ 3 h 24"/>
                  <a:gd name="T34" fmla="*/ 15 w 47"/>
                  <a:gd name="T35" fmla="*/ 0 h 24"/>
                  <a:gd name="T36" fmla="*/ 14 w 47"/>
                  <a:gd name="T37" fmla="*/ 0 h 24"/>
                  <a:gd name="T38" fmla="*/ 13 w 47"/>
                  <a:gd name="T39" fmla="*/ 1 h 24"/>
                  <a:gd name="T40" fmla="*/ 12 w 47"/>
                  <a:gd name="T41" fmla="*/ 3 h 24"/>
                  <a:gd name="T42" fmla="*/ 12 w 47"/>
                  <a:gd name="T43" fmla="*/ 19 h 24"/>
                  <a:gd name="T44" fmla="*/ 0 w 47"/>
                  <a:gd name="T45" fmla="*/ 19 h 24"/>
                  <a:gd name="T46" fmla="*/ 0 w 47"/>
                  <a:gd name="T4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24">
                    <a:moveTo>
                      <a:pt x="0" y="22"/>
                    </a:moveTo>
                    <a:cubicBezTo>
                      <a:pt x="3" y="22"/>
                      <a:pt x="3" y="22"/>
                      <a:pt x="3" y="22"/>
                    </a:cubicBezTo>
                    <a:cubicBezTo>
                      <a:pt x="3" y="24"/>
                      <a:pt x="3" y="24"/>
                      <a:pt x="3" y="24"/>
                    </a:cubicBezTo>
                    <a:cubicBezTo>
                      <a:pt x="3" y="22"/>
                      <a:pt x="3" y="22"/>
                      <a:pt x="3" y="22"/>
                    </a:cubicBezTo>
                    <a:cubicBezTo>
                      <a:pt x="44" y="22"/>
                      <a:pt x="44" y="22"/>
                      <a:pt x="44" y="22"/>
                    </a:cubicBezTo>
                    <a:cubicBezTo>
                      <a:pt x="44" y="22"/>
                      <a:pt x="44" y="22"/>
                      <a:pt x="44" y="22"/>
                    </a:cubicBezTo>
                    <a:cubicBezTo>
                      <a:pt x="47" y="22"/>
                      <a:pt x="47" y="22"/>
                      <a:pt x="47" y="22"/>
                    </a:cubicBezTo>
                    <a:cubicBezTo>
                      <a:pt x="47" y="19"/>
                      <a:pt x="47" y="19"/>
                      <a:pt x="47" y="19"/>
                    </a:cubicBezTo>
                    <a:cubicBezTo>
                      <a:pt x="35" y="19"/>
                      <a:pt x="35" y="19"/>
                      <a:pt x="35" y="19"/>
                    </a:cubicBezTo>
                    <a:cubicBezTo>
                      <a:pt x="35" y="3"/>
                      <a:pt x="35" y="3"/>
                      <a:pt x="35" y="3"/>
                    </a:cubicBezTo>
                    <a:cubicBezTo>
                      <a:pt x="35" y="2"/>
                      <a:pt x="35" y="2"/>
                      <a:pt x="34" y="1"/>
                    </a:cubicBezTo>
                    <a:cubicBezTo>
                      <a:pt x="34" y="1"/>
                      <a:pt x="33" y="0"/>
                      <a:pt x="32" y="0"/>
                    </a:cubicBezTo>
                    <a:cubicBezTo>
                      <a:pt x="32" y="0"/>
                      <a:pt x="32" y="0"/>
                      <a:pt x="32" y="0"/>
                    </a:cubicBezTo>
                    <a:cubicBezTo>
                      <a:pt x="31" y="0"/>
                      <a:pt x="30" y="1"/>
                      <a:pt x="30" y="3"/>
                    </a:cubicBezTo>
                    <a:cubicBezTo>
                      <a:pt x="30" y="19"/>
                      <a:pt x="30" y="19"/>
                      <a:pt x="30" y="19"/>
                    </a:cubicBezTo>
                    <a:cubicBezTo>
                      <a:pt x="17" y="19"/>
                      <a:pt x="17" y="19"/>
                      <a:pt x="17" y="19"/>
                    </a:cubicBezTo>
                    <a:cubicBezTo>
                      <a:pt x="17" y="3"/>
                      <a:pt x="17" y="3"/>
                      <a:pt x="17" y="3"/>
                    </a:cubicBezTo>
                    <a:cubicBezTo>
                      <a:pt x="17" y="1"/>
                      <a:pt x="16" y="0"/>
                      <a:pt x="15" y="0"/>
                    </a:cubicBezTo>
                    <a:cubicBezTo>
                      <a:pt x="14" y="0"/>
                      <a:pt x="14" y="0"/>
                      <a:pt x="14" y="0"/>
                    </a:cubicBezTo>
                    <a:cubicBezTo>
                      <a:pt x="14" y="0"/>
                      <a:pt x="13" y="1"/>
                      <a:pt x="13" y="1"/>
                    </a:cubicBezTo>
                    <a:cubicBezTo>
                      <a:pt x="12" y="2"/>
                      <a:pt x="12" y="2"/>
                      <a:pt x="12" y="3"/>
                    </a:cubicBezTo>
                    <a:cubicBezTo>
                      <a:pt x="12" y="19"/>
                      <a:pt x="12" y="19"/>
                      <a:pt x="12" y="19"/>
                    </a:cubicBezTo>
                    <a:cubicBezTo>
                      <a:pt x="0" y="19"/>
                      <a:pt x="0" y="19"/>
                      <a:pt x="0" y="19"/>
                    </a:cubicBez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3" name="Freeform 60">
                <a:extLst>
                  <a:ext uri="{FF2B5EF4-FFF2-40B4-BE49-F238E27FC236}">
                    <a16:creationId xmlns:a16="http://schemas.microsoft.com/office/drawing/2014/main" id="{7D500100-BC41-47CD-850E-71B4B49F2BA2}"/>
                  </a:ext>
                </a:extLst>
              </p:cNvPr>
              <p:cNvSpPr>
                <a:spLocks/>
              </p:cNvSpPr>
              <p:nvPr/>
            </p:nvSpPr>
            <p:spPr bwMode="auto">
              <a:xfrm>
                <a:off x="552450" y="2646363"/>
                <a:ext cx="66675" cy="111125"/>
              </a:xfrm>
              <a:custGeom>
                <a:avLst/>
                <a:gdLst>
                  <a:gd name="T0" fmla="*/ 16 w 42"/>
                  <a:gd name="T1" fmla="*/ 32 h 70"/>
                  <a:gd name="T2" fmla="*/ 41 w 42"/>
                  <a:gd name="T3" fmla="*/ 0 h 70"/>
                  <a:gd name="T4" fmla="*/ 24 w 42"/>
                  <a:gd name="T5" fmla="*/ 0 h 70"/>
                  <a:gd name="T6" fmla="*/ 4 w 42"/>
                  <a:gd name="T7" fmla="*/ 33 h 70"/>
                  <a:gd name="T8" fmla="*/ 0 w 42"/>
                  <a:gd name="T9" fmla="*/ 41 h 70"/>
                  <a:gd name="T10" fmla="*/ 8 w 42"/>
                  <a:gd name="T11" fmla="*/ 41 h 70"/>
                  <a:gd name="T12" fmla="*/ 24 w 42"/>
                  <a:gd name="T13" fmla="*/ 41 h 70"/>
                  <a:gd name="T14" fmla="*/ 4 w 42"/>
                  <a:gd name="T15" fmla="*/ 70 h 70"/>
                  <a:gd name="T16" fmla="*/ 36 w 42"/>
                  <a:gd name="T17" fmla="*/ 38 h 70"/>
                  <a:gd name="T18" fmla="*/ 42 w 42"/>
                  <a:gd name="T19" fmla="*/ 32 h 70"/>
                  <a:gd name="T20" fmla="*/ 33 w 42"/>
                  <a:gd name="T21" fmla="*/ 32 h 70"/>
                  <a:gd name="T22" fmla="*/ 16 w 42"/>
                  <a:gd name="T23"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70">
                    <a:moveTo>
                      <a:pt x="16" y="32"/>
                    </a:moveTo>
                    <a:lnTo>
                      <a:pt x="41" y="0"/>
                    </a:lnTo>
                    <a:lnTo>
                      <a:pt x="24" y="0"/>
                    </a:lnTo>
                    <a:lnTo>
                      <a:pt x="4" y="33"/>
                    </a:lnTo>
                    <a:lnTo>
                      <a:pt x="0" y="41"/>
                    </a:lnTo>
                    <a:lnTo>
                      <a:pt x="8" y="41"/>
                    </a:lnTo>
                    <a:lnTo>
                      <a:pt x="24" y="41"/>
                    </a:lnTo>
                    <a:lnTo>
                      <a:pt x="4" y="70"/>
                    </a:lnTo>
                    <a:lnTo>
                      <a:pt x="36" y="38"/>
                    </a:lnTo>
                    <a:lnTo>
                      <a:pt x="42" y="32"/>
                    </a:lnTo>
                    <a:lnTo>
                      <a:pt x="33" y="32"/>
                    </a:lnTo>
                    <a:lnTo>
                      <a:pt x="16"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grpSp>
      <p:grpSp>
        <p:nvGrpSpPr>
          <p:cNvPr id="204" name="Group 203">
            <a:extLst>
              <a:ext uri="{FF2B5EF4-FFF2-40B4-BE49-F238E27FC236}">
                <a16:creationId xmlns:a16="http://schemas.microsoft.com/office/drawing/2014/main" id="{09F3661E-EBE9-4A19-AE9E-3BDAFACF4013}"/>
              </a:ext>
            </a:extLst>
          </p:cNvPr>
          <p:cNvGrpSpPr/>
          <p:nvPr/>
        </p:nvGrpSpPr>
        <p:grpSpPr>
          <a:xfrm>
            <a:off x="152374" y="563611"/>
            <a:ext cx="189603" cy="139836"/>
            <a:chOff x="-309466" y="1115568"/>
            <a:chExt cx="1559783" cy="1150375"/>
          </a:xfrm>
        </p:grpSpPr>
        <p:sp>
          <p:nvSpPr>
            <p:cNvPr id="205" name="Freeform: Shape 204">
              <a:extLst>
                <a:ext uri="{FF2B5EF4-FFF2-40B4-BE49-F238E27FC236}">
                  <a16:creationId xmlns:a16="http://schemas.microsoft.com/office/drawing/2014/main" id="{B2F087B6-783B-45A8-9872-D8FBF386BC7B}"/>
                </a:ext>
              </a:extLst>
            </p:cNvPr>
            <p:cNvSpPr/>
            <p:nvPr/>
          </p:nvSpPr>
          <p:spPr>
            <a:xfrm>
              <a:off x="-268224" y="1115568"/>
              <a:ext cx="1475232" cy="902208"/>
            </a:xfrm>
            <a:custGeom>
              <a:avLst/>
              <a:gdLst>
                <a:gd name="connsiteX0" fmla="*/ 134112 w 1475232"/>
                <a:gd name="connsiteY0" fmla="*/ 0 h 902208"/>
                <a:gd name="connsiteX1" fmla="*/ 1353312 w 1475232"/>
                <a:gd name="connsiteY1" fmla="*/ 18288 h 902208"/>
                <a:gd name="connsiteX2" fmla="*/ 1475232 w 1475232"/>
                <a:gd name="connsiteY2" fmla="*/ 902208 h 902208"/>
                <a:gd name="connsiteX3" fmla="*/ 0 w 1475232"/>
                <a:gd name="connsiteY3" fmla="*/ 902208 h 902208"/>
                <a:gd name="connsiteX4" fmla="*/ 134112 w 1475232"/>
                <a:gd name="connsiteY4" fmla="*/ 0 h 90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232" h="902208">
                  <a:moveTo>
                    <a:pt x="134112" y="0"/>
                  </a:moveTo>
                  <a:lnTo>
                    <a:pt x="1353312" y="18288"/>
                  </a:lnTo>
                  <a:lnTo>
                    <a:pt x="1475232" y="902208"/>
                  </a:lnTo>
                  <a:lnTo>
                    <a:pt x="0" y="902208"/>
                  </a:lnTo>
                  <a:lnTo>
                    <a:pt x="134112"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06" name="Picture 205">
              <a:extLst>
                <a:ext uri="{FF2B5EF4-FFF2-40B4-BE49-F238E27FC236}">
                  <a16:creationId xmlns:a16="http://schemas.microsoft.com/office/drawing/2014/main" id="{C2B5B6FC-10F7-45D2-87CD-BDE3359F0F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466" y="1118450"/>
              <a:ext cx="1559783" cy="1147493"/>
            </a:xfrm>
            <a:prstGeom prst="rect">
              <a:avLst/>
            </a:prstGeom>
          </p:spPr>
        </p:pic>
      </p:grpSp>
      <p:cxnSp>
        <p:nvCxnSpPr>
          <p:cNvPr id="207" name="Straight Connector 206">
            <a:extLst>
              <a:ext uri="{FF2B5EF4-FFF2-40B4-BE49-F238E27FC236}">
                <a16:creationId xmlns:a16="http://schemas.microsoft.com/office/drawing/2014/main" id="{4FB4793A-BD38-40A7-ABEE-68B47F232328}"/>
              </a:ext>
            </a:extLst>
          </p:cNvPr>
          <p:cNvCxnSpPr/>
          <p:nvPr/>
        </p:nvCxnSpPr>
        <p:spPr>
          <a:xfrm flipH="1">
            <a:off x="0" y="697078"/>
            <a:ext cx="1512000" cy="0"/>
          </a:xfrm>
          <a:prstGeom prst="line">
            <a:avLst/>
          </a:prstGeom>
          <a:ln w="9525">
            <a:solidFill>
              <a:srgbClr val="646464"/>
            </a:solidFill>
            <a:tailEnd type="none"/>
          </a:ln>
        </p:spPr>
        <p:style>
          <a:lnRef idx="1">
            <a:schemeClr val="accent1"/>
          </a:lnRef>
          <a:fillRef idx="0">
            <a:schemeClr val="accent1"/>
          </a:fillRef>
          <a:effectRef idx="0">
            <a:schemeClr val="accent1"/>
          </a:effectRef>
          <a:fontRef idx="minor">
            <a:schemeClr val="tx1"/>
          </a:fontRef>
        </p:style>
      </p:cxnSp>
      <p:grpSp>
        <p:nvGrpSpPr>
          <p:cNvPr id="208" name="Group 207">
            <a:extLst>
              <a:ext uri="{FF2B5EF4-FFF2-40B4-BE49-F238E27FC236}">
                <a16:creationId xmlns:a16="http://schemas.microsoft.com/office/drawing/2014/main" id="{48E1BFE2-E1BB-4FA8-8BDE-8923DBF1B075}"/>
              </a:ext>
            </a:extLst>
          </p:cNvPr>
          <p:cNvGrpSpPr/>
          <p:nvPr/>
        </p:nvGrpSpPr>
        <p:grpSpPr>
          <a:xfrm>
            <a:off x="1430409" y="830448"/>
            <a:ext cx="162000" cy="192778"/>
            <a:chOff x="1430409" y="830448"/>
            <a:chExt cx="162000" cy="192778"/>
          </a:xfrm>
        </p:grpSpPr>
        <p:sp>
          <p:nvSpPr>
            <p:cNvPr id="209" name="Freeform: Shape 208">
              <a:extLst>
                <a:ext uri="{FF2B5EF4-FFF2-40B4-BE49-F238E27FC236}">
                  <a16:creationId xmlns:a16="http://schemas.microsoft.com/office/drawing/2014/main" id="{DFBDD2FE-BBFF-4606-B242-740FC932CA1D}"/>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0" name="Trapezoid 6">
              <a:extLst>
                <a:ext uri="{FF2B5EF4-FFF2-40B4-BE49-F238E27FC236}">
                  <a16:creationId xmlns:a16="http://schemas.microsoft.com/office/drawing/2014/main" id="{6B3A2352-6076-423C-86CD-18644B9CC6CC}"/>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11" name="Group 210">
            <a:extLst>
              <a:ext uri="{FF2B5EF4-FFF2-40B4-BE49-F238E27FC236}">
                <a16:creationId xmlns:a16="http://schemas.microsoft.com/office/drawing/2014/main" id="{3CAA6356-413F-4052-A22E-1EC94CE1BFE7}"/>
              </a:ext>
            </a:extLst>
          </p:cNvPr>
          <p:cNvGrpSpPr/>
          <p:nvPr/>
        </p:nvGrpSpPr>
        <p:grpSpPr>
          <a:xfrm>
            <a:off x="1430409" y="830448"/>
            <a:ext cx="162000" cy="192778"/>
            <a:chOff x="1430409" y="830448"/>
            <a:chExt cx="162000" cy="192778"/>
          </a:xfrm>
          <a:effectLst>
            <a:glow rad="114300">
              <a:schemeClr val="bg2">
                <a:alpha val="12000"/>
              </a:schemeClr>
            </a:glow>
          </a:effectLst>
        </p:grpSpPr>
        <p:sp>
          <p:nvSpPr>
            <p:cNvPr id="212" name="Freeform: Shape 211">
              <a:extLst>
                <a:ext uri="{FF2B5EF4-FFF2-40B4-BE49-F238E27FC236}">
                  <a16:creationId xmlns:a16="http://schemas.microsoft.com/office/drawing/2014/main" id="{807A0B9B-5CB8-4707-8FC0-2D58DB49D31D}"/>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3" name="Trapezoid 6">
              <a:extLst>
                <a:ext uri="{FF2B5EF4-FFF2-40B4-BE49-F238E27FC236}">
                  <a16:creationId xmlns:a16="http://schemas.microsoft.com/office/drawing/2014/main" id="{2DDAA1DB-A0DF-43AA-B09F-C9A2C26212A9}"/>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14" name="Group 213">
            <a:extLst>
              <a:ext uri="{FF2B5EF4-FFF2-40B4-BE49-F238E27FC236}">
                <a16:creationId xmlns:a16="http://schemas.microsoft.com/office/drawing/2014/main" id="{02DE38EE-679C-4732-87EE-2C8AB6E0FDD8}"/>
              </a:ext>
            </a:extLst>
          </p:cNvPr>
          <p:cNvGrpSpPr/>
          <p:nvPr/>
        </p:nvGrpSpPr>
        <p:grpSpPr>
          <a:xfrm>
            <a:off x="1474945" y="693511"/>
            <a:ext cx="72929" cy="126340"/>
            <a:chOff x="1582982" y="0"/>
            <a:chExt cx="1286251" cy="2181641"/>
          </a:xfrm>
        </p:grpSpPr>
        <p:sp>
          <p:nvSpPr>
            <p:cNvPr id="215" name="Freeform 47">
              <a:extLst>
                <a:ext uri="{FF2B5EF4-FFF2-40B4-BE49-F238E27FC236}">
                  <a16:creationId xmlns:a16="http://schemas.microsoft.com/office/drawing/2014/main" id="{B5831905-3EFF-4623-8733-48B6F503B747}"/>
                </a:ext>
              </a:extLst>
            </p:cNvPr>
            <p:cNvSpPr>
              <a:spLocks/>
            </p:cNvSpPr>
            <p:nvPr/>
          </p:nvSpPr>
          <p:spPr bwMode="auto">
            <a:xfrm flipV="1">
              <a:off x="1582982" y="1717640"/>
              <a:ext cx="1286251" cy="194665"/>
            </a:xfrm>
            <a:prstGeom prst="roundRect">
              <a:avLst>
                <a:gd name="adj" fmla="val 47091"/>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6" name="Freeform 48">
              <a:extLst>
                <a:ext uri="{FF2B5EF4-FFF2-40B4-BE49-F238E27FC236}">
                  <a16:creationId xmlns:a16="http://schemas.microsoft.com/office/drawing/2014/main" id="{EC37228A-DD90-4F7F-AF7A-AF3CC24F508C}"/>
                </a:ext>
              </a:extLst>
            </p:cNvPr>
            <p:cNvSpPr>
              <a:spLocks/>
            </p:cNvSpPr>
            <p:nvPr/>
          </p:nvSpPr>
          <p:spPr bwMode="auto">
            <a:xfrm flipV="1">
              <a:off x="1582982" y="1448304"/>
              <a:ext cx="1286251" cy="194665"/>
            </a:xfrm>
            <a:prstGeom prst="roundRect">
              <a:avLst>
                <a:gd name="adj" fmla="val 50000"/>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7" name="Freeform 49">
              <a:extLst>
                <a:ext uri="{FF2B5EF4-FFF2-40B4-BE49-F238E27FC236}">
                  <a16:creationId xmlns:a16="http://schemas.microsoft.com/office/drawing/2014/main" id="{28774053-738F-4045-B859-9CAC70251902}"/>
                </a:ext>
              </a:extLst>
            </p:cNvPr>
            <p:cNvSpPr>
              <a:spLocks/>
            </p:cNvSpPr>
            <p:nvPr/>
          </p:nvSpPr>
          <p:spPr bwMode="auto">
            <a:xfrm flipV="1">
              <a:off x="1900727" y="1132550"/>
              <a:ext cx="650762" cy="473631"/>
            </a:xfrm>
            <a:custGeom>
              <a:avLst/>
              <a:gdLst>
                <a:gd name="T0" fmla="*/ 4 w 49"/>
                <a:gd name="T1" fmla="*/ 0 h 36"/>
                <a:gd name="T2" fmla="*/ 3 w 49"/>
                <a:gd name="T3" fmla="*/ 0 h 36"/>
                <a:gd name="T4" fmla="*/ 0 w 49"/>
                <a:gd name="T5" fmla="*/ 12 h 36"/>
                <a:gd name="T6" fmla="*/ 24 w 49"/>
                <a:gd name="T7" fmla="*/ 36 h 36"/>
                <a:gd name="T8" fmla="*/ 49 w 49"/>
                <a:gd name="T9" fmla="*/ 12 h 36"/>
                <a:gd name="T10" fmla="*/ 46 w 49"/>
                <a:gd name="T11" fmla="*/ 0 h 36"/>
                <a:gd name="T12" fmla="*/ 4 w 49"/>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9" h="36">
                  <a:moveTo>
                    <a:pt x="4" y="0"/>
                  </a:moveTo>
                  <a:cubicBezTo>
                    <a:pt x="4" y="0"/>
                    <a:pt x="4" y="0"/>
                    <a:pt x="3" y="0"/>
                  </a:cubicBezTo>
                  <a:cubicBezTo>
                    <a:pt x="1" y="3"/>
                    <a:pt x="0" y="7"/>
                    <a:pt x="0" y="12"/>
                  </a:cubicBezTo>
                  <a:cubicBezTo>
                    <a:pt x="0" y="25"/>
                    <a:pt x="11" y="36"/>
                    <a:pt x="24" y="36"/>
                  </a:cubicBezTo>
                  <a:cubicBezTo>
                    <a:pt x="38" y="36"/>
                    <a:pt x="49" y="25"/>
                    <a:pt x="49" y="12"/>
                  </a:cubicBezTo>
                  <a:cubicBezTo>
                    <a:pt x="49" y="8"/>
                    <a:pt x="48" y="4"/>
                    <a:pt x="46" y="0"/>
                  </a:cubicBezTo>
                  <a:cubicBezTo>
                    <a:pt x="32" y="1"/>
                    <a:pt x="18" y="2"/>
                    <a:pt x="4" y="0"/>
                  </a:cubicBezTo>
                  <a:close/>
                </a:path>
              </a:pathLst>
            </a:cu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8" name="Freeform 47">
              <a:extLst>
                <a:ext uri="{FF2B5EF4-FFF2-40B4-BE49-F238E27FC236}">
                  <a16:creationId xmlns:a16="http://schemas.microsoft.com/office/drawing/2014/main" id="{2E042CBB-3D44-4122-A10C-0C82C23E46CC}"/>
                </a:ext>
              </a:extLst>
            </p:cNvPr>
            <p:cNvSpPr>
              <a:spLocks/>
            </p:cNvSpPr>
            <p:nvPr/>
          </p:nvSpPr>
          <p:spPr bwMode="auto">
            <a:xfrm flipV="1">
              <a:off x="1582982" y="1986976"/>
              <a:ext cx="1286251" cy="194665"/>
            </a:xfrm>
            <a:prstGeom prst="roundRect">
              <a:avLst>
                <a:gd name="adj" fmla="val 43512"/>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9" name="Rectangle 218">
              <a:extLst>
                <a:ext uri="{FF2B5EF4-FFF2-40B4-BE49-F238E27FC236}">
                  <a16:creationId xmlns:a16="http://schemas.microsoft.com/office/drawing/2014/main" id="{F3A1EC2B-C439-4787-9346-E344FA0E02F2}"/>
                </a:ext>
              </a:extLst>
            </p:cNvPr>
            <p:cNvSpPr/>
            <p:nvPr/>
          </p:nvSpPr>
          <p:spPr>
            <a:xfrm>
              <a:off x="2155711" y="0"/>
              <a:ext cx="140778" cy="1137890"/>
            </a:xfrm>
            <a:prstGeom prst="rect">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67" name="Group 66">
            <a:extLst>
              <a:ext uri="{FF2B5EF4-FFF2-40B4-BE49-F238E27FC236}">
                <a16:creationId xmlns:a16="http://schemas.microsoft.com/office/drawing/2014/main" id="{069CB4E6-8860-4DE8-8F57-0C020774BDEC}"/>
              </a:ext>
            </a:extLst>
          </p:cNvPr>
          <p:cNvGrpSpPr/>
          <p:nvPr/>
        </p:nvGrpSpPr>
        <p:grpSpPr>
          <a:xfrm>
            <a:off x="304881" y="949221"/>
            <a:ext cx="11588588" cy="1203855"/>
            <a:chOff x="609918" y="1439626"/>
            <a:chExt cx="10978514" cy="455961"/>
          </a:xfrm>
        </p:grpSpPr>
        <p:sp>
          <p:nvSpPr>
            <p:cNvPr id="68" name="Rectangle 67">
              <a:extLst>
                <a:ext uri="{FF2B5EF4-FFF2-40B4-BE49-F238E27FC236}">
                  <a16:creationId xmlns:a16="http://schemas.microsoft.com/office/drawing/2014/main" id="{FDB1B96D-13F7-40D5-AD39-1D1003AAFD55}"/>
                </a:ext>
              </a:extLst>
            </p:cNvPr>
            <p:cNvSpPr>
              <a:spLocks/>
            </p:cNvSpPr>
            <p:nvPr/>
          </p:nvSpPr>
          <p:spPr>
            <a:xfrm>
              <a:off x="609918" y="1439626"/>
              <a:ext cx="226864" cy="455961"/>
            </a:xfrm>
            <a:prstGeom prst="rect">
              <a:avLst/>
            </a:prstGeom>
            <a:solidFill>
              <a:schemeClr val="bg2"/>
            </a:solidFill>
            <a:ln w="19050">
              <a:noFill/>
              <a:bevel/>
            </a:ln>
          </p:spPr>
          <p:txBody>
            <a:bodyPr lIns="72000" tIns="36000" rIns="72000" bIns="36000" anchor="ctr">
              <a:noAutofit/>
            </a:bodyPr>
            <a:lstStyle/>
            <a:p>
              <a:pPr marL="0" marR="0" lvl="0" indent="0" algn="l" defTabSz="914400" rtl="0" eaLnBrk="1" fontAlgn="auto" latinLnBrk="0" hangingPunct="1">
                <a:lnSpc>
                  <a:spcPct val="85000"/>
                </a:lnSpc>
                <a:spcBef>
                  <a:spcPts val="0"/>
                </a:spcBef>
                <a:spcAft>
                  <a:spcPts val="600"/>
                </a:spcAft>
                <a:buClr>
                  <a:srgbClr val="FFD200"/>
                </a:buClr>
                <a:buSzPct val="70000"/>
                <a:buFontTx/>
                <a:buNone/>
                <a:tabLst/>
                <a:defRPr/>
              </a:pPr>
              <a:endParaRPr kumimoji="0" lang="en-IN"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70" name="Rectangle 69">
              <a:extLst>
                <a:ext uri="{FF2B5EF4-FFF2-40B4-BE49-F238E27FC236}">
                  <a16:creationId xmlns:a16="http://schemas.microsoft.com/office/drawing/2014/main" id="{E2846DA5-31BA-4D7A-B56E-55A330C7B101}"/>
                </a:ext>
              </a:extLst>
            </p:cNvPr>
            <p:cNvSpPr>
              <a:spLocks/>
            </p:cNvSpPr>
            <p:nvPr/>
          </p:nvSpPr>
          <p:spPr>
            <a:xfrm>
              <a:off x="11361568" y="1439626"/>
              <a:ext cx="226864" cy="455961"/>
            </a:xfrm>
            <a:prstGeom prst="rect">
              <a:avLst/>
            </a:prstGeom>
            <a:solidFill>
              <a:schemeClr val="bg2"/>
            </a:solidFill>
            <a:ln w="19050">
              <a:noFill/>
              <a:bevel/>
            </a:ln>
          </p:spPr>
          <p:txBody>
            <a:bodyPr lIns="72000" tIns="36000" rIns="72000" bIns="36000" anchor="ctr">
              <a:noAutofit/>
            </a:bodyPr>
            <a:lstStyle/>
            <a:p>
              <a:pPr marL="0" marR="0" lvl="0" indent="0" algn="l" defTabSz="914400" rtl="0" eaLnBrk="1" fontAlgn="auto" latinLnBrk="0" hangingPunct="1">
                <a:lnSpc>
                  <a:spcPct val="85000"/>
                </a:lnSpc>
                <a:spcBef>
                  <a:spcPts val="0"/>
                </a:spcBef>
                <a:spcAft>
                  <a:spcPts val="600"/>
                </a:spcAft>
                <a:buClr>
                  <a:srgbClr val="FFD200"/>
                </a:buClr>
                <a:buSzPct val="70000"/>
                <a:buFontTx/>
                <a:buNone/>
                <a:tabLst/>
                <a:defRPr/>
              </a:pPr>
              <a:endParaRPr kumimoji="0" lang="en-IN"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71" name="Rectangle 70">
              <a:extLst>
                <a:ext uri="{FF2B5EF4-FFF2-40B4-BE49-F238E27FC236}">
                  <a16:creationId xmlns:a16="http://schemas.microsoft.com/office/drawing/2014/main" id="{AE7A3C9A-9D30-4E37-8445-33A3E3F9ABC6}"/>
                </a:ext>
              </a:extLst>
            </p:cNvPr>
            <p:cNvSpPr>
              <a:spLocks/>
            </p:cNvSpPr>
            <p:nvPr/>
          </p:nvSpPr>
          <p:spPr>
            <a:xfrm>
              <a:off x="664267" y="1505607"/>
              <a:ext cx="10869816" cy="359368"/>
            </a:xfrm>
            <a:prstGeom prst="rect">
              <a:avLst/>
            </a:prstGeom>
            <a:solidFill>
              <a:srgbClr val="333333"/>
            </a:solidFill>
            <a:ln w="19050">
              <a:solidFill>
                <a:schemeClr val="bg2"/>
              </a:solidFill>
              <a:bevel/>
            </a:ln>
          </p:spPr>
          <p:txBody>
            <a:bodyPr lIns="72000" tIns="36000" rIns="72000" bIns="36000" anchor="ctr">
              <a:noAutofit/>
            </a:bodyPr>
            <a:lstStyle/>
            <a:p>
              <a:pPr lvl="0">
                <a:spcAft>
                  <a:spcPts val="300"/>
                </a:spcAft>
                <a:buClr>
                  <a:srgbClr val="FFD200"/>
                </a:buClr>
              </a:pPr>
              <a:r>
                <a:rPr lang="en-GB" sz="1200" b="1" dirty="0">
                  <a:solidFill>
                    <a:srgbClr val="FFFFFF"/>
                  </a:solidFill>
                  <a:latin typeface="EYInterstate Light" panose="02000506000000020004" pitchFamily="2" charset="0"/>
                </a:rPr>
                <a:t>T</a:t>
              </a:r>
              <a:r>
                <a:rPr lang="en-US" sz="1200" b="1" dirty="0">
                  <a:solidFill>
                    <a:schemeClr val="bg1"/>
                  </a:solidFill>
                  <a:latin typeface="EYInterstate Light" panose="02000506000000020004" pitchFamily="2" charset="0"/>
                </a:rPr>
                <a:t>he  CDP (formerly known as the Carbon Disclosure Project), the Climate Disclosure Standards Board, the Global Reporting Initiative, the International Integrated Reporting Council and the Sustainability Accounting Standards Board are already working together to try to establish a comprehensive set of frameworks and standards for sustainability disclosure. The ideal outcome for finance teams would be a clear understanding of the ESG data and methodology needed to collect and report on for these disclosures.</a:t>
              </a:r>
              <a:endParaRPr kumimoji="0" lang="en-IN" sz="1200" b="1" i="0" u="none" strike="noStrike" kern="1200" cap="none" spc="0" normalizeH="0" baseline="0" noProof="0" dirty="0">
                <a:ln>
                  <a:noFill/>
                </a:ln>
                <a:solidFill>
                  <a:srgbClr val="FFFFFF"/>
                </a:solidFill>
                <a:effectLst/>
                <a:uLnTx/>
                <a:uFillTx/>
                <a:latin typeface="EYInterstate Light" panose="02000506000000020004" pitchFamily="2" charset="0"/>
              </a:endParaRPr>
            </a:p>
          </p:txBody>
        </p:sp>
      </p:grpSp>
      <p:sp>
        <p:nvSpPr>
          <p:cNvPr id="2" name="TextBox 1">
            <a:extLst>
              <a:ext uri="{FF2B5EF4-FFF2-40B4-BE49-F238E27FC236}">
                <a16:creationId xmlns:a16="http://schemas.microsoft.com/office/drawing/2014/main" id="{7662045C-11A7-47FA-AD6D-F57AC5FA95A9}"/>
              </a:ext>
            </a:extLst>
          </p:cNvPr>
          <p:cNvSpPr txBox="1"/>
          <p:nvPr/>
        </p:nvSpPr>
        <p:spPr>
          <a:xfrm>
            <a:off x="666689" y="2219325"/>
            <a:ext cx="5762676" cy="4339650"/>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200" b="1" dirty="0">
                <a:solidFill>
                  <a:schemeClr val="bg1"/>
                </a:solidFill>
                <a:latin typeface="EYInterstate Light" panose="02000506000000020004" pitchFamily="2" charset="0"/>
              </a:rPr>
              <a:t>Recent Developments</a:t>
            </a:r>
          </a:p>
          <a:p>
            <a:pPr marL="356616" indent="-356616">
              <a:lnSpc>
                <a:spcPct val="85000"/>
              </a:lnSpc>
              <a:spcAft>
                <a:spcPts val="600"/>
              </a:spcAft>
              <a:buClr>
                <a:schemeClr val="accent2"/>
              </a:buClr>
              <a:buSzPct val="70000"/>
              <a:buFont typeface="Arial" pitchFamily="34" charset="0"/>
              <a:buChar char="►"/>
            </a:pPr>
            <a:r>
              <a:rPr lang="en-US" sz="1200" dirty="0">
                <a:solidFill>
                  <a:schemeClr val="bg1"/>
                </a:solidFill>
                <a:latin typeface="EYInterstate Light" panose="02000506000000020004" pitchFamily="2" charset="0"/>
              </a:rPr>
              <a:t>Consultation paper on sustainability reporting that was issued by the trustees of the IFRS Foundation in September 2020.</a:t>
            </a:r>
          </a:p>
          <a:p>
            <a:pPr marL="356616" indent="-356616">
              <a:lnSpc>
                <a:spcPct val="85000"/>
              </a:lnSpc>
              <a:spcAft>
                <a:spcPts val="600"/>
              </a:spcAft>
              <a:buClr>
                <a:schemeClr val="accent2"/>
              </a:buClr>
              <a:buSzPct val="70000"/>
              <a:buFont typeface="Arial" pitchFamily="34" charset="0"/>
              <a:buChar char="►"/>
            </a:pPr>
            <a:r>
              <a:rPr lang="en-US" sz="1200" dirty="0">
                <a:solidFill>
                  <a:schemeClr val="bg1"/>
                </a:solidFill>
                <a:latin typeface="EYInterstate Light" panose="02000506000000020004" pitchFamily="2" charset="0"/>
              </a:rPr>
              <a:t>Paper asked whether the Foundation should play a role in setting global sustainability standards, alongside its role as a financial standard-setter</a:t>
            </a:r>
          </a:p>
          <a:p>
            <a:pPr marL="356616" indent="-356616">
              <a:lnSpc>
                <a:spcPct val="85000"/>
              </a:lnSpc>
              <a:spcAft>
                <a:spcPts val="600"/>
              </a:spcAft>
              <a:buClr>
                <a:schemeClr val="accent2"/>
              </a:buClr>
              <a:buSzPct val="70000"/>
              <a:buFont typeface="Arial" pitchFamily="34" charset="0"/>
              <a:buChar char="►"/>
            </a:pPr>
            <a:r>
              <a:rPr lang="en-US" sz="1200" dirty="0">
                <a:solidFill>
                  <a:schemeClr val="bg1"/>
                </a:solidFill>
                <a:latin typeface="EYInterstate Light" panose="02000506000000020004" pitchFamily="2" charset="0"/>
              </a:rPr>
              <a:t>Contained proposals to set up a sustainability standards board that would be governed by the Foundation</a:t>
            </a:r>
          </a:p>
          <a:p>
            <a:pPr marL="356616" indent="-356616">
              <a:lnSpc>
                <a:spcPct val="85000"/>
              </a:lnSpc>
              <a:spcAft>
                <a:spcPts val="600"/>
              </a:spcAft>
              <a:buClr>
                <a:schemeClr val="accent2"/>
              </a:buClr>
              <a:buSzPct val="70000"/>
              <a:buFont typeface="Arial" pitchFamily="34" charset="0"/>
              <a:buChar char="►"/>
            </a:pPr>
            <a:r>
              <a:rPr lang="en-US" sz="1200" dirty="0">
                <a:solidFill>
                  <a:schemeClr val="bg1"/>
                </a:solidFill>
                <a:latin typeface="EYInterstate Light" panose="02000506000000020004" pitchFamily="2" charset="0"/>
              </a:rPr>
              <a:t>Initial feedback to the paper was announced in March 2021 and confirmed an urgent need for global sustainability reporting standards and support for the IFRS to play a role in their development.</a:t>
            </a:r>
          </a:p>
          <a:p>
            <a:pPr marL="356616" indent="-356616">
              <a:lnSpc>
                <a:spcPct val="85000"/>
              </a:lnSpc>
              <a:spcAft>
                <a:spcPts val="600"/>
              </a:spcAft>
              <a:buClr>
                <a:schemeClr val="accent2"/>
              </a:buClr>
              <a:buSzPct val="70000"/>
              <a:buFont typeface="Arial" pitchFamily="34" charset="0"/>
              <a:buChar char="►"/>
            </a:pPr>
            <a:r>
              <a:rPr lang="en-US" sz="1200" dirty="0">
                <a:solidFill>
                  <a:schemeClr val="bg1"/>
                </a:solidFill>
                <a:latin typeface="EYInterstate Light" panose="02000506000000020004" pitchFamily="2" charset="0"/>
              </a:rPr>
              <a:t>Working group, including the International Accounting Standards Board, the Task Force on Climate-Related Finance Disclosures, the five bodies mentioned above and the World Economic Forum, has been formed to accelerate convergence in reporting standards with a focus on enterprise value reporting</a:t>
            </a:r>
          </a:p>
          <a:p>
            <a:pPr marL="356616" indent="-356616">
              <a:lnSpc>
                <a:spcPct val="85000"/>
              </a:lnSpc>
              <a:spcAft>
                <a:spcPts val="600"/>
              </a:spcAft>
              <a:buClr>
                <a:schemeClr val="accent2"/>
              </a:buClr>
              <a:buSzPct val="70000"/>
              <a:buFont typeface="Arial" pitchFamily="34" charset="0"/>
              <a:buChar char="►"/>
            </a:pPr>
            <a:r>
              <a:rPr lang="en-US" sz="1200" dirty="0">
                <a:solidFill>
                  <a:schemeClr val="bg1"/>
                </a:solidFill>
                <a:latin typeface="EYInterstate Light" panose="02000506000000020004" pitchFamily="2" charset="0"/>
              </a:rPr>
              <a:t>When a set of global sustainability reporting standards is created, it will raise the question of whether the information disclosed under those standards should be audited or subject to some other kind of external assurance.</a:t>
            </a:r>
          </a:p>
          <a:p>
            <a:pPr marL="356616" indent="-356616">
              <a:lnSpc>
                <a:spcPct val="85000"/>
              </a:lnSpc>
              <a:spcAft>
                <a:spcPts val="600"/>
              </a:spcAft>
              <a:buClr>
                <a:schemeClr val="accent2"/>
              </a:buClr>
              <a:buSzPct val="70000"/>
              <a:buFont typeface="Arial" pitchFamily="34" charset="0"/>
              <a:buChar char="►"/>
            </a:pPr>
            <a:r>
              <a:rPr lang="en-US" sz="1200" dirty="0">
                <a:solidFill>
                  <a:schemeClr val="bg1"/>
                </a:solidFill>
                <a:latin typeface="EYInterstate Light" panose="02000506000000020004" pitchFamily="2" charset="0"/>
              </a:rPr>
              <a:t>The trustees of the IFRS Foundation have said that in order to achieve globally consistent sustainability reporting practices, sustainability information reported by organizations will ultimately need to be subject to external assurance.</a:t>
            </a:r>
          </a:p>
          <a:p>
            <a:pPr marL="356616" indent="-356616">
              <a:lnSpc>
                <a:spcPct val="85000"/>
              </a:lnSpc>
              <a:spcAft>
                <a:spcPts val="600"/>
              </a:spcAft>
              <a:buClr>
                <a:schemeClr val="accent2"/>
              </a:buClr>
              <a:buSzPct val="70000"/>
              <a:buFont typeface="Arial" pitchFamily="34" charset="0"/>
              <a:buChar char="►"/>
            </a:pPr>
            <a:endParaRPr lang="en-US" sz="1200" dirty="0">
              <a:solidFill>
                <a:schemeClr val="bg1"/>
              </a:solidFill>
              <a:latin typeface="EYInterstate Light" panose="02000506000000020004" pitchFamily="2" charset="0"/>
            </a:endParaRPr>
          </a:p>
          <a:p>
            <a:pPr marL="356616" indent="-356616">
              <a:lnSpc>
                <a:spcPct val="85000"/>
              </a:lnSpc>
              <a:spcAft>
                <a:spcPts val="600"/>
              </a:spcAft>
              <a:buClr>
                <a:schemeClr val="accent2"/>
              </a:buClr>
              <a:buSzPct val="70000"/>
              <a:buFont typeface="Arial" pitchFamily="34" charset="0"/>
              <a:buChar char="►"/>
            </a:pPr>
            <a:endParaRPr lang="en-US" sz="1200" dirty="0" err="1">
              <a:solidFill>
                <a:schemeClr val="bg1"/>
              </a:solidFill>
              <a:latin typeface="EYInterstate Light" panose="02000506000000020004" pitchFamily="2" charset="0"/>
            </a:endParaRPr>
          </a:p>
        </p:txBody>
      </p:sp>
      <p:sp>
        <p:nvSpPr>
          <p:cNvPr id="3" name="Rectangle 2">
            <a:extLst>
              <a:ext uri="{FF2B5EF4-FFF2-40B4-BE49-F238E27FC236}">
                <a16:creationId xmlns:a16="http://schemas.microsoft.com/office/drawing/2014/main" id="{506BBA01-1056-4985-8571-F496639A7051}"/>
              </a:ext>
            </a:extLst>
          </p:cNvPr>
          <p:cNvSpPr/>
          <p:nvPr/>
        </p:nvSpPr>
        <p:spPr>
          <a:xfrm>
            <a:off x="640983" y="6330746"/>
            <a:ext cx="8401932" cy="276999"/>
          </a:xfrm>
          <a:prstGeom prst="rect">
            <a:avLst/>
          </a:prstGeom>
        </p:spPr>
        <p:txBody>
          <a:bodyPr wrap="square" lIns="0">
            <a:spAutoFit/>
          </a:bodyPr>
          <a:lstStyle/>
          <a:p>
            <a:r>
              <a:rPr lang="en-US" sz="1200" dirty="0">
                <a:hlinkClick r:id="rId4"/>
              </a:rPr>
              <a:t>Why your climate action today may impact your lending terms tomorrow | EY - Global</a:t>
            </a:r>
            <a:endParaRPr lang="en-US" sz="1200" dirty="0"/>
          </a:p>
        </p:txBody>
      </p:sp>
      <p:pic>
        <p:nvPicPr>
          <p:cNvPr id="73" name="Picture 72">
            <a:extLst>
              <a:ext uri="{FF2B5EF4-FFF2-40B4-BE49-F238E27FC236}">
                <a16:creationId xmlns:a16="http://schemas.microsoft.com/office/drawing/2014/main" id="{7017C07C-BE73-4A35-A41E-ABB43EBFB9D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488916" y="2133612"/>
            <a:ext cx="5104942" cy="3797905"/>
          </a:xfrm>
          <a:prstGeom prst="rect">
            <a:avLst/>
          </a:prstGeom>
        </p:spPr>
      </p:pic>
    </p:spTree>
    <p:extLst>
      <p:ext uri="{BB962C8B-B14F-4D97-AF65-F5344CB8AC3E}">
        <p14:creationId xmlns:p14="http://schemas.microsoft.com/office/powerpoint/2010/main" val="217288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par>
                                <p:cTn id="7" presetID="26" presetClass="emph" presetSubtype="0" repeatCount="4000" fill="hold" grpId="1" nodeType="withEffect">
                                  <p:stCondLst>
                                    <p:cond delay="0"/>
                                  </p:stCondLst>
                                  <p:childTnLst>
                                    <p:animEffect transition="out" filter="fade">
                                      <p:cBhvr>
                                        <p:cTn id="8" dur="1100" tmFilter="0, 0; .2, .5; .8, .5; 1, 0"/>
                                        <p:tgtEl>
                                          <p:spTgt spid="185"/>
                                        </p:tgtEl>
                                      </p:cBhvr>
                                    </p:animEffect>
                                    <p:animScale>
                                      <p:cBhvr>
                                        <p:cTn id="9" dur="550" autoRev="1" fill="hold"/>
                                        <p:tgtEl>
                                          <p:spTgt spid="185"/>
                                        </p:tgtEl>
                                      </p:cBhvr>
                                      <p:by x="105000" y="105000"/>
                                    </p:animScale>
                                  </p:childTnLst>
                                </p:cTn>
                              </p:par>
                              <p:par>
                                <p:cTn id="10" presetID="22" presetClass="entr" presetSubtype="4" fill="hold" grpId="0" nodeType="with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wipe(down)">
                                      <p:cBhvr>
                                        <p:cTn id="12" dur="500"/>
                                        <p:tgtEl>
                                          <p:spTgt spid="194"/>
                                        </p:tgtEl>
                                      </p:cBhvr>
                                    </p:animEffect>
                                  </p:childTnLst>
                                </p:cTn>
                              </p:par>
                              <p:par>
                                <p:cTn id="13" presetID="1" presetClass="entr" presetSubtype="0" fill="hold" nodeType="withEffect">
                                  <p:stCondLst>
                                    <p:cond delay="0"/>
                                  </p:stCondLst>
                                  <p:childTnLst>
                                    <p:set>
                                      <p:cBhvr>
                                        <p:cTn id="14" dur="1" fill="hold">
                                          <p:stCondLst>
                                            <p:cond delay="0"/>
                                          </p:stCondLst>
                                        </p:cTn>
                                        <p:tgtEl>
                                          <p:spTgt spid="195"/>
                                        </p:tgtEl>
                                        <p:attrNameLst>
                                          <p:attrName>style.visibility</p:attrName>
                                        </p:attrNameLst>
                                      </p:cBhvr>
                                      <p:to>
                                        <p:strVal val="visible"/>
                                      </p:to>
                                    </p:set>
                                  </p:childTnLst>
                                </p:cTn>
                              </p:par>
                              <p:par>
                                <p:cTn id="15" presetID="8" presetClass="emph" presetSubtype="0" repeatCount="4000" fill="hold" nodeType="withEffect">
                                  <p:stCondLst>
                                    <p:cond delay="0"/>
                                  </p:stCondLst>
                                  <p:childTnLst>
                                    <p:animRot by="21600000">
                                      <p:cBhvr>
                                        <p:cTn id="16" dur="2000" fill="hold"/>
                                        <p:tgtEl>
                                          <p:spTgt spid="195"/>
                                        </p:tgtEl>
                                        <p:attrNameLst>
                                          <p:attrName>r</p:attrName>
                                        </p:attrNameLst>
                                      </p:cBhvr>
                                    </p:animRot>
                                  </p:childTnLst>
                                </p:cTn>
                              </p:par>
                              <p:par>
                                <p:cTn id="17" presetID="22" presetClass="entr" presetSubtype="4" fill="hold" grpId="0" nodeType="withEffect">
                                  <p:stCondLst>
                                    <p:cond delay="0"/>
                                  </p:stCondLst>
                                  <p:childTnLst>
                                    <p:set>
                                      <p:cBhvr>
                                        <p:cTn id="18" dur="1" fill="hold">
                                          <p:stCondLst>
                                            <p:cond delay="0"/>
                                          </p:stCondLst>
                                        </p:cTn>
                                        <p:tgtEl>
                                          <p:spTgt spid="193"/>
                                        </p:tgtEl>
                                        <p:attrNameLst>
                                          <p:attrName>style.visibility</p:attrName>
                                        </p:attrNameLst>
                                      </p:cBhvr>
                                      <p:to>
                                        <p:strVal val="visible"/>
                                      </p:to>
                                    </p:set>
                                    <p:animEffect transition="in" filter="wipe(down)">
                                      <p:cBhvr>
                                        <p:cTn id="19" dur="500"/>
                                        <p:tgtEl>
                                          <p:spTgt spid="193"/>
                                        </p:tgtEl>
                                      </p:cBhvr>
                                    </p:animEffect>
                                  </p:childTnLst>
                                </p:cTn>
                              </p:par>
                              <p:par>
                                <p:cTn id="20" presetID="1" presetClass="entr" presetSubtype="0" fill="hold" nodeType="withEffect">
                                  <p:stCondLst>
                                    <p:cond delay="0"/>
                                  </p:stCondLst>
                                  <p:childTnLst>
                                    <p:set>
                                      <p:cBhvr>
                                        <p:cTn id="21" dur="1" fill="hold">
                                          <p:stCondLst>
                                            <p:cond delay="0"/>
                                          </p:stCondLst>
                                        </p:cTn>
                                        <p:tgtEl>
                                          <p:spTgt spid="186"/>
                                        </p:tgtEl>
                                        <p:attrNameLst>
                                          <p:attrName>style.visibility</p:attrName>
                                        </p:attrNameLst>
                                      </p:cBhvr>
                                      <p:to>
                                        <p:strVal val="visible"/>
                                      </p:to>
                                    </p:set>
                                  </p:childTnLst>
                                </p:cTn>
                              </p:par>
                              <p:par>
                                <p:cTn id="22" presetID="8" presetClass="emph" presetSubtype="0" repeatCount="4000" fill="hold" nodeType="withEffect">
                                  <p:stCondLst>
                                    <p:cond delay="0"/>
                                  </p:stCondLst>
                                  <p:childTnLst>
                                    <p:animRot by="21600000">
                                      <p:cBhvr>
                                        <p:cTn id="23" dur="2000" fill="hold"/>
                                        <p:tgtEl>
                                          <p:spTgt spid="186"/>
                                        </p:tgtEl>
                                        <p:attrNameLst>
                                          <p:attrName>r</p:attrName>
                                        </p:attrNameLst>
                                      </p:cBhvr>
                                    </p:animRot>
                                  </p:childTnLst>
                                </p:cTn>
                              </p:par>
                              <p:par>
                                <p:cTn id="24" presetID="22" presetClass="entr" presetSubtype="4" fill="hold" grpId="0" nodeType="withEffect">
                                  <p:stCondLst>
                                    <p:cond delay="0"/>
                                  </p:stCondLst>
                                  <p:childTnLst>
                                    <p:set>
                                      <p:cBhvr>
                                        <p:cTn id="25" dur="1" fill="hold">
                                          <p:stCondLst>
                                            <p:cond delay="0"/>
                                          </p:stCondLst>
                                        </p:cTn>
                                        <p:tgtEl>
                                          <p:spTgt spid="189"/>
                                        </p:tgtEl>
                                        <p:attrNameLst>
                                          <p:attrName>style.visibility</p:attrName>
                                        </p:attrNameLst>
                                      </p:cBhvr>
                                      <p:to>
                                        <p:strVal val="visible"/>
                                      </p:to>
                                    </p:set>
                                    <p:animEffect transition="in" filter="wipe(down)">
                                      <p:cBhvr>
                                        <p:cTn id="26" dur="500"/>
                                        <p:tgtEl>
                                          <p:spTgt spid="189"/>
                                        </p:tgtEl>
                                      </p:cBhvr>
                                    </p:animEffect>
                                  </p:childTnLst>
                                </p:cTn>
                              </p:par>
                              <p:par>
                                <p:cTn id="27" presetID="1" presetClass="entr" presetSubtype="0" fill="hold" nodeType="withEffect">
                                  <p:stCondLst>
                                    <p:cond delay="0"/>
                                  </p:stCondLst>
                                  <p:childTnLst>
                                    <p:set>
                                      <p:cBhvr>
                                        <p:cTn id="28" dur="1" fill="hold">
                                          <p:stCondLst>
                                            <p:cond delay="0"/>
                                          </p:stCondLst>
                                        </p:cTn>
                                        <p:tgtEl>
                                          <p:spTgt spid="190"/>
                                        </p:tgtEl>
                                        <p:attrNameLst>
                                          <p:attrName>style.visibility</p:attrName>
                                        </p:attrNameLst>
                                      </p:cBhvr>
                                      <p:to>
                                        <p:strVal val="visible"/>
                                      </p:to>
                                    </p:set>
                                  </p:childTnLst>
                                </p:cTn>
                              </p:par>
                              <p:par>
                                <p:cTn id="29" presetID="8" presetClass="emph" presetSubtype="0" repeatCount="4000" fill="hold" nodeType="withEffect">
                                  <p:stCondLst>
                                    <p:cond delay="0"/>
                                  </p:stCondLst>
                                  <p:childTnLst>
                                    <p:animRot by="21600000">
                                      <p:cBhvr>
                                        <p:cTn id="30" dur="2025" fill="hold"/>
                                        <p:tgtEl>
                                          <p:spTgt spid="190"/>
                                        </p:tgtEl>
                                        <p:attrNameLst>
                                          <p:attrName>r</p:attrName>
                                        </p:attrNameLst>
                                      </p:cBhvr>
                                    </p:animRot>
                                  </p:childTnLst>
                                </p:cTn>
                              </p:par>
                              <p:par>
                                <p:cTn id="31" presetID="1" presetClass="entr" presetSubtype="0" fill="hold" nodeType="withEffect">
                                  <p:stCondLst>
                                    <p:cond delay="0"/>
                                  </p:stCondLst>
                                  <p:childTnLst>
                                    <p:set>
                                      <p:cBhvr>
                                        <p:cTn id="32" dur="1" fill="hold">
                                          <p:stCondLst>
                                            <p:cond delay="0"/>
                                          </p:stCondLst>
                                        </p:cTn>
                                        <p:tgtEl>
                                          <p:spTgt spid="20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8"/>
                                        </p:tgtEl>
                                        <p:attrNameLst>
                                          <p:attrName>style.visibility</p:attrName>
                                        </p:attrNameLst>
                                      </p:cBhvr>
                                      <p:to>
                                        <p:strVal val="visible"/>
                                      </p:to>
                                    </p:set>
                                  </p:childTnLst>
                                </p:cTn>
                              </p:par>
                              <p:par>
                                <p:cTn id="35" presetID="1" presetClass="entr" presetSubtype="0" fill="hold" nodeType="withEffect">
                                  <p:stCondLst>
                                    <p:cond delay="600"/>
                                  </p:stCondLst>
                                  <p:childTnLst>
                                    <p:set>
                                      <p:cBhvr>
                                        <p:cTn id="36" dur="1" fill="hold">
                                          <p:stCondLst>
                                            <p:cond delay="0"/>
                                          </p:stCondLst>
                                        </p:cTn>
                                        <p:tgtEl>
                                          <p:spTgt spid="182"/>
                                        </p:tgtEl>
                                        <p:attrNameLst>
                                          <p:attrName>style.visibility</p:attrName>
                                        </p:attrNameLst>
                                      </p:cBhvr>
                                      <p:to>
                                        <p:strVal val="visible"/>
                                      </p:to>
                                    </p:set>
                                  </p:childTnLst>
                                </p:cTn>
                              </p:par>
                              <p:par>
                                <p:cTn id="37" presetID="1" presetClass="entr" presetSubtype="0" fill="hold" nodeType="withEffect">
                                  <p:stCondLst>
                                    <p:cond delay="1500"/>
                                  </p:stCondLst>
                                  <p:childTnLst>
                                    <p:set>
                                      <p:cBhvr>
                                        <p:cTn id="38" dur="1" fill="hold">
                                          <p:stCondLst>
                                            <p:cond delay="0"/>
                                          </p:stCondLst>
                                        </p:cTn>
                                        <p:tgtEl>
                                          <p:spTgt spid="208"/>
                                        </p:tgtEl>
                                        <p:attrNameLst>
                                          <p:attrName>style.visibility</p:attrName>
                                        </p:attrNameLst>
                                      </p:cBhvr>
                                      <p:to>
                                        <p:strVal val="visible"/>
                                      </p:to>
                                    </p:set>
                                  </p:childTnLst>
                                </p:cTn>
                              </p:par>
                              <p:par>
                                <p:cTn id="39" presetID="1" presetClass="exit" presetSubtype="0" fill="hold" nodeType="withEffect">
                                  <p:stCondLst>
                                    <p:cond delay="1500"/>
                                  </p:stCondLst>
                                  <p:childTnLst>
                                    <p:set>
                                      <p:cBhvr>
                                        <p:cTn id="40" dur="1" fill="hold">
                                          <p:stCondLst>
                                            <p:cond delay="0"/>
                                          </p:stCondLst>
                                        </p:cTn>
                                        <p:tgtEl>
                                          <p:spTgt spid="182"/>
                                        </p:tgtEl>
                                        <p:attrNameLst>
                                          <p:attrName>style.visibility</p:attrName>
                                        </p:attrNameLst>
                                      </p:cBhvr>
                                      <p:to>
                                        <p:strVal val="hidden"/>
                                      </p:to>
                                    </p:set>
                                  </p:childTnLst>
                                </p:cTn>
                              </p:par>
                              <p:par>
                                <p:cTn id="41" presetID="1" presetClass="entr" presetSubtype="0" fill="hold" nodeType="withEffect">
                                  <p:stCondLst>
                                    <p:cond delay="1500"/>
                                  </p:stCondLst>
                                  <p:childTnLst>
                                    <p:set>
                                      <p:cBhvr>
                                        <p:cTn id="42" dur="1" fill="hold">
                                          <p:stCondLst>
                                            <p:cond delay="0"/>
                                          </p:stCondLst>
                                        </p:cTn>
                                        <p:tgtEl>
                                          <p:spTgt spid="211"/>
                                        </p:tgtEl>
                                        <p:attrNameLst>
                                          <p:attrName>style.visibility</p:attrName>
                                        </p:attrNameLst>
                                      </p:cBhvr>
                                      <p:to>
                                        <p:strVal val="visible"/>
                                      </p:to>
                                    </p:set>
                                  </p:childTnLst>
                                </p:cTn>
                              </p:par>
                              <p:par>
                                <p:cTn id="43" presetID="26" presetClass="emph" presetSubtype="0" fill="hold" nodeType="withEffect">
                                  <p:stCondLst>
                                    <p:cond delay="1800"/>
                                  </p:stCondLst>
                                  <p:childTnLst>
                                    <p:animEffect transition="out" filter="fade">
                                      <p:cBhvr>
                                        <p:cTn id="44" dur="1400" tmFilter="0, 0; .2, .5; .8, .5; 1, 0"/>
                                        <p:tgtEl>
                                          <p:spTgt spid="211"/>
                                        </p:tgtEl>
                                      </p:cBhvr>
                                    </p:animEffect>
                                    <p:animScale>
                                      <p:cBhvr>
                                        <p:cTn id="45" dur="700" autoRev="1" fill="hold"/>
                                        <p:tgtEl>
                                          <p:spTgt spid="211"/>
                                        </p:tgtEl>
                                      </p:cBhvr>
                                      <p:by x="105000" y="105000"/>
                                    </p:animScale>
                                  </p:childTnLst>
                                </p:cTn>
                              </p:par>
                              <p:par>
                                <p:cTn id="46" presetID="1" presetClass="exit" presetSubtype="0" fill="hold" nodeType="withEffect">
                                  <p:stCondLst>
                                    <p:cond delay="3100"/>
                                  </p:stCondLst>
                                  <p:childTnLst>
                                    <p:set>
                                      <p:cBhvr>
                                        <p:cTn id="47" dur="1" fill="hold">
                                          <p:stCondLst>
                                            <p:cond delay="0"/>
                                          </p:stCondLst>
                                        </p:cTn>
                                        <p:tgtEl>
                                          <p:spTgt spid="211"/>
                                        </p:tgtEl>
                                        <p:attrNameLst>
                                          <p:attrName>style.visibility</p:attrName>
                                        </p:attrNameLst>
                                      </p:cBhvr>
                                      <p:to>
                                        <p:strVal val="hidden"/>
                                      </p:to>
                                    </p:set>
                                  </p:childTnLst>
                                </p:cTn>
                              </p:par>
                              <p:par>
                                <p:cTn id="48" presetID="22" presetClass="entr" presetSubtype="1" fill="hold" nodeType="withEffect">
                                  <p:stCondLst>
                                    <p:cond delay="200"/>
                                  </p:stCondLst>
                                  <p:childTnLst>
                                    <p:set>
                                      <p:cBhvr>
                                        <p:cTn id="49" dur="1" fill="hold">
                                          <p:stCondLst>
                                            <p:cond delay="0"/>
                                          </p:stCondLst>
                                        </p:cTn>
                                        <p:tgtEl>
                                          <p:spTgt spid="214"/>
                                        </p:tgtEl>
                                        <p:attrNameLst>
                                          <p:attrName>style.visibility</p:attrName>
                                        </p:attrNameLst>
                                      </p:cBhvr>
                                      <p:to>
                                        <p:strVal val="visible"/>
                                      </p:to>
                                    </p:set>
                                    <p:animEffect transition="in" filter="wipe(up)">
                                      <p:cBhvr>
                                        <p:cTn id="50" dur="4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185" grpId="1" animBg="1"/>
      <p:bldP spid="189" grpId="0" animBg="1"/>
      <p:bldP spid="193" grpId="0" animBg="1"/>
      <p:bldP spid="1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98B812-607E-4727-B6AE-5746F1FE52A3}"/>
              </a:ext>
            </a:extLst>
          </p:cNvPr>
          <p:cNvSpPr>
            <a:spLocks noGrp="1"/>
          </p:cNvSpPr>
          <p:nvPr>
            <p:ph type="title"/>
          </p:nvPr>
        </p:nvSpPr>
        <p:spPr>
          <a:xfrm>
            <a:off x="1721794" y="0"/>
            <a:ext cx="9901881" cy="860400"/>
          </a:xfrm>
        </p:spPr>
        <p:txBody>
          <a:bodyPr/>
          <a:lstStyle/>
          <a:p>
            <a:r>
              <a:rPr lang="en-GB" dirty="0"/>
              <a:t>ESG Risks to Business Models  </a:t>
            </a:r>
          </a:p>
        </p:txBody>
      </p:sp>
      <p:sp>
        <p:nvSpPr>
          <p:cNvPr id="69" name="Content Placeholder 5">
            <a:extLst>
              <a:ext uri="{FF2B5EF4-FFF2-40B4-BE49-F238E27FC236}">
                <a16:creationId xmlns:a16="http://schemas.microsoft.com/office/drawing/2014/main" id="{30D60F07-10BA-453E-AEFC-4FA49FDABE67}"/>
              </a:ext>
            </a:extLst>
          </p:cNvPr>
          <p:cNvSpPr txBox="1">
            <a:spLocks/>
          </p:cNvSpPr>
          <p:nvPr/>
        </p:nvSpPr>
        <p:spPr>
          <a:xfrm>
            <a:off x="325533" y="1955148"/>
            <a:ext cx="11596938" cy="4301072"/>
          </a:xfrm>
          <a:prstGeom prst="rect">
            <a:avLst/>
          </a:prstGeom>
          <a:solidFill>
            <a:srgbClr val="646464"/>
          </a:solidFill>
          <a:ln w="19050">
            <a:noFill/>
            <a:miter lim="800000"/>
          </a:ln>
        </p:spPr>
        <p:txBody>
          <a:bodyPr vert="horz" wrap="square" lIns="71882" tIns="71882" rIns="71882" bIns="71882"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
                <a:srgbClr val="FFD200"/>
              </a:buClr>
              <a:buSzPct val="70000"/>
              <a:buFont typeface="Arial" pitchFamily="34" charset="0"/>
              <a:buNone/>
              <a:tabLst/>
              <a:defRPr/>
            </a:pPr>
            <a:endParaRPr kumimoji="0" lang="en-US" sz="1000" b="0" i="0" u="none" strike="noStrike" kern="1200" cap="none" spc="0" normalizeH="0" baseline="0" noProof="0" dirty="0">
              <a:ln>
                <a:noFill/>
              </a:ln>
              <a:solidFill>
                <a:srgbClr val="FFFFFF"/>
              </a:solidFill>
              <a:effectLst/>
              <a:uLnTx/>
              <a:uFillTx/>
              <a:latin typeface="EYInterstate Light" panose="02000506000000020004" pitchFamily="2" charset="0"/>
            </a:endParaRPr>
          </a:p>
        </p:txBody>
      </p:sp>
      <p:sp>
        <p:nvSpPr>
          <p:cNvPr id="54" name="Footer Placeholder 9">
            <a:extLst>
              <a:ext uri="{FF2B5EF4-FFF2-40B4-BE49-F238E27FC236}">
                <a16:creationId xmlns:a16="http://schemas.microsoft.com/office/drawing/2014/main" id="{D85FEBFC-71DF-4CCF-B673-85FA36A0747A}"/>
              </a:ext>
            </a:extLst>
          </p:cNvPr>
          <p:cNvSpPr>
            <a:spLocks noGrp="1"/>
          </p:cNvSpPr>
          <p:nvPr>
            <p:ph type="ftr" sz="quarter" idx="11"/>
          </p:nvPr>
        </p:nvSpPr>
        <p:spPr>
          <a:xfrm>
            <a:off x="4746571" y="6419088"/>
            <a:ext cx="6545073" cy="2011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D200"/>
                </a:solidFill>
                <a:effectLst/>
                <a:uLnTx/>
                <a:uFillTx/>
                <a:latin typeface="Arial"/>
                <a:ea typeface="+mn-ea"/>
                <a:cs typeface="+mn-cs"/>
              </a:rPr>
              <a:t>ESG Risks to Business Models</a:t>
            </a:r>
          </a:p>
        </p:txBody>
      </p:sp>
      <p:grpSp>
        <p:nvGrpSpPr>
          <p:cNvPr id="182" name="Group 181">
            <a:extLst>
              <a:ext uri="{FF2B5EF4-FFF2-40B4-BE49-F238E27FC236}">
                <a16:creationId xmlns:a16="http://schemas.microsoft.com/office/drawing/2014/main" id="{559A12BB-804B-452B-97FE-F9A7F97F5599}"/>
              </a:ext>
            </a:extLst>
          </p:cNvPr>
          <p:cNvGrpSpPr/>
          <p:nvPr/>
        </p:nvGrpSpPr>
        <p:grpSpPr>
          <a:xfrm>
            <a:off x="1430409" y="830448"/>
            <a:ext cx="162000" cy="192778"/>
            <a:chOff x="1430409" y="830448"/>
            <a:chExt cx="162000" cy="192778"/>
          </a:xfrm>
        </p:grpSpPr>
        <p:sp>
          <p:nvSpPr>
            <p:cNvPr id="183" name="Freeform: Shape 182">
              <a:extLst>
                <a:ext uri="{FF2B5EF4-FFF2-40B4-BE49-F238E27FC236}">
                  <a16:creationId xmlns:a16="http://schemas.microsoft.com/office/drawing/2014/main" id="{A0395B29-9400-4F19-90D1-1D7FC480DE5E}"/>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3"/>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4" name="Trapezoid 6">
              <a:extLst>
                <a:ext uri="{FF2B5EF4-FFF2-40B4-BE49-F238E27FC236}">
                  <a16:creationId xmlns:a16="http://schemas.microsoft.com/office/drawing/2014/main" id="{15451E31-8445-45A6-9E2C-775000CB2E08}"/>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3"/>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85" name="Freeform 64">
            <a:extLst>
              <a:ext uri="{FF2B5EF4-FFF2-40B4-BE49-F238E27FC236}">
                <a16:creationId xmlns:a16="http://schemas.microsoft.com/office/drawing/2014/main" id="{B1D2AD8A-DD05-4D3C-9FC3-725E155BF067}"/>
              </a:ext>
            </a:extLst>
          </p:cNvPr>
          <p:cNvSpPr>
            <a:spLocks noEditPoints="1"/>
          </p:cNvSpPr>
          <p:nvPr/>
        </p:nvSpPr>
        <p:spPr bwMode="auto">
          <a:xfrm>
            <a:off x="148899" y="43815"/>
            <a:ext cx="206356" cy="200791"/>
          </a:xfrm>
          <a:custGeom>
            <a:avLst/>
            <a:gdLst>
              <a:gd name="T0" fmla="*/ 490 w 2096"/>
              <a:gd name="T1" fmla="*/ 1024 h 2048"/>
              <a:gd name="T2" fmla="*/ 1598 w 2096"/>
              <a:gd name="T3" fmla="*/ 1024 h 2048"/>
              <a:gd name="T4" fmla="*/ 315 w 2096"/>
              <a:gd name="T5" fmla="*/ 1118 h 2048"/>
              <a:gd name="T6" fmla="*/ 11 w 2096"/>
              <a:gd name="T7" fmla="*/ 1012 h 2048"/>
              <a:gd name="T8" fmla="*/ 326 w 2096"/>
              <a:gd name="T9" fmla="*/ 933 h 2048"/>
              <a:gd name="T10" fmla="*/ 331 w 2096"/>
              <a:gd name="T11" fmla="*/ 1105 h 2048"/>
              <a:gd name="T12" fmla="*/ 315 w 2096"/>
              <a:gd name="T13" fmla="*/ 1118 h 2048"/>
              <a:gd name="T14" fmla="*/ 1782 w 2096"/>
              <a:gd name="T15" fmla="*/ 930 h 2048"/>
              <a:gd name="T16" fmla="*/ 1765 w 2096"/>
              <a:gd name="T17" fmla="*/ 942 h 2048"/>
              <a:gd name="T18" fmla="*/ 1770 w 2096"/>
              <a:gd name="T19" fmla="*/ 1116 h 2048"/>
              <a:gd name="T20" fmla="*/ 2085 w 2096"/>
              <a:gd name="T21" fmla="*/ 1037 h 2048"/>
              <a:gd name="T22" fmla="*/ 1125 w 2096"/>
              <a:gd name="T23" fmla="*/ 1718 h 2048"/>
              <a:gd name="T24" fmla="*/ 951 w 2096"/>
              <a:gd name="T25" fmla="*/ 1722 h 2048"/>
              <a:gd name="T26" fmla="*/ 1031 w 2096"/>
              <a:gd name="T27" fmla="*/ 2037 h 2048"/>
              <a:gd name="T28" fmla="*/ 1138 w 2096"/>
              <a:gd name="T29" fmla="*/ 1734 h 2048"/>
              <a:gd name="T30" fmla="*/ 1125 w 2096"/>
              <a:gd name="T31" fmla="*/ 1718 h 2048"/>
              <a:gd name="T32" fmla="*/ 1125 w 2096"/>
              <a:gd name="T33" fmla="*/ 331 h 2048"/>
              <a:gd name="T34" fmla="*/ 1138 w 2096"/>
              <a:gd name="T35" fmla="*/ 315 h 2048"/>
              <a:gd name="T36" fmla="*/ 1031 w 2096"/>
              <a:gd name="T37" fmla="*/ 11 h 2048"/>
              <a:gd name="T38" fmla="*/ 951 w 2096"/>
              <a:gd name="T39" fmla="*/ 326 h 2048"/>
              <a:gd name="T40" fmla="*/ 494 w 2096"/>
              <a:gd name="T41" fmla="*/ 1457 h 2048"/>
              <a:gd name="T42" fmla="*/ 474 w 2096"/>
              <a:gd name="T43" fmla="*/ 1460 h 2048"/>
              <a:gd name="T44" fmla="*/ 335 w 2096"/>
              <a:gd name="T45" fmla="*/ 1749 h 2048"/>
              <a:gd name="T46" fmla="*/ 614 w 2096"/>
              <a:gd name="T47" fmla="*/ 1583 h 2048"/>
              <a:gd name="T48" fmla="*/ 494 w 2096"/>
              <a:gd name="T49" fmla="*/ 1457 h 2048"/>
              <a:gd name="T50" fmla="*/ 1604 w 2096"/>
              <a:gd name="T51" fmla="*/ 595 h 2048"/>
              <a:gd name="T52" fmla="*/ 1770 w 2096"/>
              <a:gd name="T53" fmla="*/ 317 h 2048"/>
              <a:gd name="T54" fmla="*/ 1479 w 2096"/>
              <a:gd name="T55" fmla="*/ 456 h 2048"/>
              <a:gd name="T56" fmla="*/ 1477 w 2096"/>
              <a:gd name="T57" fmla="*/ 476 h 2048"/>
              <a:gd name="T58" fmla="*/ 1550 w 2096"/>
              <a:gd name="T59" fmla="*/ 1460 h 2048"/>
              <a:gd name="T60" fmla="*/ 1530 w 2096"/>
              <a:gd name="T61" fmla="*/ 1457 h 2048"/>
              <a:gd name="T62" fmla="*/ 1411 w 2096"/>
              <a:gd name="T63" fmla="*/ 1583 h 2048"/>
              <a:gd name="T64" fmla="*/ 1690 w 2096"/>
              <a:gd name="T65" fmla="*/ 1749 h 2048"/>
              <a:gd name="T66" fmla="*/ 1550 w 2096"/>
              <a:gd name="T67" fmla="*/ 1460 h 2048"/>
              <a:gd name="T68" fmla="*/ 421 w 2096"/>
              <a:gd name="T69" fmla="*/ 596 h 2048"/>
              <a:gd name="T70" fmla="*/ 547 w 2096"/>
              <a:gd name="T71" fmla="*/ 476 h 2048"/>
              <a:gd name="T72" fmla="*/ 546 w 2096"/>
              <a:gd name="T73" fmla="*/ 457 h 2048"/>
              <a:gd name="T74" fmla="*/ 276 w 2096"/>
              <a:gd name="T75" fmla="*/ 33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6" h="2048">
                <a:moveTo>
                  <a:pt x="1043" y="1577"/>
                </a:moveTo>
                <a:cubicBezTo>
                  <a:pt x="738" y="1577"/>
                  <a:pt x="490" y="1330"/>
                  <a:pt x="490" y="1024"/>
                </a:cubicBezTo>
                <a:cubicBezTo>
                  <a:pt x="490" y="719"/>
                  <a:pt x="738" y="471"/>
                  <a:pt x="1043" y="471"/>
                </a:cubicBezTo>
                <a:cubicBezTo>
                  <a:pt x="1349" y="471"/>
                  <a:pt x="1598" y="719"/>
                  <a:pt x="1598" y="1024"/>
                </a:cubicBezTo>
                <a:cubicBezTo>
                  <a:pt x="1598" y="1330"/>
                  <a:pt x="1349" y="1577"/>
                  <a:pt x="1043" y="1577"/>
                </a:cubicBezTo>
                <a:close/>
                <a:moveTo>
                  <a:pt x="315" y="1118"/>
                </a:moveTo>
                <a:cubicBezTo>
                  <a:pt x="11" y="1037"/>
                  <a:pt x="11" y="1037"/>
                  <a:pt x="11" y="1037"/>
                </a:cubicBezTo>
                <a:cubicBezTo>
                  <a:pt x="0" y="1033"/>
                  <a:pt x="0" y="1015"/>
                  <a:pt x="11" y="1012"/>
                </a:cubicBezTo>
                <a:cubicBezTo>
                  <a:pt x="315" y="930"/>
                  <a:pt x="315" y="930"/>
                  <a:pt x="315" y="930"/>
                </a:cubicBezTo>
                <a:cubicBezTo>
                  <a:pt x="319" y="929"/>
                  <a:pt x="323" y="930"/>
                  <a:pt x="326" y="933"/>
                </a:cubicBezTo>
                <a:cubicBezTo>
                  <a:pt x="330" y="935"/>
                  <a:pt x="331" y="939"/>
                  <a:pt x="331" y="942"/>
                </a:cubicBezTo>
                <a:cubicBezTo>
                  <a:pt x="331" y="1105"/>
                  <a:pt x="331" y="1105"/>
                  <a:pt x="331" y="1105"/>
                </a:cubicBezTo>
                <a:cubicBezTo>
                  <a:pt x="331" y="1110"/>
                  <a:pt x="330" y="1113"/>
                  <a:pt x="326" y="1116"/>
                </a:cubicBezTo>
                <a:cubicBezTo>
                  <a:pt x="323" y="1118"/>
                  <a:pt x="319" y="1119"/>
                  <a:pt x="315" y="1118"/>
                </a:cubicBezTo>
                <a:close/>
                <a:moveTo>
                  <a:pt x="2085" y="1012"/>
                </a:moveTo>
                <a:cubicBezTo>
                  <a:pt x="1782" y="930"/>
                  <a:pt x="1782" y="930"/>
                  <a:pt x="1782" y="930"/>
                </a:cubicBezTo>
                <a:cubicBezTo>
                  <a:pt x="1778" y="929"/>
                  <a:pt x="1773" y="930"/>
                  <a:pt x="1770" y="933"/>
                </a:cubicBezTo>
                <a:cubicBezTo>
                  <a:pt x="1767" y="935"/>
                  <a:pt x="1765" y="939"/>
                  <a:pt x="1765" y="942"/>
                </a:cubicBezTo>
                <a:cubicBezTo>
                  <a:pt x="1765" y="1105"/>
                  <a:pt x="1765" y="1105"/>
                  <a:pt x="1765" y="1105"/>
                </a:cubicBezTo>
                <a:cubicBezTo>
                  <a:pt x="1765" y="1110"/>
                  <a:pt x="1767" y="1113"/>
                  <a:pt x="1770" y="1116"/>
                </a:cubicBezTo>
                <a:cubicBezTo>
                  <a:pt x="1773" y="1118"/>
                  <a:pt x="1778" y="1119"/>
                  <a:pt x="1782" y="1118"/>
                </a:cubicBezTo>
                <a:cubicBezTo>
                  <a:pt x="2085" y="1037"/>
                  <a:pt x="2085" y="1037"/>
                  <a:pt x="2085" y="1037"/>
                </a:cubicBezTo>
                <a:cubicBezTo>
                  <a:pt x="2096" y="1033"/>
                  <a:pt x="2096" y="1015"/>
                  <a:pt x="2085" y="1012"/>
                </a:cubicBezTo>
                <a:close/>
                <a:moveTo>
                  <a:pt x="1125" y="1718"/>
                </a:moveTo>
                <a:cubicBezTo>
                  <a:pt x="962" y="1718"/>
                  <a:pt x="962" y="1718"/>
                  <a:pt x="962" y="1718"/>
                </a:cubicBezTo>
                <a:cubicBezTo>
                  <a:pt x="958" y="1718"/>
                  <a:pt x="954" y="1720"/>
                  <a:pt x="951" y="1722"/>
                </a:cubicBezTo>
                <a:cubicBezTo>
                  <a:pt x="949" y="1725"/>
                  <a:pt x="948" y="1730"/>
                  <a:pt x="949" y="1734"/>
                </a:cubicBezTo>
                <a:cubicBezTo>
                  <a:pt x="1031" y="2037"/>
                  <a:pt x="1031" y="2037"/>
                  <a:pt x="1031" y="2037"/>
                </a:cubicBezTo>
                <a:cubicBezTo>
                  <a:pt x="1034" y="2048"/>
                  <a:pt x="1053" y="2048"/>
                  <a:pt x="1056" y="2037"/>
                </a:cubicBezTo>
                <a:cubicBezTo>
                  <a:pt x="1138" y="1734"/>
                  <a:pt x="1138" y="1734"/>
                  <a:pt x="1138" y="1734"/>
                </a:cubicBezTo>
                <a:cubicBezTo>
                  <a:pt x="1139" y="1730"/>
                  <a:pt x="1138" y="1725"/>
                  <a:pt x="1136" y="1722"/>
                </a:cubicBezTo>
                <a:cubicBezTo>
                  <a:pt x="1133" y="1720"/>
                  <a:pt x="1129" y="1718"/>
                  <a:pt x="1125" y="1718"/>
                </a:cubicBezTo>
                <a:close/>
                <a:moveTo>
                  <a:pt x="962" y="331"/>
                </a:moveTo>
                <a:cubicBezTo>
                  <a:pt x="1125" y="331"/>
                  <a:pt x="1125" y="331"/>
                  <a:pt x="1125" y="331"/>
                </a:cubicBezTo>
                <a:cubicBezTo>
                  <a:pt x="1129" y="331"/>
                  <a:pt x="1133" y="329"/>
                  <a:pt x="1136" y="326"/>
                </a:cubicBezTo>
                <a:cubicBezTo>
                  <a:pt x="1138" y="323"/>
                  <a:pt x="1139" y="319"/>
                  <a:pt x="1138" y="315"/>
                </a:cubicBezTo>
                <a:cubicBezTo>
                  <a:pt x="1056" y="11"/>
                  <a:pt x="1056" y="11"/>
                  <a:pt x="1056" y="11"/>
                </a:cubicBezTo>
                <a:cubicBezTo>
                  <a:pt x="1053" y="0"/>
                  <a:pt x="1034" y="0"/>
                  <a:pt x="1031" y="11"/>
                </a:cubicBezTo>
                <a:cubicBezTo>
                  <a:pt x="949" y="315"/>
                  <a:pt x="949" y="315"/>
                  <a:pt x="949" y="315"/>
                </a:cubicBezTo>
                <a:cubicBezTo>
                  <a:pt x="948" y="319"/>
                  <a:pt x="949" y="323"/>
                  <a:pt x="951" y="326"/>
                </a:cubicBezTo>
                <a:cubicBezTo>
                  <a:pt x="954" y="329"/>
                  <a:pt x="958" y="331"/>
                  <a:pt x="962" y="331"/>
                </a:cubicBezTo>
                <a:close/>
                <a:moveTo>
                  <a:pt x="494" y="1457"/>
                </a:moveTo>
                <a:cubicBezTo>
                  <a:pt x="491" y="1454"/>
                  <a:pt x="488" y="1453"/>
                  <a:pt x="484" y="1453"/>
                </a:cubicBezTo>
                <a:cubicBezTo>
                  <a:pt x="480" y="1454"/>
                  <a:pt x="476" y="1456"/>
                  <a:pt x="474" y="1460"/>
                </a:cubicBezTo>
                <a:cubicBezTo>
                  <a:pt x="317" y="1731"/>
                  <a:pt x="317" y="1731"/>
                  <a:pt x="317" y="1731"/>
                </a:cubicBezTo>
                <a:cubicBezTo>
                  <a:pt x="311" y="1742"/>
                  <a:pt x="324" y="1755"/>
                  <a:pt x="335" y="1749"/>
                </a:cubicBezTo>
                <a:cubicBezTo>
                  <a:pt x="608" y="1593"/>
                  <a:pt x="608" y="1593"/>
                  <a:pt x="608" y="1593"/>
                </a:cubicBezTo>
                <a:cubicBezTo>
                  <a:pt x="611" y="1591"/>
                  <a:pt x="614" y="1587"/>
                  <a:pt x="614" y="1583"/>
                </a:cubicBezTo>
                <a:cubicBezTo>
                  <a:pt x="615" y="1579"/>
                  <a:pt x="613" y="1575"/>
                  <a:pt x="610" y="1572"/>
                </a:cubicBezTo>
                <a:lnTo>
                  <a:pt x="494" y="1457"/>
                </a:lnTo>
                <a:close/>
                <a:moveTo>
                  <a:pt x="1593" y="592"/>
                </a:moveTo>
                <a:cubicBezTo>
                  <a:pt x="1596" y="595"/>
                  <a:pt x="1600" y="596"/>
                  <a:pt x="1604" y="595"/>
                </a:cubicBezTo>
                <a:cubicBezTo>
                  <a:pt x="1607" y="595"/>
                  <a:pt x="1610" y="593"/>
                  <a:pt x="1613" y="589"/>
                </a:cubicBezTo>
                <a:cubicBezTo>
                  <a:pt x="1770" y="317"/>
                  <a:pt x="1770" y="317"/>
                  <a:pt x="1770" y="317"/>
                </a:cubicBezTo>
                <a:cubicBezTo>
                  <a:pt x="1776" y="307"/>
                  <a:pt x="1762" y="293"/>
                  <a:pt x="1752" y="299"/>
                </a:cubicBezTo>
                <a:cubicBezTo>
                  <a:pt x="1479" y="456"/>
                  <a:pt x="1479" y="456"/>
                  <a:pt x="1479" y="456"/>
                </a:cubicBezTo>
                <a:cubicBezTo>
                  <a:pt x="1476" y="458"/>
                  <a:pt x="1473" y="461"/>
                  <a:pt x="1473" y="465"/>
                </a:cubicBezTo>
                <a:cubicBezTo>
                  <a:pt x="1472" y="469"/>
                  <a:pt x="1474" y="474"/>
                  <a:pt x="1477" y="476"/>
                </a:cubicBezTo>
                <a:lnTo>
                  <a:pt x="1593" y="592"/>
                </a:lnTo>
                <a:close/>
                <a:moveTo>
                  <a:pt x="1550" y="1460"/>
                </a:moveTo>
                <a:cubicBezTo>
                  <a:pt x="1548" y="1456"/>
                  <a:pt x="1545" y="1454"/>
                  <a:pt x="1541" y="1453"/>
                </a:cubicBezTo>
                <a:cubicBezTo>
                  <a:pt x="1537" y="1453"/>
                  <a:pt x="1533" y="1454"/>
                  <a:pt x="1530" y="1457"/>
                </a:cubicBezTo>
                <a:cubicBezTo>
                  <a:pt x="1414" y="1572"/>
                  <a:pt x="1414" y="1572"/>
                  <a:pt x="1414" y="1572"/>
                </a:cubicBezTo>
                <a:cubicBezTo>
                  <a:pt x="1412" y="1575"/>
                  <a:pt x="1410" y="1579"/>
                  <a:pt x="1411" y="1583"/>
                </a:cubicBezTo>
                <a:cubicBezTo>
                  <a:pt x="1411" y="1587"/>
                  <a:pt x="1414" y="1591"/>
                  <a:pt x="1417" y="1593"/>
                </a:cubicBezTo>
                <a:cubicBezTo>
                  <a:pt x="1690" y="1749"/>
                  <a:pt x="1690" y="1749"/>
                  <a:pt x="1690" y="1749"/>
                </a:cubicBezTo>
                <a:cubicBezTo>
                  <a:pt x="1699" y="1755"/>
                  <a:pt x="1713" y="1742"/>
                  <a:pt x="1707" y="1731"/>
                </a:cubicBezTo>
                <a:lnTo>
                  <a:pt x="1550" y="1460"/>
                </a:lnTo>
                <a:close/>
                <a:moveTo>
                  <a:pt x="412" y="590"/>
                </a:moveTo>
                <a:cubicBezTo>
                  <a:pt x="414" y="593"/>
                  <a:pt x="418" y="595"/>
                  <a:pt x="421" y="596"/>
                </a:cubicBezTo>
                <a:cubicBezTo>
                  <a:pt x="425" y="596"/>
                  <a:pt x="429" y="595"/>
                  <a:pt x="432" y="592"/>
                </a:cubicBezTo>
                <a:cubicBezTo>
                  <a:pt x="547" y="476"/>
                  <a:pt x="547" y="476"/>
                  <a:pt x="547" y="476"/>
                </a:cubicBezTo>
                <a:cubicBezTo>
                  <a:pt x="550" y="474"/>
                  <a:pt x="552" y="470"/>
                  <a:pt x="551" y="466"/>
                </a:cubicBezTo>
                <a:cubicBezTo>
                  <a:pt x="551" y="462"/>
                  <a:pt x="549" y="459"/>
                  <a:pt x="546" y="457"/>
                </a:cubicBezTo>
                <a:cubicBezTo>
                  <a:pt x="294" y="321"/>
                  <a:pt x="294" y="321"/>
                  <a:pt x="294" y="321"/>
                </a:cubicBezTo>
                <a:cubicBezTo>
                  <a:pt x="284" y="316"/>
                  <a:pt x="271" y="329"/>
                  <a:pt x="276" y="338"/>
                </a:cubicBezTo>
                <a:lnTo>
                  <a:pt x="412" y="59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86" name="Group 185">
            <a:extLst>
              <a:ext uri="{FF2B5EF4-FFF2-40B4-BE49-F238E27FC236}">
                <a16:creationId xmlns:a16="http://schemas.microsoft.com/office/drawing/2014/main" id="{704D4F57-A9E3-4B98-A46A-7C4AAE4606EF}"/>
              </a:ext>
            </a:extLst>
          </p:cNvPr>
          <p:cNvGrpSpPr/>
          <p:nvPr/>
        </p:nvGrpSpPr>
        <p:grpSpPr>
          <a:xfrm>
            <a:off x="954097" y="399147"/>
            <a:ext cx="164464" cy="164464"/>
            <a:chOff x="-365760" y="528320"/>
            <a:chExt cx="1584960" cy="1584960"/>
          </a:xfrm>
        </p:grpSpPr>
        <p:sp>
          <p:nvSpPr>
            <p:cNvPr id="187" name="Freeform 73">
              <a:extLst>
                <a:ext uri="{FF2B5EF4-FFF2-40B4-BE49-F238E27FC236}">
                  <a16:creationId xmlns:a16="http://schemas.microsoft.com/office/drawing/2014/main" id="{35BD2C31-C774-4078-8E22-3BFD46824B6D}"/>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8" name="Oval 187">
              <a:extLst>
                <a:ext uri="{FF2B5EF4-FFF2-40B4-BE49-F238E27FC236}">
                  <a16:creationId xmlns:a16="http://schemas.microsoft.com/office/drawing/2014/main" id="{2256FC04-1511-410F-8304-8C96AEA9C296}"/>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89" name="Freeform 71">
            <a:extLst>
              <a:ext uri="{FF2B5EF4-FFF2-40B4-BE49-F238E27FC236}">
                <a16:creationId xmlns:a16="http://schemas.microsoft.com/office/drawing/2014/main" id="{6C7915C9-CE5B-434F-A7C2-1199013FBF27}"/>
              </a:ext>
            </a:extLst>
          </p:cNvPr>
          <p:cNvSpPr>
            <a:spLocks/>
          </p:cNvSpPr>
          <p:nvPr/>
        </p:nvSpPr>
        <p:spPr bwMode="auto">
          <a:xfrm>
            <a:off x="1026621" y="481078"/>
            <a:ext cx="18000" cy="216000"/>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90" name="Group 189">
            <a:extLst>
              <a:ext uri="{FF2B5EF4-FFF2-40B4-BE49-F238E27FC236}">
                <a16:creationId xmlns:a16="http://schemas.microsoft.com/office/drawing/2014/main" id="{51BCE40A-4A32-4E9E-B1BF-4B266985A169}"/>
              </a:ext>
            </a:extLst>
          </p:cNvPr>
          <p:cNvGrpSpPr/>
          <p:nvPr/>
        </p:nvGrpSpPr>
        <p:grpSpPr>
          <a:xfrm>
            <a:off x="680625" y="399147"/>
            <a:ext cx="164464" cy="164464"/>
            <a:chOff x="-365760" y="528320"/>
            <a:chExt cx="1584960" cy="1584960"/>
          </a:xfrm>
        </p:grpSpPr>
        <p:sp>
          <p:nvSpPr>
            <p:cNvPr id="191" name="Freeform 73">
              <a:extLst>
                <a:ext uri="{FF2B5EF4-FFF2-40B4-BE49-F238E27FC236}">
                  <a16:creationId xmlns:a16="http://schemas.microsoft.com/office/drawing/2014/main" id="{4BB03770-4C15-4B24-B51D-D8B59C7F5EFB}"/>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2" name="Oval 191">
              <a:extLst>
                <a:ext uri="{FF2B5EF4-FFF2-40B4-BE49-F238E27FC236}">
                  <a16:creationId xmlns:a16="http://schemas.microsoft.com/office/drawing/2014/main" id="{8A266EA3-7CAA-44F8-8325-BF99137F160D}"/>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93" name="Freeform 71">
            <a:extLst>
              <a:ext uri="{FF2B5EF4-FFF2-40B4-BE49-F238E27FC236}">
                <a16:creationId xmlns:a16="http://schemas.microsoft.com/office/drawing/2014/main" id="{FA2FBC2E-EB3F-4E69-842E-8CCACBA8CB32}"/>
              </a:ext>
            </a:extLst>
          </p:cNvPr>
          <p:cNvSpPr>
            <a:spLocks/>
          </p:cNvSpPr>
          <p:nvPr/>
        </p:nvSpPr>
        <p:spPr bwMode="auto">
          <a:xfrm>
            <a:off x="753494" y="481078"/>
            <a:ext cx="18000" cy="216000"/>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4" name="Freeform 71">
            <a:extLst>
              <a:ext uri="{FF2B5EF4-FFF2-40B4-BE49-F238E27FC236}">
                <a16:creationId xmlns:a16="http://schemas.microsoft.com/office/drawing/2014/main" id="{6BD08325-C23C-4D0E-B5DB-C4845F288F00}"/>
              </a:ext>
            </a:extLst>
          </p:cNvPr>
          <p:cNvSpPr>
            <a:spLocks/>
          </p:cNvSpPr>
          <p:nvPr/>
        </p:nvSpPr>
        <p:spPr bwMode="auto">
          <a:xfrm>
            <a:off x="879780" y="300034"/>
            <a:ext cx="45719" cy="394537"/>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95" name="Group 194">
            <a:extLst>
              <a:ext uri="{FF2B5EF4-FFF2-40B4-BE49-F238E27FC236}">
                <a16:creationId xmlns:a16="http://schemas.microsoft.com/office/drawing/2014/main" id="{318F764A-5BEA-4189-8BB6-1E6C3A0AD2A6}"/>
              </a:ext>
            </a:extLst>
          </p:cNvPr>
          <p:cNvGrpSpPr/>
          <p:nvPr/>
        </p:nvGrpSpPr>
        <p:grpSpPr>
          <a:xfrm>
            <a:off x="736055" y="133700"/>
            <a:ext cx="332668" cy="332668"/>
            <a:chOff x="-365760" y="528320"/>
            <a:chExt cx="1584960" cy="1584960"/>
          </a:xfrm>
        </p:grpSpPr>
        <p:sp>
          <p:nvSpPr>
            <p:cNvPr id="196" name="Freeform 73">
              <a:extLst>
                <a:ext uri="{FF2B5EF4-FFF2-40B4-BE49-F238E27FC236}">
                  <a16:creationId xmlns:a16="http://schemas.microsoft.com/office/drawing/2014/main" id="{9E10BA91-7CF3-47B8-B572-2F9142EDBCDE}"/>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7" name="Oval 196">
              <a:extLst>
                <a:ext uri="{FF2B5EF4-FFF2-40B4-BE49-F238E27FC236}">
                  <a16:creationId xmlns:a16="http://schemas.microsoft.com/office/drawing/2014/main" id="{0DBF5787-5DC0-45CB-B952-73ACFC85BD96}"/>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98" name="Group 197">
            <a:extLst>
              <a:ext uri="{FF2B5EF4-FFF2-40B4-BE49-F238E27FC236}">
                <a16:creationId xmlns:a16="http://schemas.microsoft.com/office/drawing/2014/main" id="{63F60C41-A223-48AD-B850-7AB661E44384}"/>
              </a:ext>
            </a:extLst>
          </p:cNvPr>
          <p:cNvGrpSpPr/>
          <p:nvPr/>
        </p:nvGrpSpPr>
        <p:grpSpPr>
          <a:xfrm>
            <a:off x="556555" y="523883"/>
            <a:ext cx="125439" cy="170688"/>
            <a:chOff x="2597950" y="4764135"/>
            <a:chExt cx="347663" cy="473075"/>
          </a:xfrm>
        </p:grpSpPr>
        <p:sp>
          <p:nvSpPr>
            <p:cNvPr id="199" name="Rectangle: Rounded Corners 198">
              <a:extLst>
                <a:ext uri="{FF2B5EF4-FFF2-40B4-BE49-F238E27FC236}">
                  <a16:creationId xmlns:a16="http://schemas.microsoft.com/office/drawing/2014/main" id="{12F78D0C-A91C-42DD-8235-C6A15C83DAFD}"/>
                </a:ext>
              </a:extLst>
            </p:cNvPr>
            <p:cNvSpPr/>
            <p:nvPr/>
          </p:nvSpPr>
          <p:spPr>
            <a:xfrm>
              <a:off x="2624214" y="4786659"/>
              <a:ext cx="207734" cy="430017"/>
            </a:xfrm>
            <a:prstGeom prst="roundRect">
              <a:avLst/>
            </a:prstGeom>
            <a:solidFill>
              <a:srgbClr val="333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00" name="Group 199">
              <a:extLst>
                <a:ext uri="{FF2B5EF4-FFF2-40B4-BE49-F238E27FC236}">
                  <a16:creationId xmlns:a16="http://schemas.microsoft.com/office/drawing/2014/main" id="{E1C29630-1CA4-4844-9F1B-EDA2CB98183A}"/>
                </a:ext>
              </a:extLst>
            </p:cNvPr>
            <p:cNvGrpSpPr/>
            <p:nvPr/>
          </p:nvGrpSpPr>
          <p:grpSpPr>
            <a:xfrm>
              <a:off x="2597950" y="4764135"/>
              <a:ext cx="347663" cy="473075"/>
              <a:chOff x="460375" y="2430463"/>
              <a:chExt cx="347663" cy="473075"/>
            </a:xfrm>
          </p:grpSpPr>
          <p:sp>
            <p:nvSpPr>
              <p:cNvPr id="201" name="Freeform 58">
                <a:extLst>
                  <a:ext uri="{FF2B5EF4-FFF2-40B4-BE49-F238E27FC236}">
                    <a16:creationId xmlns:a16="http://schemas.microsoft.com/office/drawing/2014/main" id="{D91BEF3F-1410-42B1-9DFC-EB222F5B5B9F}"/>
                  </a:ext>
                </a:extLst>
              </p:cNvPr>
              <p:cNvSpPr>
                <a:spLocks noEditPoints="1"/>
              </p:cNvSpPr>
              <p:nvPr/>
            </p:nvSpPr>
            <p:spPr bwMode="auto">
              <a:xfrm>
                <a:off x="460375" y="2430463"/>
                <a:ext cx="341312" cy="473075"/>
              </a:xfrm>
              <a:custGeom>
                <a:avLst/>
                <a:gdLst>
                  <a:gd name="T0" fmla="*/ 133 w 174"/>
                  <a:gd name="T1" fmla="*/ 105 h 243"/>
                  <a:gd name="T2" fmla="*/ 141 w 174"/>
                  <a:gd name="T3" fmla="*/ 114 h 243"/>
                  <a:gd name="T4" fmla="*/ 149 w 174"/>
                  <a:gd name="T5" fmla="*/ 122 h 243"/>
                  <a:gd name="T6" fmla="*/ 151 w 174"/>
                  <a:gd name="T7" fmla="*/ 124 h 243"/>
                  <a:gd name="T8" fmla="*/ 149 w 174"/>
                  <a:gd name="T9" fmla="*/ 126 h 243"/>
                  <a:gd name="T10" fmla="*/ 151 w 174"/>
                  <a:gd name="T11" fmla="*/ 127 h 243"/>
                  <a:gd name="T12" fmla="*/ 149 w 174"/>
                  <a:gd name="T13" fmla="*/ 129 h 243"/>
                  <a:gd name="T14" fmla="*/ 152 w 174"/>
                  <a:gd name="T15" fmla="*/ 131 h 243"/>
                  <a:gd name="T16" fmla="*/ 146 w 174"/>
                  <a:gd name="T17" fmla="*/ 216 h 243"/>
                  <a:gd name="T18" fmla="*/ 142 w 174"/>
                  <a:gd name="T19" fmla="*/ 216 h 243"/>
                  <a:gd name="T20" fmla="*/ 139 w 174"/>
                  <a:gd name="T21" fmla="*/ 168 h 243"/>
                  <a:gd name="T22" fmla="*/ 128 w 174"/>
                  <a:gd name="T23" fmla="*/ 132 h 243"/>
                  <a:gd name="T24" fmla="*/ 109 w 174"/>
                  <a:gd name="T25" fmla="*/ 0 h 243"/>
                  <a:gd name="T26" fmla="*/ 0 w 174"/>
                  <a:gd name="T27" fmla="*/ 20 h 243"/>
                  <a:gd name="T28" fmla="*/ 19 w 174"/>
                  <a:gd name="T29" fmla="*/ 243 h 243"/>
                  <a:gd name="T30" fmla="*/ 128 w 174"/>
                  <a:gd name="T31" fmla="*/ 224 h 243"/>
                  <a:gd name="T32" fmla="*/ 132 w 174"/>
                  <a:gd name="T33" fmla="*/ 139 h 243"/>
                  <a:gd name="T34" fmla="*/ 135 w 174"/>
                  <a:gd name="T35" fmla="*/ 185 h 243"/>
                  <a:gd name="T36" fmla="*/ 145 w 174"/>
                  <a:gd name="T37" fmla="*/ 221 h 243"/>
                  <a:gd name="T38" fmla="*/ 156 w 174"/>
                  <a:gd name="T39" fmla="*/ 139 h 243"/>
                  <a:gd name="T40" fmla="*/ 159 w 174"/>
                  <a:gd name="T41" fmla="*/ 131 h 243"/>
                  <a:gd name="T42" fmla="*/ 156 w 174"/>
                  <a:gd name="T43" fmla="*/ 129 h 243"/>
                  <a:gd name="T44" fmla="*/ 159 w 174"/>
                  <a:gd name="T45" fmla="*/ 127 h 243"/>
                  <a:gd name="T46" fmla="*/ 156 w 174"/>
                  <a:gd name="T47" fmla="*/ 126 h 243"/>
                  <a:gd name="T48" fmla="*/ 159 w 174"/>
                  <a:gd name="T49" fmla="*/ 124 h 243"/>
                  <a:gd name="T50" fmla="*/ 159 w 174"/>
                  <a:gd name="T51" fmla="*/ 122 h 243"/>
                  <a:gd name="T52" fmla="*/ 167 w 174"/>
                  <a:gd name="T53" fmla="*/ 113 h 243"/>
                  <a:gd name="T54" fmla="*/ 174 w 174"/>
                  <a:gd name="T55" fmla="*/ 92 h 243"/>
                  <a:gd name="T56" fmla="*/ 64 w 174"/>
                  <a:gd name="T57" fmla="*/ 174 h 243"/>
                  <a:gd name="T58" fmla="*/ 64 w 174"/>
                  <a:gd name="T59" fmla="*/ 100 h 243"/>
                  <a:gd name="T60" fmla="*/ 64 w 174"/>
                  <a:gd name="T61" fmla="*/ 174 h 243"/>
                  <a:gd name="T62" fmla="*/ 101 w 174"/>
                  <a:gd name="T63" fmla="*/ 82 h 243"/>
                  <a:gd name="T64" fmla="*/ 16 w 174"/>
                  <a:gd name="T65" fmla="*/ 71 h 243"/>
                  <a:gd name="T66" fmla="*/ 27 w 174"/>
                  <a:gd name="T67" fmla="*/ 21 h 243"/>
                  <a:gd name="T68" fmla="*/ 112 w 174"/>
                  <a:gd name="T69" fmla="*/ 3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243">
                    <a:moveTo>
                      <a:pt x="133" y="92"/>
                    </a:moveTo>
                    <a:cubicBezTo>
                      <a:pt x="133" y="105"/>
                      <a:pt x="133" y="105"/>
                      <a:pt x="133" y="105"/>
                    </a:cubicBezTo>
                    <a:cubicBezTo>
                      <a:pt x="137" y="105"/>
                      <a:pt x="141" y="108"/>
                      <a:pt x="141" y="113"/>
                    </a:cubicBezTo>
                    <a:cubicBezTo>
                      <a:pt x="141" y="114"/>
                      <a:pt x="141" y="114"/>
                      <a:pt x="141" y="114"/>
                    </a:cubicBezTo>
                    <a:cubicBezTo>
                      <a:pt x="141" y="118"/>
                      <a:pt x="144" y="122"/>
                      <a:pt x="148" y="122"/>
                    </a:cubicBezTo>
                    <a:cubicBezTo>
                      <a:pt x="149" y="122"/>
                      <a:pt x="149" y="122"/>
                      <a:pt x="149" y="122"/>
                    </a:cubicBezTo>
                    <a:cubicBezTo>
                      <a:pt x="149" y="124"/>
                      <a:pt x="149" y="124"/>
                      <a:pt x="149" y="124"/>
                    </a:cubicBezTo>
                    <a:cubicBezTo>
                      <a:pt x="151" y="124"/>
                      <a:pt x="151" y="124"/>
                      <a:pt x="151" y="124"/>
                    </a:cubicBezTo>
                    <a:cubicBezTo>
                      <a:pt x="151" y="126"/>
                      <a:pt x="151" y="126"/>
                      <a:pt x="151" y="126"/>
                    </a:cubicBezTo>
                    <a:cubicBezTo>
                      <a:pt x="149" y="126"/>
                      <a:pt x="149" y="126"/>
                      <a:pt x="149" y="126"/>
                    </a:cubicBezTo>
                    <a:cubicBezTo>
                      <a:pt x="149" y="127"/>
                      <a:pt x="149" y="127"/>
                      <a:pt x="149" y="127"/>
                    </a:cubicBezTo>
                    <a:cubicBezTo>
                      <a:pt x="151" y="127"/>
                      <a:pt x="151" y="127"/>
                      <a:pt x="151" y="127"/>
                    </a:cubicBezTo>
                    <a:cubicBezTo>
                      <a:pt x="151" y="129"/>
                      <a:pt x="151" y="129"/>
                      <a:pt x="151" y="129"/>
                    </a:cubicBezTo>
                    <a:cubicBezTo>
                      <a:pt x="149" y="129"/>
                      <a:pt x="149" y="129"/>
                      <a:pt x="149" y="129"/>
                    </a:cubicBezTo>
                    <a:cubicBezTo>
                      <a:pt x="149" y="131"/>
                      <a:pt x="149" y="131"/>
                      <a:pt x="149" y="131"/>
                    </a:cubicBezTo>
                    <a:cubicBezTo>
                      <a:pt x="152" y="131"/>
                      <a:pt x="152" y="131"/>
                      <a:pt x="152" y="131"/>
                    </a:cubicBezTo>
                    <a:cubicBezTo>
                      <a:pt x="152" y="134"/>
                      <a:pt x="152" y="136"/>
                      <a:pt x="152" y="139"/>
                    </a:cubicBezTo>
                    <a:cubicBezTo>
                      <a:pt x="152" y="166"/>
                      <a:pt x="153" y="210"/>
                      <a:pt x="146" y="216"/>
                    </a:cubicBezTo>
                    <a:cubicBezTo>
                      <a:pt x="146" y="217"/>
                      <a:pt x="146" y="217"/>
                      <a:pt x="145" y="217"/>
                    </a:cubicBezTo>
                    <a:cubicBezTo>
                      <a:pt x="144" y="217"/>
                      <a:pt x="143" y="217"/>
                      <a:pt x="142" y="216"/>
                    </a:cubicBezTo>
                    <a:cubicBezTo>
                      <a:pt x="139" y="212"/>
                      <a:pt x="139" y="202"/>
                      <a:pt x="139" y="185"/>
                    </a:cubicBezTo>
                    <a:cubicBezTo>
                      <a:pt x="139" y="180"/>
                      <a:pt x="139" y="174"/>
                      <a:pt x="139" y="168"/>
                    </a:cubicBezTo>
                    <a:cubicBezTo>
                      <a:pt x="139" y="152"/>
                      <a:pt x="138" y="142"/>
                      <a:pt x="135" y="137"/>
                    </a:cubicBezTo>
                    <a:cubicBezTo>
                      <a:pt x="133" y="133"/>
                      <a:pt x="131" y="132"/>
                      <a:pt x="128" y="132"/>
                    </a:cubicBezTo>
                    <a:cubicBezTo>
                      <a:pt x="128" y="20"/>
                      <a:pt x="128" y="20"/>
                      <a:pt x="128" y="20"/>
                    </a:cubicBezTo>
                    <a:cubicBezTo>
                      <a:pt x="128" y="9"/>
                      <a:pt x="119" y="0"/>
                      <a:pt x="109" y="0"/>
                    </a:cubicBezTo>
                    <a:cubicBezTo>
                      <a:pt x="19" y="0"/>
                      <a:pt x="19" y="0"/>
                      <a:pt x="19" y="0"/>
                    </a:cubicBezTo>
                    <a:cubicBezTo>
                      <a:pt x="9" y="0"/>
                      <a:pt x="0" y="9"/>
                      <a:pt x="0" y="20"/>
                    </a:cubicBezTo>
                    <a:cubicBezTo>
                      <a:pt x="0" y="224"/>
                      <a:pt x="0" y="224"/>
                      <a:pt x="0" y="224"/>
                    </a:cubicBezTo>
                    <a:cubicBezTo>
                      <a:pt x="0" y="235"/>
                      <a:pt x="9" y="243"/>
                      <a:pt x="19" y="243"/>
                    </a:cubicBezTo>
                    <a:cubicBezTo>
                      <a:pt x="109" y="243"/>
                      <a:pt x="109" y="243"/>
                      <a:pt x="109" y="243"/>
                    </a:cubicBezTo>
                    <a:cubicBezTo>
                      <a:pt x="119" y="243"/>
                      <a:pt x="128" y="235"/>
                      <a:pt x="128" y="224"/>
                    </a:cubicBezTo>
                    <a:cubicBezTo>
                      <a:pt x="128" y="135"/>
                      <a:pt x="128" y="135"/>
                      <a:pt x="128" y="135"/>
                    </a:cubicBezTo>
                    <a:cubicBezTo>
                      <a:pt x="130" y="136"/>
                      <a:pt x="131" y="136"/>
                      <a:pt x="132" y="139"/>
                    </a:cubicBezTo>
                    <a:cubicBezTo>
                      <a:pt x="134" y="143"/>
                      <a:pt x="136" y="153"/>
                      <a:pt x="136" y="168"/>
                    </a:cubicBezTo>
                    <a:cubicBezTo>
                      <a:pt x="136" y="174"/>
                      <a:pt x="135" y="180"/>
                      <a:pt x="135" y="185"/>
                    </a:cubicBezTo>
                    <a:cubicBezTo>
                      <a:pt x="135" y="204"/>
                      <a:pt x="135" y="214"/>
                      <a:pt x="139" y="218"/>
                    </a:cubicBezTo>
                    <a:cubicBezTo>
                      <a:pt x="141" y="220"/>
                      <a:pt x="143" y="221"/>
                      <a:pt x="145" y="221"/>
                    </a:cubicBezTo>
                    <a:cubicBezTo>
                      <a:pt x="146" y="221"/>
                      <a:pt x="148" y="220"/>
                      <a:pt x="149" y="219"/>
                    </a:cubicBezTo>
                    <a:cubicBezTo>
                      <a:pt x="156" y="212"/>
                      <a:pt x="156" y="179"/>
                      <a:pt x="156" y="139"/>
                    </a:cubicBezTo>
                    <a:cubicBezTo>
                      <a:pt x="156" y="136"/>
                      <a:pt x="156" y="134"/>
                      <a:pt x="156" y="131"/>
                    </a:cubicBezTo>
                    <a:cubicBezTo>
                      <a:pt x="159" y="131"/>
                      <a:pt x="159" y="131"/>
                      <a:pt x="159" y="131"/>
                    </a:cubicBezTo>
                    <a:cubicBezTo>
                      <a:pt x="159" y="129"/>
                      <a:pt x="159" y="129"/>
                      <a:pt x="159" y="129"/>
                    </a:cubicBezTo>
                    <a:cubicBezTo>
                      <a:pt x="156" y="129"/>
                      <a:pt x="156" y="129"/>
                      <a:pt x="156" y="129"/>
                    </a:cubicBezTo>
                    <a:cubicBezTo>
                      <a:pt x="156" y="127"/>
                      <a:pt x="156" y="127"/>
                      <a:pt x="156" y="127"/>
                    </a:cubicBezTo>
                    <a:cubicBezTo>
                      <a:pt x="159" y="127"/>
                      <a:pt x="159" y="127"/>
                      <a:pt x="159" y="127"/>
                    </a:cubicBezTo>
                    <a:cubicBezTo>
                      <a:pt x="159" y="126"/>
                      <a:pt x="159" y="126"/>
                      <a:pt x="159" y="126"/>
                    </a:cubicBezTo>
                    <a:cubicBezTo>
                      <a:pt x="156" y="126"/>
                      <a:pt x="156" y="126"/>
                      <a:pt x="156" y="126"/>
                    </a:cubicBezTo>
                    <a:cubicBezTo>
                      <a:pt x="156" y="124"/>
                      <a:pt x="156" y="124"/>
                      <a:pt x="156" y="124"/>
                    </a:cubicBezTo>
                    <a:cubicBezTo>
                      <a:pt x="159" y="124"/>
                      <a:pt x="159" y="124"/>
                      <a:pt x="159" y="124"/>
                    </a:cubicBezTo>
                    <a:cubicBezTo>
                      <a:pt x="158" y="122"/>
                      <a:pt x="158" y="122"/>
                      <a:pt x="158" y="122"/>
                    </a:cubicBezTo>
                    <a:cubicBezTo>
                      <a:pt x="159" y="122"/>
                      <a:pt x="159" y="122"/>
                      <a:pt x="159" y="122"/>
                    </a:cubicBezTo>
                    <a:cubicBezTo>
                      <a:pt x="163" y="122"/>
                      <a:pt x="167" y="118"/>
                      <a:pt x="167" y="113"/>
                    </a:cubicBezTo>
                    <a:cubicBezTo>
                      <a:pt x="167" y="113"/>
                      <a:pt x="167" y="113"/>
                      <a:pt x="167" y="113"/>
                    </a:cubicBezTo>
                    <a:cubicBezTo>
                      <a:pt x="167" y="108"/>
                      <a:pt x="170" y="105"/>
                      <a:pt x="174" y="105"/>
                    </a:cubicBezTo>
                    <a:cubicBezTo>
                      <a:pt x="174" y="92"/>
                      <a:pt x="174" y="92"/>
                      <a:pt x="174" y="92"/>
                    </a:cubicBezTo>
                    <a:lnTo>
                      <a:pt x="133" y="92"/>
                    </a:lnTo>
                    <a:close/>
                    <a:moveTo>
                      <a:pt x="64" y="174"/>
                    </a:moveTo>
                    <a:cubicBezTo>
                      <a:pt x="44" y="174"/>
                      <a:pt x="27" y="158"/>
                      <a:pt x="27" y="137"/>
                    </a:cubicBezTo>
                    <a:cubicBezTo>
                      <a:pt x="27" y="117"/>
                      <a:pt x="44" y="100"/>
                      <a:pt x="64" y="100"/>
                    </a:cubicBezTo>
                    <a:cubicBezTo>
                      <a:pt x="85" y="100"/>
                      <a:pt x="101" y="117"/>
                      <a:pt x="101" y="137"/>
                    </a:cubicBezTo>
                    <a:cubicBezTo>
                      <a:pt x="101" y="158"/>
                      <a:pt x="85" y="174"/>
                      <a:pt x="64" y="174"/>
                    </a:cubicBezTo>
                    <a:close/>
                    <a:moveTo>
                      <a:pt x="112" y="71"/>
                    </a:moveTo>
                    <a:cubicBezTo>
                      <a:pt x="112" y="77"/>
                      <a:pt x="107" y="82"/>
                      <a:pt x="101" y="82"/>
                    </a:cubicBezTo>
                    <a:cubicBezTo>
                      <a:pt x="27" y="82"/>
                      <a:pt x="27" y="82"/>
                      <a:pt x="27" y="82"/>
                    </a:cubicBezTo>
                    <a:cubicBezTo>
                      <a:pt x="21" y="82"/>
                      <a:pt x="16" y="77"/>
                      <a:pt x="16" y="71"/>
                    </a:cubicBezTo>
                    <a:cubicBezTo>
                      <a:pt x="16" y="32"/>
                      <a:pt x="16" y="32"/>
                      <a:pt x="16" y="32"/>
                    </a:cubicBezTo>
                    <a:cubicBezTo>
                      <a:pt x="16" y="26"/>
                      <a:pt x="21" y="21"/>
                      <a:pt x="27" y="21"/>
                    </a:cubicBezTo>
                    <a:cubicBezTo>
                      <a:pt x="101" y="21"/>
                      <a:pt x="101" y="21"/>
                      <a:pt x="101" y="21"/>
                    </a:cubicBezTo>
                    <a:cubicBezTo>
                      <a:pt x="107" y="21"/>
                      <a:pt x="112" y="26"/>
                      <a:pt x="112" y="32"/>
                    </a:cubicBezTo>
                    <a:lnTo>
                      <a:pt x="112"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2" name="Freeform 59">
                <a:extLst>
                  <a:ext uri="{FF2B5EF4-FFF2-40B4-BE49-F238E27FC236}">
                    <a16:creationId xmlns:a16="http://schemas.microsoft.com/office/drawing/2014/main" id="{816999E1-455A-43B9-B34B-E3CE57739DDA}"/>
                  </a:ext>
                </a:extLst>
              </p:cNvPr>
              <p:cNvSpPr>
                <a:spLocks/>
              </p:cNvSpPr>
              <p:nvPr/>
            </p:nvSpPr>
            <p:spPr bwMode="auto">
              <a:xfrm>
                <a:off x="715963" y="2560638"/>
                <a:ext cx="92075" cy="47625"/>
              </a:xfrm>
              <a:custGeom>
                <a:avLst/>
                <a:gdLst>
                  <a:gd name="T0" fmla="*/ 0 w 47"/>
                  <a:gd name="T1" fmla="*/ 22 h 24"/>
                  <a:gd name="T2" fmla="*/ 3 w 47"/>
                  <a:gd name="T3" fmla="*/ 22 h 24"/>
                  <a:gd name="T4" fmla="*/ 3 w 47"/>
                  <a:gd name="T5" fmla="*/ 24 h 24"/>
                  <a:gd name="T6" fmla="*/ 3 w 47"/>
                  <a:gd name="T7" fmla="*/ 22 h 24"/>
                  <a:gd name="T8" fmla="*/ 44 w 47"/>
                  <a:gd name="T9" fmla="*/ 22 h 24"/>
                  <a:gd name="T10" fmla="*/ 44 w 47"/>
                  <a:gd name="T11" fmla="*/ 22 h 24"/>
                  <a:gd name="T12" fmla="*/ 47 w 47"/>
                  <a:gd name="T13" fmla="*/ 22 h 24"/>
                  <a:gd name="T14" fmla="*/ 47 w 47"/>
                  <a:gd name="T15" fmla="*/ 19 h 24"/>
                  <a:gd name="T16" fmla="*/ 35 w 47"/>
                  <a:gd name="T17" fmla="*/ 19 h 24"/>
                  <a:gd name="T18" fmla="*/ 35 w 47"/>
                  <a:gd name="T19" fmla="*/ 3 h 24"/>
                  <a:gd name="T20" fmla="*/ 34 w 47"/>
                  <a:gd name="T21" fmla="*/ 1 h 24"/>
                  <a:gd name="T22" fmla="*/ 32 w 47"/>
                  <a:gd name="T23" fmla="*/ 0 h 24"/>
                  <a:gd name="T24" fmla="*/ 32 w 47"/>
                  <a:gd name="T25" fmla="*/ 0 h 24"/>
                  <a:gd name="T26" fmla="*/ 30 w 47"/>
                  <a:gd name="T27" fmla="*/ 3 h 24"/>
                  <a:gd name="T28" fmla="*/ 30 w 47"/>
                  <a:gd name="T29" fmla="*/ 19 h 24"/>
                  <a:gd name="T30" fmla="*/ 17 w 47"/>
                  <a:gd name="T31" fmla="*/ 19 h 24"/>
                  <a:gd name="T32" fmla="*/ 17 w 47"/>
                  <a:gd name="T33" fmla="*/ 3 h 24"/>
                  <a:gd name="T34" fmla="*/ 15 w 47"/>
                  <a:gd name="T35" fmla="*/ 0 h 24"/>
                  <a:gd name="T36" fmla="*/ 14 w 47"/>
                  <a:gd name="T37" fmla="*/ 0 h 24"/>
                  <a:gd name="T38" fmla="*/ 13 w 47"/>
                  <a:gd name="T39" fmla="*/ 1 h 24"/>
                  <a:gd name="T40" fmla="*/ 12 w 47"/>
                  <a:gd name="T41" fmla="*/ 3 h 24"/>
                  <a:gd name="T42" fmla="*/ 12 w 47"/>
                  <a:gd name="T43" fmla="*/ 19 h 24"/>
                  <a:gd name="T44" fmla="*/ 0 w 47"/>
                  <a:gd name="T45" fmla="*/ 19 h 24"/>
                  <a:gd name="T46" fmla="*/ 0 w 47"/>
                  <a:gd name="T4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24">
                    <a:moveTo>
                      <a:pt x="0" y="22"/>
                    </a:moveTo>
                    <a:cubicBezTo>
                      <a:pt x="3" y="22"/>
                      <a:pt x="3" y="22"/>
                      <a:pt x="3" y="22"/>
                    </a:cubicBezTo>
                    <a:cubicBezTo>
                      <a:pt x="3" y="24"/>
                      <a:pt x="3" y="24"/>
                      <a:pt x="3" y="24"/>
                    </a:cubicBezTo>
                    <a:cubicBezTo>
                      <a:pt x="3" y="22"/>
                      <a:pt x="3" y="22"/>
                      <a:pt x="3" y="22"/>
                    </a:cubicBezTo>
                    <a:cubicBezTo>
                      <a:pt x="44" y="22"/>
                      <a:pt x="44" y="22"/>
                      <a:pt x="44" y="22"/>
                    </a:cubicBezTo>
                    <a:cubicBezTo>
                      <a:pt x="44" y="22"/>
                      <a:pt x="44" y="22"/>
                      <a:pt x="44" y="22"/>
                    </a:cubicBezTo>
                    <a:cubicBezTo>
                      <a:pt x="47" y="22"/>
                      <a:pt x="47" y="22"/>
                      <a:pt x="47" y="22"/>
                    </a:cubicBezTo>
                    <a:cubicBezTo>
                      <a:pt x="47" y="19"/>
                      <a:pt x="47" y="19"/>
                      <a:pt x="47" y="19"/>
                    </a:cubicBezTo>
                    <a:cubicBezTo>
                      <a:pt x="35" y="19"/>
                      <a:pt x="35" y="19"/>
                      <a:pt x="35" y="19"/>
                    </a:cubicBezTo>
                    <a:cubicBezTo>
                      <a:pt x="35" y="3"/>
                      <a:pt x="35" y="3"/>
                      <a:pt x="35" y="3"/>
                    </a:cubicBezTo>
                    <a:cubicBezTo>
                      <a:pt x="35" y="2"/>
                      <a:pt x="35" y="2"/>
                      <a:pt x="34" y="1"/>
                    </a:cubicBezTo>
                    <a:cubicBezTo>
                      <a:pt x="34" y="1"/>
                      <a:pt x="33" y="0"/>
                      <a:pt x="32" y="0"/>
                    </a:cubicBezTo>
                    <a:cubicBezTo>
                      <a:pt x="32" y="0"/>
                      <a:pt x="32" y="0"/>
                      <a:pt x="32" y="0"/>
                    </a:cubicBezTo>
                    <a:cubicBezTo>
                      <a:pt x="31" y="0"/>
                      <a:pt x="30" y="1"/>
                      <a:pt x="30" y="3"/>
                    </a:cubicBezTo>
                    <a:cubicBezTo>
                      <a:pt x="30" y="19"/>
                      <a:pt x="30" y="19"/>
                      <a:pt x="30" y="19"/>
                    </a:cubicBezTo>
                    <a:cubicBezTo>
                      <a:pt x="17" y="19"/>
                      <a:pt x="17" y="19"/>
                      <a:pt x="17" y="19"/>
                    </a:cubicBezTo>
                    <a:cubicBezTo>
                      <a:pt x="17" y="3"/>
                      <a:pt x="17" y="3"/>
                      <a:pt x="17" y="3"/>
                    </a:cubicBezTo>
                    <a:cubicBezTo>
                      <a:pt x="17" y="1"/>
                      <a:pt x="16" y="0"/>
                      <a:pt x="15" y="0"/>
                    </a:cubicBezTo>
                    <a:cubicBezTo>
                      <a:pt x="14" y="0"/>
                      <a:pt x="14" y="0"/>
                      <a:pt x="14" y="0"/>
                    </a:cubicBezTo>
                    <a:cubicBezTo>
                      <a:pt x="14" y="0"/>
                      <a:pt x="13" y="1"/>
                      <a:pt x="13" y="1"/>
                    </a:cubicBezTo>
                    <a:cubicBezTo>
                      <a:pt x="12" y="2"/>
                      <a:pt x="12" y="2"/>
                      <a:pt x="12" y="3"/>
                    </a:cubicBezTo>
                    <a:cubicBezTo>
                      <a:pt x="12" y="19"/>
                      <a:pt x="12" y="19"/>
                      <a:pt x="12" y="19"/>
                    </a:cubicBezTo>
                    <a:cubicBezTo>
                      <a:pt x="0" y="19"/>
                      <a:pt x="0" y="19"/>
                      <a:pt x="0" y="19"/>
                    </a:cubicBez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3" name="Freeform 60">
                <a:extLst>
                  <a:ext uri="{FF2B5EF4-FFF2-40B4-BE49-F238E27FC236}">
                    <a16:creationId xmlns:a16="http://schemas.microsoft.com/office/drawing/2014/main" id="{7D500100-BC41-47CD-850E-71B4B49F2BA2}"/>
                  </a:ext>
                </a:extLst>
              </p:cNvPr>
              <p:cNvSpPr>
                <a:spLocks/>
              </p:cNvSpPr>
              <p:nvPr/>
            </p:nvSpPr>
            <p:spPr bwMode="auto">
              <a:xfrm>
                <a:off x="552450" y="2646363"/>
                <a:ext cx="66675" cy="111125"/>
              </a:xfrm>
              <a:custGeom>
                <a:avLst/>
                <a:gdLst>
                  <a:gd name="T0" fmla="*/ 16 w 42"/>
                  <a:gd name="T1" fmla="*/ 32 h 70"/>
                  <a:gd name="T2" fmla="*/ 41 w 42"/>
                  <a:gd name="T3" fmla="*/ 0 h 70"/>
                  <a:gd name="T4" fmla="*/ 24 w 42"/>
                  <a:gd name="T5" fmla="*/ 0 h 70"/>
                  <a:gd name="T6" fmla="*/ 4 w 42"/>
                  <a:gd name="T7" fmla="*/ 33 h 70"/>
                  <a:gd name="T8" fmla="*/ 0 w 42"/>
                  <a:gd name="T9" fmla="*/ 41 h 70"/>
                  <a:gd name="T10" fmla="*/ 8 w 42"/>
                  <a:gd name="T11" fmla="*/ 41 h 70"/>
                  <a:gd name="T12" fmla="*/ 24 w 42"/>
                  <a:gd name="T13" fmla="*/ 41 h 70"/>
                  <a:gd name="T14" fmla="*/ 4 w 42"/>
                  <a:gd name="T15" fmla="*/ 70 h 70"/>
                  <a:gd name="T16" fmla="*/ 36 w 42"/>
                  <a:gd name="T17" fmla="*/ 38 h 70"/>
                  <a:gd name="T18" fmla="*/ 42 w 42"/>
                  <a:gd name="T19" fmla="*/ 32 h 70"/>
                  <a:gd name="T20" fmla="*/ 33 w 42"/>
                  <a:gd name="T21" fmla="*/ 32 h 70"/>
                  <a:gd name="T22" fmla="*/ 16 w 42"/>
                  <a:gd name="T23"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70">
                    <a:moveTo>
                      <a:pt x="16" y="32"/>
                    </a:moveTo>
                    <a:lnTo>
                      <a:pt x="41" y="0"/>
                    </a:lnTo>
                    <a:lnTo>
                      <a:pt x="24" y="0"/>
                    </a:lnTo>
                    <a:lnTo>
                      <a:pt x="4" y="33"/>
                    </a:lnTo>
                    <a:lnTo>
                      <a:pt x="0" y="41"/>
                    </a:lnTo>
                    <a:lnTo>
                      <a:pt x="8" y="41"/>
                    </a:lnTo>
                    <a:lnTo>
                      <a:pt x="24" y="41"/>
                    </a:lnTo>
                    <a:lnTo>
                      <a:pt x="4" y="70"/>
                    </a:lnTo>
                    <a:lnTo>
                      <a:pt x="36" y="38"/>
                    </a:lnTo>
                    <a:lnTo>
                      <a:pt x="42" y="32"/>
                    </a:lnTo>
                    <a:lnTo>
                      <a:pt x="33" y="32"/>
                    </a:lnTo>
                    <a:lnTo>
                      <a:pt x="16"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grpSp>
      <p:grpSp>
        <p:nvGrpSpPr>
          <p:cNvPr id="204" name="Group 203">
            <a:extLst>
              <a:ext uri="{FF2B5EF4-FFF2-40B4-BE49-F238E27FC236}">
                <a16:creationId xmlns:a16="http://schemas.microsoft.com/office/drawing/2014/main" id="{09F3661E-EBE9-4A19-AE9E-3BDAFACF4013}"/>
              </a:ext>
            </a:extLst>
          </p:cNvPr>
          <p:cNvGrpSpPr/>
          <p:nvPr/>
        </p:nvGrpSpPr>
        <p:grpSpPr>
          <a:xfrm>
            <a:off x="152374" y="563611"/>
            <a:ext cx="189603" cy="139836"/>
            <a:chOff x="-309466" y="1115568"/>
            <a:chExt cx="1559783" cy="1150375"/>
          </a:xfrm>
        </p:grpSpPr>
        <p:sp>
          <p:nvSpPr>
            <p:cNvPr id="205" name="Freeform: Shape 204">
              <a:extLst>
                <a:ext uri="{FF2B5EF4-FFF2-40B4-BE49-F238E27FC236}">
                  <a16:creationId xmlns:a16="http://schemas.microsoft.com/office/drawing/2014/main" id="{B2F087B6-783B-45A8-9872-D8FBF386BC7B}"/>
                </a:ext>
              </a:extLst>
            </p:cNvPr>
            <p:cNvSpPr/>
            <p:nvPr/>
          </p:nvSpPr>
          <p:spPr>
            <a:xfrm>
              <a:off x="-268224" y="1115568"/>
              <a:ext cx="1475232" cy="902208"/>
            </a:xfrm>
            <a:custGeom>
              <a:avLst/>
              <a:gdLst>
                <a:gd name="connsiteX0" fmla="*/ 134112 w 1475232"/>
                <a:gd name="connsiteY0" fmla="*/ 0 h 902208"/>
                <a:gd name="connsiteX1" fmla="*/ 1353312 w 1475232"/>
                <a:gd name="connsiteY1" fmla="*/ 18288 h 902208"/>
                <a:gd name="connsiteX2" fmla="*/ 1475232 w 1475232"/>
                <a:gd name="connsiteY2" fmla="*/ 902208 h 902208"/>
                <a:gd name="connsiteX3" fmla="*/ 0 w 1475232"/>
                <a:gd name="connsiteY3" fmla="*/ 902208 h 902208"/>
                <a:gd name="connsiteX4" fmla="*/ 134112 w 1475232"/>
                <a:gd name="connsiteY4" fmla="*/ 0 h 90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232" h="902208">
                  <a:moveTo>
                    <a:pt x="134112" y="0"/>
                  </a:moveTo>
                  <a:lnTo>
                    <a:pt x="1353312" y="18288"/>
                  </a:lnTo>
                  <a:lnTo>
                    <a:pt x="1475232" y="902208"/>
                  </a:lnTo>
                  <a:lnTo>
                    <a:pt x="0" y="902208"/>
                  </a:lnTo>
                  <a:lnTo>
                    <a:pt x="134112"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06" name="Picture 205">
              <a:extLst>
                <a:ext uri="{FF2B5EF4-FFF2-40B4-BE49-F238E27FC236}">
                  <a16:creationId xmlns:a16="http://schemas.microsoft.com/office/drawing/2014/main" id="{C2B5B6FC-10F7-45D2-87CD-BDE3359F0F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466" y="1118450"/>
              <a:ext cx="1559783" cy="1147493"/>
            </a:xfrm>
            <a:prstGeom prst="rect">
              <a:avLst/>
            </a:prstGeom>
          </p:spPr>
        </p:pic>
      </p:grpSp>
      <p:cxnSp>
        <p:nvCxnSpPr>
          <p:cNvPr id="207" name="Straight Connector 206">
            <a:extLst>
              <a:ext uri="{FF2B5EF4-FFF2-40B4-BE49-F238E27FC236}">
                <a16:creationId xmlns:a16="http://schemas.microsoft.com/office/drawing/2014/main" id="{4FB4793A-BD38-40A7-ABEE-68B47F232328}"/>
              </a:ext>
            </a:extLst>
          </p:cNvPr>
          <p:cNvCxnSpPr/>
          <p:nvPr/>
        </p:nvCxnSpPr>
        <p:spPr>
          <a:xfrm flipH="1">
            <a:off x="0" y="697078"/>
            <a:ext cx="1512000" cy="0"/>
          </a:xfrm>
          <a:prstGeom prst="line">
            <a:avLst/>
          </a:prstGeom>
          <a:ln w="9525">
            <a:solidFill>
              <a:srgbClr val="646464"/>
            </a:solidFill>
            <a:tailEnd type="none"/>
          </a:ln>
        </p:spPr>
        <p:style>
          <a:lnRef idx="1">
            <a:schemeClr val="accent1"/>
          </a:lnRef>
          <a:fillRef idx="0">
            <a:schemeClr val="accent1"/>
          </a:fillRef>
          <a:effectRef idx="0">
            <a:schemeClr val="accent1"/>
          </a:effectRef>
          <a:fontRef idx="minor">
            <a:schemeClr val="tx1"/>
          </a:fontRef>
        </p:style>
      </p:cxnSp>
      <p:grpSp>
        <p:nvGrpSpPr>
          <p:cNvPr id="208" name="Group 207">
            <a:extLst>
              <a:ext uri="{FF2B5EF4-FFF2-40B4-BE49-F238E27FC236}">
                <a16:creationId xmlns:a16="http://schemas.microsoft.com/office/drawing/2014/main" id="{48E1BFE2-E1BB-4FA8-8BDE-8923DBF1B075}"/>
              </a:ext>
            </a:extLst>
          </p:cNvPr>
          <p:cNvGrpSpPr/>
          <p:nvPr/>
        </p:nvGrpSpPr>
        <p:grpSpPr>
          <a:xfrm>
            <a:off x="1430409" y="830448"/>
            <a:ext cx="162000" cy="192778"/>
            <a:chOff x="1430409" y="830448"/>
            <a:chExt cx="162000" cy="192778"/>
          </a:xfrm>
        </p:grpSpPr>
        <p:sp>
          <p:nvSpPr>
            <p:cNvPr id="209" name="Freeform: Shape 208">
              <a:extLst>
                <a:ext uri="{FF2B5EF4-FFF2-40B4-BE49-F238E27FC236}">
                  <a16:creationId xmlns:a16="http://schemas.microsoft.com/office/drawing/2014/main" id="{DFBDD2FE-BBFF-4606-B242-740FC932CA1D}"/>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0" name="Trapezoid 6">
              <a:extLst>
                <a:ext uri="{FF2B5EF4-FFF2-40B4-BE49-F238E27FC236}">
                  <a16:creationId xmlns:a16="http://schemas.microsoft.com/office/drawing/2014/main" id="{6B3A2352-6076-423C-86CD-18644B9CC6CC}"/>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11" name="Group 210">
            <a:extLst>
              <a:ext uri="{FF2B5EF4-FFF2-40B4-BE49-F238E27FC236}">
                <a16:creationId xmlns:a16="http://schemas.microsoft.com/office/drawing/2014/main" id="{3CAA6356-413F-4052-A22E-1EC94CE1BFE7}"/>
              </a:ext>
            </a:extLst>
          </p:cNvPr>
          <p:cNvGrpSpPr/>
          <p:nvPr/>
        </p:nvGrpSpPr>
        <p:grpSpPr>
          <a:xfrm>
            <a:off x="1430409" y="830448"/>
            <a:ext cx="162000" cy="192778"/>
            <a:chOff x="1430409" y="830448"/>
            <a:chExt cx="162000" cy="192778"/>
          </a:xfrm>
          <a:effectLst>
            <a:glow rad="114300">
              <a:schemeClr val="bg2">
                <a:alpha val="12000"/>
              </a:schemeClr>
            </a:glow>
          </a:effectLst>
        </p:grpSpPr>
        <p:sp>
          <p:nvSpPr>
            <p:cNvPr id="212" name="Freeform: Shape 211">
              <a:extLst>
                <a:ext uri="{FF2B5EF4-FFF2-40B4-BE49-F238E27FC236}">
                  <a16:creationId xmlns:a16="http://schemas.microsoft.com/office/drawing/2014/main" id="{807A0B9B-5CB8-4707-8FC0-2D58DB49D31D}"/>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3" name="Trapezoid 6">
              <a:extLst>
                <a:ext uri="{FF2B5EF4-FFF2-40B4-BE49-F238E27FC236}">
                  <a16:creationId xmlns:a16="http://schemas.microsoft.com/office/drawing/2014/main" id="{2DDAA1DB-A0DF-43AA-B09F-C9A2C26212A9}"/>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14" name="Group 213">
            <a:extLst>
              <a:ext uri="{FF2B5EF4-FFF2-40B4-BE49-F238E27FC236}">
                <a16:creationId xmlns:a16="http://schemas.microsoft.com/office/drawing/2014/main" id="{02DE38EE-679C-4732-87EE-2C8AB6E0FDD8}"/>
              </a:ext>
            </a:extLst>
          </p:cNvPr>
          <p:cNvGrpSpPr/>
          <p:nvPr/>
        </p:nvGrpSpPr>
        <p:grpSpPr>
          <a:xfrm>
            <a:off x="1474945" y="693511"/>
            <a:ext cx="72929" cy="126340"/>
            <a:chOff x="1582982" y="0"/>
            <a:chExt cx="1286251" cy="2181641"/>
          </a:xfrm>
        </p:grpSpPr>
        <p:sp>
          <p:nvSpPr>
            <p:cNvPr id="215" name="Freeform 47">
              <a:extLst>
                <a:ext uri="{FF2B5EF4-FFF2-40B4-BE49-F238E27FC236}">
                  <a16:creationId xmlns:a16="http://schemas.microsoft.com/office/drawing/2014/main" id="{B5831905-3EFF-4623-8733-48B6F503B747}"/>
                </a:ext>
              </a:extLst>
            </p:cNvPr>
            <p:cNvSpPr>
              <a:spLocks/>
            </p:cNvSpPr>
            <p:nvPr/>
          </p:nvSpPr>
          <p:spPr bwMode="auto">
            <a:xfrm flipV="1">
              <a:off x="1582982" y="1717640"/>
              <a:ext cx="1286251" cy="194665"/>
            </a:xfrm>
            <a:prstGeom prst="roundRect">
              <a:avLst>
                <a:gd name="adj" fmla="val 47091"/>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6" name="Freeform 48">
              <a:extLst>
                <a:ext uri="{FF2B5EF4-FFF2-40B4-BE49-F238E27FC236}">
                  <a16:creationId xmlns:a16="http://schemas.microsoft.com/office/drawing/2014/main" id="{EC37228A-DD90-4F7F-AF7A-AF3CC24F508C}"/>
                </a:ext>
              </a:extLst>
            </p:cNvPr>
            <p:cNvSpPr>
              <a:spLocks/>
            </p:cNvSpPr>
            <p:nvPr/>
          </p:nvSpPr>
          <p:spPr bwMode="auto">
            <a:xfrm flipV="1">
              <a:off x="1582982" y="1448304"/>
              <a:ext cx="1286251" cy="194665"/>
            </a:xfrm>
            <a:prstGeom prst="roundRect">
              <a:avLst>
                <a:gd name="adj" fmla="val 50000"/>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7" name="Freeform 49">
              <a:extLst>
                <a:ext uri="{FF2B5EF4-FFF2-40B4-BE49-F238E27FC236}">
                  <a16:creationId xmlns:a16="http://schemas.microsoft.com/office/drawing/2014/main" id="{28774053-738F-4045-B859-9CAC70251902}"/>
                </a:ext>
              </a:extLst>
            </p:cNvPr>
            <p:cNvSpPr>
              <a:spLocks/>
            </p:cNvSpPr>
            <p:nvPr/>
          </p:nvSpPr>
          <p:spPr bwMode="auto">
            <a:xfrm flipV="1">
              <a:off x="1900727" y="1132550"/>
              <a:ext cx="650762" cy="473631"/>
            </a:xfrm>
            <a:custGeom>
              <a:avLst/>
              <a:gdLst>
                <a:gd name="T0" fmla="*/ 4 w 49"/>
                <a:gd name="T1" fmla="*/ 0 h 36"/>
                <a:gd name="T2" fmla="*/ 3 w 49"/>
                <a:gd name="T3" fmla="*/ 0 h 36"/>
                <a:gd name="T4" fmla="*/ 0 w 49"/>
                <a:gd name="T5" fmla="*/ 12 h 36"/>
                <a:gd name="T6" fmla="*/ 24 w 49"/>
                <a:gd name="T7" fmla="*/ 36 h 36"/>
                <a:gd name="T8" fmla="*/ 49 w 49"/>
                <a:gd name="T9" fmla="*/ 12 h 36"/>
                <a:gd name="T10" fmla="*/ 46 w 49"/>
                <a:gd name="T11" fmla="*/ 0 h 36"/>
                <a:gd name="T12" fmla="*/ 4 w 49"/>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9" h="36">
                  <a:moveTo>
                    <a:pt x="4" y="0"/>
                  </a:moveTo>
                  <a:cubicBezTo>
                    <a:pt x="4" y="0"/>
                    <a:pt x="4" y="0"/>
                    <a:pt x="3" y="0"/>
                  </a:cubicBezTo>
                  <a:cubicBezTo>
                    <a:pt x="1" y="3"/>
                    <a:pt x="0" y="7"/>
                    <a:pt x="0" y="12"/>
                  </a:cubicBezTo>
                  <a:cubicBezTo>
                    <a:pt x="0" y="25"/>
                    <a:pt x="11" y="36"/>
                    <a:pt x="24" y="36"/>
                  </a:cubicBezTo>
                  <a:cubicBezTo>
                    <a:pt x="38" y="36"/>
                    <a:pt x="49" y="25"/>
                    <a:pt x="49" y="12"/>
                  </a:cubicBezTo>
                  <a:cubicBezTo>
                    <a:pt x="49" y="8"/>
                    <a:pt x="48" y="4"/>
                    <a:pt x="46" y="0"/>
                  </a:cubicBezTo>
                  <a:cubicBezTo>
                    <a:pt x="32" y="1"/>
                    <a:pt x="18" y="2"/>
                    <a:pt x="4" y="0"/>
                  </a:cubicBezTo>
                  <a:close/>
                </a:path>
              </a:pathLst>
            </a:cu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8" name="Freeform 47">
              <a:extLst>
                <a:ext uri="{FF2B5EF4-FFF2-40B4-BE49-F238E27FC236}">
                  <a16:creationId xmlns:a16="http://schemas.microsoft.com/office/drawing/2014/main" id="{2E042CBB-3D44-4122-A10C-0C82C23E46CC}"/>
                </a:ext>
              </a:extLst>
            </p:cNvPr>
            <p:cNvSpPr>
              <a:spLocks/>
            </p:cNvSpPr>
            <p:nvPr/>
          </p:nvSpPr>
          <p:spPr bwMode="auto">
            <a:xfrm flipV="1">
              <a:off x="1582982" y="1986976"/>
              <a:ext cx="1286251" cy="194665"/>
            </a:xfrm>
            <a:prstGeom prst="roundRect">
              <a:avLst>
                <a:gd name="adj" fmla="val 43512"/>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9" name="Rectangle 218">
              <a:extLst>
                <a:ext uri="{FF2B5EF4-FFF2-40B4-BE49-F238E27FC236}">
                  <a16:creationId xmlns:a16="http://schemas.microsoft.com/office/drawing/2014/main" id="{F3A1EC2B-C439-4787-9346-E344FA0E02F2}"/>
                </a:ext>
              </a:extLst>
            </p:cNvPr>
            <p:cNvSpPr/>
            <p:nvPr/>
          </p:nvSpPr>
          <p:spPr>
            <a:xfrm>
              <a:off x="2155711" y="0"/>
              <a:ext cx="140778" cy="1137890"/>
            </a:xfrm>
            <a:prstGeom prst="rect">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68" name="Group 67">
            <a:extLst>
              <a:ext uri="{FF2B5EF4-FFF2-40B4-BE49-F238E27FC236}">
                <a16:creationId xmlns:a16="http://schemas.microsoft.com/office/drawing/2014/main" id="{F5C4CAEA-ACDB-4C23-8574-008DE3AD387E}"/>
              </a:ext>
            </a:extLst>
          </p:cNvPr>
          <p:cNvGrpSpPr/>
          <p:nvPr/>
        </p:nvGrpSpPr>
        <p:grpSpPr>
          <a:xfrm>
            <a:off x="341977" y="1024156"/>
            <a:ext cx="11588588" cy="857876"/>
            <a:chOff x="609918" y="1439626"/>
            <a:chExt cx="10978514" cy="455961"/>
          </a:xfrm>
        </p:grpSpPr>
        <p:sp>
          <p:nvSpPr>
            <p:cNvPr id="70" name="Rectangle 69">
              <a:extLst>
                <a:ext uri="{FF2B5EF4-FFF2-40B4-BE49-F238E27FC236}">
                  <a16:creationId xmlns:a16="http://schemas.microsoft.com/office/drawing/2014/main" id="{373350D8-EAD4-4827-B065-E48F9CAF6270}"/>
                </a:ext>
              </a:extLst>
            </p:cNvPr>
            <p:cNvSpPr>
              <a:spLocks/>
            </p:cNvSpPr>
            <p:nvPr/>
          </p:nvSpPr>
          <p:spPr>
            <a:xfrm>
              <a:off x="609918" y="1439626"/>
              <a:ext cx="226864" cy="455961"/>
            </a:xfrm>
            <a:prstGeom prst="rect">
              <a:avLst/>
            </a:prstGeom>
            <a:solidFill>
              <a:schemeClr val="bg2"/>
            </a:solidFill>
            <a:ln w="19050">
              <a:noFill/>
              <a:bevel/>
            </a:ln>
          </p:spPr>
          <p:txBody>
            <a:bodyPr lIns="72000" tIns="36000" rIns="72000" bIns="36000" anchor="ctr">
              <a:noAutofit/>
            </a:bodyPr>
            <a:lstStyle/>
            <a:p>
              <a:pPr marL="0" marR="0" lvl="0" indent="0" algn="l" defTabSz="914400" rtl="0" eaLnBrk="1" fontAlgn="auto" latinLnBrk="0" hangingPunct="1">
                <a:lnSpc>
                  <a:spcPct val="85000"/>
                </a:lnSpc>
                <a:spcBef>
                  <a:spcPts val="0"/>
                </a:spcBef>
                <a:spcAft>
                  <a:spcPts val="600"/>
                </a:spcAft>
                <a:buClr>
                  <a:srgbClr val="FFD200"/>
                </a:buClr>
                <a:buSzPct val="70000"/>
                <a:buFontTx/>
                <a:buNone/>
                <a:tabLst/>
                <a:defRPr/>
              </a:pPr>
              <a:endParaRPr kumimoji="0" lang="en-IN"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71" name="Rectangle 70">
              <a:extLst>
                <a:ext uri="{FF2B5EF4-FFF2-40B4-BE49-F238E27FC236}">
                  <a16:creationId xmlns:a16="http://schemas.microsoft.com/office/drawing/2014/main" id="{F07C92EC-E033-458C-A273-680599799439}"/>
                </a:ext>
              </a:extLst>
            </p:cNvPr>
            <p:cNvSpPr>
              <a:spLocks/>
            </p:cNvSpPr>
            <p:nvPr/>
          </p:nvSpPr>
          <p:spPr>
            <a:xfrm>
              <a:off x="11361568" y="1439626"/>
              <a:ext cx="226864" cy="455961"/>
            </a:xfrm>
            <a:prstGeom prst="rect">
              <a:avLst/>
            </a:prstGeom>
            <a:solidFill>
              <a:schemeClr val="bg2"/>
            </a:solidFill>
            <a:ln w="19050">
              <a:noFill/>
              <a:bevel/>
            </a:ln>
          </p:spPr>
          <p:txBody>
            <a:bodyPr lIns="72000" tIns="36000" rIns="72000" bIns="36000" anchor="ctr">
              <a:noAutofit/>
            </a:bodyPr>
            <a:lstStyle/>
            <a:p>
              <a:pPr marL="0" marR="0" lvl="0" indent="0" algn="l" defTabSz="914400" rtl="0" eaLnBrk="1" fontAlgn="auto" latinLnBrk="0" hangingPunct="1">
                <a:lnSpc>
                  <a:spcPct val="85000"/>
                </a:lnSpc>
                <a:spcBef>
                  <a:spcPts val="0"/>
                </a:spcBef>
                <a:spcAft>
                  <a:spcPts val="600"/>
                </a:spcAft>
                <a:buClr>
                  <a:srgbClr val="FFD200"/>
                </a:buClr>
                <a:buSzPct val="70000"/>
                <a:buFontTx/>
                <a:buNone/>
                <a:tabLst/>
                <a:defRPr/>
              </a:pPr>
              <a:endParaRPr kumimoji="0" lang="en-IN"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72" name="Rectangle 71">
              <a:extLst>
                <a:ext uri="{FF2B5EF4-FFF2-40B4-BE49-F238E27FC236}">
                  <a16:creationId xmlns:a16="http://schemas.microsoft.com/office/drawing/2014/main" id="{56F29123-0159-45D7-83D7-46809838FDEA}"/>
                </a:ext>
              </a:extLst>
            </p:cNvPr>
            <p:cNvSpPr>
              <a:spLocks/>
            </p:cNvSpPr>
            <p:nvPr/>
          </p:nvSpPr>
          <p:spPr>
            <a:xfrm>
              <a:off x="664267" y="1505607"/>
              <a:ext cx="10869816" cy="312793"/>
            </a:xfrm>
            <a:prstGeom prst="rect">
              <a:avLst/>
            </a:prstGeom>
            <a:solidFill>
              <a:srgbClr val="333333"/>
            </a:solidFill>
            <a:ln w="19050">
              <a:solidFill>
                <a:schemeClr val="bg2"/>
              </a:solidFill>
              <a:bevel/>
            </a:ln>
          </p:spPr>
          <p:txBody>
            <a:bodyPr lIns="72000" tIns="36000" rIns="72000" bIns="36000" anchor="ctr">
              <a:noAutofit/>
            </a:bodyPr>
            <a:lstStyle/>
            <a:p>
              <a:pPr>
                <a:spcAft>
                  <a:spcPts val="300"/>
                </a:spcAft>
                <a:buClr>
                  <a:srgbClr val="FFD200"/>
                </a:buClr>
              </a:pPr>
              <a:r>
                <a:rPr kumimoji="0" lang="en-GB" sz="1200" b="1" i="0" u="none" strike="noStrike" kern="1200" cap="none" spc="0" normalizeH="0" baseline="0" noProof="0" dirty="0">
                  <a:ln>
                    <a:noFill/>
                  </a:ln>
                  <a:solidFill>
                    <a:srgbClr val="FFFFFF"/>
                  </a:solidFill>
                  <a:effectLst/>
                  <a:uLnTx/>
                  <a:uFillTx/>
                  <a:latin typeface="EYInterstate Light" panose="02000506000000020004" pitchFamily="2" charset="0"/>
                </a:rPr>
                <a:t>Climate change represents a significant tangible risk to many business models within the region ranging across sectors. Climate risk is becoming even more acute in the Caribbean region with the increased threat from the severity and frequency of wind storm exposures along the island chain which pose imminent threats to balance sheets and single period profitability. </a:t>
              </a:r>
              <a:endParaRPr kumimoji="0" lang="en-IN" sz="1200" b="1" i="0" u="none" strike="noStrike" kern="1200" cap="none" spc="0" normalizeH="0" baseline="0" noProof="0" dirty="0">
                <a:ln>
                  <a:noFill/>
                </a:ln>
                <a:solidFill>
                  <a:srgbClr val="FFFFFF"/>
                </a:solidFill>
                <a:effectLst/>
                <a:uLnTx/>
                <a:uFillTx/>
                <a:latin typeface="EYInterstate Light" panose="02000506000000020004" pitchFamily="2" charset="0"/>
              </a:endParaRPr>
            </a:p>
          </p:txBody>
        </p:sp>
      </p:grpSp>
      <p:sp>
        <p:nvSpPr>
          <p:cNvPr id="60" name="Rectangle 59">
            <a:extLst>
              <a:ext uri="{FF2B5EF4-FFF2-40B4-BE49-F238E27FC236}">
                <a16:creationId xmlns:a16="http://schemas.microsoft.com/office/drawing/2014/main" id="{F6E68122-E74D-4030-89B6-C4AE6425F96D}"/>
              </a:ext>
            </a:extLst>
          </p:cNvPr>
          <p:cNvSpPr/>
          <p:nvPr/>
        </p:nvSpPr>
        <p:spPr>
          <a:xfrm>
            <a:off x="325533" y="1955148"/>
            <a:ext cx="3765538" cy="40970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050" b="1" dirty="0">
                <a:solidFill>
                  <a:srgbClr val="404040"/>
                </a:solidFill>
                <a:latin typeface="+mj-lt"/>
              </a:rPr>
              <a:t>Physical risk </a:t>
            </a:r>
          </a:p>
        </p:txBody>
      </p:sp>
      <p:sp>
        <p:nvSpPr>
          <p:cNvPr id="61" name="TextBox 60">
            <a:extLst>
              <a:ext uri="{FF2B5EF4-FFF2-40B4-BE49-F238E27FC236}">
                <a16:creationId xmlns:a16="http://schemas.microsoft.com/office/drawing/2014/main" id="{CC60A256-71E1-4572-A795-9F29F0F23389}"/>
              </a:ext>
            </a:extLst>
          </p:cNvPr>
          <p:cNvSpPr txBox="1"/>
          <p:nvPr/>
        </p:nvSpPr>
        <p:spPr>
          <a:xfrm>
            <a:off x="337548" y="2508731"/>
            <a:ext cx="3761619" cy="943335"/>
          </a:xfrm>
          <a:prstGeom prst="rect">
            <a:avLst/>
          </a:prstGeom>
          <a:noFill/>
        </p:spPr>
        <p:txBody>
          <a:bodyPr wrap="square" lIns="0" tIns="36576" rIns="0" bIns="0" rtlCol="0">
            <a:spAutoFit/>
          </a:bodyPr>
          <a:lstStyle/>
          <a:p>
            <a:pPr marL="180975" indent="-180975">
              <a:spcAft>
                <a:spcPts val="300"/>
              </a:spcAft>
              <a:buClr>
                <a:schemeClr val="accent2"/>
              </a:buClr>
              <a:buSzPct val="70000"/>
              <a:buFont typeface="Arial" pitchFamily="34" charset="0"/>
              <a:buChar char="►"/>
            </a:pPr>
            <a:r>
              <a:rPr lang="en-GB" sz="1050" dirty="0">
                <a:solidFill>
                  <a:schemeClr val="bg1"/>
                </a:solidFill>
                <a:latin typeface="EYInterstate Light" panose="02000506000000020004" pitchFamily="2" charset="0"/>
              </a:rPr>
              <a:t>Physical risk is the threat to tangible assets, which would in turn affect intangible assets </a:t>
            </a:r>
          </a:p>
          <a:p>
            <a:pPr marL="180975" indent="-180975">
              <a:spcAft>
                <a:spcPts val="300"/>
              </a:spcAft>
              <a:buClr>
                <a:schemeClr val="accent2"/>
              </a:buClr>
              <a:buSzPct val="70000"/>
              <a:buFont typeface="Arial" pitchFamily="34" charset="0"/>
              <a:buChar char="►"/>
            </a:pPr>
            <a:r>
              <a:rPr lang="en-GB" sz="1050" dirty="0">
                <a:solidFill>
                  <a:schemeClr val="bg1"/>
                </a:solidFill>
                <a:latin typeface="EYInterstate Light" panose="02000506000000020004" pitchFamily="2" charset="0"/>
              </a:rPr>
              <a:t>Climate change risks will arise in three existing risk categories: credit, market and operational</a:t>
            </a:r>
          </a:p>
          <a:p>
            <a:pPr marL="356616" indent="-356616">
              <a:lnSpc>
                <a:spcPct val="85000"/>
              </a:lnSpc>
              <a:spcAft>
                <a:spcPts val="600"/>
              </a:spcAft>
              <a:buClr>
                <a:schemeClr val="accent2"/>
              </a:buClr>
              <a:buSzPct val="70000"/>
              <a:buFont typeface="Arial" pitchFamily="34" charset="0"/>
              <a:buChar char="►"/>
            </a:pPr>
            <a:endParaRPr lang="en-GB" sz="1400" dirty="0">
              <a:solidFill>
                <a:srgbClr val="404040"/>
              </a:solidFill>
              <a:latin typeface="EYInterstate Light" panose="02000506000000020004" pitchFamily="2" charset="0"/>
            </a:endParaRPr>
          </a:p>
        </p:txBody>
      </p:sp>
      <p:sp>
        <p:nvSpPr>
          <p:cNvPr id="62" name="TextBox 61">
            <a:extLst>
              <a:ext uri="{FF2B5EF4-FFF2-40B4-BE49-F238E27FC236}">
                <a16:creationId xmlns:a16="http://schemas.microsoft.com/office/drawing/2014/main" id="{84E6A0C2-D600-487B-AA3C-C068BAB35CCF}"/>
              </a:ext>
            </a:extLst>
          </p:cNvPr>
          <p:cNvSpPr txBox="1"/>
          <p:nvPr/>
        </p:nvSpPr>
        <p:spPr>
          <a:xfrm>
            <a:off x="333628" y="4605401"/>
            <a:ext cx="3765539" cy="937949"/>
          </a:xfrm>
          <a:prstGeom prst="rect">
            <a:avLst/>
          </a:prstGeom>
          <a:noFill/>
        </p:spPr>
        <p:txBody>
          <a:bodyPr wrap="square" lIns="0" tIns="36576" rIns="0" bIns="0" rtlCol="0">
            <a:spAutoFit/>
          </a:bodyPr>
          <a:lstStyle/>
          <a:p>
            <a:pPr marL="180975" indent="-180975">
              <a:lnSpc>
                <a:spcPct val="85000"/>
              </a:lnSpc>
              <a:spcAft>
                <a:spcPts val="300"/>
              </a:spcAft>
              <a:buClr>
                <a:schemeClr val="accent2"/>
              </a:buClr>
              <a:buSzPct val="70000"/>
              <a:buFont typeface="Arial" pitchFamily="34" charset="0"/>
              <a:buChar char="►"/>
            </a:pPr>
            <a:r>
              <a:rPr lang="en-GB" sz="1050" dirty="0">
                <a:solidFill>
                  <a:schemeClr val="bg1"/>
                </a:solidFill>
                <a:latin typeface="EYInterstate Light" panose="02000506000000020004" pitchFamily="2" charset="0"/>
              </a:rPr>
              <a:t>Transition risk is the lack of preparedness to deal with the physical risk of climate change</a:t>
            </a:r>
          </a:p>
          <a:p>
            <a:pPr marL="180975" indent="-180975">
              <a:lnSpc>
                <a:spcPct val="85000"/>
              </a:lnSpc>
              <a:spcAft>
                <a:spcPts val="300"/>
              </a:spcAft>
              <a:buClr>
                <a:schemeClr val="accent2"/>
              </a:buClr>
              <a:buSzPct val="70000"/>
              <a:buFont typeface="Arial" pitchFamily="34" charset="0"/>
              <a:buChar char="►"/>
            </a:pPr>
            <a:r>
              <a:rPr lang="en-GB" sz="1050" dirty="0">
                <a:solidFill>
                  <a:schemeClr val="bg1"/>
                </a:solidFill>
                <a:latin typeface="EYInterstate Light" panose="02000506000000020004" pitchFamily="2" charset="0"/>
              </a:rPr>
              <a:t>It is also relates to changing consumer preferences due to social change </a:t>
            </a:r>
          </a:p>
          <a:p>
            <a:pPr marL="180975" indent="-180975">
              <a:lnSpc>
                <a:spcPct val="85000"/>
              </a:lnSpc>
              <a:spcAft>
                <a:spcPts val="300"/>
              </a:spcAft>
              <a:buClr>
                <a:schemeClr val="accent2"/>
              </a:buClr>
              <a:buSzPct val="70000"/>
              <a:buFont typeface="Arial" pitchFamily="34" charset="0"/>
              <a:buChar char="►"/>
            </a:pPr>
            <a:r>
              <a:rPr lang="en-GB" sz="1050" dirty="0">
                <a:solidFill>
                  <a:schemeClr val="bg1"/>
                </a:solidFill>
                <a:latin typeface="EYInterstate Light" panose="02000506000000020004" pitchFamily="2" charset="0"/>
              </a:rPr>
              <a:t>Also pertains to the impact of shifting regulation and having to prepare for that</a:t>
            </a:r>
          </a:p>
        </p:txBody>
      </p:sp>
      <p:sp>
        <p:nvSpPr>
          <p:cNvPr id="79" name="Rectangle 78">
            <a:extLst>
              <a:ext uri="{FF2B5EF4-FFF2-40B4-BE49-F238E27FC236}">
                <a16:creationId xmlns:a16="http://schemas.microsoft.com/office/drawing/2014/main" id="{9DF5E4F1-DCBB-4805-B160-A82989BB6575}"/>
              </a:ext>
            </a:extLst>
          </p:cNvPr>
          <p:cNvSpPr/>
          <p:nvPr/>
        </p:nvSpPr>
        <p:spPr>
          <a:xfrm>
            <a:off x="325533" y="4088203"/>
            <a:ext cx="3765538" cy="352372"/>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050" b="1" dirty="0">
                <a:solidFill>
                  <a:srgbClr val="404040"/>
                </a:solidFill>
                <a:latin typeface="+mj-lt"/>
              </a:rPr>
              <a:t>Transition risk </a:t>
            </a:r>
          </a:p>
        </p:txBody>
      </p:sp>
      <p:graphicFrame>
        <p:nvGraphicFramePr>
          <p:cNvPr id="84" name="Table 83">
            <a:extLst>
              <a:ext uri="{FF2B5EF4-FFF2-40B4-BE49-F238E27FC236}">
                <a16:creationId xmlns:a16="http://schemas.microsoft.com/office/drawing/2014/main" id="{6B64974E-2713-42FA-B76F-08AB7537D90D}"/>
              </a:ext>
            </a:extLst>
          </p:cNvPr>
          <p:cNvGraphicFramePr>
            <a:graphicFrameLocks noGrp="1"/>
          </p:cNvGraphicFramePr>
          <p:nvPr>
            <p:extLst>
              <p:ext uri="{D42A27DB-BD31-4B8C-83A1-F6EECF244321}">
                <p14:modId xmlns:p14="http://schemas.microsoft.com/office/powerpoint/2010/main" val="455831980"/>
              </p:ext>
            </p:extLst>
          </p:nvPr>
        </p:nvGraphicFramePr>
        <p:xfrm>
          <a:off x="4199466" y="1955148"/>
          <a:ext cx="7722629" cy="4301071"/>
        </p:xfrm>
        <a:graphic>
          <a:graphicData uri="http://schemas.openxmlformats.org/drawingml/2006/table">
            <a:tbl>
              <a:tblPr firstRow="1" bandRow="1">
                <a:tableStyleId>{5C22544A-7EE6-4342-B048-85BDC9FD1C3A}</a:tableStyleId>
              </a:tblPr>
              <a:tblGrid>
                <a:gridCol w="918136">
                  <a:extLst>
                    <a:ext uri="{9D8B030D-6E8A-4147-A177-3AD203B41FA5}">
                      <a16:colId xmlns:a16="http://schemas.microsoft.com/office/drawing/2014/main" val="1547650168"/>
                    </a:ext>
                  </a:extLst>
                </a:gridCol>
                <a:gridCol w="2016466">
                  <a:extLst>
                    <a:ext uri="{9D8B030D-6E8A-4147-A177-3AD203B41FA5}">
                      <a16:colId xmlns:a16="http://schemas.microsoft.com/office/drawing/2014/main" val="3599296052"/>
                    </a:ext>
                  </a:extLst>
                </a:gridCol>
                <a:gridCol w="1349058">
                  <a:extLst>
                    <a:ext uri="{9D8B030D-6E8A-4147-A177-3AD203B41FA5}">
                      <a16:colId xmlns:a16="http://schemas.microsoft.com/office/drawing/2014/main" val="1418500427"/>
                    </a:ext>
                  </a:extLst>
                </a:gridCol>
                <a:gridCol w="1262222">
                  <a:extLst>
                    <a:ext uri="{9D8B030D-6E8A-4147-A177-3AD203B41FA5}">
                      <a16:colId xmlns:a16="http://schemas.microsoft.com/office/drawing/2014/main" val="3998096498"/>
                    </a:ext>
                  </a:extLst>
                </a:gridCol>
                <a:gridCol w="1173074">
                  <a:extLst>
                    <a:ext uri="{9D8B030D-6E8A-4147-A177-3AD203B41FA5}">
                      <a16:colId xmlns:a16="http://schemas.microsoft.com/office/drawing/2014/main" val="3593017696"/>
                    </a:ext>
                  </a:extLst>
                </a:gridCol>
                <a:gridCol w="1003673">
                  <a:extLst>
                    <a:ext uri="{9D8B030D-6E8A-4147-A177-3AD203B41FA5}">
                      <a16:colId xmlns:a16="http://schemas.microsoft.com/office/drawing/2014/main" val="479878850"/>
                    </a:ext>
                  </a:extLst>
                </a:gridCol>
              </a:tblGrid>
              <a:tr h="293475">
                <a:tc>
                  <a:txBody>
                    <a:bodyPr/>
                    <a:lstStyle/>
                    <a:p>
                      <a:endParaRPr lang="en-GB" sz="1000" dirty="0">
                        <a:solidFill>
                          <a:srgbClr val="404040"/>
                        </a:solidFill>
                        <a:latin typeface="EYInterstate Light" panose="02000506000000020004"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GB" sz="1000" dirty="0">
                          <a:solidFill>
                            <a:srgbClr val="404040"/>
                          </a:solidFill>
                          <a:latin typeface="+mj-lt"/>
                        </a:rPr>
                        <a:t>Credit risk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000" noProof="0" dirty="0">
                          <a:solidFill>
                            <a:srgbClr val="404040"/>
                          </a:solidFill>
                          <a:latin typeface="+mj-lt"/>
                        </a:rPr>
                        <a:t>Operational risk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nl-BE" sz="1000" dirty="0">
                          <a:solidFill>
                            <a:srgbClr val="404040"/>
                          </a:solidFill>
                          <a:latin typeface="+mj-lt"/>
                        </a:rPr>
                        <a:t>Business risk</a:t>
                      </a:r>
                      <a:endParaRPr lang="en-GB" sz="1000" dirty="0">
                        <a:solidFill>
                          <a:srgbClr val="404040"/>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000" noProof="0" dirty="0">
                          <a:solidFill>
                            <a:srgbClr val="404040"/>
                          </a:solidFill>
                          <a:latin typeface="+mj-lt"/>
                        </a:rPr>
                        <a:t>Liquidity risk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US" sz="1000" noProof="0" dirty="0">
                          <a:solidFill>
                            <a:srgbClr val="404040"/>
                          </a:solidFill>
                          <a:latin typeface="+mj-lt"/>
                        </a:rPr>
                        <a:t>Underwriting risk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122958714"/>
                  </a:ext>
                </a:extLst>
              </a:tr>
              <a:tr h="1746898">
                <a:tc>
                  <a:txBody>
                    <a:bodyPr/>
                    <a:lstStyle/>
                    <a:p>
                      <a:pPr algn="l"/>
                      <a:r>
                        <a:rPr lang="en-GB" sz="900" b="1" dirty="0">
                          <a:solidFill>
                            <a:schemeClr val="bg1"/>
                          </a:solidFill>
                          <a:latin typeface="EYInterstate Light" panose="02000506000000020004" pitchFamily="2" charset="0"/>
                        </a:rPr>
                        <a:t>Physical risk</a:t>
                      </a:r>
                    </a:p>
                  </a:txBody>
                  <a:tcPr marL="45720" marR="45720" anchor="ctr">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Font typeface="EYInterstate Light" panose="02000506000000020004" pitchFamily="2" charset="0"/>
                        <a:buChar char="•"/>
                      </a:pPr>
                      <a:r>
                        <a:rPr lang="en-GB" sz="900" dirty="0">
                          <a:solidFill>
                            <a:schemeClr val="bg1"/>
                          </a:solidFill>
                          <a:latin typeface="EYInterstate Light" panose="02000506000000020004" pitchFamily="2" charset="0"/>
                        </a:rPr>
                        <a:t>Increase in probability of default of certain exposures (e.g. severe droughts causing defaults in agriculture) </a:t>
                      </a:r>
                    </a:p>
                    <a:p>
                      <a:pPr marL="171450" indent="-171450">
                        <a:buClr>
                          <a:schemeClr val="accent2"/>
                        </a:buClr>
                        <a:buFont typeface="EYInterstate Light" panose="02000506000000020004" pitchFamily="2" charset="0"/>
                        <a:buChar char="•"/>
                      </a:pPr>
                      <a:r>
                        <a:rPr lang="en-GB" sz="900" dirty="0">
                          <a:solidFill>
                            <a:schemeClr val="bg1"/>
                          </a:solidFill>
                          <a:latin typeface="EYInterstate Light" panose="02000506000000020004" pitchFamily="2" charset="0"/>
                        </a:rPr>
                        <a:t>Lower collateral values (e.g. lower value of real estate due to higher flood risk) </a:t>
                      </a:r>
                    </a:p>
                    <a:p>
                      <a:pPr marL="171450" indent="-171450">
                        <a:buClr>
                          <a:schemeClr val="accent2"/>
                        </a:buClr>
                        <a:buFont typeface="EYInterstate Light" panose="02000506000000020004" pitchFamily="2" charset="0"/>
                        <a:buChar char="•"/>
                      </a:pPr>
                      <a:r>
                        <a:rPr lang="en-GB" sz="900" dirty="0">
                          <a:solidFill>
                            <a:schemeClr val="bg1"/>
                          </a:solidFill>
                          <a:latin typeface="EYInterstate Light" panose="02000506000000020004" pitchFamily="2" charset="0"/>
                        </a:rPr>
                        <a:t>Increase in country/sovereign risk through lower productivity and economic disruption </a:t>
                      </a:r>
                    </a:p>
                    <a:p>
                      <a:pPr marL="171450" indent="-171450">
                        <a:buClr>
                          <a:schemeClr val="accent2"/>
                        </a:buClr>
                        <a:buFont typeface="EYInterstate Light" panose="02000506000000020004" pitchFamily="2" charset="0"/>
                        <a:buChar char="•"/>
                      </a:pPr>
                      <a:r>
                        <a:rPr lang="en-GB" sz="900" dirty="0">
                          <a:solidFill>
                            <a:schemeClr val="bg1"/>
                          </a:solidFill>
                          <a:latin typeface="EYInterstate Light" panose="02000506000000020004" pitchFamily="2" charset="0"/>
                        </a:rPr>
                        <a:t>Lower debt repayment capacity of borrowers</a:t>
                      </a:r>
                    </a:p>
                  </a:txBody>
                  <a:tcPr marL="45720" marR="45720">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Font typeface="EYInterstate Light" panose="02000506000000020004" pitchFamily="2" charset="0"/>
                        <a:buChar char="•"/>
                      </a:pPr>
                      <a:r>
                        <a:rPr lang="en-GB" sz="900" dirty="0">
                          <a:solidFill>
                            <a:schemeClr val="bg1"/>
                          </a:solidFill>
                          <a:latin typeface="EYInterstate Light" panose="02000506000000020004" pitchFamily="2" charset="0"/>
                        </a:rPr>
                        <a:t>Destruction of a financial institution’s operations (buildings, ICT and ATM network</a:t>
                      </a:r>
                      <a:r>
                        <a:rPr lang="en-GB" sz="900" dirty="0">
                          <a:solidFill>
                            <a:srgbClr val="404040"/>
                          </a:solidFill>
                          <a:latin typeface="EYInterstate Light" panose="02000506000000020004" pitchFamily="2" charset="0"/>
                        </a:rPr>
                        <a:t>) </a:t>
                      </a:r>
                    </a:p>
                  </a:txBody>
                  <a:tcPr marL="45720" marR="45720">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Font typeface="EYInterstate Light" panose="02000506000000020004" pitchFamily="2" charset="0"/>
                        <a:buChar char="•"/>
                      </a:pPr>
                      <a:r>
                        <a:rPr lang="en-GB" sz="900" dirty="0">
                          <a:solidFill>
                            <a:schemeClr val="bg1"/>
                          </a:solidFill>
                          <a:latin typeface="EYInterstate Light" panose="02000506000000020004" pitchFamily="2" charset="0"/>
                        </a:rPr>
                        <a:t>Impact on institution’s capacity to generate sustainable profits (e.g. exposures to certain countries/activities become less profitable)</a:t>
                      </a:r>
                    </a:p>
                  </a:txBody>
                  <a:tcPr marL="45720" marR="45720">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Font typeface="EYInterstate Light" panose="02000506000000020004" pitchFamily="2" charset="0"/>
                        <a:buChar char="•"/>
                      </a:pPr>
                      <a:r>
                        <a:rPr lang="en-GB" sz="900" dirty="0">
                          <a:solidFill>
                            <a:schemeClr val="bg1"/>
                          </a:solidFill>
                          <a:latin typeface="EYInterstate Light" panose="02000506000000020004" pitchFamily="2" charset="0"/>
                        </a:rPr>
                        <a:t>Assets becoming less liquid due to e.g. increased credit risk </a:t>
                      </a:r>
                    </a:p>
                  </a:txBody>
                  <a:tcPr marL="45720" marR="45720">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Font typeface="EYInterstate Light" panose="02000506000000020004" pitchFamily="2" charset="0"/>
                        <a:buChar char="•"/>
                      </a:pPr>
                      <a:r>
                        <a:rPr lang="en-GB" sz="900" dirty="0">
                          <a:solidFill>
                            <a:schemeClr val="bg1"/>
                          </a:solidFill>
                          <a:latin typeface="EYInterstate Light" panose="02000506000000020004" pitchFamily="2" charset="0"/>
                        </a:rPr>
                        <a:t>Changing risk profile (frequency, severity) </a:t>
                      </a:r>
                    </a:p>
                    <a:p>
                      <a:pPr marL="171450" indent="-171450">
                        <a:buClr>
                          <a:schemeClr val="accent2"/>
                        </a:buClr>
                        <a:buFont typeface="EYInterstate Light" panose="02000506000000020004" pitchFamily="2" charset="0"/>
                        <a:buChar char="•"/>
                      </a:pPr>
                      <a:r>
                        <a:rPr lang="en-GB" sz="900" dirty="0">
                          <a:solidFill>
                            <a:schemeClr val="bg1"/>
                          </a:solidFill>
                          <a:latin typeface="EYInterstate Light" panose="02000506000000020004" pitchFamily="2" charset="0"/>
                        </a:rPr>
                        <a:t>Certain risks becoming uninsurable </a:t>
                      </a:r>
                    </a:p>
                  </a:txBody>
                  <a:tcPr marL="45720" marR="45720">
                    <a:lnL w="12700" cmpd="sng">
                      <a:noFill/>
                    </a:lnL>
                    <a:lnR w="12700" cmpd="sng">
                      <a:noFill/>
                    </a:lnR>
                    <a:lnT w="381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5614168"/>
                  </a:ext>
                </a:extLst>
              </a:tr>
              <a:tr h="2157933">
                <a:tc>
                  <a:txBody>
                    <a:bodyPr/>
                    <a:lstStyle/>
                    <a:p>
                      <a:pPr algn="l"/>
                      <a:r>
                        <a:rPr lang="en-US" sz="900" b="1" noProof="0" dirty="0">
                          <a:solidFill>
                            <a:schemeClr val="bg1"/>
                          </a:solidFill>
                          <a:latin typeface="EYInterstate Light" panose="02000506000000020004" pitchFamily="2" charset="0"/>
                        </a:rPr>
                        <a:t>Transition</a:t>
                      </a:r>
                      <a:r>
                        <a:rPr lang="nl-BE" sz="900" b="1" dirty="0">
                          <a:solidFill>
                            <a:schemeClr val="bg1"/>
                          </a:solidFill>
                          <a:latin typeface="EYInterstate Light" panose="02000506000000020004" pitchFamily="2" charset="0"/>
                        </a:rPr>
                        <a:t> Risk</a:t>
                      </a:r>
                      <a:endParaRPr lang="en-GB" sz="900" b="1" dirty="0">
                        <a:solidFill>
                          <a:schemeClr val="bg1"/>
                        </a:solidFill>
                        <a:latin typeface="EYInterstate Light" panose="02000506000000020004" pitchFamily="2" charset="0"/>
                      </a:endParaRPr>
                    </a:p>
                  </a:txBody>
                  <a:tcPr marL="45720" marR="45720" anchor="ctr">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Font typeface="EYInterstate Light" panose="02000506000000020004" pitchFamily="2" charset="0"/>
                        <a:buChar char="•"/>
                      </a:pPr>
                      <a:r>
                        <a:rPr lang="en-GB" sz="900" dirty="0">
                          <a:solidFill>
                            <a:schemeClr val="bg1"/>
                          </a:solidFill>
                          <a:latin typeface="EYInterstate Light" panose="02000506000000020004" pitchFamily="2" charset="0"/>
                        </a:rPr>
                        <a:t>Increase in probability of default of</a:t>
                      </a:r>
                    </a:p>
                    <a:p>
                      <a:pPr marL="628650" lvl="1" indent="-171450">
                        <a:buClr>
                          <a:schemeClr val="accent2"/>
                        </a:buClr>
                        <a:buFont typeface="EYInterstate Light" panose="02000506000000020004" pitchFamily="2" charset="0"/>
                        <a:buChar char="•"/>
                      </a:pPr>
                      <a:r>
                        <a:rPr lang="en-GB" sz="900" dirty="0">
                          <a:solidFill>
                            <a:schemeClr val="bg1"/>
                          </a:solidFill>
                          <a:latin typeface="EYInterstate Light" panose="02000506000000020004" pitchFamily="2" charset="0"/>
                        </a:rPr>
                        <a:t>carbon intensive industries (stranded assets) </a:t>
                      </a:r>
                    </a:p>
                    <a:p>
                      <a:pPr marL="628650" lvl="1" indent="-171450">
                        <a:buClr>
                          <a:schemeClr val="accent2"/>
                        </a:buClr>
                        <a:buFont typeface="EYInterstate Light" panose="02000506000000020004" pitchFamily="2" charset="0"/>
                        <a:buChar char="•"/>
                      </a:pPr>
                      <a:r>
                        <a:rPr lang="en-GB" sz="900" dirty="0">
                          <a:solidFill>
                            <a:schemeClr val="bg1"/>
                          </a:solidFill>
                          <a:latin typeface="EYInterstate Light" panose="02000506000000020004" pitchFamily="2" charset="0"/>
                        </a:rPr>
                        <a:t>assets that turn out to be less green as initially expected (green washing)</a:t>
                      </a:r>
                    </a:p>
                    <a:p>
                      <a:pPr marL="628650" lvl="1" indent="-171450">
                        <a:buClr>
                          <a:schemeClr val="accent2"/>
                        </a:buClr>
                        <a:buFont typeface="EYInterstate Light" panose="02000506000000020004" pitchFamily="2" charset="0"/>
                        <a:buChar char="•"/>
                      </a:pPr>
                      <a:r>
                        <a:rPr lang="en-GB" sz="900" dirty="0">
                          <a:solidFill>
                            <a:schemeClr val="bg1"/>
                          </a:solidFill>
                          <a:latin typeface="EYInterstate Light" panose="02000506000000020004" pitchFamily="2" charset="0"/>
                        </a:rPr>
                        <a:t>new technologies that turn out to be less promising than expected </a:t>
                      </a:r>
                    </a:p>
                    <a:p>
                      <a:pPr marL="171450" indent="-171450">
                        <a:buClr>
                          <a:schemeClr val="accent2"/>
                        </a:buClr>
                        <a:buFont typeface="EYInterstate Light" panose="02000506000000020004" pitchFamily="2" charset="0"/>
                        <a:buChar char="•"/>
                      </a:pPr>
                      <a:r>
                        <a:rPr lang="en-GB" sz="900" dirty="0">
                          <a:solidFill>
                            <a:schemeClr val="bg1"/>
                          </a:solidFill>
                          <a:latin typeface="EYInterstate Light" panose="02000506000000020004" pitchFamily="2" charset="0"/>
                        </a:rPr>
                        <a:t>Lower collateral values (e.g. lower value of real estate due to policy changes) </a:t>
                      </a:r>
                    </a:p>
                  </a:txBody>
                  <a:tcPr marL="45720" marR="45720">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Font typeface="EYInterstate Light" panose="02000506000000020004" pitchFamily="2" charset="0"/>
                        <a:buChar char="•"/>
                      </a:pPr>
                      <a:r>
                        <a:rPr lang="en-GB" sz="900" dirty="0">
                          <a:solidFill>
                            <a:schemeClr val="bg1"/>
                          </a:solidFill>
                          <a:latin typeface="EYInterstate Light" panose="02000506000000020004" pitchFamily="2" charset="0"/>
                        </a:rPr>
                        <a:t>Business models reliant on carbon intensive activities may no longer be profitable </a:t>
                      </a:r>
                    </a:p>
                    <a:p>
                      <a:pPr marL="171450" indent="-171450">
                        <a:buClr>
                          <a:schemeClr val="accent2"/>
                        </a:buClr>
                        <a:buFont typeface="EYInterstate Light" panose="02000506000000020004" pitchFamily="2" charset="0"/>
                        <a:buChar char="•"/>
                      </a:pPr>
                      <a:r>
                        <a:rPr lang="en-GB" sz="900" dirty="0">
                          <a:solidFill>
                            <a:schemeClr val="bg1"/>
                          </a:solidFill>
                          <a:latin typeface="EYInterstate Light" panose="02000506000000020004" pitchFamily="2" charset="0"/>
                        </a:rPr>
                        <a:t>Risk of lagging behind regarding new green activities and technologies vs risk of new technologies being less promising than expected </a:t>
                      </a:r>
                    </a:p>
                  </a:txBody>
                  <a:tcPr marL="45720" marR="45720">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Font typeface="EYInterstate Light" panose="02000506000000020004" pitchFamily="2" charset="0"/>
                        <a:buChar char="•"/>
                      </a:pPr>
                      <a:r>
                        <a:rPr lang="en-GB" sz="900" dirty="0">
                          <a:solidFill>
                            <a:schemeClr val="bg1"/>
                          </a:solidFill>
                          <a:latin typeface="EYInterstate Light" panose="02000506000000020004" pitchFamily="2" charset="0"/>
                        </a:rPr>
                        <a:t>Reputational risk if an institution does not manage to adapt its own business models </a:t>
                      </a:r>
                    </a:p>
                    <a:p>
                      <a:pPr marL="171450" indent="-171450">
                        <a:buClr>
                          <a:schemeClr val="accent2"/>
                        </a:buClr>
                        <a:buFont typeface="EYInterstate Light" panose="02000506000000020004" pitchFamily="2" charset="0"/>
                        <a:buChar char="•"/>
                      </a:pPr>
                      <a:r>
                        <a:rPr lang="en-GB" sz="900" dirty="0">
                          <a:solidFill>
                            <a:schemeClr val="bg1"/>
                          </a:solidFill>
                          <a:latin typeface="EYInterstate Light" panose="02000506000000020004" pitchFamily="2" charset="0"/>
                        </a:rPr>
                        <a:t>Reputational risk if an offered product does not turn out to be as green as initially expected </a:t>
                      </a:r>
                    </a:p>
                    <a:p>
                      <a:pPr marL="171450" indent="-171450">
                        <a:buClr>
                          <a:schemeClr val="accent2"/>
                        </a:buClr>
                        <a:buFont typeface="EYInterstate Light" panose="02000506000000020004" pitchFamily="2" charset="0"/>
                        <a:buChar char="•"/>
                      </a:pPr>
                      <a:r>
                        <a:rPr lang="en-GB" sz="900" dirty="0">
                          <a:solidFill>
                            <a:schemeClr val="bg1"/>
                          </a:solidFill>
                          <a:latin typeface="EYInterstate Light" panose="02000506000000020004" pitchFamily="2" charset="0"/>
                        </a:rPr>
                        <a:t>Liability risk resulting from e.g. greenwashing</a:t>
                      </a:r>
                    </a:p>
                  </a:txBody>
                  <a:tcPr marL="45720" marR="45720">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Font typeface="EYInterstate Light" panose="02000506000000020004" pitchFamily="2" charset="0"/>
                        <a:buChar char="•"/>
                      </a:pPr>
                      <a:r>
                        <a:rPr lang="en-GB" sz="900" dirty="0">
                          <a:solidFill>
                            <a:schemeClr val="bg1"/>
                          </a:solidFill>
                          <a:latin typeface="EYInterstate Light" panose="02000506000000020004" pitchFamily="2" charset="0"/>
                        </a:rPr>
                        <a:t>Assets becoming</a:t>
                      </a:r>
                      <a:r>
                        <a:rPr lang="en-GB" sz="900" dirty="0">
                          <a:solidFill>
                            <a:srgbClr val="404040"/>
                          </a:solidFill>
                          <a:latin typeface="EYInterstate Light" panose="02000506000000020004" pitchFamily="2" charset="0"/>
                        </a:rPr>
                        <a:t> </a:t>
                      </a:r>
                      <a:r>
                        <a:rPr lang="en-GB" sz="900" dirty="0">
                          <a:solidFill>
                            <a:schemeClr val="bg1"/>
                          </a:solidFill>
                          <a:latin typeface="EYInterstate Light" panose="02000506000000020004" pitchFamily="2" charset="0"/>
                        </a:rPr>
                        <a:t>less liquid due to e.g. increased credit risk </a:t>
                      </a:r>
                    </a:p>
                    <a:p>
                      <a:pPr marL="171450" indent="-171450">
                        <a:buClr>
                          <a:schemeClr val="accent2"/>
                        </a:buClr>
                        <a:buFont typeface="EYInterstate Light" panose="02000506000000020004" pitchFamily="2" charset="0"/>
                        <a:buChar char="•"/>
                      </a:pPr>
                      <a:r>
                        <a:rPr lang="en-GB" sz="900" dirty="0">
                          <a:solidFill>
                            <a:schemeClr val="bg1"/>
                          </a:solidFill>
                          <a:latin typeface="EYInterstate Light" panose="02000506000000020004" pitchFamily="2" charset="0"/>
                        </a:rPr>
                        <a:t>Funding risk: ensuring investor base remains broad, investors /deposit holders becoming more green finance focused (change market sentiment</a:t>
                      </a:r>
                      <a:r>
                        <a:rPr lang="en-GB" sz="900" dirty="0">
                          <a:solidFill>
                            <a:srgbClr val="404040"/>
                          </a:solidFill>
                          <a:latin typeface="EYInterstate Light" panose="02000506000000020004" pitchFamily="2" charset="0"/>
                        </a:rPr>
                        <a:t>) </a:t>
                      </a:r>
                    </a:p>
                  </a:txBody>
                  <a:tcPr marL="45720" marR="45720">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Clr>
                          <a:schemeClr val="accent2"/>
                        </a:buClr>
                        <a:buFont typeface="EYInterstate Light" panose="02000506000000020004" pitchFamily="2" charset="0"/>
                        <a:buChar char="•"/>
                      </a:pPr>
                      <a:r>
                        <a:rPr lang="en-GB" sz="900" dirty="0">
                          <a:solidFill>
                            <a:schemeClr val="bg1"/>
                          </a:solidFill>
                          <a:latin typeface="EYInterstate Light" panose="02000506000000020004" pitchFamily="2" charset="0"/>
                        </a:rPr>
                        <a:t>Lack of shared understanding of risk exposures, and their pricing</a:t>
                      </a:r>
                    </a:p>
                  </a:txBody>
                  <a:tcPr marL="45720" marR="45720">
                    <a:lnL w="12700" cmpd="sng">
                      <a:noFill/>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8096308"/>
                  </a:ext>
                </a:extLst>
              </a:tr>
            </a:tbl>
          </a:graphicData>
        </a:graphic>
      </p:graphicFrame>
    </p:spTree>
    <p:extLst>
      <p:ext uri="{BB962C8B-B14F-4D97-AF65-F5344CB8AC3E}">
        <p14:creationId xmlns:p14="http://schemas.microsoft.com/office/powerpoint/2010/main" val="316422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par>
                                <p:cTn id="7" presetID="26" presetClass="emph" presetSubtype="0" repeatCount="4000" fill="hold" grpId="1" nodeType="withEffect">
                                  <p:stCondLst>
                                    <p:cond delay="0"/>
                                  </p:stCondLst>
                                  <p:childTnLst>
                                    <p:animEffect transition="out" filter="fade">
                                      <p:cBhvr>
                                        <p:cTn id="8" dur="1100" tmFilter="0, 0; .2, .5; .8, .5; 1, 0"/>
                                        <p:tgtEl>
                                          <p:spTgt spid="185"/>
                                        </p:tgtEl>
                                      </p:cBhvr>
                                    </p:animEffect>
                                    <p:animScale>
                                      <p:cBhvr>
                                        <p:cTn id="9" dur="550" autoRev="1" fill="hold"/>
                                        <p:tgtEl>
                                          <p:spTgt spid="185"/>
                                        </p:tgtEl>
                                      </p:cBhvr>
                                      <p:by x="105000" y="105000"/>
                                    </p:animScale>
                                  </p:childTnLst>
                                </p:cTn>
                              </p:par>
                              <p:par>
                                <p:cTn id="10" presetID="22" presetClass="entr" presetSubtype="4" fill="hold" grpId="0" nodeType="with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wipe(down)">
                                      <p:cBhvr>
                                        <p:cTn id="12" dur="500"/>
                                        <p:tgtEl>
                                          <p:spTgt spid="194"/>
                                        </p:tgtEl>
                                      </p:cBhvr>
                                    </p:animEffect>
                                  </p:childTnLst>
                                </p:cTn>
                              </p:par>
                              <p:par>
                                <p:cTn id="13" presetID="1" presetClass="entr" presetSubtype="0" fill="hold" nodeType="withEffect">
                                  <p:stCondLst>
                                    <p:cond delay="0"/>
                                  </p:stCondLst>
                                  <p:childTnLst>
                                    <p:set>
                                      <p:cBhvr>
                                        <p:cTn id="14" dur="1" fill="hold">
                                          <p:stCondLst>
                                            <p:cond delay="0"/>
                                          </p:stCondLst>
                                        </p:cTn>
                                        <p:tgtEl>
                                          <p:spTgt spid="195"/>
                                        </p:tgtEl>
                                        <p:attrNameLst>
                                          <p:attrName>style.visibility</p:attrName>
                                        </p:attrNameLst>
                                      </p:cBhvr>
                                      <p:to>
                                        <p:strVal val="visible"/>
                                      </p:to>
                                    </p:set>
                                  </p:childTnLst>
                                </p:cTn>
                              </p:par>
                              <p:par>
                                <p:cTn id="15" presetID="8" presetClass="emph" presetSubtype="0" repeatCount="4000" fill="hold" nodeType="withEffect">
                                  <p:stCondLst>
                                    <p:cond delay="0"/>
                                  </p:stCondLst>
                                  <p:childTnLst>
                                    <p:animRot by="21600000">
                                      <p:cBhvr>
                                        <p:cTn id="16" dur="2000" fill="hold"/>
                                        <p:tgtEl>
                                          <p:spTgt spid="195"/>
                                        </p:tgtEl>
                                        <p:attrNameLst>
                                          <p:attrName>r</p:attrName>
                                        </p:attrNameLst>
                                      </p:cBhvr>
                                    </p:animRot>
                                  </p:childTnLst>
                                </p:cTn>
                              </p:par>
                              <p:par>
                                <p:cTn id="17" presetID="22" presetClass="entr" presetSubtype="4" fill="hold" grpId="0" nodeType="withEffect">
                                  <p:stCondLst>
                                    <p:cond delay="0"/>
                                  </p:stCondLst>
                                  <p:childTnLst>
                                    <p:set>
                                      <p:cBhvr>
                                        <p:cTn id="18" dur="1" fill="hold">
                                          <p:stCondLst>
                                            <p:cond delay="0"/>
                                          </p:stCondLst>
                                        </p:cTn>
                                        <p:tgtEl>
                                          <p:spTgt spid="193"/>
                                        </p:tgtEl>
                                        <p:attrNameLst>
                                          <p:attrName>style.visibility</p:attrName>
                                        </p:attrNameLst>
                                      </p:cBhvr>
                                      <p:to>
                                        <p:strVal val="visible"/>
                                      </p:to>
                                    </p:set>
                                    <p:animEffect transition="in" filter="wipe(down)">
                                      <p:cBhvr>
                                        <p:cTn id="19" dur="500"/>
                                        <p:tgtEl>
                                          <p:spTgt spid="193"/>
                                        </p:tgtEl>
                                      </p:cBhvr>
                                    </p:animEffect>
                                  </p:childTnLst>
                                </p:cTn>
                              </p:par>
                              <p:par>
                                <p:cTn id="20" presetID="1" presetClass="entr" presetSubtype="0" fill="hold" nodeType="withEffect">
                                  <p:stCondLst>
                                    <p:cond delay="0"/>
                                  </p:stCondLst>
                                  <p:childTnLst>
                                    <p:set>
                                      <p:cBhvr>
                                        <p:cTn id="21" dur="1" fill="hold">
                                          <p:stCondLst>
                                            <p:cond delay="0"/>
                                          </p:stCondLst>
                                        </p:cTn>
                                        <p:tgtEl>
                                          <p:spTgt spid="186"/>
                                        </p:tgtEl>
                                        <p:attrNameLst>
                                          <p:attrName>style.visibility</p:attrName>
                                        </p:attrNameLst>
                                      </p:cBhvr>
                                      <p:to>
                                        <p:strVal val="visible"/>
                                      </p:to>
                                    </p:set>
                                  </p:childTnLst>
                                </p:cTn>
                              </p:par>
                              <p:par>
                                <p:cTn id="22" presetID="8" presetClass="emph" presetSubtype="0" repeatCount="4000" fill="hold" nodeType="withEffect">
                                  <p:stCondLst>
                                    <p:cond delay="0"/>
                                  </p:stCondLst>
                                  <p:childTnLst>
                                    <p:animRot by="21600000">
                                      <p:cBhvr>
                                        <p:cTn id="23" dur="2000" fill="hold"/>
                                        <p:tgtEl>
                                          <p:spTgt spid="186"/>
                                        </p:tgtEl>
                                        <p:attrNameLst>
                                          <p:attrName>r</p:attrName>
                                        </p:attrNameLst>
                                      </p:cBhvr>
                                    </p:animRot>
                                  </p:childTnLst>
                                </p:cTn>
                              </p:par>
                              <p:par>
                                <p:cTn id="24" presetID="22" presetClass="entr" presetSubtype="4" fill="hold" grpId="0" nodeType="withEffect">
                                  <p:stCondLst>
                                    <p:cond delay="0"/>
                                  </p:stCondLst>
                                  <p:childTnLst>
                                    <p:set>
                                      <p:cBhvr>
                                        <p:cTn id="25" dur="1" fill="hold">
                                          <p:stCondLst>
                                            <p:cond delay="0"/>
                                          </p:stCondLst>
                                        </p:cTn>
                                        <p:tgtEl>
                                          <p:spTgt spid="189"/>
                                        </p:tgtEl>
                                        <p:attrNameLst>
                                          <p:attrName>style.visibility</p:attrName>
                                        </p:attrNameLst>
                                      </p:cBhvr>
                                      <p:to>
                                        <p:strVal val="visible"/>
                                      </p:to>
                                    </p:set>
                                    <p:animEffect transition="in" filter="wipe(down)">
                                      <p:cBhvr>
                                        <p:cTn id="26" dur="500"/>
                                        <p:tgtEl>
                                          <p:spTgt spid="189"/>
                                        </p:tgtEl>
                                      </p:cBhvr>
                                    </p:animEffect>
                                  </p:childTnLst>
                                </p:cTn>
                              </p:par>
                              <p:par>
                                <p:cTn id="27" presetID="1" presetClass="entr" presetSubtype="0" fill="hold" nodeType="withEffect">
                                  <p:stCondLst>
                                    <p:cond delay="0"/>
                                  </p:stCondLst>
                                  <p:childTnLst>
                                    <p:set>
                                      <p:cBhvr>
                                        <p:cTn id="28" dur="1" fill="hold">
                                          <p:stCondLst>
                                            <p:cond delay="0"/>
                                          </p:stCondLst>
                                        </p:cTn>
                                        <p:tgtEl>
                                          <p:spTgt spid="190"/>
                                        </p:tgtEl>
                                        <p:attrNameLst>
                                          <p:attrName>style.visibility</p:attrName>
                                        </p:attrNameLst>
                                      </p:cBhvr>
                                      <p:to>
                                        <p:strVal val="visible"/>
                                      </p:to>
                                    </p:set>
                                  </p:childTnLst>
                                </p:cTn>
                              </p:par>
                              <p:par>
                                <p:cTn id="29" presetID="8" presetClass="emph" presetSubtype="0" repeatCount="4000" fill="hold" nodeType="withEffect">
                                  <p:stCondLst>
                                    <p:cond delay="0"/>
                                  </p:stCondLst>
                                  <p:childTnLst>
                                    <p:animRot by="21600000">
                                      <p:cBhvr>
                                        <p:cTn id="30" dur="2025" fill="hold"/>
                                        <p:tgtEl>
                                          <p:spTgt spid="190"/>
                                        </p:tgtEl>
                                        <p:attrNameLst>
                                          <p:attrName>r</p:attrName>
                                        </p:attrNameLst>
                                      </p:cBhvr>
                                    </p:animRot>
                                  </p:childTnLst>
                                </p:cTn>
                              </p:par>
                              <p:par>
                                <p:cTn id="31" presetID="1" presetClass="entr" presetSubtype="0" fill="hold" nodeType="withEffect">
                                  <p:stCondLst>
                                    <p:cond delay="0"/>
                                  </p:stCondLst>
                                  <p:childTnLst>
                                    <p:set>
                                      <p:cBhvr>
                                        <p:cTn id="32" dur="1" fill="hold">
                                          <p:stCondLst>
                                            <p:cond delay="0"/>
                                          </p:stCondLst>
                                        </p:cTn>
                                        <p:tgtEl>
                                          <p:spTgt spid="20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8"/>
                                        </p:tgtEl>
                                        <p:attrNameLst>
                                          <p:attrName>style.visibility</p:attrName>
                                        </p:attrNameLst>
                                      </p:cBhvr>
                                      <p:to>
                                        <p:strVal val="visible"/>
                                      </p:to>
                                    </p:set>
                                  </p:childTnLst>
                                </p:cTn>
                              </p:par>
                              <p:par>
                                <p:cTn id="35" presetID="1" presetClass="entr" presetSubtype="0" fill="hold" nodeType="withEffect">
                                  <p:stCondLst>
                                    <p:cond delay="600"/>
                                  </p:stCondLst>
                                  <p:childTnLst>
                                    <p:set>
                                      <p:cBhvr>
                                        <p:cTn id="36" dur="1" fill="hold">
                                          <p:stCondLst>
                                            <p:cond delay="0"/>
                                          </p:stCondLst>
                                        </p:cTn>
                                        <p:tgtEl>
                                          <p:spTgt spid="182"/>
                                        </p:tgtEl>
                                        <p:attrNameLst>
                                          <p:attrName>style.visibility</p:attrName>
                                        </p:attrNameLst>
                                      </p:cBhvr>
                                      <p:to>
                                        <p:strVal val="visible"/>
                                      </p:to>
                                    </p:set>
                                  </p:childTnLst>
                                </p:cTn>
                              </p:par>
                              <p:par>
                                <p:cTn id="37" presetID="1" presetClass="entr" presetSubtype="0" fill="hold" nodeType="withEffect">
                                  <p:stCondLst>
                                    <p:cond delay="1500"/>
                                  </p:stCondLst>
                                  <p:childTnLst>
                                    <p:set>
                                      <p:cBhvr>
                                        <p:cTn id="38" dur="1" fill="hold">
                                          <p:stCondLst>
                                            <p:cond delay="0"/>
                                          </p:stCondLst>
                                        </p:cTn>
                                        <p:tgtEl>
                                          <p:spTgt spid="208"/>
                                        </p:tgtEl>
                                        <p:attrNameLst>
                                          <p:attrName>style.visibility</p:attrName>
                                        </p:attrNameLst>
                                      </p:cBhvr>
                                      <p:to>
                                        <p:strVal val="visible"/>
                                      </p:to>
                                    </p:set>
                                  </p:childTnLst>
                                </p:cTn>
                              </p:par>
                              <p:par>
                                <p:cTn id="39" presetID="1" presetClass="exit" presetSubtype="0" fill="hold" nodeType="withEffect">
                                  <p:stCondLst>
                                    <p:cond delay="1500"/>
                                  </p:stCondLst>
                                  <p:childTnLst>
                                    <p:set>
                                      <p:cBhvr>
                                        <p:cTn id="40" dur="1" fill="hold">
                                          <p:stCondLst>
                                            <p:cond delay="0"/>
                                          </p:stCondLst>
                                        </p:cTn>
                                        <p:tgtEl>
                                          <p:spTgt spid="182"/>
                                        </p:tgtEl>
                                        <p:attrNameLst>
                                          <p:attrName>style.visibility</p:attrName>
                                        </p:attrNameLst>
                                      </p:cBhvr>
                                      <p:to>
                                        <p:strVal val="hidden"/>
                                      </p:to>
                                    </p:set>
                                  </p:childTnLst>
                                </p:cTn>
                              </p:par>
                              <p:par>
                                <p:cTn id="41" presetID="1" presetClass="entr" presetSubtype="0" fill="hold" nodeType="withEffect">
                                  <p:stCondLst>
                                    <p:cond delay="1500"/>
                                  </p:stCondLst>
                                  <p:childTnLst>
                                    <p:set>
                                      <p:cBhvr>
                                        <p:cTn id="42" dur="1" fill="hold">
                                          <p:stCondLst>
                                            <p:cond delay="0"/>
                                          </p:stCondLst>
                                        </p:cTn>
                                        <p:tgtEl>
                                          <p:spTgt spid="211"/>
                                        </p:tgtEl>
                                        <p:attrNameLst>
                                          <p:attrName>style.visibility</p:attrName>
                                        </p:attrNameLst>
                                      </p:cBhvr>
                                      <p:to>
                                        <p:strVal val="visible"/>
                                      </p:to>
                                    </p:set>
                                  </p:childTnLst>
                                </p:cTn>
                              </p:par>
                              <p:par>
                                <p:cTn id="43" presetID="26" presetClass="emph" presetSubtype="0" fill="hold" nodeType="withEffect">
                                  <p:stCondLst>
                                    <p:cond delay="1800"/>
                                  </p:stCondLst>
                                  <p:childTnLst>
                                    <p:animEffect transition="out" filter="fade">
                                      <p:cBhvr>
                                        <p:cTn id="44" dur="1400" tmFilter="0, 0; .2, .5; .8, .5; 1, 0"/>
                                        <p:tgtEl>
                                          <p:spTgt spid="211"/>
                                        </p:tgtEl>
                                      </p:cBhvr>
                                    </p:animEffect>
                                    <p:animScale>
                                      <p:cBhvr>
                                        <p:cTn id="45" dur="700" autoRev="1" fill="hold"/>
                                        <p:tgtEl>
                                          <p:spTgt spid="211"/>
                                        </p:tgtEl>
                                      </p:cBhvr>
                                      <p:by x="105000" y="105000"/>
                                    </p:animScale>
                                  </p:childTnLst>
                                </p:cTn>
                              </p:par>
                              <p:par>
                                <p:cTn id="46" presetID="1" presetClass="exit" presetSubtype="0" fill="hold" nodeType="withEffect">
                                  <p:stCondLst>
                                    <p:cond delay="3100"/>
                                  </p:stCondLst>
                                  <p:childTnLst>
                                    <p:set>
                                      <p:cBhvr>
                                        <p:cTn id="47" dur="1" fill="hold">
                                          <p:stCondLst>
                                            <p:cond delay="0"/>
                                          </p:stCondLst>
                                        </p:cTn>
                                        <p:tgtEl>
                                          <p:spTgt spid="211"/>
                                        </p:tgtEl>
                                        <p:attrNameLst>
                                          <p:attrName>style.visibility</p:attrName>
                                        </p:attrNameLst>
                                      </p:cBhvr>
                                      <p:to>
                                        <p:strVal val="hidden"/>
                                      </p:to>
                                    </p:set>
                                  </p:childTnLst>
                                </p:cTn>
                              </p:par>
                              <p:par>
                                <p:cTn id="48" presetID="22" presetClass="entr" presetSubtype="1" fill="hold" nodeType="withEffect">
                                  <p:stCondLst>
                                    <p:cond delay="200"/>
                                  </p:stCondLst>
                                  <p:childTnLst>
                                    <p:set>
                                      <p:cBhvr>
                                        <p:cTn id="49" dur="1" fill="hold">
                                          <p:stCondLst>
                                            <p:cond delay="0"/>
                                          </p:stCondLst>
                                        </p:cTn>
                                        <p:tgtEl>
                                          <p:spTgt spid="214"/>
                                        </p:tgtEl>
                                        <p:attrNameLst>
                                          <p:attrName>style.visibility</p:attrName>
                                        </p:attrNameLst>
                                      </p:cBhvr>
                                      <p:to>
                                        <p:strVal val="visible"/>
                                      </p:to>
                                    </p:set>
                                    <p:animEffect transition="in" filter="wipe(up)">
                                      <p:cBhvr>
                                        <p:cTn id="50" dur="4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185" grpId="1" animBg="1"/>
      <p:bldP spid="189" grpId="0" animBg="1"/>
      <p:bldP spid="193" grpId="0" animBg="1"/>
      <p:bldP spid="19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98B812-607E-4727-B6AE-5746F1FE52A3}"/>
              </a:ext>
            </a:extLst>
          </p:cNvPr>
          <p:cNvSpPr>
            <a:spLocks noGrp="1"/>
          </p:cNvSpPr>
          <p:nvPr>
            <p:ph type="title"/>
          </p:nvPr>
        </p:nvSpPr>
        <p:spPr>
          <a:xfrm>
            <a:off x="1721794" y="0"/>
            <a:ext cx="9901881" cy="860400"/>
          </a:xfrm>
        </p:spPr>
        <p:txBody>
          <a:bodyPr/>
          <a:lstStyle/>
          <a:p>
            <a:r>
              <a:rPr lang="en-GB" dirty="0"/>
              <a:t>Harnessing ESG in Value Creation  </a:t>
            </a:r>
          </a:p>
        </p:txBody>
      </p:sp>
      <p:sp>
        <p:nvSpPr>
          <p:cNvPr id="54" name="Footer Placeholder 9">
            <a:extLst>
              <a:ext uri="{FF2B5EF4-FFF2-40B4-BE49-F238E27FC236}">
                <a16:creationId xmlns:a16="http://schemas.microsoft.com/office/drawing/2014/main" id="{D85FEBFC-71DF-4CCF-B673-85FA36A0747A}"/>
              </a:ext>
            </a:extLst>
          </p:cNvPr>
          <p:cNvSpPr>
            <a:spLocks noGrp="1"/>
          </p:cNvSpPr>
          <p:nvPr>
            <p:ph type="ftr" sz="quarter" idx="11"/>
          </p:nvPr>
        </p:nvSpPr>
        <p:spPr>
          <a:xfrm>
            <a:off x="4746571" y="6419088"/>
            <a:ext cx="6545073" cy="20116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D200"/>
                </a:solidFill>
                <a:effectLst/>
                <a:uLnTx/>
                <a:uFillTx/>
                <a:latin typeface="Arial"/>
                <a:ea typeface="+mn-ea"/>
                <a:cs typeface="+mn-cs"/>
              </a:rPr>
              <a:t>Harnessing ESG in Value Creation</a:t>
            </a:r>
          </a:p>
        </p:txBody>
      </p:sp>
      <p:grpSp>
        <p:nvGrpSpPr>
          <p:cNvPr id="182" name="Group 181">
            <a:extLst>
              <a:ext uri="{FF2B5EF4-FFF2-40B4-BE49-F238E27FC236}">
                <a16:creationId xmlns:a16="http://schemas.microsoft.com/office/drawing/2014/main" id="{559A12BB-804B-452B-97FE-F9A7F97F5599}"/>
              </a:ext>
            </a:extLst>
          </p:cNvPr>
          <p:cNvGrpSpPr/>
          <p:nvPr/>
        </p:nvGrpSpPr>
        <p:grpSpPr>
          <a:xfrm>
            <a:off x="1430409" y="830448"/>
            <a:ext cx="162000" cy="192778"/>
            <a:chOff x="1430409" y="830448"/>
            <a:chExt cx="162000" cy="192778"/>
          </a:xfrm>
        </p:grpSpPr>
        <p:sp>
          <p:nvSpPr>
            <p:cNvPr id="183" name="Freeform: Shape 182">
              <a:extLst>
                <a:ext uri="{FF2B5EF4-FFF2-40B4-BE49-F238E27FC236}">
                  <a16:creationId xmlns:a16="http://schemas.microsoft.com/office/drawing/2014/main" id="{A0395B29-9400-4F19-90D1-1D7FC480DE5E}"/>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3"/>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4" name="Trapezoid 6">
              <a:extLst>
                <a:ext uri="{FF2B5EF4-FFF2-40B4-BE49-F238E27FC236}">
                  <a16:creationId xmlns:a16="http://schemas.microsoft.com/office/drawing/2014/main" id="{15451E31-8445-45A6-9E2C-775000CB2E08}"/>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3"/>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85" name="Freeform 64">
            <a:extLst>
              <a:ext uri="{FF2B5EF4-FFF2-40B4-BE49-F238E27FC236}">
                <a16:creationId xmlns:a16="http://schemas.microsoft.com/office/drawing/2014/main" id="{B1D2AD8A-DD05-4D3C-9FC3-725E155BF067}"/>
              </a:ext>
            </a:extLst>
          </p:cNvPr>
          <p:cNvSpPr>
            <a:spLocks noEditPoints="1"/>
          </p:cNvSpPr>
          <p:nvPr/>
        </p:nvSpPr>
        <p:spPr bwMode="auto">
          <a:xfrm>
            <a:off x="148899" y="43815"/>
            <a:ext cx="206356" cy="200791"/>
          </a:xfrm>
          <a:custGeom>
            <a:avLst/>
            <a:gdLst>
              <a:gd name="T0" fmla="*/ 490 w 2096"/>
              <a:gd name="T1" fmla="*/ 1024 h 2048"/>
              <a:gd name="T2" fmla="*/ 1598 w 2096"/>
              <a:gd name="T3" fmla="*/ 1024 h 2048"/>
              <a:gd name="T4" fmla="*/ 315 w 2096"/>
              <a:gd name="T5" fmla="*/ 1118 h 2048"/>
              <a:gd name="T6" fmla="*/ 11 w 2096"/>
              <a:gd name="T7" fmla="*/ 1012 h 2048"/>
              <a:gd name="T8" fmla="*/ 326 w 2096"/>
              <a:gd name="T9" fmla="*/ 933 h 2048"/>
              <a:gd name="T10" fmla="*/ 331 w 2096"/>
              <a:gd name="T11" fmla="*/ 1105 h 2048"/>
              <a:gd name="T12" fmla="*/ 315 w 2096"/>
              <a:gd name="T13" fmla="*/ 1118 h 2048"/>
              <a:gd name="T14" fmla="*/ 1782 w 2096"/>
              <a:gd name="T15" fmla="*/ 930 h 2048"/>
              <a:gd name="T16" fmla="*/ 1765 w 2096"/>
              <a:gd name="T17" fmla="*/ 942 h 2048"/>
              <a:gd name="T18" fmla="*/ 1770 w 2096"/>
              <a:gd name="T19" fmla="*/ 1116 h 2048"/>
              <a:gd name="T20" fmla="*/ 2085 w 2096"/>
              <a:gd name="T21" fmla="*/ 1037 h 2048"/>
              <a:gd name="T22" fmla="*/ 1125 w 2096"/>
              <a:gd name="T23" fmla="*/ 1718 h 2048"/>
              <a:gd name="T24" fmla="*/ 951 w 2096"/>
              <a:gd name="T25" fmla="*/ 1722 h 2048"/>
              <a:gd name="T26" fmla="*/ 1031 w 2096"/>
              <a:gd name="T27" fmla="*/ 2037 h 2048"/>
              <a:gd name="T28" fmla="*/ 1138 w 2096"/>
              <a:gd name="T29" fmla="*/ 1734 h 2048"/>
              <a:gd name="T30" fmla="*/ 1125 w 2096"/>
              <a:gd name="T31" fmla="*/ 1718 h 2048"/>
              <a:gd name="T32" fmla="*/ 1125 w 2096"/>
              <a:gd name="T33" fmla="*/ 331 h 2048"/>
              <a:gd name="T34" fmla="*/ 1138 w 2096"/>
              <a:gd name="T35" fmla="*/ 315 h 2048"/>
              <a:gd name="T36" fmla="*/ 1031 w 2096"/>
              <a:gd name="T37" fmla="*/ 11 h 2048"/>
              <a:gd name="T38" fmla="*/ 951 w 2096"/>
              <a:gd name="T39" fmla="*/ 326 h 2048"/>
              <a:gd name="T40" fmla="*/ 494 w 2096"/>
              <a:gd name="T41" fmla="*/ 1457 h 2048"/>
              <a:gd name="T42" fmla="*/ 474 w 2096"/>
              <a:gd name="T43" fmla="*/ 1460 h 2048"/>
              <a:gd name="T44" fmla="*/ 335 w 2096"/>
              <a:gd name="T45" fmla="*/ 1749 h 2048"/>
              <a:gd name="T46" fmla="*/ 614 w 2096"/>
              <a:gd name="T47" fmla="*/ 1583 h 2048"/>
              <a:gd name="T48" fmla="*/ 494 w 2096"/>
              <a:gd name="T49" fmla="*/ 1457 h 2048"/>
              <a:gd name="T50" fmla="*/ 1604 w 2096"/>
              <a:gd name="T51" fmla="*/ 595 h 2048"/>
              <a:gd name="T52" fmla="*/ 1770 w 2096"/>
              <a:gd name="T53" fmla="*/ 317 h 2048"/>
              <a:gd name="T54" fmla="*/ 1479 w 2096"/>
              <a:gd name="T55" fmla="*/ 456 h 2048"/>
              <a:gd name="T56" fmla="*/ 1477 w 2096"/>
              <a:gd name="T57" fmla="*/ 476 h 2048"/>
              <a:gd name="T58" fmla="*/ 1550 w 2096"/>
              <a:gd name="T59" fmla="*/ 1460 h 2048"/>
              <a:gd name="T60" fmla="*/ 1530 w 2096"/>
              <a:gd name="T61" fmla="*/ 1457 h 2048"/>
              <a:gd name="T62" fmla="*/ 1411 w 2096"/>
              <a:gd name="T63" fmla="*/ 1583 h 2048"/>
              <a:gd name="T64" fmla="*/ 1690 w 2096"/>
              <a:gd name="T65" fmla="*/ 1749 h 2048"/>
              <a:gd name="T66" fmla="*/ 1550 w 2096"/>
              <a:gd name="T67" fmla="*/ 1460 h 2048"/>
              <a:gd name="T68" fmla="*/ 421 w 2096"/>
              <a:gd name="T69" fmla="*/ 596 h 2048"/>
              <a:gd name="T70" fmla="*/ 547 w 2096"/>
              <a:gd name="T71" fmla="*/ 476 h 2048"/>
              <a:gd name="T72" fmla="*/ 546 w 2096"/>
              <a:gd name="T73" fmla="*/ 457 h 2048"/>
              <a:gd name="T74" fmla="*/ 276 w 2096"/>
              <a:gd name="T75" fmla="*/ 33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6" h="2048">
                <a:moveTo>
                  <a:pt x="1043" y="1577"/>
                </a:moveTo>
                <a:cubicBezTo>
                  <a:pt x="738" y="1577"/>
                  <a:pt x="490" y="1330"/>
                  <a:pt x="490" y="1024"/>
                </a:cubicBezTo>
                <a:cubicBezTo>
                  <a:pt x="490" y="719"/>
                  <a:pt x="738" y="471"/>
                  <a:pt x="1043" y="471"/>
                </a:cubicBezTo>
                <a:cubicBezTo>
                  <a:pt x="1349" y="471"/>
                  <a:pt x="1598" y="719"/>
                  <a:pt x="1598" y="1024"/>
                </a:cubicBezTo>
                <a:cubicBezTo>
                  <a:pt x="1598" y="1330"/>
                  <a:pt x="1349" y="1577"/>
                  <a:pt x="1043" y="1577"/>
                </a:cubicBezTo>
                <a:close/>
                <a:moveTo>
                  <a:pt x="315" y="1118"/>
                </a:moveTo>
                <a:cubicBezTo>
                  <a:pt x="11" y="1037"/>
                  <a:pt x="11" y="1037"/>
                  <a:pt x="11" y="1037"/>
                </a:cubicBezTo>
                <a:cubicBezTo>
                  <a:pt x="0" y="1033"/>
                  <a:pt x="0" y="1015"/>
                  <a:pt x="11" y="1012"/>
                </a:cubicBezTo>
                <a:cubicBezTo>
                  <a:pt x="315" y="930"/>
                  <a:pt x="315" y="930"/>
                  <a:pt x="315" y="930"/>
                </a:cubicBezTo>
                <a:cubicBezTo>
                  <a:pt x="319" y="929"/>
                  <a:pt x="323" y="930"/>
                  <a:pt x="326" y="933"/>
                </a:cubicBezTo>
                <a:cubicBezTo>
                  <a:pt x="330" y="935"/>
                  <a:pt x="331" y="939"/>
                  <a:pt x="331" y="942"/>
                </a:cubicBezTo>
                <a:cubicBezTo>
                  <a:pt x="331" y="1105"/>
                  <a:pt x="331" y="1105"/>
                  <a:pt x="331" y="1105"/>
                </a:cubicBezTo>
                <a:cubicBezTo>
                  <a:pt x="331" y="1110"/>
                  <a:pt x="330" y="1113"/>
                  <a:pt x="326" y="1116"/>
                </a:cubicBezTo>
                <a:cubicBezTo>
                  <a:pt x="323" y="1118"/>
                  <a:pt x="319" y="1119"/>
                  <a:pt x="315" y="1118"/>
                </a:cubicBezTo>
                <a:close/>
                <a:moveTo>
                  <a:pt x="2085" y="1012"/>
                </a:moveTo>
                <a:cubicBezTo>
                  <a:pt x="1782" y="930"/>
                  <a:pt x="1782" y="930"/>
                  <a:pt x="1782" y="930"/>
                </a:cubicBezTo>
                <a:cubicBezTo>
                  <a:pt x="1778" y="929"/>
                  <a:pt x="1773" y="930"/>
                  <a:pt x="1770" y="933"/>
                </a:cubicBezTo>
                <a:cubicBezTo>
                  <a:pt x="1767" y="935"/>
                  <a:pt x="1765" y="939"/>
                  <a:pt x="1765" y="942"/>
                </a:cubicBezTo>
                <a:cubicBezTo>
                  <a:pt x="1765" y="1105"/>
                  <a:pt x="1765" y="1105"/>
                  <a:pt x="1765" y="1105"/>
                </a:cubicBezTo>
                <a:cubicBezTo>
                  <a:pt x="1765" y="1110"/>
                  <a:pt x="1767" y="1113"/>
                  <a:pt x="1770" y="1116"/>
                </a:cubicBezTo>
                <a:cubicBezTo>
                  <a:pt x="1773" y="1118"/>
                  <a:pt x="1778" y="1119"/>
                  <a:pt x="1782" y="1118"/>
                </a:cubicBezTo>
                <a:cubicBezTo>
                  <a:pt x="2085" y="1037"/>
                  <a:pt x="2085" y="1037"/>
                  <a:pt x="2085" y="1037"/>
                </a:cubicBezTo>
                <a:cubicBezTo>
                  <a:pt x="2096" y="1033"/>
                  <a:pt x="2096" y="1015"/>
                  <a:pt x="2085" y="1012"/>
                </a:cubicBezTo>
                <a:close/>
                <a:moveTo>
                  <a:pt x="1125" y="1718"/>
                </a:moveTo>
                <a:cubicBezTo>
                  <a:pt x="962" y="1718"/>
                  <a:pt x="962" y="1718"/>
                  <a:pt x="962" y="1718"/>
                </a:cubicBezTo>
                <a:cubicBezTo>
                  <a:pt x="958" y="1718"/>
                  <a:pt x="954" y="1720"/>
                  <a:pt x="951" y="1722"/>
                </a:cubicBezTo>
                <a:cubicBezTo>
                  <a:pt x="949" y="1725"/>
                  <a:pt x="948" y="1730"/>
                  <a:pt x="949" y="1734"/>
                </a:cubicBezTo>
                <a:cubicBezTo>
                  <a:pt x="1031" y="2037"/>
                  <a:pt x="1031" y="2037"/>
                  <a:pt x="1031" y="2037"/>
                </a:cubicBezTo>
                <a:cubicBezTo>
                  <a:pt x="1034" y="2048"/>
                  <a:pt x="1053" y="2048"/>
                  <a:pt x="1056" y="2037"/>
                </a:cubicBezTo>
                <a:cubicBezTo>
                  <a:pt x="1138" y="1734"/>
                  <a:pt x="1138" y="1734"/>
                  <a:pt x="1138" y="1734"/>
                </a:cubicBezTo>
                <a:cubicBezTo>
                  <a:pt x="1139" y="1730"/>
                  <a:pt x="1138" y="1725"/>
                  <a:pt x="1136" y="1722"/>
                </a:cubicBezTo>
                <a:cubicBezTo>
                  <a:pt x="1133" y="1720"/>
                  <a:pt x="1129" y="1718"/>
                  <a:pt x="1125" y="1718"/>
                </a:cubicBezTo>
                <a:close/>
                <a:moveTo>
                  <a:pt x="962" y="331"/>
                </a:moveTo>
                <a:cubicBezTo>
                  <a:pt x="1125" y="331"/>
                  <a:pt x="1125" y="331"/>
                  <a:pt x="1125" y="331"/>
                </a:cubicBezTo>
                <a:cubicBezTo>
                  <a:pt x="1129" y="331"/>
                  <a:pt x="1133" y="329"/>
                  <a:pt x="1136" y="326"/>
                </a:cubicBezTo>
                <a:cubicBezTo>
                  <a:pt x="1138" y="323"/>
                  <a:pt x="1139" y="319"/>
                  <a:pt x="1138" y="315"/>
                </a:cubicBezTo>
                <a:cubicBezTo>
                  <a:pt x="1056" y="11"/>
                  <a:pt x="1056" y="11"/>
                  <a:pt x="1056" y="11"/>
                </a:cubicBezTo>
                <a:cubicBezTo>
                  <a:pt x="1053" y="0"/>
                  <a:pt x="1034" y="0"/>
                  <a:pt x="1031" y="11"/>
                </a:cubicBezTo>
                <a:cubicBezTo>
                  <a:pt x="949" y="315"/>
                  <a:pt x="949" y="315"/>
                  <a:pt x="949" y="315"/>
                </a:cubicBezTo>
                <a:cubicBezTo>
                  <a:pt x="948" y="319"/>
                  <a:pt x="949" y="323"/>
                  <a:pt x="951" y="326"/>
                </a:cubicBezTo>
                <a:cubicBezTo>
                  <a:pt x="954" y="329"/>
                  <a:pt x="958" y="331"/>
                  <a:pt x="962" y="331"/>
                </a:cubicBezTo>
                <a:close/>
                <a:moveTo>
                  <a:pt x="494" y="1457"/>
                </a:moveTo>
                <a:cubicBezTo>
                  <a:pt x="491" y="1454"/>
                  <a:pt x="488" y="1453"/>
                  <a:pt x="484" y="1453"/>
                </a:cubicBezTo>
                <a:cubicBezTo>
                  <a:pt x="480" y="1454"/>
                  <a:pt x="476" y="1456"/>
                  <a:pt x="474" y="1460"/>
                </a:cubicBezTo>
                <a:cubicBezTo>
                  <a:pt x="317" y="1731"/>
                  <a:pt x="317" y="1731"/>
                  <a:pt x="317" y="1731"/>
                </a:cubicBezTo>
                <a:cubicBezTo>
                  <a:pt x="311" y="1742"/>
                  <a:pt x="324" y="1755"/>
                  <a:pt x="335" y="1749"/>
                </a:cubicBezTo>
                <a:cubicBezTo>
                  <a:pt x="608" y="1593"/>
                  <a:pt x="608" y="1593"/>
                  <a:pt x="608" y="1593"/>
                </a:cubicBezTo>
                <a:cubicBezTo>
                  <a:pt x="611" y="1591"/>
                  <a:pt x="614" y="1587"/>
                  <a:pt x="614" y="1583"/>
                </a:cubicBezTo>
                <a:cubicBezTo>
                  <a:pt x="615" y="1579"/>
                  <a:pt x="613" y="1575"/>
                  <a:pt x="610" y="1572"/>
                </a:cubicBezTo>
                <a:lnTo>
                  <a:pt x="494" y="1457"/>
                </a:lnTo>
                <a:close/>
                <a:moveTo>
                  <a:pt x="1593" y="592"/>
                </a:moveTo>
                <a:cubicBezTo>
                  <a:pt x="1596" y="595"/>
                  <a:pt x="1600" y="596"/>
                  <a:pt x="1604" y="595"/>
                </a:cubicBezTo>
                <a:cubicBezTo>
                  <a:pt x="1607" y="595"/>
                  <a:pt x="1610" y="593"/>
                  <a:pt x="1613" y="589"/>
                </a:cubicBezTo>
                <a:cubicBezTo>
                  <a:pt x="1770" y="317"/>
                  <a:pt x="1770" y="317"/>
                  <a:pt x="1770" y="317"/>
                </a:cubicBezTo>
                <a:cubicBezTo>
                  <a:pt x="1776" y="307"/>
                  <a:pt x="1762" y="293"/>
                  <a:pt x="1752" y="299"/>
                </a:cubicBezTo>
                <a:cubicBezTo>
                  <a:pt x="1479" y="456"/>
                  <a:pt x="1479" y="456"/>
                  <a:pt x="1479" y="456"/>
                </a:cubicBezTo>
                <a:cubicBezTo>
                  <a:pt x="1476" y="458"/>
                  <a:pt x="1473" y="461"/>
                  <a:pt x="1473" y="465"/>
                </a:cubicBezTo>
                <a:cubicBezTo>
                  <a:pt x="1472" y="469"/>
                  <a:pt x="1474" y="474"/>
                  <a:pt x="1477" y="476"/>
                </a:cubicBezTo>
                <a:lnTo>
                  <a:pt x="1593" y="592"/>
                </a:lnTo>
                <a:close/>
                <a:moveTo>
                  <a:pt x="1550" y="1460"/>
                </a:moveTo>
                <a:cubicBezTo>
                  <a:pt x="1548" y="1456"/>
                  <a:pt x="1545" y="1454"/>
                  <a:pt x="1541" y="1453"/>
                </a:cubicBezTo>
                <a:cubicBezTo>
                  <a:pt x="1537" y="1453"/>
                  <a:pt x="1533" y="1454"/>
                  <a:pt x="1530" y="1457"/>
                </a:cubicBezTo>
                <a:cubicBezTo>
                  <a:pt x="1414" y="1572"/>
                  <a:pt x="1414" y="1572"/>
                  <a:pt x="1414" y="1572"/>
                </a:cubicBezTo>
                <a:cubicBezTo>
                  <a:pt x="1412" y="1575"/>
                  <a:pt x="1410" y="1579"/>
                  <a:pt x="1411" y="1583"/>
                </a:cubicBezTo>
                <a:cubicBezTo>
                  <a:pt x="1411" y="1587"/>
                  <a:pt x="1414" y="1591"/>
                  <a:pt x="1417" y="1593"/>
                </a:cubicBezTo>
                <a:cubicBezTo>
                  <a:pt x="1690" y="1749"/>
                  <a:pt x="1690" y="1749"/>
                  <a:pt x="1690" y="1749"/>
                </a:cubicBezTo>
                <a:cubicBezTo>
                  <a:pt x="1699" y="1755"/>
                  <a:pt x="1713" y="1742"/>
                  <a:pt x="1707" y="1731"/>
                </a:cubicBezTo>
                <a:lnTo>
                  <a:pt x="1550" y="1460"/>
                </a:lnTo>
                <a:close/>
                <a:moveTo>
                  <a:pt x="412" y="590"/>
                </a:moveTo>
                <a:cubicBezTo>
                  <a:pt x="414" y="593"/>
                  <a:pt x="418" y="595"/>
                  <a:pt x="421" y="596"/>
                </a:cubicBezTo>
                <a:cubicBezTo>
                  <a:pt x="425" y="596"/>
                  <a:pt x="429" y="595"/>
                  <a:pt x="432" y="592"/>
                </a:cubicBezTo>
                <a:cubicBezTo>
                  <a:pt x="547" y="476"/>
                  <a:pt x="547" y="476"/>
                  <a:pt x="547" y="476"/>
                </a:cubicBezTo>
                <a:cubicBezTo>
                  <a:pt x="550" y="474"/>
                  <a:pt x="552" y="470"/>
                  <a:pt x="551" y="466"/>
                </a:cubicBezTo>
                <a:cubicBezTo>
                  <a:pt x="551" y="462"/>
                  <a:pt x="549" y="459"/>
                  <a:pt x="546" y="457"/>
                </a:cubicBezTo>
                <a:cubicBezTo>
                  <a:pt x="294" y="321"/>
                  <a:pt x="294" y="321"/>
                  <a:pt x="294" y="321"/>
                </a:cubicBezTo>
                <a:cubicBezTo>
                  <a:pt x="284" y="316"/>
                  <a:pt x="271" y="329"/>
                  <a:pt x="276" y="338"/>
                </a:cubicBezTo>
                <a:lnTo>
                  <a:pt x="412" y="59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86" name="Group 185">
            <a:extLst>
              <a:ext uri="{FF2B5EF4-FFF2-40B4-BE49-F238E27FC236}">
                <a16:creationId xmlns:a16="http://schemas.microsoft.com/office/drawing/2014/main" id="{704D4F57-A9E3-4B98-A46A-7C4AAE4606EF}"/>
              </a:ext>
            </a:extLst>
          </p:cNvPr>
          <p:cNvGrpSpPr/>
          <p:nvPr/>
        </p:nvGrpSpPr>
        <p:grpSpPr>
          <a:xfrm>
            <a:off x="954097" y="399147"/>
            <a:ext cx="164464" cy="164464"/>
            <a:chOff x="-365760" y="528320"/>
            <a:chExt cx="1584960" cy="1584960"/>
          </a:xfrm>
        </p:grpSpPr>
        <p:sp>
          <p:nvSpPr>
            <p:cNvPr id="187" name="Freeform 73">
              <a:extLst>
                <a:ext uri="{FF2B5EF4-FFF2-40B4-BE49-F238E27FC236}">
                  <a16:creationId xmlns:a16="http://schemas.microsoft.com/office/drawing/2014/main" id="{35BD2C31-C774-4078-8E22-3BFD46824B6D}"/>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8" name="Oval 187">
              <a:extLst>
                <a:ext uri="{FF2B5EF4-FFF2-40B4-BE49-F238E27FC236}">
                  <a16:creationId xmlns:a16="http://schemas.microsoft.com/office/drawing/2014/main" id="{2256FC04-1511-410F-8304-8C96AEA9C296}"/>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89" name="Freeform 71">
            <a:extLst>
              <a:ext uri="{FF2B5EF4-FFF2-40B4-BE49-F238E27FC236}">
                <a16:creationId xmlns:a16="http://schemas.microsoft.com/office/drawing/2014/main" id="{6C7915C9-CE5B-434F-A7C2-1199013FBF27}"/>
              </a:ext>
            </a:extLst>
          </p:cNvPr>
          <p:cNvSpPr>
            <a:spLocks/>
          </p:cNvSpPr>
          <p:nvPr/>
        </p:nvSpPr>
        <p:spPr bwMode="auto">
          <a:xfrm>
            <a:off x="1026621" y="481078"/>
            <a:ext cx="18000" cy="216000"/>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90" name="Group 189">
            <a:extLst>
              <a:ext uri="{FF2B5EF4-FFF2-40B4-BE49-F238E27FC236}">
                <a16:creationId xmlns:a16="http://schemas.microsoft.com/office/drawing/2014/main" id="{51BCE40A-4A32-4E9E-B1BF-4B266985A169}"/>
              </a:ext>
            </a:extLst>
          </p:cNvPr>
          <p:cNvGrpSpPr/>
          <p:nvPr/>
        </p:nvGrpSpPr>
        <p:grpSpPr>
          <a:xfrm>
            <a:off x="680625" y="399147"/>
            <a:ext cx="164464" cy="164464"/>
            <a:chOff x="-365760" y="528320"/>
            <a:chExt cx="1584960" cy="1584960"/>
          </a:xfrm>
        </p:grpSpPr>
        <p:sp>
          <p:nvSpPr>
            <p:cNvPr id="191" name="Freeform 73">
              <a:extLst>
                <a:ext uri="{FF2B5EF4-FFF2-40B4-BE49-F238E27FC236}">
                  <a16:creationId xmlns:a16="http://schemas.microsoft.com/office/drawing/2014/main" id="{4BB03770-4C15-4B24-B51D-D8B59C7F5EFB}"/>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2" name="Oval 191">
              <a:extLst>
                <a:ext uri="{FF2B5EF4-FFF2-40B4-BE49-F238E27FC236}">
                  <a16:creationId xmlns:a16="http://schemas.microsoft.com/office/drawing/2014/main" id="{8A266EA3-7CAA-44F8-8325-BF99137F160D}"/>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93" name="Freeform 71">
            <a:extLst>
              <a:ext uri="{FF2B5EF4-FFF2-40B4-BE49-F238E27FC236}">
                <a16:creationId xmlns:a16="http://schemas.microsoft.com/office/drawing/2014/main" id="{FA2FBC2E-EB3F-4E69-842E-8CCACBA8CB32}"/>
              </a:ext>
            </a:extLst>
          </p:cNvPr>
          <p:cNvSpPr>
            <a:spLocks/>
          </p:cNvSpPr>
          <p:nvPr/>
        </p:nvSpPr>
        <p:spPr bwMode="auto">
          <a:xfrm>
            <a:off x="753494" y="481078"/>
            <a:ext cx="18000" cy="216000"/>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4" name="Freeform 71">
            <a:extLst>
              <a:ext uri="{FF2B5EF4-FFF2-40B4-BE49-F238E27FC236}">
                <a16:creationId xmlns:a16="http://schemas.microsoft.com/office/drawing/2014/main" id="{6BD08325-C23C-4D0E-B5DB-C4845F288F00}"/>
              </a:ext>
            </a:extLst>
          </p:cNvPr>
          <p:cNvSpPr>
            <a:spLocks/>
          </p:cNvSpPr>
          <p:nvPr/>
        </p:nvSpPr>
        <p:spPr bwMode="auto">
          <a:xfrm>
            <a:off x="879780" y="300034"/>
            <a:ext cx="45719" cy="394537"/>
          </a:xfrm>
          <a:custGeom>
            <a:avLst/>
            <a:gdLst>
              <a:gd name="T0" fmla="*/ 80 w 108"/>
              <a:gd name="T1" fmla="*/ 0 h 932"/>
              <a:gd name="T2" fmla="*/ 108 w 108"/>
              <a:gd name="T3" fmla="*/ 932 h 932"/>
              <a:gd name="T4" fmla="*/ 0 w 108"/>
              <a:gd name="T5" fmla="*/ 932 h 932"/>
              <a:gd name="T6" fmla="*/ 28 w 108"/>
              <a:gd name="T7" fmla="*/ 1 h 932"/>
            </a:gdLst>
            <a:ahLst/>
            <a:cxnLst>
              <a:cxn ang="0">
                <a:pos x="T0" y="T1"/>
              </a:cxn>
              <a:cxn ang="0">
                <a:pos x="T2" y="T3"/>
              </a:cxn>
              <a:cxn ang="0">
                <a:pos x="T4" y="T5"/>
              </a:cxn>
              <a:cxn ang="0">
                <a:pos x="T6" y="T7"/>
              </a:cxn>
            </a:cxnLst>
            <a:rect l="0" t="0" r="r" b="b"/>
            <a:pathLst>
              <a:path w="108" h="932">
                <a:moveTo>
                  <a:pt x="80" y="0"/>
                </a:moveTo>
                <a:lnTo>
                  <a:pt x="108" y="932"/>
                </a:lnTo>
                <a:lnTo>
                  <a:pt x="0" y="932"/>
                </a:lnTo>
                <a:lnTo>
                  <a:pt x="28" y="1"/>
                </a:ln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95" name="Group 194">
            <a:extLst>
              <a:ext uri="{FF2B5EF4-FFF2-40B4-BE49-F238E27FC236}">
                <a16:creationId xmlns:a16="http://schemas.microsoft.com/office/drawing/2014/main" id="{318F764A-5BEA-4189-8BB6-1E6C3A0AD2A6}"/>
              </a:ext>
            </a:extLst>
          </p:cNvPr>
          <p:cNvGrpSpPr/>
          <p:nvPr/>
        </p:nvGrpSpPr>
        <p:grpSpPr>
          <a:xfrm>
            <a:off x="736055" y="133700"/>
            <a:ext cx="332668" cy="332668"/>
            <a:chOff x="-365760" y="528320"/>
            <a:chExt cx="1584960" cy="1584960"/>
          </a:xfrm>
        </p:grpSpPr>
        <p:sp>
          <p:nvSpPr>
            <p:cNvPr id="196" name="Freeform 73">
              <a:extLst>
                <a:ext uri="{FF2B5EF4-FFF2-40B4-BE49-F238E27FC236}">
                  <a16:creationId xmlns:a16="http://schemas.microsoft.com/office/drawing/2014/main" id="{9E10BA91-7CF3-47B8-B572-2F9142EDBCDE}"/>
                </a:ext>
              </a:extLst>
            </p:cNvPr>
            <p:cNvSpPr>
              <a:spLocks/>
            </p:cNvSpPr>
            <p:nvPr/>
          </p:nvSpPr>
          <p:spPr bwMode="auto">
            <a:xfrm>
              <a:off x="-212725" y="611188"/>
              <a:ext cx="1265238" cy="1011238"/>
            </a:xfrm>
            <a:custGeom>
              <a:avLst/>
              <a:gdLst>
                <a:gd name="T0" fmla="*/ 378 w 797"/>
                <a:gd name="T1" fmla="*/ 494 h 637"/>
                <a:gd name="T2" fmla="*/ 9 w 797"/>
                <a:gd name="T3" fmla="*/ 615 h 637"/>
                <a:gd name="T4" fmla="*/ 0 w 797"/>
                <a:gd name="T5" fmla="*/ 586 h 637"/>
                <a:gd name="T6" fmla="*/ 372 w 797"/>
                <a:gd name="T7" fmla="*/ 434 h 637"/>
                <a:gd name="T8" fmla="*/ 386 w 797"/>
                <a:gd name="T9" fmla="*/ 0 h 637"/>
                <a:gd name="T10" fmla="*/ 386 w 797"/>
                <a:gd name="T11" fmla="*/ 0 h 637"/>
                <a:gd name="T12" fmla="*/ 416 w 797"/>
                <a:gd name="T13" fmla="*/ 0 h 637"/>
                <a:gd name="T14" fmla="*/ 433 w 797"/>
                <a:gd name="T15" fmla="*/ 432 h 637"/>
                <a:gd name="T16" fmla="*/ 797 w 797"/>
                <a:gd name="T17" fmla="*/ 610 h 637"/>
                <a:gd name="T18" fmla="*/ 784 w 797"/>
                <a:gd name="T19" fmla="*/ 637 h 637"/>
                <a:gd name="T20" fmla="*/ 430 w 797"/>
                <a:gd name="T21"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637">
                  <a:moveTo>
                    <a:pt x="378" y="494"/>
                  </a:moveTo>
                  <a:lnTo>
                    <a:pt x="9" y="615"/>
                  </a:lnTo>
                  <a:lnTo>
                    <a:pt x="0" y="586"/>
                  </a:lnTo>
                  <a:lnTo>
                    <a:pt x="372" y="434"/>
                  </a:lnTo>
                  <a:lnTo>
                    <a:pt x="386" y="0"/>
                  </a:lnTo>
                  <a:lnTo>
                    <a:pt x="386" y="0"/>
                  </a:lnTo>
                  <a:lnTo>
                    <a:pt x="416" y="0"/>
                  </a:lnTo>
                  <a:lnTo>
                    <a:pt x="433" y="432"/>
                  </a:lnTo>
                  <a:lnTo>
                    <a:pt x="797" y="610"/>
                  </a:lnTo>
                  <a:lnTo>
                    <a:pt x="784" y="637"/>
                  </a:lnTo>
                  <a:lnTo>
                    <a:pt x="430" y="49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7" name="Oval 196">
              <a:extLst>
                <a:ext uri="{FF2B5EF4-FFF2-40B4-BE49-F238E27FC236}">
                  <a16:creationId xmlns:a16="http://schemas.microsoft.com/office/drawing/2014/main" id="{0DBF5787-5DC0-45CB-B952-73ACFC85BD96}"/>
                </a:ext>
              </a:extLst>
            </p:cNvPr>
            <p:cNvSpPr/>
            <p:nvPr/>
          </p:nvSpPr>
          <p:spPr>
            <a:xfrm>
              <a:off x="-365760" y="528320"/>
              <a:ext cx="1584960" cy="1584960"/>
            </a:xfrm>
            <a:prstGeom prst="ellipse">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98" name="Group 197">
            <a:extLst>
              <a:ext uri="{FF2B5EF4-FFF2-40B4-BE49-F238E27FC236}">
                <a16:creationId xmlns:a16="http://schemas.microsoft.com/office/drawing/2014/main" id="{63F60C41-A223-48AD-B850-7AB661E44384}"/>
              </a:ext>
            </a:extLst>
          </p:cNvPr>
          <p:cNvGrpSpPr/>
          <p:nvPr/>
        </p:nvGrpSpPr>
        <p:grpSpPr>
          <a:xfrm>
            <a:off x="556555" y="523883"/>
            <a:ext cx="125439" cy="170688"/>
            <a:chOff x="2597950" y="4764135"/>
            <a:chExt cx="347663" cy="473075"/>
          </a:xfrm>
        </p:grpSpPr>
        <p:sp>
          <p:nvSpPr>
            <p:cNvPr id="199" name="Rectangle: Rounded Corners 198">
              <a:extLst>
                <a:ext uri="{FF2B5EF4-FFF2-40B4-BE49-F238E27FC236}">
                  <a16:creationId xmlns:a16="http://schemas.microsoft.com/office/drawing/2014/main" id="{12F78D0C-A91C-42DD-8235-C6A15C83DAFD}"/>
                </a:ext>
              </a:extLst>
            </p:cNvPr>
            <p:cNvSpPr/>
            <p:nvPr/>
          </p:nvSpPr>
          <p:spPr>
            <a:xfrm>
              <a:off x="2624214" y="4786659"/>
              <a:ext cx="207734" cy="430017"/>
            </a:xfrm>
            <a:prstGeom prst="roundRect">
              <a:avLst/>
            </a:prstGeom>
            <a:solidFill>
              <a:srgbClr val="3333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00" name="Group 199">
              <a:extLst>
                <a:ext uri="{FF2B5EF4-FFF2-40B4-BE49-F238E27FC236}">
                  <a16:creationId xmlns:a16="http://schemas.microsoft.com/office/drawing/2014/main" id="{E1C29630-1CA4-4844-9F1B-EDA2CB98183A}"/>
                </a:ext>
              </a:extLst>
            </p:cNvPr>
            <p:cNvGrpSpPr/>
            <p:nvPr/>
          </p:nvGrpSpPr>
          <p:grpSpPr>
            <a:xfrm>
              <a:off x="2597950" y="4764135"/>
              <a:ext cx="347663" cy="473075"/>
              <a:chOff x="460375" y="2430463"/>
              <a:chExt cx="347663" cy="473075"/>
            </a:xfrm>
          </p:grpSpPr>
          <p:sp>
            <p:nvSpPr>
              <p:cNvPr id="201" name="Freeform 58">
                <a:extLst>
                  <a:ext uri="{FF2B5EF4-FFF2-40B4-BE49-F238E27FC236}">
                    <a16:creationId xmlns:a16="http://schemas.microsoft.com/office/drawing/2014/main" id="{D91BEF3F-1410-42B1-9DFC-EB222F5B5B9F}"/>
                  </a:ext>
                </a:extLst>
              </p:cNvPr>
              <p:cNvSpPr>
                <a:spLocks noEditPoints="1"/>
              </p:cNvSpPr>
              <p:nvPr/>
            </p:nvSpPr>
            <p:spPr bwMode="auto">
              <a:xfrm>
                <a:off x="460375" y="2430463"/>
                <a:ext cx="341312" cy="473075"/>
              </a:xfrm>
              <a:custGeom>
                <a:avLst/>
                <a:gdLst>
                  <a:gd name="T0" fmla="*/ 133 w 174"/>
                  <a:gd name="T1" fmla="*/ 105 h 243"/>
                  <a:gd name="T2" fmla="*/ 141 w 174"/>
                  <a:gd name="T3" fmla="*/ 114 h 243"/>
                  <a:gd name="T4" fmla="*/ 149 w 174"/>
                  <a:gd name="T5" fmla="*/ 122 h 243"/>
                  <a:gd name="T6" fmla="*/ 151 w 174"/>
                  <a:gd name="T7" fmla="*/ 124 h 243"/>
                  <a:gd name="T8" fmla="*/ 149 w 174"/>
                  <a:gd name="T9" fmla="*/ 126 h 243"/>
                  <a:gd name="T10" fmla="*/ 151 w 174"/>
                  <a:gd name="T11" fmla="*/ 127 h 243"/>
                  <a:gd name="T12" fmla="*/ 149 w 174"/>
                  <a:gd name="T13" fmla="*/ 129 h 243"/>
                  <a:gd name="T14" fmla="*/ 152 w 174"/>
                  <a:gd name="T15" fmla="*/ 131 h 243"/>
                  <a:gd name="T16" fmla="*/ 146 w 174"/>
                  <a:gd name="T17" fmla="*/ 216 h 243"/>
                  <a:gd name="T18" fmla="*/ 142 w 174"/>
                  <a:gd name="T19" fmla="*/ 216 h 243"/>
                  <a:gd name="T20" fmla="*/ 139 w 174"/>
                  <a:gd name="T21" fmla="*/ 168 h 243"/>
                  <a:gd name="T22" fmla="*/ 128 w 174"/>
                  <a:gd name="T23" fmla="*/ 132 h 243"/>
                  <a:gd name="T24" fmla="*/ 109 w 174"/>
                  <a:gd name="T25" fmla="*/ 0 h 243"/>
                  <a:gd name="T26" fmla="*/ 0 w 174"/>
                  <a:gd name="T27" fmla="*/ 20 h 243"/>
                  <a:gd name="T28" fmla="*/ 19 w 174"/>
                  <a:gd name="T29" fmla="*/ 243 h 243"/>
                  <a:gd name="T30" fmla="*/ 128 w 174"/>
                  <a:gd name="T31" fmla="*/ 224 h 243"/>
                  <a:gd name="T32" fmla="*/ 132 w 174"/>
                  <a:gd name="T33" fmla="*/ 139 h 243"/>
                  <a:gd name="T34" fmla="*/ 135 w 174"/>
                  <a:gd name="T35" fmla="*/ 185 h 243"/>
                  <a:gd name="T36" fmla="*/ 145 w 174"/>
                  <a:gd name="T37" fmla="*/ 221 h 243"/>
                  <a:gd name="T38" fmla="*/ 156 w 174"/>
                  <a:gd name="T39" fmla="*/ 139 h 243"/>
                  <a:gd name="T40" fmla="*/ 159 w 174"/>
                  <a:gd name="T41" fmla="*/ 131 h 243"/>
                  <a:gd name="T42" fmla="*/ 156 w 174"/>
                  <a:gd name="T43" fmla="*/ 129 h 243"/>
                  <a:gd name="T44" fmla="*/ 159 w 174"/>
                  <a:gd name="T45" fmla="*/ 127 h 243"/>
                  <a:gd name="T46" fmla="*/ 156 w 174"/>
                  <a:gd name="T47" fmla="*/ 126 h 243"/>
                  <a:gd name="T48" fmla="*/ 159 w 174"/>
                  <a:gd name="T49" fmla="*/ 124 h 243"/>
                  <a:gd name="T50" fmla="*/ 159 w 174"/>
                  <a:gd name="T51" fmla="*/ 122 h 243"/>
                  <a:gd name="T52" fmla="*/ 167 w 174"/>
                  <a:gd name="T53" fmla="*/ 113 h 243"/>
                  <a:gd name="T54" fmla="*/ 174 w 174"/>
                  <a:gd name="T55" fmla="*/ 92 h 243"/>
                  <a:gd name="T56" fmla="*/ 64 w 174"/>
                  <a:gd name="T57" fmla="*/ 174 h 243"/>
                  <a:gd name="T58" fmla="*/ 64 w 174"/>
                  <a:gd name="T59" fmla="*/ 100 h 243"/>
                  <a:gd name="T60" fmla="*/ 64 w 174"/>
                  <a:gd name="T61" fmla="*/ 174 h 243"/>
                  <a:gd name="T62" fmla="*/ 101 w 174"/>
                  <a:gd name="T63" fmla="*/ 82 h 243"/>
                  <a:gd name="T64" fmla="*/ 16 w 174"/>
                  <a:gd name="T65" fmla="*/ 71 h 243"/>
                  <a:gd name="T66" fmla="*/ 27 w 174"/>
                  <a:gd name="T67" fmla="*/ 21 h 243"/>
                  <a:gd name="T68" fmla="*/ 112 w 174"/>
                  <a:gd name="T69" fmla="*/ 3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243">
                    <a:moveTo>
                      <a:pt x="133" y="92"/>
                    </a:moveTo>
                    <a:cubicBezTo>
                      <a:pt x="133" y="105"/>
                      <a:pt x="133" y="105"/>
                      <a:pt x="133" y="105"/>
                    </a:cubicBezTo>
                    <a:cubicBezTo>
                      <a:pt x="137" y="105"/>
                      <a:pt x="141" y="108"/>
                      <a:pt x="141" y="113"/>
                    </a:cubicBezTo>
                    <a:cubicBezTo>
                      <a:pt x="141" y="114"/>
                      <a:pt x="141" y="114"/>
                      <a:pt x="141" y="114"/>
                    </a:cubicBezTo>
                    <a:cubicBezTo>
                      <a:pt x="141" y="118"/>
                      <a:pt x="144" y="122"/>
                      <a:pt x="148" y="122"/>
                    </a:cubicBezTo>
                    <a:cubicBezTo>
                      <a:pt x="149" y="122"/>
                      <a:pt x="149" y="122"/>
                      <a:pt x="149" y="122"/>
                    </a:cubicBezTo>
                    <a:cubicBezTo>
                      <a:pt x="149" y="124"/>
                      <a:pt x="149" y="124"/>
                      <a:pt x="149" y="124"/>
                    </a:cubicBezTo>
                    <a:cubicBezTo>
                      <a:pt x="151" y="124"/>
                      <a:pt x="151" y="124"/>
                      <a:pt x="151" y="124"/>
                    </a:cubicBezTo>
                    <a:cubicBezTo>
                      <a:pt x="151" y="126"/>
                      <a:pt x="151" y="126"/>
                      <a:pt x="151" y="126"/>
                    </a:cubicBezTo>
                    <a:cubicBezTo>
                      <a:pt x="149" y="126"/>
                      <a:pt x="149" y="126"/>
                      <a:pt x="149" y="126"/>
                    </a:cubicBezTo>
                    <a:cubicBezTo>
                      <a:pt x="149" y="127"/>
                      <a:pt x="149" y="127"/>
                      <a:pt x="149" y="127"/>
                    </a:cubicBezTo>
                    <a:cubicBezTo>
                      <a:pt x="151" y="127"/>
                      <a:pt x="151" y="127"/>
                      <a:pt x="151" y="127"/>
                    </a:cubicBezTo>
                    <a:cubicBezTo>
                      <a:pt x="151" y="129"/>
                      <a:pt x="151" y="129"/>
                      <a:pt x="151" y="129"/>
                    </a:cubicBezTo>
                    <a:cubicBezTo>
                      <a:pt x="149" y="129"/>
                      <a:pt x="149" y="129"/>
                      <a:pt x="149" y="129"/>
                    </a:cubicBezTo>
                    <a:cubicBezTo>
                      <a:pt x="149" y="131"/>
                      <a:pt x="149" y="131"/>
                      <a:pt x="149" y="131"/>
                    </a:cubicBezTo>
                    <a:cubicBezTo>
                      <a:pt x="152" y="131"/>
                      <a:pt x="152" y="131"/>
                      <a:pt x="152" y="131"/>
                    </a:cubicBezTo>
                    <a:cubicBezTo>
                      <a:pt x="152" y="134"/>
                      <a:pt x="152" y="136"/>
                      <a:pt x="152" y="139"/>
                    </a:cubicBezTo>
                    <a:cubicBezTo>
                      <a:pt x="152" y="166"/>
                      <a:pt x="153" y="210"/>
                      <a:pt x="146" y="216"/>
                    </a:cubicBezTo>
                    <a:cubicBezTo>
                      <a:pt x="146" y="217"/>
                      <a:pt x="146" y="217"/>
                      <a:pt x="145" y="217"/>
                    </a:cubicBezTo>
                    <a:cubicBezTo>
                      <a:pt x="144" y="217"/>
                      <a:pt x="143" y="217"/>
                      <a:pt x="142" y="216"/>
                    </a:cubicBezTo>
                    <a:cubicBezTo>
                      <a:pt x="139" y="212"/>
                      <a:pt x="139" y="202"/>
                      <a:pt x="139" y="185"/>
                    </a:cubicBezTo>
                    <a:cubicBezTo>
                      <a:pt x="139" y="180"/>
                      <a:pt x="139" y="174"/>
                      <a:pt x="139" y="168"/>
                    </a:cubicBezTo>
                    <a:cubicBezTo>
                      <a:pt x="139" y="152"/>
                      <a:pt x="138" y="142"/>
                      <a:pt x="135" y="137"/>
                    </a:cubicBezTo>
                    <a:cubicBezTo>
                      <a:pt x="133" y="133"/>
                      <a:pt x="131" y="132"/>
                      <a:pt x="128" y="132"/>
                    </a:cubicBezTo>
                    <a:cubicBezTo>
                      <a:pt x="128" y="20"/>
                      <a:pt x="128" y="20"/>
                      <a:pt x="128" y="20"/>
                    </a:cubicBezTo>
                    <a:cubicBezTo>
                      <a:pt x="128" y="9"/>
                      <a:pt x="119" y="0"/>
                      <a:pt x="109" y="0"/>
                    </a:cubicBezTo>
                    <a:cubicBezTo>
                      <a:pt x="19" y="0"/>
                      <a:pt x="19" y="0"/>
                      <a:pt x="19" y="0"/>
                    </a:cubicBezTo>
                    <a:cubicBezTo>
                      <a:pt x="9" y="0"/>
                      <a:pt x="0" y="9"/>
                      <a:pt x="0" y="20"/>
                    </a:cubicBezTo>
                    <a:cubicBezTo>
                      <a:pt x="0" y="224"/>
                      <a:pt x="0" y="224"/>
                      <a:pt x="0" y="224"/>
                    </a:cubicBezTo>
                    <a:cubicBezTo>
                      <a:pt x="0" y="235"/>
                      <a:pt x="9" y="243"/>
                      <a:pt x="19" y="243"/>
                    </a:cubicBezTo>
                    <a:cubicBezTo>
                      <a:pt x="109" y="243"/>
                      <a:pt x="109" y="243"/>
                      <a:pt x="109" y="243"/>
                    </a:cubicBezTo>
                    <a:cubicBezTo>
                      <a:pt x="119" y="243"/>
                      <a:pt x="128" y="235"/>
                      <a:pt x="128" y="224"/>
                    </a:cubicBezTo>
                    <a:cubicBezTo>
                      <a:pt x="128" y="135"/>
                      <a:pt x="128" y="135"/>
                      <a:pt x="128" y="135"/>
                    </a:cubicBezTo>
                    <a:cubicBezTo>
                      <a:pt x="130" y="136"/>
                      <a:pt x="131" y="136"/>
                      <a:pt x="132" y="139"/>
                    </a:cubicBezTo>
                    <a:cubicBezTo>
                      <a:pt x="134" y="143"/>
                      <a:pt x="136" y="153"/>
                      <a:pt x="136" y="168"/>
                    </a:cubicBezTo>
                    <a:cubicBezTo>
                      <a:pt x="136" y="174"/>
                      <a:pt x="135" y="180"/>
                      <a:pt x="135" y="185"/>
                    </a:cubicBezTo>
                    <a:cubicBezTo>
                      <a:pt x="135" y="204"/>
                      <a:pt x="135" y="214"/>
                      <a:pt x="139" y="218"/>
                    </a:cubicBezTo>
                    <a:cubicBezTo>
                      <a:pt x="141" y="220"/>
                      <a:pt x="143" y="221"/>
                      <a:pt x="145" y="221"/>
                    </a:cubicBezTo>
                    <a:cubicBezTo>
                      <a:pt x="146" y="221"/>
                      <a:pt x="148" y="220"/>
                      <a:pt x="149" y="219"/>
                    </a:cubicBezTo>
                    <a:cubicBezTo>
                      <a:pt x="156" y="212"/>
                      <a:pt x="156" y="179"/>
                      <a:pt x="156" y="139"/>
                    </a:cubicBezTo>
                    <a:cubicBezTo>
                      <a:pt x="156" y="136"/>
                      <a:pt x="156" y="134"/>
                      <a:pt x="156" y="131"/>
                    </a:cubicBezTo>
                    <a:cubicBezTo>
                      <a:pt x="159" y="131"/>
                      <a:pt x="159" y="131"/>
                      <a:pt x="159" y="131"/>
                    </a:cubicBezTo>
                    <a:cubicBezTo>
                      <a:pt x="159" y="129"/>
                      <a:pt x="159" y="129"/>
                      <a:pt x="159" y="129"/>
                    </a:cubicBezTo>
                    <a:cubicBezTo>
                      <a:pt x="156" y="129"/>
                      <a:pt x="156" y="129"/>
                      <a:pt x="156" y="129"/>
                    </a:cubicBezTo>
                    <a:cubicBezTo>
                      <a:pt x="156" y="127"/>
                      <a:pt x="156" y="127"/>
                      <a:pt x="156" y="127"/>
                    </a:cubicBezTo>
                    <a:cubicBezTo>
                      <a:pt x="159" y="127"/>
                      <a:pt x="159" y="127"/>
                      <a:pt x="159" y="127"/>
                    </a:cubicBezTo>
                    <a:cubicBezTo>
                      <a:pt x="159" y="126"/>
                      <a:pt x="159" y="126"/>
                      <a:pt x="159" y="126"/>
                    </a:cubicBezTo>
                    <a:cubicBezTo>
                      <a:pt x="156" y="126"/>
                      <a:pt x="156" y="126"/>
                      <a:pt x="156" y="126"/>
                    </a:cubicBezTo>
                    <a:cubicBezTo>
                      <a:pt x="156" y="124"/>
                      <a:pt x="156" y="124"/>
                      <a:pt x="156" y="124"/>
                    </a:cubicBezTo>
                    <a:cubicBezTo>
                      <a:pt x="159" y="124"/>
                      <a:pt x="159" y="124"/>
                      <a:pt x="159" y="124"/>
                    </a:cubicBezTo>
                    <a:cubicBezTo>
                      <a:pt x="158" y="122"/>
                      <a:pt x="158" y="122"/>
                      <a:pt x="158" y="122"/>
                    </a:cubicBezTo>
                    <a:cubicBezTo>
                      <a:pt x="159" y="122"/>
                      <a:pt x="159" y="122"/>
                      <a:pt x="159" y="122"/>
                    </a:cubicBezTo>
                    <a:cubicBezTo>
                      <a:pt x="163" y="122"/>
                      <a:pt x="167" y="118"/>
                      <a:pt x="167" y="113"/>
                    </a:cubicBezTo>
                    <a:cubicBezTo>
                      <a:pt x="167" y="113"/>
                      <a:pt x="167" y="113"/>
                      <a:pt x="167" y="113"/>
                    </a:cubicBezTo>
                    <a:cubicBezTo>
                      <a:pt x="167" y="108"/>
                      <a:pt x="170" y="105"/>
                      <a:pt x="174" y="105"/>
                    </a:cubicBezTo>
                    <a:cubicBezTo>
                      <a:pt x="174" y="92"/>
                      <a:pt x="174" y="92"/>
                      <a:pt x="174" y="92"/>
                    </a:cubicBezTo>
                    <a:lnTo>
                      <a:pt x="133" y="92"/>
                    </a:lnTo>
                    <a:close/>
                    <a:moveTo>
                      <a:pt x="64" y="174"/>
                    </a:moveTo>
                    <a:cubicBezTo>
                      <a:pt x="44" y="174"/>
                      <a:pt x="27" y="158"/>
                      <a:pt x="27" y="137"/>
                    </a:cubicBezTo>
                    <a:cubicBezTo>
                      <a:pt x="27" y="117"/>
                      <a:pt x="44" y="100"/>
                      <a:pt x="64" y="100"/>
                    </a:cubicBezTo>
                    <a:cubicBezTo>
                      <a:pt x="85" y="100"/>
                      <a:pt x="101" y="117"/>
                      <a:pt x="101" y="137"/>
                    </a:cubicBezTo>
                    <a:cubicBezTo>
                      <a:pt x="101" y="158"/>
                      <a:pt x="85" y="174"/>
                      <a:pt x="64" y="174"/>
                    </a:cubicBezTo>
                    <a:close/>
                    <a:moveTo>
                      <a:pt x="112" y="71"/>
                    </a:moveTo>
                    <a:cubicBezTo>
                      <a:pt x="112" y="77"/>
                      <a:pt x="107" y="82"/>
                      <a:pt x="101" y="82"/>
                    </a:cubicBezTo>
                    <a:cubicBezTo>
                      <a:pt x="27" y="82"/>
                      <a:pt x="27" y="82"/>
                      <a:pt x="27" y="82"/>
                    </a:cubicBezTo>
                    <a:cubicBezTo>
                      <a:pt x="21" y="82"/>
                      <a:pt x="16" y="77"/>
                      <a:pt x="16" y="71"/>
                    </a:cubicBezTo>
                    <a:cubicBezTo>
                      <a:pt x="16" y="32"/>
                      <a:pt x="16" y="32"/>
                      <a:pt x="16" y="32"/>
                    </a:cubicBezTo>
                    <a:cubicBezTo>
                      <a:pt x="16" y="26"/>
                      <a:pt x="21" y="21"/>
                      <a:pt x="27" y="21"/>
                    </a:cubicBezTo>
                    <a:cubicBezTo>
                      <a:pt x="101" y="21"/>
                      <a:pt x="101" y="21"/>
                      <a:pt x="101" y="21"/>
                    </a:cubicBezTo>
                    <a:cubicBezTo>
                      <a:pt x="107" y="21"/>
                      <a:pt x="112" y="26"/>
                      <a:pt x="112" y="32"/>
                    </a:cubicBezTo>
                    <a:lnTo>
                      <a:pt x="112"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2" name="Freeform 59">
                <a:extLst>
                  <a:ext uri="{FF2B5EF4-FFF2-40B4-BE49-F238E27FC236}">
                    <a16:creationId xmlns:a16="http://schemas.microsoft.com/office/drawing/2014/main" id="{816999E1-455A-43B9-B34B-E3CE57739DDA}"/>
                  </a:ext>
                </a:extLst>
              </p:cNvPr>
              <p:cNvSpPr>
                <a:spLocks/>
              </p:cNvSpPr>
              <p:nvPr/>
            </p:nvSpPr>
            <p:spPr bwMode="auto">
              <a:xfrm>
                <a:off x="715963" y="2560638"/>
                <a:ext cx="92075" cy="47625"/>
              </a:xfrm>
              <a:custGeom>
                <a:avLst/>
                <a:gdLst>
                  <a:gd name="T0" fmla="*/ 0 w 47"/>
                  <a:gd name="T1" fmla="*/ 22 h 24"/>
                  <a:gd name="T2" fmla="*/ 3 w 47"/>
                  <a:gd name="T3" fmla="*/ 22 h 24"/>
                  <a:gd name="T4" fmla="*/ 3 w 47"/>
                  <a:gd name="T5" fmla="*/ 24 h 24"/>
                  <a:gd name="T6" fmla="*/ 3 w 47"/>
                  <a:gd name="T7" fmla="*/ 22 h 24"/>
                  <a:gd name="T8" fmla="*/ 44 w 47"/>
                  <a:gd name="T9" fmla="*/ 22 h 24"/>
                  <a:gd name="T10" fmla="*/ 44 w 47"/>
                  <a:gd name="T11" fmla="*/ 22 h 24"/>
                  <a:gd name="T12" fmla="*/ 47 w 47"/>
                  <a:gd name="T13" fmla="*/ 22 h 24"/>
                  <a:gd name="T14" fmla="*/ 47 w 47"/>
                  <a:gd name="T15" fmla="*/ 19 h 24"/>
                  <a:gd name="T16" fmla="*/ 35 w 47"/>
                  <a:gd name="T17" fmla="*/ 19 h 24"/>
                  <a:gd name="T18" fmla="*/ 35 w 47"/>
                  <a:gd name="T19" fmla="*/ 3 h 24"/>
                  <a:gd name="T20" fmla="*/ 34 w 47"/>
                  <a:gd name="T21" fmla="*/ 1 h 24"/>
                  <a:gd name="T22" fmla="*/ 32 w 47"/>
                  <a:gd name="T23" fmla="*/ 0 h 24"/>
                  <a:gd name="T24" fmla="*/ 32 w 47"/>
                  <a:gd name="T25" fmla="*/ 0 h 24"/>
                  <a:gd name="T26" fmla="*/ 30 w 47"/>
                  <a:gd name="T27" fmla="*/ 3 h 24"/>
                  <a:gd name="T28" fmla="*/ 30 w 47"/>
                  <a:gd name="T29" fmla="*/ 19 h 24"/>
                  <a:gd name="T30" fmla="*/ 17 w 47"/>
                  <a:gd name="T31" fmla="*/ 19 h 24"/>
                  <a:gd name="T32" fmla="*/ 17 w 47"/>
                  <a:gd name="T33" fmla="*/ 3 h 24"/>
                  <a:gd name="T34" fmla="*/ 15 w 47"/>
                  <a:gd name="T35" fmla="*/ 0 h 24"/>
                  <a:gd name="T36" fmla="*/ 14 w 47"/>
                  <a:gd name="T37" fmla="*/ 0 h 24"/>
                  <a:gd name="T38" fmla="*/ 13 w 47"/>
                  <a:gd name="T39" fmla="*/ 1 h 24"/>
                  <a:gd name="T40" fmla="*/ 12 w 47"/>
                  <a:gd name="T41" fmla="*/ 3 h 24"/>
                  <a:gd name="T42" fmla="*/ 12 w 47"/>
                  <a:gd name="T43" fmla="*/ 19 h 24"/>
                  <a:gd name="T44" fmla="*/ 0 w 47"/>
                  <a:gd name="T45" fmla="*/ 19 h 24"/>
                  <a:gd name="T46" fmla="*/ 0 w 47"/>
                  <a:gd name="T47"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24">
                    <a:moveTo>
                      <a:pt x="0" y="22"/>
                    </a:moveTo>
                    <a:cubicBezTo>
                      <a:pt x="3" y="22"/>
                      <a:pt x="3" y="22"/>
                      <a:pt x="3" y="22"/>
                    </a:cubicBezTo>
                    <a:cubicBezTo>
                      <a:pt x="3" y="24"/>
                      <a:pt x="3" y="24"/>
                      <a:pt x="3" y="24"/>
                    </a:cubicBezTo>
                    <a:cubicBezTo>
                      <a:pt x="3" y="22"/>
                      <a:pt x="3" y="22"/>
                      <a:pt x="3" y="22"/>
                    </a:cubicBezTo>
                    <a:cubicBezTo>
                      <a:pt x="44" y="22"/>
                      <a:pt x="44" y="22"/>
                      <a:pt x="44" y="22"/>
                    </a:cubicBezTo>
                    <a:cubicBezTo>
                      <a:pt x="44" y="22"/>
                      <a:pt x="44" y="22"/>
                      <a:pt x="44" y="22"/>
                    </a:cubicBezTo>
                    <a:cubicBezTo>
                      <a:pt x="47" y="22"/>
                      <a:pt x="47" y="22"/>
                      <a:pt x="47" y="22"/>
                    </a:cubicBezTo>
                    <a:cubicBezTo>
                      <a:pt x="47" y="19"/>
                      <a:pt x="47" y="19"/>
                      <a:pt x="47" y="19"/>
                    </a:cubicBezTo>
                    <a:cubicBezTo>
                      <a:pt x="35" y="19"/>
                      <a:pt x="35" y="19"/>
                      <a:pt x="35" y="19"/>
                    </a:cubicBezTo>
                    <a:cubicBezTo>
                      <a:pt x="35" y="3"/>
                      <a:pt x="35" y="3"/>
                      <a:pt x="35" y="3"/>
                    </a:cubicBezTo>
                    <a:cubicBezTo>
                      <a:pt x="35" y="2"/>
                      <a:pt x="35" y="2"/>
                      <a:pt x="34" y="1"/>
                    </a:cubicBezTo>
                    <a:cubicBezTo>
                      <a:pt x="34" y="1"/>
                      <a:pt x="33" y="0"/>
                      <a:pt x="32" y="0"/>
                    </a:cubicBezTo>
                    <a:cubicBezTo>
                      <a:pt x="32" y="0"/>
                      <a:pt x="32" y="0"/>
                      <a:pt x="32" y="0"/>
                    </a:cubicBezTo>
                    <a:cubicBezTo>
                      <a:pt x="31" y="0"/>
                      <a:pt x="30" y="1"/>
                      <a:pt x="30" y="3"/>
                    </a:cubicBezTo>
                    <a:cubicBezTo>
                      <a:pt x="30" y="19"/>
                      <a:pt x="30" y="19"/>
                      <a:pt x="30" y="19"/>
                    </a:cubicBezTo>
                    <a:cubicBezTo>
                      <a:pt x="17" y="19"/>
                      <a:pt x="17" y="19"/>
                      <a:pt x="17" y="19"/>
                    </a:cubicBezTo>
                    <a:cubicBezTo>
                      <a:pt x="17" y="3"/>
                      <a:pt x="17" y="3"/>
                      <a:pt x="17" y="3"/>
                    </a:cubicBezTo>
                    <a:cubicBezTo>
                      <a:pt x="17" y="1"/>
                      <a:pt x="16" y="0"/>
                      <a:pt x="15" y="0"/>
                    </a:cubicBezTo>
                    <a:cubicBezTo>
                      <a:pt x="14" y="0"/>
                      <a:pt x="14" y="0"/>
                      <a:pt x="14" y="0"/>
                    </a:cubicBezTo>
                    <a:cubicBezTo>
                      <a:pt x="14" y="0"/>
                      <a:pt x="13" y="1"/>
                      <a:pt x="13" y="1"/>
                    </a:cubicBezTo>
                    <a:cubicBezTo>
                      <a:pt x="12" y="2"/>
                      <a:pt x="12" y="2"/>
                      <a:pt x="12" y="3"/>
                    </a:cubicBezTo>
                    <a:cubicBezTo>
                      <a:pt x="12" y="19"/>
                      <a:pt x="12" y="19"/>
                      <a:pt x="12" y="19"/>
                    </a:cubicBezTo>
                    <a:cubicBezTo>
                      <a:pt x="0" y="19"/>
                      <a:pt x="0" y="19"/>
                      <a:pt x="0" y="19"/>
                    </a:cubicBez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3" name="Freeform 60">
                <a:extLst>
                  <a:ext uri="{FF2B5EF4-FFF2-40B4-BE49-F238E27FC236}">
                    <a16:creationId xmlns:a16="http://schemas.microsoft.com/office/drawing/2014/main" id="{7D500100-BC41-47CD-850E-71B4B49F2BA2}"/>
                  </a:ext>
                </a:extLst>
              </p:cNvPr>
              <p:cNvSpPr>
                <a:spLocks/>
              </p:cNvSpPr>
              <p:nvPr/>
            </p:nvSpPr>
            <p:spPr bwMode="auto">
              <a:xfrm>
                <a:off x="552450" y="2646363"/>
                <a:ext cx="66675" cy="111125"/>
              </a:xfrm>
              <a:custGeom>
                <a:avLst/>
                <a:gdLst>
                  <a:gd name="T0" fmla="*/ 16 w 42"/>
                  <a:gd name="T1" fmla="*/ 32 h 70"/>
                  <a:gd name="T2" fmla="*/ 41 w 42"/>
                  <a:gd name="T3" fmla="*/ 0 h 70"/>
                  <a:gd name="T4" fmla="*/ 24 w 42"/>
                  <a:gd name="T5" fmla="*/ 0 h 70"/>
                  <a:gd name="T6" fmla="*/ 4 w 42"/>
                  <a:gd name="T7" fmla="*/ 33 h 70"/>
                  <a:gd name="T8" fmla="*/ 0 w 42"/>
                  <a:gd name="T9" fmla="*/ 41 h 70"/>
                  <a:gd name="T10" fmla="*/ 8 w 42"/>
                  <a:gd name="T11" fmla="*/ 41 h 70"/>
                  <a:gd name="T12" fmla="*/ 24 w 42"/>
                  <a:gd name="T13" fmla="*/ 41 h 70"/>
                  <a:gd name="T14" fmla="*/ 4 w 42"/>
                  <a:gd name="T15" fmla="*/ 70 h 70"/>
                  <a:gd name="T16" fmla="*/ 36 w 42"/>
                  <a:gd name="T17" fmla="*/ 38 h 70"/>
                  <a:gd name="T18" fmla="*/ 42 w 42"/>
                  <a:gd name="T19" fmla="*/ 32 h 70"/>
                  <a:gd name="T20" fmla="*/ 33 w 42"/>
                  <a:gd name="T21" fmla="*/ 32 h 70"/>
                  <a:gd name="T22" fmla="*/ 16 w 42"/>
                  <a:gd name="T23"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70">
                    <a:moveTo>
                      <a:pt x="16" y="32"/>
                    </a:moveTo>
                    <a:lnTo>
                      <a:pt x="41" y="0"/>
                    </a:lnTo>
                    <a:lnTo>
                      <a:pt x="24" y="0"/>
                    </a:lnTo>
                    <a:lnTo>
                      <a:pt x="4" y="33"/>
                    </a:lnTo>
                    <a:lnTo>
                      <a:pt x="0" y="41"/>
                    </a:lnTo>
                    <a:lnTo>
                      <a:pt x="8" y="41"/>
                    </a:lnTo>
                    <a:lnTo>
                      <a:pt x="24" y="41"/>
                    </a:lnTo>
                    <a:lnTo>
                      <a:pt x="4" y="70"/>
                    </a:lnTo>
                    <a:lnTo>
                      <a:pt x="36" y="38"/>
                    </a:lnTo>
                    <a:lnTo>
                      <a:pt x="42" y="32"/>
                    </a:lnTo>
                    <a:lnTo>
                      <a:pt x="33" y="32"/>
                    </a:lnTo>
                    <a:lnTo>
                      <a:pt x="16" y="3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grpSp>
      </p:grpSp>
      <p:grpSp>
        <p:nvGrpSpPr>
          <p:cNvPr id="204" name="Group 203">
            <a:extLst>
              <a:ext uri="{FF2B5EF4-FFF2-40B4-BE49-F238E27FC236}">
                <a16:creationId xmlns:a16="http://schemas.microsoft.com/office/drawing/2014/main" id="{09F3661E-EBE9-4A19-AE9E-3BDAFACF4013}"/>
              </a:ext>
            </a:extLst>
          </p:cNvPr>
          <p:cNvGrpSpPr/>
          <p:nvPr/>
        </p:nvGrpSpPr>
        <p:grpSpPr>
          <a:xfrm>
            <a:off x="152374" y="563611"/>
            <a:ext cx="189603" cy="139836"/>
            <a:chOff x="-309466" y="1115568"/>
            <a:chExt cx="1559783" cy="1150375"/>
          </a:xfrm>
        </p:grpSpPr>
        <p:sp>
          <p:nvSpPr>
            <p:cNvPr id="205" name="Freeform: Shape 204">
              <a:extLst>
                <a:ext uri="{FF2B5EF4-FFF2-40B4-BE49-F238E27FC236}">
                  <a16:creationId xmlns:a16="http://schemas.microsoft.com/office/drawing/2014/main" id="{B2F087B6-783B-45A8-9872-D8FBF386BC7B}"/>
                </a:ext>
              </a:extLst>
            </p:cNvPr>
            <p:cNvSpPr/>
            <p:nvPr/>
          </p:nvSpPr>
          <p:spPr>
            <a:xfrm>
              <a:off x="-268224" y="1115568"/>
              <a:ext cx="1475232" cy="902208"/>
            </a:xfrm>
            <a:custGeom>
              <a:avLst/>
              <a:gdLst>
                <a:gd name="connsiteX0" fmla="*/ 134112 w 1475232"/>
                <a:gd name="connsiteY0" fmla="*/ 0 h 902208"/>
                <a:gd name="connsiteX1" fmla="*/ 1353312 w 1475232"/>
                <a:gd name="connsiteY1" fmla="*/ 18288 h 902208"/>
                <a:gd name="connsiteX2" fmla="*/ 1475232 w 1475232"/>
                <a:gd name="connsiteY2" fmla="*/ 902208 h 902208"/>
                <a:gd name="connsiteX3" fmla="*/ 0 w 1475232"/>
                <a:gd name="connsiteY3" fmla="*/ 902208 h 902208"/>
                <a:gd name="connsiteX4" fmla="*/ 134112 w 1475232"/>
                <a:gd name="connsiteY4" fmla="*/ 0 h 90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232" h="902208">
                  <a:moveTo>
                    <a:pt x="134112" y="0"/>
                  </a:moveTo>
                  <a:lnTo>
                    <a:pt x="1353312" y="18288"/>
                  </a:lnTo>
                  <a:lnTo>
                    <a:pt x="1475232" y="902208"/>
                  </a:lnTo>
                  <a:lnTo>
                    <a:pt x="0" y="902208"/>
                  </a:lnTo>
                  <a:lnTo>
                    <a:pt x="134112"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06" name="Picture 205">
              <a:extLst>
                <a:ext uri="{FF2B5EF4-FFF2-40B4-BE49-F238E27FC236}">
                  <a16:creationId xmlns:a16="http://schemas.microsoft.com/office/drawing/2014/main" id="{C2B5B6FC-10F7-45D2-87CD-BDE3359F0F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466" y="1118450"/>
              <a:ext cx="1559783" cy="1147493"/>
            </a:xfrm>
            <a:prstGeom prst="rect">
              <a:avLst/>
            </a:prstGeom>
          </p:spPr>
        </p:pic>
      </p:grpSp>
      <p:cxnSp>
        <p:nvCxnSpPr>
          <p:cNvPr id="207" name="Straight Connector 206">
            <a:extLst>
              <a:ext uri="{FF2B5EF4-FFF2-40B4-BE49-F238E27FC236}">
                <a16:creationId xmlns:a16="http://schemas.microsoft.com/office/drawing/2014/main" id="{4FB4793A-BD38-40A7-ABEE-68B47F232328}"/>
              </a:ext>
            </a:extLst>
          </p:cNvPr>
          <p:cNvCxnSpPr/>
          <p:nvPr/>
        </p:nvCxnSpPr>
        <p:spPr>
          <a:xfrm flipH="1">
            <a:off x="0" y="697078"/>
            <a:ext cx="1512000" cy="0"/>
          </a:xfrm>
          <a:prstGeom prst="line">
            <a:avLst/>
          </a:prstGeom>
          <a:ln w="9525">
            <a:solidFill>
              <a:srgbClr val="646464"/>
            </a:solidFill>
            <a:tailEnd type="none"/>
          </a:ln>
        </p:spPr>
        <p:style>
          <a:lnRef idx="1">
            <a:schemeClr val="accent1"/>
          </a:lnRef>
          <a:fillRef idx="0">
            <a:schemeClr val="accent1"/>
          </a:fillRef>
          <a:effectRef idx="0">
            <a:schemeClr val="accent1"/>
          </a:effectRef>
          <a:fontRef idx="minor">
            <a:schemeClr val="tx1"/>
          </a:fontRef>
        </p:style>
      </p:cxnSp>
      <p:grpSp>
        <p:nvGrpSpPr>
          <p:cNvPr id="208" name="Group 207">
            <a:extLst>
              <a:ext uri="{FF2B5EF4-FFF2-40B4-BE49-F238E27FC236}">
                <a16:creationId xmlns:a16="http://schemas.microsoft.com/office/drawing/2014/main" id="{48E1BFE2-E1BB-4FA8-8BDE-8923DBF1B075}"/>
              </a:ext>
            </a:extLst>
          </p:cNvPr>
          <p:cNvGrpSpPr/>
          <p:nvPr/>
        </p:nvGrpSpPr>
        <p:grpSpPr>
          <a:xfrm>
            <a:off x="1430409" y="830448"/>
            <a:ext cx="162000" cy="192778"/>
            <a:chOff x="1430409" y="830448"/>
            <a:chExt cx="162000" cy="192778"/>
          </a:xfrm>
        </p:grpSpPr>
        <p:sp>
          <p:nvSpPr>
            <p:cNvPr id="209" name="Freeform: Shape 208">
              <a:extLst>
                <a:ext uri="{FF2B5EF4-FFF2-40B4-BE49-F238E27FC236}">
                  <a16:creationId xmlns:a16="http://schemas.microsoft.com/office/drawing/2014/main" id="{DFBDD2FE-BBFF-4606-B242-740FC932CA1D}"/>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0" name="Trapezoid 6">
              <a:extLst>
                <a:ext uri="{FF2B5EF4-FFF2-40B4-BE49-F238E27FC236}">
                  <a16:creationId xmlns:a16="http://schemas.microsoft.com/office/drawing/2014/main" id="{6B3A2352-6076-423C-86CD-18644B9CC6CC}"/>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11" name="Group 210">
            <a:extLst>
              <a:ext uri="{FF2B5EF4-FFF2-40B4-BE49-F238E27FC236}">
                <a16:creationId xmlns:a16="http://schemas.microsoft.com/office/drawing/2014/main" id="{3CAA6356-413F-4052-A22E-1EC94CE1BFE7}"/>
              </a:ext>
            </a:extLst>
          </p:cNvPr>
          <p:cNvGrpSpPr/>
          <p:nvPr/>
        </p:nvGrpSpPr>
        <p:grpSpPr>
          <a:xfrm>
            <a:off x="1430409" y="830448"/>
            <a:ext cx="162000" cy="192778"/>
            <a:chOff x="1430409" y="830448"/>
            <a:chExt cx="162000" cy="192778"/>
          </a:xfrm>
          <a:effectLst>
            <a:glow rad="114300">
              <a:schemeClr val="bg2">
                <a:alpha val="12000"/>
              </a:schemeClr>
            </a:glow>
          </a:effectLst>
        </p:grpSpPr>
        <p:sp>
          <p:nvSpPr>
            <p:cNvPr id="212" name="Freeform: Shape 211">
              <a:extLst>
                <a:ext uri="{FF2B5EF4-FFF2-40B4-BE49-F238E27FC236}">
                  <a16:creationId xmlns:a16="http://schemas.microsoft.com/office/drawing/2014/main" id="{807A0B9B-5CB8-4707-8FC0-2D58DB49D31D}"/>
                </a:ext>
              </a:extLst>
            </p:cNvPr>
            <p:cNvSpPr>
              <a:spLocks/>
            </p:cNvSpPr>
            <p:nvPr/>
          </p:nvSpPr>
          <p:spPr bwMode="auto">
            <a:xfrm flipV="1">
              <a:off x="1430409" y="830448"/>
              <a:ext cx="162000" cy="192778"/>
            </a:xfrm>
            <a:custGeom>
              <a:avLst/>
              <a:gdLst>
                <a:gd name="connsiteX0" fmla="*/ 865588 w 3124676"/>
                <a:gd name="connsiteY0" fmla="*/ 3548318 h 3640542"/>
                <a:gd name="connsiteX1" fmla="*/ 341301 w 3124676"/>
                <a:gd name="connsiteY1" fmla="*/ 2359859 h 3640542"/>
                <a:gd name="connsiteX2" fmla="*/ 79157 w 3124676"/>
                <a:gd name="connsiteY2" fmla="*/ 1540233 h 3640542"/>
                <a:gd name="connsiteX3" fmla="*/ 1555440 w 3124676"/>
                <a:gd name="connsiteY3" fmla="*/ 92225 h 3640542"/>
                <a:gd name="connsiteX4" fmla="*/ 3045520 w 3124676"/>
                <a:gd name="connsiteY4" fmla="*/ 1540233 h 3640542"/>
                <a:gd name="connsiteX5" fmla="*/ 2783376 w 3124676"/>
                <a:gd name="connsiteY5" fmla="*/ 2359859 h 3640542"/>
                <a:gd name="connsiteX6" fmla="*/ 2259089 w 3124676"/>
                <a:gd name="connsiteY6" fmla="*/ 3548318 h 3640542"/>
                <a:gd name="connsiteX7" fmla="*/ 1555440 w 3124676"/>
                <a:gd name="connsiteY7" fmla="*/ 3548318 h 3640542"/>
                <a:gd name="connsiteX8" fmla="*/ 865588 w 3124676"/>
                <a:gd name="connsiteY8" fmla="*/ 3548318 h 3640542"/>
                <a:gd name="connsiteX9" fmla="*/ 828403 w 3124676"/>
                <a:gd name="connsiteY9" fmla="*/ 3640542 h 3640542"/>
                <a:gd name="connsiteX10" fmla="*/ 1555071 w 3124676"/>
                <a:gd name="connsiteY10" fmla="*/ 3640542 h 3640542"/>
                <a:gd name="connsiteX11" fmla="*/ 2296274 w 3124676"/>
                <a:gd name="connsiteY11" fmla="*/ 3640542 h 3640542"/>
                <a:gd name="connsiteX12" fmla="*/ 2848542 w 3124676"/>
                <a:gd name="connsiteY12" fmla="*/ 2388656 h 3640542"/>
                <a:gd name="connsiteX13" fmla="*/ 3124676 w 3124676"/>
                <a:gd name="connsiteY13" fmla="*/ 1525287 h 3640542"/>
                <a:gd name="connsiteX14" fmla="*/ 1555071 w 3124676"/>
                <a:gd name="connsiteY14" fmla="*/ 0 h 3640542"/>
                <a:gd name="connsiteX15" fmla="*/ 0 w 3124676"/>
                <a:gd name="connsiteY15" fmla="*/ 1525287 h 3640542"/>
                <a:gd name="connsiteX16" fmla="*/ 276134 w 3124676"/>
                <a:gd name="connsiteY16" fmla="*/ 2388656 h 3640542"/>
                <a:gd name="connsiteX17" fmla="*/ 828403 w 3124676"/>
                <a:gd name="connsiteY17" fmla="*/ 3640542 h 364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676" h="3640542">
                  <a:moveTo>
                    <a:pt x="865588" y="3548318"/>
                  </a:moveTo>
                  <a:cubicBezTo>
                    <a:pt x="865588" y="3111184"/>
                    <a:pt x="341301" y="2359859"/>
                    <a:pt x="341301" y="2359859"/>
                  </a:cubicBezTo>
                  <a:cubicBezTo>
                    <a:pt x="175736" y="2127632"/>
                    <a:pt x="79157" y="1840762"/>
                    <a:pt x="79157" y="1540233"/>
                  </a:cubicBezTo>
                  <a:cubicBezTo>
                    <a:pt x="79157" y="734266"/>
                    <a:pt x="741415" y="92225"/>
                    <a:pt x="1555440" y="92225"/>
                  </a:cubicBezTo>
                  <a:cubicBezTo>
                    <a:pt x="2383262" y="92225"/>
                    <a:pt x="3045520" y="734266"/>
                    <a:pt x="3045520" y="1540233"/>
                  </a:cubicBezTo>
                  <a:cubicBezTo>
                    <a:pt x="3045520" y="1840762"/>
                    <a:pt x="2948941" y="2127632"/>
                    <a:pt x="2783376" y="2359859"/>
                  </a:cubicBezTo>
                  <a:cubicBezTo>
                    <a:pt x="2783376" y="2359859"/>
                    <a:pt x="2259089" y="3111184"/>
                    <a:pt x="2259089" y="3548318"/>
                  </a:cubicBezTo>
                  <a:cubicBezTo>
                    <a:pt x="2259089" y="3548318"/>
                    <a:pt x="2259089" y="3548318"/>
                    <a:pt x="1555440" y="3548318"/>
                  </a:cubicBezTo>
                  <a:cubicBezTo>
                    <a:pt x="1555440" y="3548318"/>
                    <a:pt x="1555440" y="3548318"/>
                    <a:pt x="865588" y="3548318"/>
                  </a:cubicBezTo>
                  <a:close/>
                  <a:moveTo>
                    <a:pt x="828403" y="3640542"/>
                  </a:moveTo>
                  <a:cubicBezTo>
                    <a:pt x="1555071" y="3640542"/>
                    <a:pt x="1555071" y="3640542"/>
                    <a:pt x="1555071" y="3640542"/>
                  </a:cubicBezTo>
                  <a:cubicBezTo>
                    <a:pt x="2296274" y="3640542"/>
                    <a:pt x="2296274" y="3640542"/>
                    <a:pt x="2296274" y="3640542"/>
                  </a:cubicBezTo>
                  <a:cubicBezTo>
                    <a:pt x="2296274" y="3180078"/>
                    <a:pt x="2848542" y="2388656"/>
                    <a:pt x="2848542" y="2388656"/>
                  </a:cubicBezTo>
                  <a:cubicBezTo>
                    <a:pt x="3022942" y="2144035"/>
                    <a:pt x="3124676" y="1841855"/>
                    <a:pt x="3124676" y="1525287"/>
                  </a:cubicBezTo>
                  <a:cubicBezTo>
                    <a:pt x="3124676" y="676306"/>
                    <a:pt x="2427074" y="0"/>
                    <a:pt x="1555071" y="0"/>
                  </a:cubicBezTo>
                  <a:cubicBezTo>
                    <a:pt x="697602" y="0"/>
                    <a:pt x="0" y="676306"/>
                    <a:pt x="0" y="1525287"/>
                  </a:cubicBezTo>
                  <a:cubicBezTo>
                    <a:pt x="0" y="1841855"/>
                    <a:pt x="101734" y="2144035"/>
                    <a:pt x="276134" y="2388656"/>
                  </a:cubicBezTo>
                  <a:cubicBezTo>
                    <a:pt x="276134" y="2388656"/>
                    <a:pt x="828403" y="3180078"/>
                    <a:pt x="828403" y="3640542"/>
                  </a:cubicBezTo>
                  <a:close/>
                </a:path>
              </a:pathLst>
            </a:custGeom>
            <a:solidFill>
              <a:schemeClr val="accent2"/>
            </a:solid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3" name="Trapezoid 6">
              <a:extLst>
                <a:ext uri="{FF2B5EF4-FFF2-40B4-BE49-F238E27FC236}">
                  <a16:creationId xmlns:a16="http://schemas.microsoft.com/office/drawing/2014/main" id="{2DDAA1DB-A0DF-43AA-B09F-C9A2C26212A9}"/>
                </a:ext>
              </a:extLst>
            </p:cNvPr>
            <p:cNvSpPr/>
            <p:nvPr/>
          </p:nvSpPr>
          <p:spPr>
            <a:xfrm>
              <a:off x="1488182" y="834656"/>
              <a:ext cx="49296" cy="84564"/>
            </a:xfrm>
            <a:custGeom>
              <a:avLst/>
              <a:gdLst>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0 w 310713"/>
                <a:gd name="connsiteY4"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5256 w 310713"/>
                <a:gd name="connsiteY4" fmla="*/ 300037 h 302418"/>
                <a:gd name="connsiteX5" fmla="*/ 0 w 310713"/>
                <a:gd name="connsiteY5" fmla="*/ 302418 h 302418"/>
                <a:gd name="connsiteX0" fmla="*/ 0 w 310713"/>
                <a:gd name="connsiteY0" fmla="*/ 302418 h 302418"/>
                <a:gd name="connsiteX1" fmla="*/ 75605 w 310713"/>
                <a:gd name="connsiteY1" fmla="*/ 0 h 302418"/>
                <a:gd name="connsiteX2" fmla="*/ 235109 w 310713"/>
                <a:gd name="connsiteY2" fmla="*/ 0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2418 h 302418"/>
                <a:gd name="connsiteX1" fmla="*/ 75605 w 310713"/>
                <a:gd name="connsiteY1" fmla="*/ 0 h 302418"/>
                <a:gd name="connsiteX2" fmla="*/ 173197 w 310713"/>
                <a:gd name="connsiteY2" fmla="*/ 2381 h 302418"/>
                <a:gd name="connsiteX3" fmla="*/ 310713 w 310713"/>
                <a:gd name="connsiteY3" fmla="*/ 302418 h 302418"/>
                <a:gd name="connsiteX4" fmla="*/ 147637 w 310713"/>
                <a:gd name="connsiteY4" fmla="*/ 273843 h 302418"/>
                <a:gd name="connsiteX5" fmla="*/ 0 w 310713"/>
                <a:gd name="connsiteY5" fmla="*/ 302418 h 302418"/>
                <a:gd name="connsiteX0" fmla="*/ 0 w 310713"/>
                <a:gd name="connsiteY0" fmla="*/ 309561 h 309561"/>
                <a:gd name="connsiteX1" fmla="*/ 104180 w 310713"/>
                <a:gd name="connsiteY1" fmla="*/ 0 h 309561"/>
                <a:gd name="connsiteX2" fmla="*/ 173197 w 310713"/>
                <a:gd name="connsiteY2" fmla="*/ 9524 h 309561"/>
                <a:gd name="connsiteX3" fmla="*/ 310713 w 310713"/>
                <a:gd name="connsiteY3" fmla="*/ 309561 h 309561"/>
                <a:gd name="connsiteX4" fmla="*/ 147637 w 310713"/>
                <a:gd name="connsiteY4" fmla="*/ 280986 h 309561"/>
                <a:gd name="connsiteX5" fmla="*/ 0 w 310713"/>
                <a:gd name="connsiteY5" fmla="*/ 309561 h 309561"/>
                <a:gd name="connsiteX0" fmla="*/ 0 w 294044"/>
                <a:gd name="connsiteY0" fmla="*/ 309561 h 309561"/>
                <a:gd name="connsiteX1" fmla="*/ 104180 w 294044"/>
                <a:gd name="connsiteY1" fmla="*/ 0 h 309561"/>
                <a:gd name="connsiteX2" fmla="*/ 173197 w 294044"/>
                <a:gd name="connsiteY2" fmla="*/ 9524 h 309561"/>
                <a:gd name="connsiteX3" fmla="*/ 294044 w 294044"/>
                <a:gd name="connsiteY3" fmla="*/ 309561 h 309561"/>
                <a:gd name="connsiteX4" fmla="*/ 147637 w 294044"/>
                <a:gd name="connsiteY4" fmla="*/ 280986 h 309561"/>
                <a:gd name="connsiteX5" fmla="*/ 0 w 294044"/>
                <a:gd name="connsiteY5" fmla="*/ 309561 h 309561"/>
                <a:gd name="connsiteX0" fmla="*/ 0 w 294044"/>
                <a:gd name="connsiteY0" fmla="*/ 300037 h 300037"/>
                <a:gd name="connsiteX1" fmla="*/ 104180 w 294044"/>
                <a:gd name="connsiteY1" fmla="*/ 1 h 300037"/>
                <a:gd name="connsiteX2" fmla="*/ 173197 w 294044"/>
                <a:gd name="connsiteY2" fmla="*/ 0 h 300037"/>
                <a:gd name="connsiteX3" fmla="*/ 294044 w 294044"/>
                <a:gd name="connsiteY3" fmla="*/ 300037 h 300037"/>
                <a:gd name="connsiteX4" fmla="*/ 147637 w 294044"/>
                <a:gd name="connsiteY4" fmla="*/ 271462 h 300037"/>
                <a:gd name="connsiteX5" fmla="*/ 0 w 294044"/>
                <a:gd name="connsiteY5"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044" h="300037">
                  <a:moveTo>
                    <a:pt x="0" y="300037"/>
                  </a:moveTo>
                  <a:lnTo>
                    <a:pt x="104180" y="1"/>
                  </a:lnTo>
                  <a:lnTo>
                    <a:pt x="173197" y="0"/>
                  </a:lnTo>
                  <a:lnTo>
                    <a:pt x="294044" y="300037"/>
                  </a:lnTo>
                  <a:lnTo>
                    <a:pt x="147637" y="271462"/>
                  </a:lnTo>
                  <a:lnTo>
                    <a:pt x="0" y="300037"/>
                  </a:lnTo>
                  <a:close/>
                </a:path>
              </a:pathLst>
            </a:custGeom>
            <a:noFill/>
            <a:ln w="9525">
              <a:solidFill>
                <a:schemeClr val="accent2"/>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14" name="Group 213">
            <a:extLst>
              <a:ext uri="{FF2B5EF4-FFF2-40B4-BE49-F238E27FC236}">
                <a16:creationId xmlns:a16="http://schemas.microsoft.com/office/drawing/2014/main" id="{02DE38EE-679C-4732-87EE-2C8AB6E0FDD8}"/>
              </a:ext>
            </a:extLst>
          </p:cNvPr>
          <p:cNvGrpSpPr/>
          <p:nvPr/>
        </p:nvGrpSpPr>
        <p:grpSpPr>
          <a:xfrm>
            <a:off x="1474945" y="693511"/>
            <a:ext cx="72929" cy="126340"/>
            <a:chOff x="1582982" y="0"/>
            <a:chExt cx="1286251" cy="2181641"/>
          </a:xfrm>
        </p:grpSpPr>
        <p:sp>
          <p:nvSpPr>
            <p:cNvPr id="215" name="Freeform 47">
              <a:extLst>
                <a:ext uri="{FF2B5EF4-FFF2-40B4-BE49-F238E27FC236}">
                  <a16:creationId xmlns:a16="http://schemas.microsoft.com/office/drawing/2014/main" id="{B5831905-3EFF-4623-8733-48B6F503B747}"/>
                </a:ext>
              </a:extLst>
            </p:cNvPr>
            <p:cNvSpPr>
              <a:spLocks/>
            </p:cNvSpPr>
            <p:nvPr/>
          </p:nvSpPr>
          <p:spPr bwMode="auto">
            <a:xfrm flipV="1">
              <a:off x="1582982" y="1717640"/>
              <a:ext cx="1286251" cy="194665"/>
            </a:xfrm>
            <a:prstGeom prst="roundRect">
              <a:avLst>
                <a:gd name="adj" fmla="val 47091"/>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6" name="Freeform 48">
              <a:extLst>
                <a:ext uri="{FF2B5EF4-FFF2-40B4-BE49-F238E27FC236}">
                  <a16:creationId xmlns:a16="http://schemas.microsoft.com/office/drawing/2014/main" id="{EC37228A-DD90-4F7F-AF7A-AF3CC24F508C}"/>
                </a:ext>
              </a:extLst>
            </p:cNvPr>
            <p:cNvSpPr>
              <a:spLocks/>
            </p:cNvSpPr>
            <p:nvPr/>
          </p:nvSpPr>
          <p:spPr bwMode="auto">
            <a:xfrm flipV="1">
              <a:off x="1582982" y="1448304"/>
              <a:ext cx="1286251" cy="194665"/>
            </a:xfrm>
            <a:prstGeom prst="roundRect">
              <a:avLst>
                <a:gd name="adj" fmla="val 50000"/>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7" name="Freeform 49">
              <a:extLst>
                <a:ext uri="{FF2B5EF4-FFF2-40B4-BE49-F238E27FC236}">
                  <a16:creationId xmlns:a16="http://schemas.microsoft.com/office/drawing/2014/main" id="{28774053-738F-4045-B859-9CAC70251902}"/>
                </a:ext>
              </a:extLst>
            </p:cNvPr>
            <p:cNvSpPr>
              <a:spLocks/>
            </p:cNvSpPr>
            <p:nvPr/>
          </p:nvSpPr>
          <p:spPr bwMode="auto">
            <a:xfrm flipV="1">
              <a:off x="1900727" y="1132550"/>
              <a:ext cx="650762" cy="473631"/>
            </a:xfrm>
            <a:custGeom>
              <a:avLst/>
              <a:gdLst>
                <a:gd name="T0" fmla="*/ 4 w 49"/>
                <a:gd name="T1" fmla="*/ 0 h 36"/>
                <a:gd name="T2" fmla="*/ 3 w 49"/>
                <a:gd name="T3" fmla="*/ 0 h 36"/>
                <a:gd name="T4" fmla="*/ 0 w 49"/>
                <a:gd name="T5" fmla="*/ 12 h 36"/>
                <a:gd name="T6" fmla="*/ 24 w 49"/>
                <a:gd name="T7" fmla="*/ 36 h 36"/>
                <a:gd name="T8" fmla="*/ 49 w 49"/>
                <a:gd name="T9" fmla="*/ 12 h 36"/>
                <a:gd name="T10" fmla="*/ 46 w 49"/>
                <a:gd name="T11" fmla="*/ 0 h 36"/>
                <a:gd name="T12" fmla="*/ 4 w 49"/>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9" h="36">
                  <a:moveTo>
                    <a:pt x="4" y="0"/>
                  </a:moveTo>
                  <a:cubicBezTo>
                    <a:pt x="4" y="0"/>
                    <a:pt x="4" y="0"/>
                    <a:pt x="3" y="0"/>
                  </a:cubicBezTo>
                  <a:cubicBezTo>
                    <a:pt x="1" y="3"/>
                    <a:pt x="0" y="7"/>
                    <a:pt x="0" y="12"/>
                  </a:cubicBezTo>
                  <a:cubicBezTo>
                    <a:pt x="0" y="25"/>
                    <a:pt x="11" y="36"/>
                    <a:pt x="24" y="36"/>
                  </a:cubicBezTo>
                  <a:cubicBezTo>
                    <a:pt x="38" y="36"/>
                    <a:pt x="49" y="25"/>
                    <a:pt x="49" y="12"/>
                  </a:cubicBezTo>
                  <a:cubicBezTo>
                    <a:pt x="49" y="8"/>
                    <a:pt x="48" y="4"/>
                    <a:pt x="46" y="0"/>
                  </a:cubicBezTo>
                  <a:cubicBezTo>
                    <a:pt x="32" y="1"/>
                    <a:pt x="18" y="2"/>
                    <a:pt x="4" y="0"/>
                  </a:cubicBezTo>
                  <a:close/>
                </a:path>
              </a:pathLst>
            </a:cu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8" name="Freeform 47">
              <a:extLst>
                <a:ext uri="{FF2B5EF4-FFF2-40B4-BE49-F238E27FC236}">
                  <a16:creationId xmlns:a16="http://schemas.microsoft.com/office/drawing/2014/main" id="{2E042CBB-3D44-4122-A10C-0C82C23E46CC}"/>
                </a:ext>
              </a:extLst>
            </p:cNvPr>
            <p:cNvSpPr>
              <a:spLocks/>
            </p:cNvSpPr>
            <p:nvPr/>
          </p:nvSpPr>
          <p:spPr bwMode="auto">
            <a:xfrm flipV="1">
              <a:off x="1582982" y="1986976"/>
              <a:ext cx="1286251" cy="194665"/>
            </a:xfrm>
            <a:prstGeom prst="roundRect">
              <a:avLst>
                <a:gd name="adj" fmla="val 43512"/>
              </a:avLst>
            </a:prstGeom>
            <a:solidFill>
              <a:srgbClr val="64646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9" name="Rectangle 218">
              <a:extLst>
                <a:ext uri="{FF2B5EF4-FFF2-40B4-BE49-F238E27FC236}">
                  <a16:creationId xmlns:a16="http://schemas.microsoft.com/office/drawing/2014/main" id="{F3A1EC2B-C439-4787-9346-E344FA0E02F2}"/>
                </a:ext>
              </a:extLst>
            </p:cNvPr>
            <p:cNvSpPr/>
            <p:nvPr/>
          </p:nvSpPr>
          <p:spPr>
            <a:xfrm>
              <a:off x="2155711" y="0"/>
              <a:ext cx="140778" cy="1137890"/>
            </a:xfrm>
            <a:prstGeom prst="rect">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67" name="Group 66">
            <a:extLst>
              <a:ext uri="{FF2B5EF4-FFF2-40B4-BE49-F238E27FC236}">
                <a16:creationId xmlns:a16="http://schemas.microsoft.com/office/drawing/2014/main" id="{069CB4E6-8860-4DE8-8F57-0C020774BDEC}"/>
              </a:ext>
            </a:extLst>
          </p:cNvPr>
          <p:cNvGrpSpPr/>
          <p:nvPr/>
        </p:nvGrpSpPr>
        <p:grpSpPr>
          <a:xfrm>
            <a:off x="304881" y="1082571"/>
            <a:ext cx="11588588" cy="860401"/>
            <a:chOff x="609918" y="1439626"/>
            <a:chExt cx="10978514" cy="496860"/>
          </a:xfrm>
        </p:grpSpPr>
        <p:sp>
          <p:nvSpPr>
            <p:cNvPr id="68" name="Rectangle 67">
              <a:extLst>
                <a:ext uri="{FF2B5EF4-FFF2-40B4-BE49-F238E27FC236}">
                  <a16:creationId xmlns:a16="http://schemas.microsoft.com/office/drawing/2014/main" id="{FDB1B96D-13F7-40D5-AD39-1D1003AAFD55}"/>
                </a:ext>
              </a:extLst>
            </p:cNvPr>
            <p:cNvSpPr>
              <a:spLocks/>
            </p:cNvSpPr>
            <p:nvPr/>
          </p:nvSpPr>
          <p:spPr>
            <a:xfrm>
              <a:off x="609918" y="1439626"/>
              <a:ext cx="226864" cy="455961"/>
            </a:xfrm>
            <a:prstGeom prst="rect">
              <a:avLst/>
            </a:prstGeom>
            <a:solidFill>
              <a:schemeClr val="bg2"/>
            </a:solidFill>
            <a:ln w="19050">
              <a:noFill/>
              <a:bevel/>
            </a:ln>
          </p:spPr>
          <p:txBody>
            <a:bodyPr lIns="72000" tIns="36000" rIns="72000" bIns="36000" anchor="ctr">
              <a:noAutofit/>
            </a:bodyPr>
            <a:lstStyle/>
            <a:p>
              <a:pPr marL="0" marR="0" lvl="0" indent="0" algn="l" defTabSz="914400" rtl="0" eaLnBrk="1" fontAlgn="auto" latinLnBrk="0" hangingPunct="1">
                <a:lnSpc>
                  <a:spcPct val="85000"/>
                </a:lnSpc>
                <a:spcBef>
                  <a:spcPts val="0"/>
                </a:spcBef>
                <a:spcAft>
                  <a:spcPts val="600"/>
                </a:spcAft>
                <a:buClr>
                  <a:srgbClr val="FFD200"/>
                </a:buClr>
                <a:buSzPct val="70000"/>
                <a:buFontTx/>
                <a:buNone/>
                <a:tabLst/>
                <a:defRPr/>
              </a:pPr>
              <a:endParaRPr kumimoji="0" lang="en-IN" sz="1400" b="1" i="0" u="none" strike="noStrike" kern="1200" cap="none" spc="0" normalizeH="0" baseline="0" noProof="0" dirty="0">
                <a:ln>
                  <a:noFill/>
                </a:ln>
                <a:solidFill>
                  <a:srgbClr val="FFFFFF"/>
                </a:solidFill>
                <a:effectLst/>
                <a:uLnTx/>
                <a:uFillTx/>
                <a:latin typeface="EYInterstate Light" panose="02000506000000020004" pitchFamily="2" charset="0"/>
              </a:endParaRPr>
            </a:p>
          </p:txBody>
        </p:sp>
        <p:sp>
          <p:nvSpPr>
            <p:cNvPr id="70" name="Rectangle 69">
              <a:extLst>
                <a:ext uri="{FF2B5EF4-FFF2-40B4-BE49-F238E27FC236}">
                  <a16:creationId xmlns:a16="http://schemas.microsoft.com/office/drawing/2014/main" id="{E2846DA5-31BA-4D7A-B56E-55A330C7B101}"/>
                </a:ext>
              </a:extLst>
            </p:cNvPr>
            <p:cNvSpPr>
              <a:spLocks/>
            </p:cNvSpPr>
            <p:nvPr/>
          </p:nvSpPr>
          <p:spPr>
            <a:xfrm>
              <a:off x="11361568" y="1439626"/>
              <a:ext cx="226864" cy="455961"/>
            </a:xfrm>
            <a:prstGeom prst="rect">
              <a:avLst/>
            </a:prstGeom>
            <a:solidFill>
              <a:schemeClr val="bg2"/>
            </a:solidFill>
            <a:ln w="19050">
              <a:noFill/>
              <a:bevel/>
            </a:ln>
          </p:spPr>
          <p:txBody>
            <a:bodyPr lIns="72000" tIns="36000" rIns="72000" bIns="36000" anchor="ctr">
              <a:noAutofit/>
            </a:bodyPr>
            <a:lstStyle/>
            <a:p>
              <a:pPr marL="0" marR="0" lvl="0" indent="0" algn="l" defTabSz="914400" rtl="0" eaLnBrk="1" fontAlgn="auto" latinLnBrk="0" hangingPunct="1">
                <a:lnSpc>
                  <a:spcPct val="85000"/>
                </a:lnSpc>
                <a:spcBef>
                  <a:spcPts val="0"/>
                </a:spcBef>
                <a:spcAft>
                  <a:spcPts val="600"/>
                </a:spcAft>
                <a:buClr>
                  <a:srgbClr val="FFD200"/>
                </a:buClr>
                <a:buSzPct val="70000"/>
                <a:buFontTx/>
                <a:buNone/>
                <a:tabLst/>
                <a:defRPr/>
              </a:pPr>
              <a:endParaRPr kumimoji="0" lang="en-IN" sz="1400" b="1" i="0" u="none" strike="noStrike" kern="1200" cap="none" spc="0" normalizeH="0" baseline="0" noProof="0" dirty="0">
                <a:ln>
                  <a:noFill/>
                </a:ln>
                <a:solidFill>
                  <a:srgbClr val="FFFFFF"/>
                </a:solidFill>
                <a:effectLst/>
                <a:uLnTx/>
                <a:uFillTx/>
                <a:latin typeface="EYInterstate Light" panose="02000506000000020004" pitchFamily="2" charset="0"/>
              </a:endParaRPr>
            </a:p>
          </p:txBody>
        </p:sp>
        <p:sp>
          <p:nvSpPr>
            <p:cNvPr id="71" name="Rectangle 70">
              <a:extLst>
                <a:ext uri="{FF2B5EF4-FFF2-40B4-BE49-F238E27FC236}">
                  <a16:creationId xmlns:a16="http://schemas.microsoft.com/office/drawing/2014/main" id="{AE7A3C9A-9D30-4E37-8445-33A3E3F9ABC6}"/>
                </a:ext>
              </a:extLst>
            </p:cNvPr>
            <p:cNvSpPr>
              <a:spLocks/>
            </p:cNvSpPr>
            <p:nvPr/>
          </p:nvSpPr>
          <p:spPr>
            <a:xfrm>
              <a:off x="664267" y="1505607"/>
              <a:ext cx="10869816" cy="430879"/>
            </a:xfrm>
            <a:prstGeom prst="rect">
              <a:avLst/>
            </a:prstGeom>
            <a:solidFill>
              <a:srgbClr val="333333"/>
            </a:solidFill>
            <a:ln w="19050">
              <a:solidFill>
                <a:schemeClr val="bg2"/>
              </a:solidFill>
              <a:bevel/>
            </a:ln>
          </p:spPr>
          <p:txBody>
            <a:bodyPr lIns="72000" tIns="36000" rIns="72000" bIns="36000" anchor="ctr">
              <a:noAutofit/>
            </a:bodyPr>
            <a:lstStyle/>
            <a:p>
              <a:pPr lvl="0">
                <a:spcAft>
                  <a:spcPts val="300"/>
                </a:spcAft>
                <a:buClr>
                  <a:srgbClr val="FFD200"/>
                </a:buClr>
              </a:pPr>
              <a:r>
                <a:rPr lang="en-IN" sz="1300" b="1" dirty="0">
                  <a:solidFill>
                    <a:srgbClr val="FFFFFF"/>
                  </a:solidFill>
                  <a:latin typeface="EYInterstate Light" panose="02000506000000020004" pitchFamily="2" charset="0"/>
                </a:rPr>
                <a:t>Effectively harnessing ESG has significant implications for creating and retaining value. ESG has made its way into the investment criteria for many sophisticated investors in their screening process and is also being incorporated into the diligence program of  investment bankers and diligence practitioners. </a:t>
              </a:r>
              <a:endParaRPr kumimoji="0" lang="en-IN" sz="1300" b="1" i="0" u="none" strike="noStrike" kern="1200" cap="none" spc="0" normalizeH="0" baseline="0" noProof="0" dirty="0">
                <a:ln>
                  <a:noFill/>
                </a:ln>
                <a:solidFill>
                  <a:srgbClr val="FFFFFF"/>
                </a:solidFill>
                <a:effectLst/>
                <a:uLnTx/>
                <a:uFillTx/>
                <a:latin typeface="EYInterstate Light" panose="02000506000000020004" pitchFamily="2" charset="0"/>
              </a:endParaRPr>
            </a:p>
          </p:txBody>
        </p:sp>
      </p:grpSp>
      <p:grpSp>
        <p:nvGrpSpPr>
          <p:cNvPr id="4" name="Group 3">
            <a:extLst>
              <a:ext uri="{FF2B5EF4-FFF2-40B4-BE49-F238E27FC236}">
                <a16:creationId xmlns:a16="http://schemas.microsoft.com/office/drawing/2014/main" id="{D85F9CBF-0CB0-4ED4-9959-A981EBCE3878}"/>
              </a:ext>
            </a:extLst>
          </p:cNvPr>
          <p:cNvGrpSpPr/>
          <p:nvPr/>
        </p:nvGrpSpPr>
        <p:grpSpPr>
          <a:xfrm>
            <a:off x="419617" y="2137921"/>
            <a:ext cx="11416483" cy="3339511"/>
            <a:chOff x="566031" y="1474953"/>
            <a:chExt cx="11022402" cy="4846320"/>
          </a:xfrm>
        </p:grpSpPr>
        <p:sp>
          <p:nvSpPr>
            <p:cNvPr id="50" name="Rectangle 18">
              <a:extLst>
                <a:ext uri="{FF2B5EF4-FFF2-40B4-BE49-F238E27FC236}">
                  <a16:creationId xmlns:a16="http://schemas.microsoft.com/office/drawing/2014/main" id="{EA029FB3-4F56-4C13-8C86-EE95C61D0340}"/>
                </a:ext>
              </a:extLst>
            </p:cNvPr>
            <p:cNvSpPr/>
            <p:nvPr/>
          </p:nvSpPr>
          <p:spPr>
            <a:xfrm>
              <a:off x="5708651" y="1714500"/>
              <a:ext cx="5879782" cy="4229276"/>
            </a:xfrm>
            <a:prstGeom prst="rect">
              <a:avLst/>
            </a:prstGeom>
            <a:solidFill>
              <a:srgbClr val="747480">
                <a:alpha val="2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0" dirty="0">
                <a:solidFill>
                  <a:schemeClr val="tx1"/>
                </a:solidFill>
              </a:endParaRPr>
            </a:p>
          </p:txBody>
        </p:sp>
        <p:sp>
          <p:nvSpPr>
            <p:cNvPr id="51" name="Content Placeholder 3">
              <a:extLst>
                <a:ext uri="{FF2B5EF4-FFF2-40B4-BE49-F238E27FC236}">
                  <a16:creationId xmlns:a16="http://schemas.microsoft.com/office/drawing/2014/main" id="{86F2BA57-C272-4239-B99B-8390D48D44DE}"/>
                </a:ext>
              </a:extLst>
            </p:cNvPr>
            <p:cNvSpPr txBox="1">
              <a:spLocks/>
            </p:cNvSpPr>
            <p:nvPr/>
          </p:nvSpPr>
          <p:spPr>
            <a:xfrm>
              <a:off x="934496" y="2221352"/>
              <a:ext cx="4434315" cy="350648"/>
            </a:xfrm>
            <a:prstGeom prst="rect">
              <a:avLst/>
            </a:prstGeom>
            <a:ln>
              <a:noFill/>
            </a:ln>
          </p:spPr>
          <p:txBody>
            <a:bodyPr vert="horz" lIns="0" tIns="0" rIns="0" bIns="0" rtlCol="0" anchor="ctr"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600"/>
                </a:spcBef>
                <a:spcAft>
                  <a:spcPts val="600"/>
                </a:spcAft>
                <a:buNone/>
              </a:pPr>
              <a:r>
                <a:rPr lang="en-US" sz="1200" kern="0" dirty="0">
                  <a:solidFill>
                    <a:srgbClr val="FFFFFF"/>
                  </a:solidFill>
                </a:rPr>
                <a:t>Increased investor confidence and access to lower cost capital</a:t>
              </a:r>
              <a:endParaRPr lang="en-US" sz="1200" dirty="0">
                <a:solidFill>
                  <a:srgbClr val="FFFFFF"/>
                </a:solidFill>
                <a:latin typeface="+mn-lt"/>
              </a:endParaRPr>
            </a:p>
          </p:txBody>
        </p:sp>
        <p:sp>
          <p:nvSpPr>
            <p:cNvPr id="52" name="Rectangle 20">
              <a:extLst>
                <a:ext uri="{FF2B5EF4-FFF2-40B4-BE49-F238E27FC236}">
                  <a16:creationId xmlns:a16="http://schemas.microsoft.com/office/drawing/2014/main" id="{15BCA051-463C-48C8-BBF9-1DA018B1A840}"/>
                </a:ext>
              </a:extLst>
            </p:cNvPr>
            <p:cNvSpPr/>
            <p:nvPr/>
          </p:nvSpPr>
          <p:spPr>
            <a:xfrm>
              <a:off x="590550" y="2063883"/>
              <a:ext cx="466725" cy="627951"/>
            </a:xfrm>
            <a:prstGeom prst="rect">
              <a:avLst/>
            </a:prstGeom>
          </p:spPr>
          <p:txBody>
            <a:bodyPr wrap="square" lIns="0" tIns="0" rIns="0" bIns="0">
              <a:spAutoFit/>
            </a:bodyPr>
            <a:lstStyle/>
            <a:p>
              <a:pPr marL="45720"/>
              <a:r>
                <a:rPr lang="en-US" sz="3200" dirty="0">
                  <a:solidFill>
                    <a:srgbClr val="FFE600"/>
                  </a:solidFill>
                </a:rPr>
                <a:t>1</a:t>
              </a:r>
              <a:endParaRPr lang="en-US" sz="3200" dirty="0">
                <a:solidFill>
                  <a:srgbClr val="FFE600"/>
                </a:solidFill>
                <a:latin typeface="EYInterstate" panose="02000503020000020004" pitchFamily="2" charset="0"/>
                <a:ea typeface="Times New Roman" panose="02020603050405020304" pitchFamily="18" charset="0"/>
                <a:cs typeface="Times New Roman" panose="02020603050405020304" pitchFamily="18" charset="0"/>
              </a:endParaRPr>
            </a:p>
          </p:txBody>
        </p:sp>
        <p:sp>
          <p:nvSpPr>
            <p:cNvPr id="53" name="Rectangle 21">
              <a:extLst>
                <a:ext uri="{FF2B5EF4-FFF2-40B4-BE49-F238E27FC236}">
                  <a16:creationId xmlns:a16="http://schemas.microsoft.com/office/drawing/2014/main" id="{0B9CABE4-AF47-4237-BC23-D722EF5E91E2}"/>
                </a:ext>
              </a:extLst>
            </p:cNvPr>
            <p:cNvSpPr/>
            <p:nvPr/>
          </p:nvSpPr>
          <p:spPr>
            <a:xfrm>
              <a:off x="590550" y="4171349"/>
              <a:ext cx="466725" cy="627951"/>
            </a:xfrm>
            <a:prstGeom prst="rect">
              <a:avLst/>
            </a:prstGeom>
          </p:spPr>
          <p:txBody>
            <a:bodyPr wrap="square" lIns="0" tIns="0" rIns="0" bIns="0">
              <a:spAutoFit/>
            </a:bodyPr>
            <a:lstStyle/>
            <a:p>
              <a:pPr marL="45720"/>
              <a:r>
                <a:rPr lang="en-US" sz="3200" dirty="0">
                  <a:solidFill>
                    <a:srgbClr val="FFE600"/>
                  </a:solidFill>
                </a:rPr>
                <a:t>4</a:t>
              </a:r>
              <a:endParaRPr lang="en-US" sz="3200" dirty="0">
                <a:solidFill>
                  <a:srgbClr val="FFE600"/>
                </a:solidFill>
                <a:latin typeface="EYInterstate" panose="02000503020000020004" pitchFamily="2" charset="0"/>
                <a:ea typeface="Times New Roman" panose="02020603050405020304" pitchFamily="18" charset="0"/>
                <a:cs typeface="Times New Roman" panose="02020603050405020304" pitchFamily="18" charset="0"/>
              </a:endParaRPr>
            </a:p>
          </p:txBody>
        </p:sp>
        <p:sp>
          <p:nvSpPr>
            <p:cNvPr id="55" name="Content Placeholder 3">
              <a:extLst>
                <a:ext uri="{FF2B5EF4-FFF2-40B4-BE49-F238E27FC236}">
                  <a16:creationId xmlns:a16="http://schemas.microsoft.com/office/drawing/2014/main" id="{EFEA0B0F-72BF-48A2-ADB6-2712E5B78FAB}"/>
                </a:ext>
              </a:extLst>
            </p:cNvPr>
            <p:cNvSpPr txBox="1">
              <a:spLocks/>
            </p:cNvSpPr>
            <p:nvPr/>
          </p:nvSpPr>
          <p:spPr>
            <a:xfrm>
              <a:off x="960117" y="4245099"/>
              <a:ext cx="3869058" cy="545881"/>
            </a:xfrm>
            <a:prstGeom prst="rect">
              <a:avLst/>
            </a:prstGeom>
            <a:ln>
              <a:noFill/>
            </a:ln>
          </p:spPr>
          <p:txBody>
            <a:bodyPr vert="horz" lIns="0" tIns="0" rIns="0" bIns="0" rtlCol="0" anchor="ctr"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600"/>
                </a:spcBef>
                <a:spcAft>
                  <a:spcPts val="600"/>
                </a:spcAft>
                <a:buNone/>
              </a:pPr>
              <a:r>
                <a:rPr lang="en-US" sz="1200" kern="0" dirty="0">
                  <a:solidFill>
                    <a:srgbClr val="FFFFFF"/>
                  </a:solidFill>
                  <a:latin typeface="+mn-lt"/>
                </a:rPr>
                <a:t>Government incentives</a:t>
              </a:r>
              <a:endParaRPr lang="en-US" sz="1200" dirty="0">
                <a:solidFill>
                  <a:srgbClr val="FFFFFF"/>
                </a:solidFill>
                <a:latin typeface="+mn-lt"/>
              </a:endParaRPr>
            </a:p>
          </p:txBody>
        </p:sp>
        <p:sp>
          <p:nvSpPr>
            <p:cNvPr id="56" name="Rectangle 23">
              <a:extLst>
                <a:ext uri="{FF2B5EF4-FFF2-40B4-BE49-F238E27FC236}">
                  <a16:creationId xmlns:a16="http://schemas.microsoft.com/office/drawing/2014/main" id="{0085A508-DA88-40EE-81CC-9C911DB6421C}"/>
                </a:ext>
              </a:extLst>
            </p:cNvPr>
            <p:cNvSpPr/>
            <p:nvPr/>
          </p:nvSpPr>
          <p:spPr>
            <a:xfrm>
              <a:off x="590550" y="4873838"/>
              <a:ext cx="466725" cy="627951"/>
            </a:xfrm>
            <a:prstGeom prst="rect">
              <a:avLst/>
            </a:prstGeom>
          </p:spPr>
          <p:txBody>
            <a:bodyPr wrap="square" lIns="0" tIns="0" rIns="0" bIns="0">
              <a:spAutoFit/>
            </a:bodyPr>
            <a:lstStyle/>
            <a:p>
              <a:pPr marL="45720"/>
              <a:r>
                <a:rPr lang="en-US" sz="3200" dirty="0">
                  <a:solidFill>
                    <a:srgbClr val="FFE600"/>
                  </a:solidFill>
                </a:rPr>
                <a:t>5</a:t>
              </a:r>
              <a:endParaRPr lang="en-US" sz="3200" dirty="0">
                <a:solidFill>
                  <a:srgbClr val="FFE600"/>
                </a:solidFill>
                <a:latin typeface="EYInterstate" panose="02000503020000020004" pitchFamily="2" charset="0"/>
                <a:ea typeface="Times New Roman" panose="02020603050405020304" pitchFamily="18" charset="0"/>
                <a:cs typeface="Times New Roman" panose="02020603050405020304" pitchFamily="18" charset="0"/>
              </a:endParaRPr>
            </a:p>
          </p:txBody>
        </p:sp>
        <p:sp>
          <p:nvSpPr>
            <p:cNvPr id="57" name="Content Placeholder 3">
              <a:extLst>
                <a:ext uri="{FF2B5EF4-FFF2-40B4-BE49-F238E27FC236}">
                  <a16:creationId xmlns:a16="http://schemas.microsoft.com/office/drawing/2014/main" id="{9C27E095-2319-4F07-8CA0-15B01307F3AF}"/>
                </a:ext>
              </a:extLst>
            </p:cNvPr>
            <p:cNvSpPr txBox="1">
              <a:spLocks/>
            </p:cNvSpPr>
            <p:nvPr/>
          </p:nvSpPr>
          <p:spPr>
            <a:xfrm>
              <a:off x="947002" y="5003816"/>
              <a:ext cx="4158391" cy="456663"/>
            </a:xfrm>
            <a:prstGeom prst="rect">
              <a:avLst/>
            </a:prstGeom>
            <a:ln>
              <a:noFill/>
            </a:ln>
          </p:spPr>
          <p:txBody>
            <a:bodyPr vert="horz" lIns="0" tIns="0" rIns="0" bIns="0" rtlCol="0" anchor="ctr"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600"/>
                </a:spcBef>
                <a:spcAft>
                  <a:spcPts val="600"/>
                </a:spcAft>
                <a:buNone/>
              </a:pPr>
              <a:r>
                <a:rPr lang="en-US" sz="1200" kern="0" dirty="0">
                  <a:solidFill>
                    <a:srgbClr val="FFFFFF"/>
                  </a:solidFill>
                </a:rPr>
                <a:t>Improved talent acquisition, retention and employee morale</a:t>
              </a:r>
              <a:endParaRPr lang="en-US" sz="1200" dirty="0">
                <a:solidFill>
                  <a:srgbClr val="FFFFFF"/>
                </a:solidFill>
                <a:latin typeface="+mn-lt"/>
              </a:endParaRPr>
            </a:p>
          </p:txBody>
        </p:sp>
        <p:sp>
          <p:nvSpPr>
            <p:cNvPr id="58" name="Rectangle 25">
              <a:extLst>
                <a:ext uri="{FF2B5EF4-FFF2-40B4-BE49-F238E27FC236}">
                  <a16:creationId xmlns:a16="http://schemas.microsoft.com/office/drawing/2014/main" id="{9E741EE2-CB0E-4814-9D64-25D42739C04C}"/>
                </a:ext>
              </a:extLst>
            </p:cNvPr>
            <p:cNvSpPr/>
            <p:nvPr/>
          </p:nvSpPr>
          <p:spPr>
            <a:xfrm>
              <a:off x="590550" y="5570989"/>
              <a:ext cx="466725" cy="627952"/>
            </a:xfrm>
            <a:prstGeom prst="rect">
              <a:avLst/>
            </a:prstGeom>
          </p:spPr>
          <p:txBody>
            <a:bodyPr wrap="square" lIns="0" tIns="0" rIns="0" bIns="0">
              <a:spAutoFit/>
            </a:bodyPr>
            <a:lstStyle/>
            <a:p>
              <a:pPr marL="45720"/>
              <a:r>
                <a:rPr lang="en-US" sz="3200" dirty="0">
                  <a:solidFill>
                    <a:srgbClr val="FFE600"/>
                  </a:solidFill>
                </a:rPr>
                <a:t>6</a:t>
              </a:r>
              <a:endParaRPr lang="en-US" sz="3200" dirty="0">
                <a:solidFill>
                  <a:srgbClr val="FFE600"/>
                </a:solidFill>
                <a:latin typeface="EYInterstate" panose="02000503020000020004" pitchFamily="2" charset="0"/>
                <a:ea typeface="Times New Roman" panose="02020603050405020304" pitchFamily="18" charset="0"/>
                <a:cs typeface="Times New Roman" panose="02020603050405020304" pitchFamily="18" charset="0"/>
              </a:endParaRPr>
            </a:p>
          </p:txBody>
        </p:sp>
        <p:sp>
          <p:nvSpPr>
            <p:cNvPr id="59" name="Content Placeholder 3">
              <a:extLst>
                <a:ext uri="{FF2B5EF4-FFF2-40B4-BE49-F238E27FC236}">
                  <a16:creationId xmlns:a16="http://schemas.microsoft.com/office/drawing/2014/main" id="{29607CDB-7B1C-44FF-9CE2-47A65C1ED2B9}"/>
                </a:ext>
              </a:extLst>
            </p:cNvPr>
            <p:cNvSpPr txBox="1">
              <a:spLocks/>
            </p:cNvSpPr>
            <p:nvPr/>
          </p:nvSpPr>
          <p:spPr>
            <a:xfrm>
              <a:off x="960117" y="5612025"/>
              <a:ext cx="3869058" cy="545881"/>
            </a:xfrm>
            <a:prstGeom prst="rect">
              <a:avLst/>
            </a:prstGeom>
            <a:ln>
              <a:noFill/>
            </a:ln>
          </p:spPr>
          <p:txBody>
            <a:bodyPr vert="horz" lIns="0" tIns="0" rIns="0" bIns="0" rtlCol="0" anchor="ctr"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600"/>
                </a:spcBef>
                <a:spcAft>
                  <a:spcPts val="600"/>
                </a:spcAft>
                <a:buNone/>
              </a:pPr>
              <a:r>
                <a:rPr lang="en-US" sz="1200" dirty="0">
                  <a:solidFill>
                    <a:srgbClr val="FFFFFF"/>
                  </a:solidFill>
                  <a:latin typeface="+mn-lt"/>
                </a:rPr>
                <a:t>Long-term value creation</a:t>
              </a:r>
            </a:p>
          </p:txBody>
        </p:sp>
        <p:cxnSp>
          <p:nvCxnSpPr>
            <p:cNvPr id="60" name="Straight Connector 27">
              <a:extLst>
                <a:ext uri="{FF2B5EF4-FFF2-40B4-BE49-F238E27FC236}">
                  <a16:creationId xmlns:a16="http://schemas.microsoft.com/office/drawing/2014/main" id="{9AA54C4A-610F-4120-8D8E-DA6FB5D3CC6F}"/>
                </a:ext>
              </a:extLst>
            </p:cNvPr>
            <p:cNvCxnSpPr>
              <a:cxnSpLocks/>
            </p:cNvCxnSpPr>
            <p:nvPr/>
          </p:nvCxnSpPr>
          <p:spPr>
            <a:xfrm>
              <a:off x="5708650" y="1474953"/>
              <a:ext cx="0" cy="484632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61" name="Content Placeholder 4">
              <a:extLst>
                <a:ext uri="{FF2B5EF4-FFF2-40B4-BE49-F238E27FC236}">
                  <a16:creationId xmlns:a16="http://schemas.microsoft.com/office/drawing/2014/main" id="{877D71CD-C3AE-4E73-89C9-283E1C6826A5}"/>
                </a:ext>
              </a:extLst>
            </p:cNvPr>
            <p:cNvSpPr txBox="1">
              <a:spLocks/>
            </p:cNvSpPr>
            <p:nvPr/>
          </p:nvSpPr>
          <p:spPr>
            <a:xfrm>
              <a:off x="6022975" y="2535186"/>
              <a:ext cx="2460279" cy="3428963"/>
            </a:xfrm>
            <a:prstGeom prst="rect">
              <a:avLst/>
            </a:prstGeom>
          </p:spPr>
          <p:txBody>
            <a:bodyPr vert="horz" lIns="0" tIns="0" rIns="0" bIns="0" numCol="1" rtlCol="0" anchor="t" anchorCtr="0">
              <a:noAutofit/>
            </a:bodyPr>
            <a:lstStyle>
              <a:defPPr>
                <a:defRPr lang="en-US"/>
              </a:defPPr>
              <a:lvl1pPr marL="356616" indent="-356616">
                <a:spcBef>
                  <a:spcPct val="20000"/>
                </a:spcBef>
                <a:buClr>
                  <a:schemeClr val="tx2"/>
                </a:buClr>
                <a:buSzPct val="110000"/>
                <a:buFont typeface="EYInterstate Light" panose="02000506000000020004" pitchFamily="2" charset="0"/>
                <a:buChar char="•"/>
                <a:defRPr sz="1600">
                  <a:solidFill>
                    <a:schemeClr val="bg1"/>
                  </a:solidFill>
                  <a:latin typeface="EYInterstate Light" panose="02000506000000020004" pitchFamily="2" charset="0"/>
                </a:defRPr>
              </a:lvl1pPr>
              <a:lvl2pPr marL="356616" indent="0">
                <a:spcBef>
                  <a:spcPct val="20000"/>
                </a:spcBef>
                <a:buClr>
                  <a:schemeClr val="tx2"/>
                </a:buClr>
                <a:buSzPct val="110000"/>
                <a:buFont typeface="EYInterstate Light" panose="02000506000000020004" pitchFamily="2" charset="0"/>
                <a:buNone/>
                <a:defRPr>
                  <a:solidFill>
                    <a:schemeClr val="bg1"/>
                  </a:solidFill>
                  <a:latin typeface="EYInterstate Light" panose="02000506000000020004" pitchFamily="2" charset="0"/>
                </a:defRPr>
              </a:lvl2pPr>
              <a:lvl3pPr marL="713232" indent="0">
                <a:spcBef>
                  <a:spcPct val="20000"/>
                </a:spcBef>
                <a:buClr>
                  <a:schemeClr val="tx2"/>
                </a:buClr>
                <a:buSzPct val="110000"/>
                <a:buFont typeface="EYInterstate Light" panose="02000506000000020004" pitchFamily="2" charset="0"/>
                <a:buNone/>
                <a:defRPr sz="1600">
                  <a:solidFill>
                    <a:schemeClr val="bg1"/>
                  </a:solidFill>
                  <a:latin typeface="EYInterstate Light" panose="02000506000000020004" pitchFamily="2" charset="0"/>
                </a:defRPr>
              </a:lvl3pPr>
              <a:lvl4pPr marL="1069848" indent="0">
                <a:spcBef>
                  <a:spcPct val="20000"/>
                </a:spcBef>
                <a:buClr>
                  <a:schemeClr val="tx2"/>
                </a:buClr>
                <a:buSzPct val="110000"/>
                <a:buFont typeface="EYInterstate Light" panose="02000506000000020004" pitchFamily="2" charset="0"/>
                <a:buNone/>
                <a:defRPr sz="1400">
                  <a:solidFill>
                    <a:schemeClr val="bg1"/>
                  </a:solidFill>
                  <a:latin typeface="EYInterstate Light" panose="02000506000000020004" pitchFamily="2" charset="0"/>
                </a:defRPr>
              </a:lvl4pPr>
              <a:lvl5pPr marL="1426464" indent="0">
                <a:spcBef>
                  <a:spcPct val="20000"/>
                </a:spcBef>
                <a:buClr>
                  <a:schemeClr val="tx2"/>
                </a:buClr>
                <a:buSzPct val="110000"/>
                <a:buFont typeface="EYInterstate Light" panose="02000506000000020004" pitchFamily="2" charset="0"/>
                <a:buNone/>
                <a:defRPr sz="1200">
                  <a:solidFill>
                    <a:schemeClr val="bg1"/>
                  </a:solidFill>
                  <a:latin typeface="EYInterstate Light" panose="02000506000000020004" pitchFamily="2"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7800" lvl="0" indent="-177800">
                <a:lnSpc>
                  <a:spcPct val="110000"/>
                </a:lnSpc>
                <a:spcBef>
                  <a:spcPts val="1800"/>
                </a:spcBef>
                <a:buClr>
                  <a:srgbClr val="FFE600"/>
                </a:buClr>
                <a:buSzPct val="70000"/>
                <a:buFont typeface="Arial" panose="020B0604020202020204" pitchFamily="34" charset="0"/>
                <a:buChar char="►"/>
                <a:defRPr/>
              </a:pPr>
              <a:r>
                <a:rPr lang="en-US" sz="1200" dirty="0"/>
                <a:t>Climate change in focus given the observable increase in severity and frequency of wind storms</a:t>
              </a:r>
            </a:p>
            <a:p>
              <a:pPr marL="177800" lvl="0" indent="-177800">
                <a:lnSpc>
                  <a:spcPct val="110000"/>
                </a:lnSpc>
                <a:spcBef>
                  <a:spcPts val="1800"/>
                </a:spcBef>
                <a:buClr>
                  <a:srgbClr val="FFE600"/>
                </a:buClr>
                <a:buSzPct val="70000"/>
                <a:buFont typeface="Arial" panose="020B0604020202020204" pitchFamily="34" charset="0"/>
                <a:buChar char="►"/>
                <a:defRPr/>
              </a:pPr>
              <a:r>
                <a:rPr lang="en-US" sz="1200" dirty="0"/>
                <a:t>Barbados has embarked on a plan to achieve 100% renewable energy by 2030. Jamaica also has set targets to generate 30% of electricity from alternative sources by 2030 and 50% by 2037</a:t>
              </a:r>
            </a:p>
          </p:txBody>
        </p:sp>
        <p:sp>
          <p:nvSpPr>
            <p:cNvPr id="62" name="Content Placeholder 4">
              <a:extLst>
                <a:ext uri="{FF2B5EF4-FFF2-40B4-BE49-F238E27FC236}">
                  <a16:creationId xmlns:a16="http://schemas.microsoft.com/office/drawing/2014/main" id="{7948257C-9AC0-4225-8462-9ED320947FC7}"/>
                </a:ext>
              </a:extLst>
            </p:cNvPr>
            <p:cNvSpPr txBox="1">
              <a:spLocks/>
            </p:cNvSpPr>
            <p:nvPr/>
          </p:nvSpPr>
          <p:spPr>
            <a:xfrm>
              <a:off x="8778877" y="2446286"/>
              <a:ext cx="2613023" cy="3428963"/>
            </a:xfrm>
            <a:prstGeom prst="rect">
              <a:avLst/>
            </a:prstGeom>
          </p:spPr>
          <p:txBody>
            <a:bodyPr vert="horz" lIns="0" tIns="0" rIns="0" bIns="0" numCol="1" rtlCol="0" anchor="t" anchorCtr="0">
              <a:noAutofit/>
            </a:bodyPr>
            <a:lstStyle>
              <a:defPPr>
                <a:defRPr lang="en-US"/>
              </a:defPPr>
              <a:lvl1pPr marL="177800" lvl="0" indent="-177800">
                <a:lnSpc>
                  <a:spcPct val="110000"/>
                </a:lnSpc>
                <a:spcBef>
                  <a:spcPts val="1800"/>
                </a:spcBef>
                <a:buClr>
                  <a:srgbClr val="FFE600"/>
                </a:buClr>
                <a:buSzPct val="70000"/>
                <a:buFont typeface="Arial" panose="020B0604020202020204" pitchFamily="34" charset="0"/>
                <a:buChar char="►"/>
                <a:defRPr sz="1200">
                  <a:solidFill>
                    <a:schemeClr val="bg1"/>
                  </a:solidFill>
                </a:defRPr>
              </a:lvl1pPr>
              <a:lvl2pPr marL="356616" indent="0">
                <a:spcBef>
                  <a:spcPct val="20000"/>
                </a:spcBef>
                <a:buClr>
                  <a:schemeClr val="tx2"/>
                </a:buClr>
                <a:buSzPct val="110000"/>
                <a:buFont typeface="EYInterstate Light" panose="02000506000000020004" pitchFamily="2" charset="0"/>
                <a:buNone/>
                <a:defRPr>
                  <a:solidFill>
                    <a:schemeClr val="bg1"/>
                  </a:solidFill>
                  <a:latin typeface="EYInterstate Light" panose="02000506000000020004" pitchFamily="2" charset="0"/>
                </a:defRPr>
              </a:lvl2pPr>
              <a:lvl3pPr marL="713232" indent="0">
                <a:spcBef>
                  <a:spcPct val="20000"/>
                </a:spcBef>
                <a:buClr>
                  <a:schemeClr val="tx2"/>
                </a:buClr>
                <a:buSzPct val="110000"/>
                <a:buFont typeface="EYInterstate Light" panose="02000506000000020004" pitchFamily="2" charset="0"/>
                <a:buNone/>
                <a:defRPr sz="1600">
                  <a:solidFill>
                    <a:schemeClr val="bg1"/>
                  </a:solidFill>
                  <a:latin typeface="EYInterstate Light" panose="02000506000000020004" pitchFamily="2" charset="0"/>
                </a:defRPr>
              </a:lvl3pPr>
              <a:lvl4pPr marL="1069848" indent="0">
                <a:spcBef>
                  <a:spcPct val="20000"/>
                </a:spcBef>
                <a:buClr>
                  <a:schemeClr val="tx2"/>
                </a:buClr>
                <a:buSzPct val="110000"/>
                <a:buFont typeface="EYInterstate Light" panose="02000506000000020004" pitchFamily="2" charset="0"/>
                <a:buNone/>
                <a:defRPr sz="1400">
                  <a:solidFill>
                    <a:schemeClr val="bg1"/>
                  </a:solidFill>
                  <a:latin typeface="EYInterstate Light" panose="02000506000000020004" pitchFamily="2" charset="0"/>
                </a:defRPr>
              </a:lvl4pPr>
              <a:lvl5pPr marL="1426464" indent="0">
                <a:spcBef>
                  <a:spcPct val="20000"/>
                </a:spcBef>
                <a:buClr>
                  <a:schemeClr val="tx2"/>
                </a:buClr>
                <a:buSzPct val="110000"/>
                <a:buFont typeface="EYInterstate Light" panose="02000506000000020004" pitchFamily="2" charset="0"/>
                <a:buNone/>
                <a:defRPr sz="1200">
                  <a:solidFill>
                    <a:schemeClr val="bg1"/>
                  </a:solidFill>
                  <a:latin typeface="EYInterstate Light" panose="02000506000000020004" pitchFamily="2"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endParaRPr lang="en-US" sz="1050" dirty="0"/>
            </a:p>
          </p:txBody>
        </p:sp>
        <p:sp>
          <p:nvSpPr>
            <p:cNvPr id="63" name="Rectangle 30">
              <a:extLst>
                <a:ext uri="{FF2B5EF4-FFF2-40B4-BE49-F238E27FC236}">
                  <a16:creationId xmlns:a16="http://schemas.microsoft.com/office/drawing/2014/main" id="{51C584C6-08CB-4F6E-B64F-61F841A28C0F}"/>
                </a:ext>
              </a:extLst>
            </p:cNvPr>
            <p:cNvSpPr/>
            <p:nvPr/>
          </p:nvSpPr>
          <p:spPr>
            <a:xfrm>
              <a:off x="590550" y="3468860"/>
              <a:ext cx="466725" cy="627952"/>
            </a:xfrm>
            <a:prstGeom prst="rect">
              <a:avLst/>
            </a:prstGeom>
          </p:spPr>
          <p:txBody>
            <a:bodyPr wrap="square" lIns="0" tIns="0" rIns="0" bIns="0">
              <a:spAutoFit/>
            </a:bodyPr>
            <a:lstStyle/>
            <a:p>
              <a:pPr marL="45720"/>
              <a:r>
                <a:rPr lang="en-US" sz="3200" dirty="0">
                  <a:solidFill>
                    <a:srgbClr val="FFE600"/>
                  </a:solidFill>
                </a:rPr>
                <a:t>3</a:t>
              </a:r>
              <a:endParaRPr lang="en-US" sz="3200" dirty="0">
                <a:solidFill>
                  <a:srgbClr val="FFE600"/>
                </a:solidFill>
                <a:latin typeface="EYInterstate" panose="02000503020000020004" pitchFamily="2" charset="0"/>
                <a:ea typeface="Times New Roman" panose="02020603050405020304" pitchFamily="18" charset="0"/>
                <a:cs typeface="Times New Roman" panose="02020603050405020304" pitchFamily="18" charset="0"/>
              </a:endParaRPr>
            </a:p>
          </p:txBody>
        </p:sp>
        <p:sp>
          <p:nvSpPr>
            <p:cNvPr id="64" name="Content Placeholder 3">
              <a:extLst>
                <a:ext uri="{FF2B5EF4-FFF2-40B4-BE49-F238E27FC236}">
                  <a16:creationId xmlns:a16="http://schemas.microsoft.com/office/drawing/2014/main" id="{3FF5B851-476A-407E-B48F-6B5BA522EA1E}"/>
                </a:ext>
              </a:extLst>
            </p:cNvPr>
            <p:cNvSpPr txBox="1">
              <a:spLocks/>
            </p:cNvSpPr>
            <p:nvPr/>
          </p:nvSpPr>
          <p:spPr>
            <a:xfrm>
              <a:off x="929667" y="3509896"/>
              <a:ext cx="4540858" cy="545881"/>
            </a:xfrm>
            <a:prstGeom prst="rect">
              <a:avLst/>
            </a:prstGeom>
            <a:ln>
              <a:noFill/>
            </a:ln>
          </p:spPr>
          <p:txBody>
            <a:bodyPr vert="horz" lIns="0" tIns="0" rIns="0" bIns="0" rtlCol="0" anchor="ctr"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600"/>
                </a:spcBef>
                <a:spcAft>
                  <a:spcPts val="600"/>
                </a:spcAft>
                <a:buNone/>
              </a:pPr>
              <a:r>
                <a:rPr lang="en-US" sz="1200" kern="0" dirty="0">
                  <a:solidFill>
                    <a:srgbClr val="FFFFFF"/>
                  </a:solidFill>
                </a:rPr>
                <a:t>Risk mitigation </a:t>
              </a:r>
              <a:endParaRPr lang="en-US" sz="1200" dirty="0">
                <a:solidFill>
                  <a:srgbClr val="FFFFFF"/>
                </a:solidFill>
                <a:latin typeface="+mn-lt"/>
              </a:endParaRPr>
            </a:p>
          </p:txBody>
        </p:sp>
        <p:sp>
          <p:nvSpPr>
            <p:cNvPr id="65" name="Rectangle 32">
              <a:extLst>
                <a:ext uri="{FF2B5EF4-FFF2-40B4-BE49-F238E27FC236}">
                  <a16:creationId xmlns:a16="http://schemas.microsoft.com/office/drawing/2014/main" id="{30F2207B-A247-45E1-BB60-7FE51BCB798C}"/>
                </a:ext>
              </a:extLst>
            </p:cNvPr>
            <p:cNvSpPr/>
            <p:nvPr/>
          </p:nvSpPr>
          <p:spPr>
            <a:xfrm>
              <a:off x="590550" y="2761777"/>
              <a:ext cx="466725" cy="627952"/>
            </a:xfrm>
            <a:prstGeom prst="rect">
              <a:avLst/>
            </a:prstGeom>
          </p:spPr>
          <p:txBody>
            <a:bodyPr wrap="square" lIns="0" tIns="0" rIns="0" bIns="0">
              <a:spAutoFit/>
            </a:bodyPr>
            <a:lstStyle/>
            <a:p>
              <a:pPr marL="45720"/>
              <a:r>
                <a:rPr lang="en-US" sz="3200" dirty="0">
                  <a:solidFill>
                    <a:srgbClr val="FFE600"/>
                  </a:solidFill>
                </a:rPr>
                <a:t>2</a:t>
              </a:r>
              <a:endParaRPr lang="en-US" sz="3200" dirty="0">
                <a:solidFill>
                  <a:srgbClr val="FFE600"/>
                </a:solidFill>
                <a:latin typeface="EYInterstate" panose="02000503020000020004" pitchFamily="2" charset="0"/>
                <a:ea typeface="Times New Roman" panose="02020603050405020304" pitchFamily="18" charset="0"/>
                <a:cs typeface="Times New Roman" panose="02020603050405020304" pitchFamily="18" charset="0"/>
              </a:endParaRPr>
            </a:p>
          </p:txBody>
        </p:sp>
        <p:sp>
          <p:nvSpPr>
            <p:cNvPr id="66" name="Content Placeholder 3">
              <a:extLst>
                <a:ext uri="{FF2B5EF4-FFF2-40B4-BE49-F238E27FC236}">
                  <a16:creationId xmlns:a16="http://schemas.microsoft.com/office/drawing/2014/main" id="{7F758B32-43DB-4693-9678-1137C617E94B}"/>
                </a:ext>
              </a:extLst>
            </p:cNvPr>
            <p:cNvSpPr txBox="1">
              <a:spLocks/>
            </p:cNvSpPr>
            <p:nvPr/>
          </p:nvSpPr>
          <p:spPr>
            <a:xfrm>
              <a:off x="960117" y="2802813"/>
              <a:ext cx="3869058" cy="545881"/>
            </a:xfrm>
            <a:prstGeom prst="rect">
              <a:avLst/>
            </a:prstGeom>
            <a:ln>
              <a:noFill/>
            </a:ln>
          </p:spPr>
          <p:txBody>
            <a:bodyPr vert="horz" lIns="0" tIns="0" rIns="0" bIns="0" rtlCol="0" anchor="ctr"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600"/>
                </a:spcBef>
                <a:spcAft>
                  <a:spcPts val="600"/>
                </a:spcAft>
                <a:buNone/>
              </a:pPr>
              <a:r>
                <a:rPr lang="en-US" sz="1200" kern="0" dirty="0">
                  <a:solidFill>
                    <a:srgbClr val="FFFFFF"/>
                  </a:solidFill>
                </a:rPr>
                <a:t>Improved brand image</a:t>
              </a:r>
              <a:endParaRPr lang="en-US" sz="1200" dirty="0">
                <a:solidFill>
                  <a:srgbClr val="FFFFFF"/>
                </a:solidFill>
                <a:latin typeface="+mn-lt"/>
              </a:endParaRPr>
            </a:p>
          </p:txBody>
        </p:sp>
        <p:sp>
          <p:nvSpPr>
            <p:cNvPr id="72" name="Rectangle 71">
              <a:extLst>
                <a:ext uri="{FF2B5EF4-FFF2-40B4-BE49-F238E27FC236}">
                  <a16:creationId xmlns:a16="http://schemas.microsoft.com/office/drawing/2014/main" id="{D94EC240-1F70-422D-9861-1CBBF1CC6115}"/>
                </a:ext>
              </a:extLst>
            </p:cNvPr>
            <p:cNvSpPr/>
            <p:nvPr/>
          </p:nvSpPr>
          <p:spPr>
            <a:xfrm>
              <a:off x="566031" y="1524228"/>
              <a:ext cx="2860156" cy="351260"/>
            </a:xfrm>
            <a:prstGeom prst="rect">
              <a:avLst/>
            </a:prstGeom>
          </p:spPr>
          <p:txBody>
            <a:bodyPr wrap="none">
              <a:spAutoFit/>
            </a:bodyPr>
            <a:lstStyle/>
            <a:p>
              <a:pPr>
                <a:lnSpc>
                  <a:spcPct val="85000"/>
                </a:lnSpc>
                <a:spcAft>
                  <a:spcPts val="600"/>
                </a:spcAft>
                <a:buClr>
                  <a:schemeClr val="accent2"/>
                </a:buClr>
                <a:buSzPct val="70000"/>
              </a:pPr>
              <a:r>
                <a:rPr lang="en-US" sz="1400" b="1" dirty="0">
                  <a:solidFill>
                    <a:schemeClr val="bg1"/>
                  </a:solidFill>
                </a:rPr>
                <a:t>Potential Value Levers from ESG</a:t>
              </a:r>
            </a:p>
          </p:txBody>
        </p:sp>
        <p:sp>
          <p:nvSpPr>
            <p:cNvPr id="74" name="Rectangle 73">
              <a:extLst>
                <a:ext uri="{FF2B5EF4-FFF2-40B4-BE49-F238E27FC236}">
                  <a16:creationId xmlns:a16="http://schemas.microsoft.com/office/drawing/2014/main" id="{D6F53488-2589-48C1-A07D-2B04D6D88C61}"/>
                </a:ext>
              </a:extLst>
            </p:cNvPr>
            <p:cNvSpPr/>
            <p:nvPr/>
          </p:nvSpPr>
          <p:spPr>
            <a:xfrm>
              <a:off x="6020627" y="1928221"/>
              <a:ext cx="2521463" cy="351260"/>
            </a:xfrm>
            <a:prstGeom prst="rect">
              <a:avLst/>
            </a:prstGeom>
          </p:spPr>
          <p:txBody>
            <a:bodyPr wrap="none">
              <a:spAutoFit/>
            </a:bodyPr>
            <a:lstStyle/>
            <a:p>
              <a:pPr>
                <a:lnSpc>
                  <a:spcPct val="85000"/>
                </a:lnSpc>
                <a:spcAft>
                  <a:spcPts val="600"/>
                </a:spcAft>
                <a:buClr>
                  <a:schemeClr val="accent2"/>
                </a:buClr>
                <a:buSzPct val="70000"/>
              </a:pPr>
              <a:r>
                <a:rPr lang="en-US" sz="1400" b="1" dirty="0">
                  <a:solidFill>
                    <a:schemeClr val="bg1"/>
                  </a:solidFill>
                </a:rPr>
                <a:t>ESG in a Caribbean Context </a:t>
              </a:r>
            </a:p>
          </p:txBody>
        </p:sp>
        <p:sp>
          <p:nvSpPr>
            <p:cNvPr id="75" name="Content Placeholder 4">
              <a:extLst>
                <a:ext uri="{FF2B5EF4-FFF2-40B4-BE49-F238E27FC236}">
                  <a16:creationId xmlns:a16="http://schemas.microsoft.com/office/drawing/2014/main" id="{CB29FA39-432A-4E0C-9BB3-675C6D2A3598}"/>
                </a:ext>
              </a:extLst>
            </p:cNvPr>
            <p:cNvSpPr txBox="1">
              <a:spLocks/>
            </p:cNvSpPr>
            <p:nvPr/>
          </p:nvSpPr>
          <p:spPr>
            <a:xfrm>
              <a:off x="8831365" y="2535186"/>
              <a:ext cx="2460279" cy="3428963"/>
            </a:xfrm>
            <a:prstGeom prst="rect">
              <a:avLst/>
            </a:prstGeom>
          </p:spPr>
          <p:txBody>
            <a:bodyPr vert="horz" lIns="0" tIns="0" rIns="0" bIns="0" numCol="1" rtlCol="0" anchor="t" anchorCtr="0">
              <a:noAutofit/>
            </a:bodyPr>
            <a:lstStyle>
              <a:defPPr>
                <a:defRPr lang="en-US"/>
              </a:defPPr>
              <a:lvl1pPr marL="356616" indent="-356616">
                <a:spcBef>
                  <a:spcPct val="20000"/>
                </a:spcBef>
                <a:buClr>
                  <a:schemeClr val="tx2"/>
                </a:buClr>
                <a:buSzPct val="110000"/>
                <a:buFont typeface="EYInterstate Light" panose="02000506000000020004" pitchFamily="2" charset="0"/>
                <a:buChar char="•"/>
                <a:defRPr sz="1600">
                  <a:solidFill>
                    <a:schemeClr val="bg1"/>
                  </a:solidFill>
                  <a:latin typeface="EYInterstate Light" panose="02000506000000020004" pitchFamily="2" charset="0"/>
                </a:defRPr>
              </a:lvl1pPr>
              <a:lvl2pPr marL="356616" indent="0">
                <a:spcBef>
                  <a:spcPct val="20000"/>
                </a:spcBef>
                <a:buClr>
                  <a:schemeClr val="tx2"/>
                </a:buClr>
                <a:buSzPct val="110000"/>
                <a:buFont typeface="EYInterstate Light" panose="02000506000000020004" pitchFamily="2" charset="0"/>
                <a:buNone/>
                <a:defRPr>
                  <a:solidFill>
                    <a:schemeClr val="bg1"/>
                  </a:solidFill>
                  <a:latin typeface="EYInterstate Light" panose="02000506000000020004" pitchFamily="2" charset="0"/>
                </a:defRPr>
              </a:lvl2pPr>
              <a:lvl3pPr marL="713232" indent="0">
                <a:spcBef>
                  <a:spcPct val="20000"/>
                </a:spcBef>
                <a:buClr>
                  <a:schemeClr val="tx2"/>
                </a:buClr>
                <a:buSzPct val="110000"/>
                <a:buFont typeface="EYInterstate Light" panose="02000506000000020004" pitchFamily="2" charset="0"/>
                <a:buNone/>
                <a:defRPr sz="1600">
                  <a:solidFill>
                    <a:schemeClr val="bg1"/>
                  </a:solidFill>
                  <a:latin typeface="EYInterstate Light" panose="02000506000000020004" pitchFamily="2" charset="0"/>
                </a:defRPr>
              </a:lvl3pPr>
              <a:lvl4pPr marL="1069848" indent="0">
                <a:spcBef>
                  <a:spcPct val="20000"/>
                </a:spcBef>
                <a:buClr>
                  <a:schemeClr val="tx2"/>
                </a:buClr>
                <a:buSzPct val="110000"/>
                <a:buFont typeface="EYInterstate Light" panose="02000506000000020004" pitchFamily="2" charset="0"/>
                <a:buNone/>
                <a:defRPr sz="1400">
                  <a:solidFill>
                    <a:schemeClr val="bg1"/>
                  </a:solidFill>
                  <a:latin typeface="EYInterstate Light" panose="02000506000000020004" pitchFamily="2" charset="0"/>
                </a:defRPr>
              </a:lvl4pPr>
              <a:lvl5pPr marL="1426464" indent="0">
                <a:spcBef>
                  <a:spcPct val="20000"/>
                </a:spcBef>
                <a:buClr>
                  <a:schemeClr val="tx2"/>
                </a:buClr>
                <a:buSzPct val="110000"/>
                <a:buFont typeface="EYInterstate Light" panose="02000506000000020004" pitchFamily="2" charset="0"/>
                <a:buNone/>
                <a:defRPr sz="1200">
                  <a:solidFill>
                    <a:schemeClr val="bg1"/>
                  </a:solidFill>
                  <a:latin typeface="EYInterstate Light" panose="02000506000000020004" pitchFamily="2"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7800" indent="-177800">
                <a:lnSpc>
                  <a:spcPct val="110000"/>
                </a:lnSpc>
                <a:spcBef>
                  <a:spcPts val="1800"/>
                </a:spcBef>
                <a:buClr>
                  <a:srgbClr val="FFE600"/>
                </a:buClr>
                <a:buSzPct val="70000"/>
                <a:buFont typeface="Arial" panose="020B0604020202020204" pitchFamily="34" charset="0"/>
                <a:buChar char="►"/>
                <a:defRPr/>
              </a:pPr>
              <a:r>
                <a:rPr lang="en-US" sz="1200" dirty="0"/>
                <a:t>To remain competitive in global markets we must keep abreast with international developments, including regulation and disclosures which encourage foreign direct investment</a:t>
              </a:r>
            </a:p>
            <a:p>
              <a:pPr marL="177800" lvl="0" indent="-177800">
                <a:lnSpc>
                  <a:spcPct val="110000"/>
                </a:lnSpc>
                <a:spcBef>
                  <a:spcPts val="1800"/>
                </a:spcBef>
                <a:buClr>
                  <a:srgbClr val="FFE600"/>
                </a:buClr>
                <a:buSzPct val="70000"/>
                <a:buFont typeface="Arial" panose="020B0604020202020204" pitchFamily="34" charset="0"/>
                <a:buChar char="►"/>
                <a:defRPr/>
              </a:pPr>
              <a:r>
                <a:rPr lang="en-US" sz="1200" dirty="0"/>
                <a:t>Significant value to be derived from a strong corporate image, especially given the advent of social media</a:t>
              </a:r>
            </a:p>
          </p:txBody>
        </p:sp>
      </p:grpSp>
      <p:grpSp>
        <p:nvGrpSpPr>
          <p:cNvPr id="7" name="Group 6">
            <a:extLst>
              <a:ext uri="{FF2B5EF4-FFF2-40B4-BE49-F238E27FC236}">
                <a16:creationId xmlns:a16="http://schemas.microsoft.com/office/drawing/2014/main" id="{151395C0-6B33-4561-BC51-AF63DFDC5323}"/>
              </a:ext>
            </a:extLst>
          </p:cNvPr>
          <p:cNvGrpSpPr/>
          <p:nvPr/>
        </p:nvGrpSpPr>
        <p:grpSpPr>
          <a:xfrm>
            <a:off x="304881" y="5661499"/>
            <a:ext cx="11588588" cy="670873"/>
            <a:chOff x="609918" y="5718649"/>
            <a:chExt cx="10978514" cy="670873"/>
          </a:xfrm>
        </p:grpSpPr>
        <p:sp>
          <p:nvSpPr>
            <p:cNvPr id="76" name="Content Placeholder 5">
              <a:extLst>
                <a:ext uri="{FF2B5EF4-FFF2-40B4-BE49-F238E27FC236}">
                  <a16:creationId xmlns:a16="http://schemas.microsoft.com/office/drawing/2014/main" id="{809E8DA7-543B-4C89-AB01-157F8C87FC1D}"/>
                </a:ext>
              </a:extLst>
            </p:cNvPr>
            <p:cNvSpPr txBox="1">
              <a:spLocks/>
            </p:cNvSpPr>
            <p:nvPr/>
          </p:nvSpPr>
          <p:spPr>
            <a:xfrm>
              <a:off x="609918" y="6104010"/>
              <a:ext cx="10978514" cy="285512"/>
            </a:xfrm>
            <a:prstGeom prst="rect">
              <a:avLst/>
            </a:prstGeom>
            <a:ln w="19050">
              <a:solidFill>
                <a:schemeClr val="bg1"/>
              </a:solidFill>
            </a:ln>
          </p:spPr>
          <p:txBody>
            <a:bodyPr vert="horz" lIns="0" tIns="0" rIns="0" bIns="0" rtlCol="0" anchor="t"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
          <p:nvSpPr>
            <p:cNvPr id="77" name="Content Placeholder 5">
              <a:extLst>
                <a:ext uri="{FF2B5EF4-FFF2-40B4-BE49-F238E27FC236}">
                  <a16:creationId xmlns:a16="http://schemas.microsoft.com/office/drawing/2014/main" id="{2F236FC7-C0D5-48C5-8FC6-66A01334F37F}"/>
                </a:ext>
              </a:extLst>
            </p:cNvPr>
            <p:cNvSpPr txBox="1">
              <a:spLocks/>
            </p:cNvSpPr>
            <p:nvPr/>
          </p:nvSpPr>
          <p:spPr>
            <a:xfrm flipH="1">
              <a:off x="765173" y="5718649"/>
              <a:ext cx="10668001" cy="587551"/>
            </a:xfrm>
            <a:prstGeom prst="roundRect">
              <a:avLst>
                <a:gd name="adj" fmla="val 50000"/>
              </a:avLst>
            </a:prstGeom>
            <a:solidFill>
              <a:schemeClr val="accent2"/>
            </a:solidFill>
            <a:ln w="19050">
              <a:solidFill>
                <a:schemeClr val="accent2"/>
              </a:solidFill>
            </a:ln>
          </p:spPr>
          <p:txBody>
            <a:bodyPr vert="horz" lIns="0" tIns="0" rIns="0" bIns="0" rtlCol="0" anchor="ctr" anchorCtr="0">
              <a:noAutofit/>
            </a:bodyPr>
            <a:lstStyle>
              <a:lvl1pPr marL="356616"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4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200" b="1" dirty="0">
                  <a:solidFill>
                    <a:srgbClr val="333333"/>
                  </a:solidFill>
                  <a:latin typeface="Arial" panose="020B0604020202020204" pitchFamily="34" charset="0"/>
                </a:rPr>
                <a:t>Investors need to feel confident in the transparency of the financial information being presented but also are taking a closer look at the non-financial KPI’s in determining their sentiment towards a company. This is ultimately informing viewpoints on long term shareholder value creation.</a:t>
              </a:r>
            </a:p>
          </p:txBody>
        </p:sp>
      </p:grpSp>
    </p:spTree>
    <p:extLst>
      <p:ext uri="{BB962C8B-B14F-4D97-AF65-F5344CB8AC3E}">
        <p14:creationId xmlns:p14="http://schemas.microsoft.com/office/powerpoint/2010/main" val="306588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par>
                                <p:cTn id="7" presetID="26" presetClass="emph" presetSubtype="0" repeatCount="4000" fill="hold" grpId="1" nodeType="withEffect">
                                  <p:stCondLst>
                                    <p:cond delay="0"/>
                                  </p:stCondLst>
                                  <p:childTnLst>
                                    <p:animEffect transition="out" filter="fade">
                                      <p:cBhvr>
                                        <p:cTn id="8" dur="1100" tmFilter="0, 0; .2, .5; .8, .5; 1, 0"/>
                                        <p:tgtEl>
                                          <p:spTgt spid="185"/>
                                        </p:tgtEl>
                                      </p:cBhvr>
                                    </p:animEffect>
                                    <p:animScale>
                                      <p:cBhvr>
                                        <p:cTn id="9" dur="550" autoRev="1" fill="hold"/>
                                        <p:tgtEl>
                                          <p:spTgt spid="185"/>
                                        </p:tgtEl>
                                      </p:cBhvr>
                                      <p:by x="105000" y="105000"/>
                                    </p:animScale>
                                  </p:childTnLst>
                                </p:cTn>
                              </p:par>
                              <p:par>
                                <p:cTn id="10" presetID="22" presetClass="entr" presetSubtype="4" fill="hold" grpId="0" nodeType="with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wipe(down)">
                                      <p:cBhvr>
                                        <p:cTn id="12" dur="500"/>
                                        <p:tgtEl>
                                          <p:spTgt spid="194"/>
                                        </p:tgtEl>
                                      </p:cBhvr>
                                    </p:animEffect>
                                  </p:childTnLst>
                                </p:cTn>
                              </p:par>
                              <p:par>
                                <p:cTn id="13" presetID="1" presetClass="entr" presetSubtype="0" fill="hold" nodeType="withEffect">
                                  <p:stCondLst>
                                    <p:cond delay="0"/>
                                  </p:stCondLst>
                                  <p:childTnLst>
                                    <p:set>
                                      <p:cBhvr>
                                        <p:cTn id="14" dur="1" fill="hold">
                                          <p:stCondLst>
                                            <p:cond delay="0"/>
                                          </p:stCondLst>
                                        </p:cTn>
                                        <p:tgtEl>
                                          <p:spTgt spid="195"/>
                                        </p:tgtEl>
                                        <p:attrNameLst>
                                          <p:attrName>style.visibility</p:attrName>
                                        </p:attrNameLst>
                                      </p:cBhvr>
                                      <p:to>
                                        <p:strVal val="visible"/>
                                      </p:to>
                                    </p:set>
                                  </p:childTnLst>
                                </p:cTn>
                              </p:par>
                              <p:par>
                                <p:cTn id="15" presetID="8" presetClass="emph" presetSubtype="0" repeatCount="4000" fill="hold" nodeType="withEffect">
                                  <p:stCondLst>
                                    <p:cond delay="0"/>
                                  </p:stCondLst>
                                  <p:childTnLst>
                                    <p:animRot by="21600000">
                                      <p:cBhvr>
                                        <p:cTn id="16" dur="2000" fill="hold"/>
                                        <p:tgtEl>
                                          <p:spTgt spid="195"/>
                                        </p:tgtEl>
                                        <p:attrNameLst>
                                          <p:attrName>r</p:attrName>
                                        </p:attrNameLst>
                                      </p:cBhvr>
                                    </p:animRot>
                                  </p:childTnLst>
                                </p:cTn>
                              </p:par>
                              <p:par>
                                <p:cTn id="17" presetID="22" presetClass="entr" presetSubtype="4" fill="hold" grpId="0" nodeType="withEffect">
                                  <p:stCondLst>
                                    <p:cond delay="0"/>
                                  </p:stCondLst>
                                  <p:childTnLst>
                                    <p:set>
                                      <p:cBhvr>
                                        <p:cTn id="18" dur="1" fill="hold">
                                          <p:stCondLst>
                                            <p:cond delay="0"/>
                                          </p:stCondLst>
                                        </p:cTn>
                                        <p:tgtEl>
                                          <p:spTgt spid="193"/>
                                        </p:tgtEl>
                                        <p:attrNameLst>
                                          <p:attrName>style.visibility</p:attrName>
                                        </p:attrNameLst>
                                      </p:cBhvr>
                                      <p:to>
                                        <p:strVal val="visible"/>
                                      </p:to>
                                    </p:set>
                                    <p:animEffect transition="in" filter="wipe(down)">
                                      <p:cBhvr>
                                        <p:cTn id="19" dur="500"/>
                                        <p:tgtEl>
                                          <p:spTgt spid="193"/>
                                        </p:tgtEl>
                                      </p:cBhvr>
                                    </p:animEffect>
                                  </p:childTnLst>
                                </p:cTn>
                              </p:par>
                              <p:par>
                                <p:cTn id="20" presetID="1" presetClass="entr" presetSubtype="0" fill="hold" nodeType="withEffect">
                                  <p:stCondLst>
                                    <p:cond delay="0"/>
                                  </p:stCondLst>
                                  <p:childTnLst>
                                    <p:set>
                                      <p:cBhvr>
                                        <p:cTn id="21" dur="1" fill="hold">
                                          <p:stCondLst>
                                            <p:cond delay="0"/>
                                          </p:stCondLst>
                                        </p:cTn>
                                        <p:tgtEl>
                                          <p:spTgt spid="186"/>
                                        </p:tgtEl>
                                        <p:attrNameLst>
                                          <p:attrName>style.visibility</p:attrName>
                                        </p:attrNameLst>
                                      </p:cBhvr>
                                      <p:to>
                                        <p:strVal val="visible"/>
                                      </p:to>
                                    </p:set>
                                  </p:childTnLst>
                                </p:cTn>
                              </p:par>
                              <p:par>
                                <p:cTn id="22" presetID="8" presetClass="emph" presetSubtype="0" repeatCount="4000" fill="hold" nodeType="withEffect">
                                  <p:stCondLst>
                                    <p:cond delay="0"/>
                                  </p:stCondLst>
                                  <p:childTnLst>
                                    <p:animRot by="21600000">
                                      <p:cBhvr>
                                        <p:cTn id="23" dur="2000" fill="hold"/>
                                        <p:tgtEl>
                                          <p:spTgt spid="186"/>
                                        </p:tgtEl>
                                        <p:attrNameLst>
                                          <p:attrName>r</p:attrName>
                                        </p:attrNameLst>
                                      </p:cBhvr>
                                    </p:animRot>
                                  </p:childTnLst>
                                </p:cTn>
                              </p:par>
                              <p:par>
                                <p:cTn id="24" presetID="22" presetClass="entr" presetSubtype="4" fill="hold" grpId="0" nodeType="withEffect">
                                  <p:stCondLst>
                                    <p:cond delay="0"/>
                                  </p:stCondLst>
                                  <p:childTnLst>
                                    <p:set>
                                      <p:cBhvr>
                                        <p:cTn id="25" dur="1" fill="hold">
                                          <p:stCondLst>
                                            <p:cond delay="0"/>
                                          </p:stCondLst>
                                        </p:cTn>
                                        <p:tgtEl>
                                          <p:spTgt spid="189"/>
                                        </p:tgtEl>
                                        <p:attrNameLst>
                                          <p:attrName>style.visibility</p:attrName>
                                        </p:attrNameLst>
                                      </p:cBhvr>
                                      <p:to>
                                        <p:strVal val="visible"/>
                                      </p:to>
                                    </p:set>
                                    <p:animEffect transition="in" filter="wipe(down)">
                                      <p:cBhvr>
                                        <p:cTn id="26" dur="500"/>
                                        <p:tgtEl>
                                          <p:spTgt spid="189"/>
                                        </p:tgtEl>
                                      </p:cBhvr>
                                    </p:animEffect>
                                  </p:childTnLst>
                                </p:cTn>
                              </p:par>
                              <p:par>
                                <p:cTn id="27" presetID="1" presetClass="entr" presetSubtype="0" fill="hold" nodeType="withEffect">
                                  <p:stCondLst>
                                    <p:cond delay="0"/>
                                  </p:stCondLst>
                                  <p:childTnLst>
                                    <p:set>
                                      <p:cBhvr>
                                        <p:cTn id="28" dur="1" fill="hold">
                                          <p:stCondLst>
                                            <p:cond delay="0"/>
                                          </p:stCondLst>
                                        </p:cTn>
                                        <p:tgtEl>
                                          <p:spTgt spid="190"/>
                                        </p:tgtEl>
                                        <p:attrNameLst>
                                          <p:attrName>style.visibility</p:attrName>
                                        </p:attrNameLst>
                                      </p:cBhvr>
                                      <p:to>
                                        <p:strVal val="visible"/>
                                      </p:to>
                                    </p:set>
                                  </p:childTnLst>
                                </p:cTn>
                              </p:par>
                              <p:par>
                                <p:cTn id="29" presetID="8" presetClass="emph" presetSubtype="0" repeatCount="4000" fill="hold" nodeType="withEffect">
                                  <p:stCondLst>
                                    <p:cond delay="0"/>
                                  </p:stCondLst>
                                  <p:childTnLst>
                                    <p:animRot by="21600000">
                                      <p:cBhvr>
                                        <p:cTn id="30" dur="2025" fill="hold"/>
                                        <p:tgtEl>
                                          <p:spTgt spid="190"/>
                                        </p:tgtEl>
                                        <p:attrNameLst>
                                          <p:attrName>r</p:attrName>
                                        </p:attrNameLst>
                                      </p:cBhvr>
                                    </p:animRot>
                                  </p:childTnLst>
                                </p:cTn>
                              </p:par>
                              <p:par>
                                <p:cTn id="31" presetID="1" presetClass="entr" presetSubtype="0" fill="hold" nodeType="withEffect">
                                  <p:stCondLst>
                                    <p:cond delay="0"/>
                                  </p:stCondLst>
                                  <p:childTnLst>
                                    <p:set>
                                      <p:cBhvr>
                                        <p:cTn id="32" dur="1" fill="hold">
                                          <p:stCondLst>
                                            <p:cond delay="0"/>
                                          </p:stCondLst>
                                        </p:cTn>
                                        <p:tgtEl>
                                          <p:spTgt spid="20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8"/>
                                        </p:tgtEl>
                                        <p:attrNameLst>
                                          <p:attrName>style.visibility</p:attrName>
                                        </p:attrNameLst>
                                      </p:cBhvr>
                                      <p:to>
                                        <p:strVal val="visible"/>
                                      </p:to>
                                    </p:set>
                                  </p:childTnLst>
                                </p:cTn>
                              </p:par>
                              <p:par>
                                <p:cTn id="35" presetID="1" presetClass="entr" presetSubtype="0" fill="hold" nodeType="withEffect">
                                  <p:stCondLst>
                                    <p:cond delay="600"/>
                                  </p:stCondLst>
                                  <p:childTnLst>
                                    <p:set>
                                      <p:cBhvr>
                                        <p:cTn id="36" dur="1" fill="hold">
                                          <p:stCondLst>
                                            <p:cond delay="0"/>
                                          </p:stCondLst>
                                        </p:cTn>
                                        <p:tgtEl>
                                          <p:spTgt spid="182"/>
                                        </p:tgtEl>
                                        <p:attrNameLst>
                                          <p:attrName>style.visibility</p:attrName>
                                        </p:attrNameLst>
                                      </p:cBhvr>
                                      <p:to>
                                        <p:strVal val="visible"/>
                                      </p:to>
                                    </p:set>
                                  </p:childTnLst>
                                </p:cTn>
                              </p:par>
                              <p:par>
                                <p:cTn id="37" presetID="1" presetClass="entr" presetSubtype="0" fill="hold" nodeType="withEffect">
                                  <p:stCondLst>
                                    <p:cond delay="1500"/>
                                  </p:stCondLst>
                                  <p:childTnLst>
                                    <p:set>
                                      <p:cBhvr>
                                        <p:cTn id="38" dur="1" fill="hold">
                                          <p:stCondLst>
                                            <p:cond delay="0"/>
                                          </p:stCondLst>
                                        </p:cTn>
                                        <p:tgtEl>
                                          <p:spTgt spid="208"/>
                                        </p:tgtEl>
                                        <p:attrNameLst>
                                          <p:attrName>style.visibility</p:attrName>
                                        </p:attrNameLst>
                                      </p:cBhvr>
                                      <p:to>
                                        <p:strVal val="visible"/>
                                      </p:to>
                                    </p:set>
                                  </p:childTnLst>
                                </p:cTn>
                              </p:par>
                              <p:par>
                                <p:cTn id="39" presetID="1" presetClass="exit" presetSubtype="0" fill="hold" nodeType="withEffect">
                                  <p:stCondLst>
                                    <p:cond delay="1500"/>
                                  </p:stCondLst>
                                  <p:childTnLst>
                                    <p:set>
                                      <p:cBhvr>
                                        <p:cTn id="40" dur="1" fill="hold">
                                          <p:stCondLst>
                                            <p:cond delay="0"/>
                                          </p:stCondLst>
                                        </p:cTn>
                                        <p:tgtEl>
                                          <p:spTgt spid="182"/>
                                        </p:tgtEl>
                                        <p:attrNameLst>
                                          <p:attrName>style.visibility</p:attrName>
                                        </p:attrNameLst>
                                      </p:cBhvr>
                                      <p:to>
                                        <p:strVal val="hidden"/>
                                      </p:to>
                                    </p:set>
                                  </p:childTnLst>
                                </p:cTn>
                              </p:par>
                              <p:par>
                                <p:cTn id="41" presetID="1" presetClass="entr" presetSubtype="0" fill="hold" nodeType="withEffect">
                                  <p:stCondLst>
                                    <p:cond delay="1500"/>
                                  </p:stCondLst>
                                  <p:childTnLst>
                                    <p:set>
                                      <p:cBhvr>
                                        <p:cTn id="42" dur="1" fill="hold">
                                          <p:stCondLst>
                                            <p:cond delay="0"/>
                                          </p:stCondLst>
                                        </p:cTn>
                                        <p:tgtEl>
                                          <p:spTgt spid="211"/>
                                        </p:tgtEl>
                                        <p:attrNameLst>
                                          <p:attrName>style.visibility</p:attrName>
                                        </p:attrNameLst>
                                      </p:cBhvr>
                                      <p:to>
                                        <p:strVal val="visible"/>
                                      </p:to>
                                    </p:set>
                                  </p:childTnLst>
                                </p:cTn>
                              </p:par>
                              <p:par>
                                <p:cTn id="43" presetID="26" presetClass="emph" presetSubtype="0" fill="hold" nodeType="withEffect">
                                  <p:stCondLst>
                                    <p:cond delay="1800"/>
                                  </p:stCondLst>
                                  <p:childTnLst>
                                    <p:animEffect transition="out" filter="fade">
                                      <p:cBhvr>
                                        <p:cTn id="44" dur="1400" tmFilter="0, 0; .2, .5; .8, .5; 1, 0"/>
                                        <p:tgtEl>
                                          <p:spTgt spid="211"/>
                                        </p:tgtEl>
                                      </p:cBhvr>
                                    </p:animEffect>
                                    <p:animScale>
                                      <p:cBhvr>
                                        <p:cTn id="45" dur="700" autoRev="1" fill="hold"/>
                                        <p:tgtEl>
                                          <p:spTgt spid="211"/>
                                        </p:tgtEl>
                                      </p:cBhvr>
                                      <p:by x="105000" y="105000"/>
                                    </p:animScale>
                                  </p:childTnLst>
                                </p:cTn>
                              </p:par>
                              <p:par>
                                <p:cTn id="46" presetID="1" presetClass="exit" presetSubtype="0" fill="hold" nodeType="withEffect">
                                  <p:stCondLst>
                                    <p:cond delay="3100"/>
                                  </p:stCondLst>
                                  <p:childTnLst>
                                    <p:set>
                                      <p:cBhvr>
                                        <p:cTn id="47" dur="1" fill="hold">
                                          <p:stCondLst>
                                            <p:cond delay="0"/>
                                          </p:stCondLst>
                                        </p:cTn>
                                        <p:tgtEl>
                                          <p:spTgt spid="211"/>
                                        </p:tgtEl>
                                        <p:attrNameLst>
                                          <p:attrName>style.visibility</p:attrName>
                                        </p:attrNameLst>
                                      </p:cBhvr>
                                      <p:to>
                                        <p:strVal val="hidden"/>
                                      </p:to>
                                    </p:set>
                                  </p:childTnLst>
                                </p:cTn>
                              </p:par>
                              <p:par>
                                <p:cTn id="48" presetID="22" presetClass="entr" presetSubtype="1" fill="hold" nodeType="withEffect">
                                  <p:stCondLst>
                                    <p:cond delay="200"/>
                                  </p:stCondLst>
                                  <p:childTnLst>
                                    <p:set>
                                      <p:cBhvr>
                                        <p:cTn id="49" dur="1" fill="hold">
                                          <p:stCondLst>
                                            <p:cond delay="0"/>
                                          </p:stCondLst>
                                        </p:cTn>
                                        <p:tgtEl>
                                          <p:spTgt spid="214"/>
                                        </p:tgtEl>
                                        <p:attrNameLst>
                                          <p:attrName>style.visibility</p:attrName>
                                        </p:attrNameLst>
                                      </p:cBhvr>
                                      <p:to>
                                        <p:strVal val="visible"/>
                                      </p:to>
                                    </p:set>
                                    <p:animEffect transition="in" filter="wipe(up)">
                                      <p:cBhvr>
                                        <p:cTn id="50" dur="4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185" grpId="1" animBg="1"/>
      <p:bldP spid="189" grpId="0" animBg="1"/>
      <p:bldP spid="193" grpId="0" animBg="1"/>
      <p:bldP spid="19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2700577b-d3de-467d-a9b0-050efc349743&quot; IsConsolidated=&quot;False&quot; IsTopLevel=&quot;False&quot; Layer=&quot;Harvey 5/8 [5]&quot; Source=&quot;Harvey 8&quot; /&gt;"/>
</p:tagLst>
</file>

<file path=ppt/tags/tag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2700577b-d3de-467d-a9b0-050efc349743&quot; IsConsolidated=&quot;False&quot; IsTopLevel=&quot;False&quot; Layer=&quot;Harvey 6/8 [6]&quot; Source=&quot;Harvey 8&quot; /&gt;"/>
</p:tagLst>
</file>

<file path=ppt/tags/tag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2700577b-d3de-467d-a9b0-050efc349743&quot; IsConsolidated=&quot;False&quot; IsTopLevel=&quot;False&quot; Layer=&quot;Harvey 7/8 [7]&quot; Source=&quot;Harvey 8&quot; /&gt;"/>
</p:tagLst>
</file>

<file path=ppt/tags/tag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2700577b-d3de-467d-a9b0-050efc349743&quot; IsConsolidated=&quot;False&quot; IsTopLevel=&quot;False&quot; Layer=&quot;Harvey 8/8 [8]&quot; Source=&quot;Harvey 8&quot; /&gt;"/>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GzTHXaJJnf4mTzCNxkiBm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GzTHXaJJnf4mTzCNxkiBm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INLINETEXTSHAPEGUID" val="d8604355-60ca-4866-a773-a83d1e0c2b08"/>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d6ErCep08dkY.Ww7Mz2ZQ"/>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2700577b-d3de-467d-a9b0-050efc349743&quot; IsConsolidated=&quot;False&quot; IsTopLevel=&quot;False&quot; Layer=&quot;Harvey 8&quot; Source=&quot;Harvey 8&quot; /&gt;"/>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2700577b-d3de-467d-a9b0-050efc349743&quot; IsConsolidated=&quot;False&quot; IsTopLevel=&quot;False&quot; Layer=&quot;Harvey 0/8 [0]&quot; Source=&quot;Harvey 8&quot; /&gt;"/>
</p:tagLst>
</file>

<file path=ppt/tags/tag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2700577b-d3de-467d-a9b0-050efc349743&quot; IsConsolidated=&quot;False&quot; IsTopLevel=&quot;False&quot; Layer=&quot;Harvey 1/8 [1]&quot; Source=&quot;Harvey 8&quot; /&gt;"/>
</p:tagLst>
</file>

<file path=ppt/tags/tag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2700577b-d3de-467d-a9b0-050efc349743&quot; IsConsolidated=&quot;False&quot; IsTopLevel=&quot;False&quot; Layer=&quot;Harvey 2/8 [2]&quot; Source=&quot;Harvey 8&quot; /&gt;"/>
</p:tagLst>
</file>

<file path=ppt/tags/tag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2700577b-d3de-467d-a9b0-050efc349743&quot; IsConsolidated=&quot;False&quot; IsTopLevel=&quot;False&quot; Layer=&quot;Harvey 3/8 [3]&quot; Source=&quot;Harvey 8&quot; /&gt;"/>
</p:tagLst>
</file>

<file path=ppt/tags/tag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2700577b-d3de-467d-a9b0-050efc349743&quot; IsConsolidated=&quot;False&quot; IsTopLevel=&quot;False&quot; Layer=&quot;Harvey 4/8 [4]&quot; Source=&quot;Harvey 8&quot; /&gt;"/>
</p:tagLst>
</file>

<file path=ppt/theme/theme1.xml><?xml version="1.0" encoding="utf-8"?>
<a:theme xmlns:a="http://schemas.openxmlformats.org/drawingml/2006/main" name="EY dark background">
  <a:themeElements>
    <a:clrScheme name="Benutzerdefiniert 8">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FFE600"/>
      </a:hlink>
      <a:folHlink>
        <a:srgbClr val="FFE600"/>
      </a:folHlink>
    </a:clrScheme>
    <a:fontScheme name="GSA_Pursuits">
      <a:majorFont>
        <a:latin typeface="EYInterstate"/>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2D2DA"/>
        </a:solidFill>
        <a:ln w="12700" cap="sq" cmpd="sng" algn="ctr">
          <a:noFill/>
          <a:prstDash val="solid"/>
          <a:miter lim="800000"/>
          <a:tailEnd type="none"/>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smtClean="0">
            <a:ln>
              <a:noFill/>
            </a:ln>
            <a:solidFill>
              <a:srgbClr val="2E2E38"/>
            </a:solidFill>
            <a:effectLst/>
            <a:uLnTx/>
            <a:uFillTx/>
          </a:defRPr>
        </a:defPPr>
      </a:lstStyle>
    </a:spDef>
    <a:lnDef>
      <a:spPr>
        <a:noFill/>
        <a:ln w="12700" cap="sq" cmpd="sng" algn="ctr">
          <a:solidFill>
            <a:srgbClr val="D2D2DA"/>
          </a:solidFill>
          <a:prstDash val="solid"/>
          <a:miter lim="800000"/>
          <a:tailEnd type="none"/>
        </a:ln>
        <a:effectLst/>
      </a:spPr>
      <a:bodyPr/>
      <a:lstStyle/>
    </a:lnDef>
    <a:txDef>
      <a:spPr>
        <a:noFill/>
        <a:ln w="12700" cap="sq">
          <a:noFill/>
          <a:miter lim="800000"/>
        </a:ln>
      </a:spPr>
      <a:bodyPr wrap="square" lIns="0" tIns="0" rIns="0" bIns="0" rtlCol="0">
        <a:noAutofit/>
      </a:bodyPr>
      <a:lstStyle>
        <a:defPPr algn="l" defTabSz="685434">
          <a:spcAft>
            <a:spcPts val="600"/>
          </a:spcAft>
          <a:buClr>
            <a:srgbClr val="FFE600"/>
          </a:buClr>
          <a:buSzPct val="80000"/>
          <a:defRPr sz="1400" kern="0" dirty="0">
            <a:solidFill>
              <a:schemeClr val="bg1"/>
            </a:solidFill>
          </a:defRPr>
        </a:defPPr>
      </a:lstStyle>
    </a:txDef>
  </a:objectDefaults>
  <a:extraClrSchemeLst/>
  <a:extLst>
    <a:ext uri="{05A4C25C-085E-4340-85A3-A5531E510DB2}">
      <thm15:themeFamily xmlns:thm15="http://schemas.microsoft.com/office/thememl/2012/main" name="EY_DE_presentation_16x9_2019.pptx" id="{498DFC7E-2F02-4EC1-809D-1FC35964144A}" vid="{61C89142-1D04-4713-9D4A-29A35BAFA165}"/>
    </a:ext>
  </a:extLst>
</a:theme>
</file>

<file path=ppt/theme/theme2.xml><?xml version="1.0" encoding="utf-8"?>
<a:theme xmlns:a="http://schemas.openxmlformats.org/drawingml/2006/main" name="1_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PowerPoint Onscreen (Widescreen).potx" id="{594BB250-CEB6-45BF-96D2-1C05E1F833BE}" vid="{04D0A437-3E2B-4C70-8039-2BDF06D04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ED596C4BE333429E2C1D22CC94175C" ma:contentTypeVersion="11" ma:contentTypeDescription="Create a new document." ma:contentTypeScope="" ma:versionID="348fb6dca2b5ec3391349ff522458727">
  <xsd:schema xmlns:xsd="http://www.w3.org/2001/XMLSchema" xmlns:xs="http://www.w3.org/2001/XMLSchema" xmlns:p="http://schemas.microsoft.com/office/2006/metadata/properties" xmlns:ns3="269db68a-2a20-4745-b599-b058d16d1873" xmlns:ns4="3f537b69-909f-4fce-8c6c-fc7e011a84c8" targetNamespace="http://schemas.microsoft.com/office/2006/metadata/properties" ma:root="true" ma:fieldsID="8c10fac529f88841ea48541ee9410564" ns3:_="" ns4:_="">
    <xsd:import namespace="269db68a-2a20-4745-b599-b058d16d1873"/>
    <xsd:import namespace="3f537b69-909f-4fce-8c6c-fc7e011a84c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9db68a-2a20-4745-b599-b058d16d18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537b69-909f-4fce-8c6c-fc7e011a84c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7C1228-F2F6-4819-858B-97BF8DFA21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9db68a-2a20-4745-b599-b058d16d1873"/>
    <ds:schemaRef ds:uri="3f537b69-909f-4fce-8c6c-fc7e011a84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3AD26B-B823-466C-97A0-E83057849811}">
  <ds:schemaRefs>
    <ds:schemaRef ds:uri="http://schemas.microsoft.com/sharepoint/v3/contenttype/forms"/>
  </ds:schemaRefs>
</ds:datastoreItem>
</file>

<file path=customXml/itemProps3.xml><?xml version="1.0" encoding="utf-8"?>
<ds:datastoreItem xmlns:ds="http://schemas.openxmlformats.org/officeDocument/2006/customXml" ds:itemID="{E460D940-2130-430D-BD05-62E0CD1B45E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3f537b69-909f-4fce-8c6c-fc7e011a84c8"/>
    <ds:schemaRef ds:uri="269db68a-2a20-4745-b599-b058d16d1873"/>
    <ds:schemaRef ds:uri="http://www.w3.org/XML/1998/namespace"/>
    <ds:schemaRef ds:uri="http://purl.org/dc/dcmitype/"/>
  </ds:schemaRefs>
</ds:datastoreItem>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ZMExtensions</vt:lpwstr>
  </property>
  <property fmtid="{D5CDD505-2E9C-101B-9397-08002B2CF9AE}" pid="3" name="SizeBefore">
    <vt:lpwstr>3502818</vt:lpwstr>
  </property>
  <property fmtid="{D5CDD505-2E9C-101B-9397-08002B2CF9AE}" pid="4" name="OptimizationTime">
    <vt:lpwstr>20210625_1116</vt:lpwstr>
  </property>
</Properties>
</file>

<file path=docProps/app.xml><?xml version="1.0" encoding="utf-8"?>
<Properties xmlns="http://schemas.openxmlformats.org/officeDocument/2006/extended-properties" xmlns:vt="http://schemas.openxmlformats.org/officeDocument/2006/docPropsVTypes">
  <Template>EY_DE_presentation_16x9_2019</Template>
  <TotalTime>0</TotalTime>
  <Words>2226</Words>
  <Application>Microsoft Office PowerPoint</Application>
  <PresentationFormat>Custom</PresentationFormat>
  <Paragraphs>256</Paragraphs>
  <Slides>12</Slides>
  <Notes>11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18" baseType="lpstr">
      <vt:lpstr>Arial</vt:lpstr>
      <vt:lpstr>EYInterstate</vt:lpstr>
      <vt:lpstr>EYInterstate Light</vt:lpstr>
      <vt:lpstr>EY dark background</vt:lpstr>
      <vt:lpstr>1_EY dark projection</vt:lpstr>
      <vt:lpstr>think-cell Folie</vt:lpstr>
      <vt:lpstr>PowerPoint Presentation</vt:lpstr>
      <vt:lpstr>PowerPoint Presentation</vt:lpstr>
      <vt:lpstr>ESG Defined </vt:lpstr>
      <vt:lpstr>Proponents of ESG  </vt:lpstr>
      <vt:lpstr>TCFD Recommendations  </vt:lpstr>
      <vt:lpstr>ESG Data Challenges  </vt:lpstr>
      <vt:lpstr>ESG Data Challenges </vt:lpstr>
      <vt:lpstr>ESG Risks to Business Models  </vt:lpstr>
      <vt:lpstr>Harnessing ESG in Value Creation  </vt:lpstr>
      <vt:lpstr>PowerPoint Presentation</vt:lpstr>
      <vt:lpstr>PowerPoint Presentation</vt:lpstr>
      <vt:lpstr>Questions and Answers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2019-10-30T12:25:37Z</dcterms:created>
  <dcterms:modified xsi:type="dcterms:W3CDTF">2021-06-25T15:15:55Z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0x01010085ED596C4BE333429E2C1D22CC94175C</vt:lpwstr>
  </property>
</Properties>
</file>