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98" r:id="rId3"/>
  </p:sldMasterIdLst>
  <p:notesMasterIdLst>
    <p:notesMasterId r:id="rId62"/>
  </p:notesMasterIdLst>
  <p:handoutMasterIdLst>
    <p:handoutMasterId r:id="rId63"/>
  </p:handoutMasterIdLst>
  <p:sldIdLst>
    <p:sldId id="263" r:id="rId4"/>
    <p:sldId id="342" r:id="rId5"/>
    <p:sldId id="340" r:id="rId6"/>
    <p:sldId id="339" r:id="rId7"/>
    <p:sldId id="258" r:id="rId8"/>
    <p:sldId id="334" r:id="rId9"/>
    <p:sldId id="283" r:id="rId10"/>
    <p:sldId id="285" r:id="rId11"/>
    <p:sldId id="281" r:id="rId12"/>
    <p:sldId id="280" r:id="rId13"/>
    <p:sldId id="322" r:id="rId14"/>
    <p:sldId id="286" r:id="rId15"/>
    <p:sldId id="287" r:id="rId16"/>
    <p:sldId id="288" r:id="rId17"/>
    <p:sldId id="290" r:id="rId18"/>
    <p:sldId id="327" r:id="rId19"/>
    <p:sldId id="328" r:id="rId20"/>
    <p:sldId id="326" r:id="rId21"/>
    <p:sldId id="325" r:id="rId22"/>
    <p:sldId id="332" r:id="rId23"/>
    <p:sldId id="358" r:id="rId24"/>
    <p:sldId id="355" r:id="rId25"/>
    <p:sldId id="359" r:id="rId26"/>
    <p:sldId id="353" r:id="rId27"/>
    <p:sldId id="354" r:id="rId28"/>
    <p:sldId id="349" r:id="rId29"/>
    <p:sldId id="350" r:id="rId30"/>
    <p:sldId id="351" r:id="rId31"/>
    <p:sldId id="352" r:id="rId32"/>
    <p:sldId id="343" r:id="rId33"/>
    <p:sldId id="335" r:id="rId34"/>
    <p:sldId id="291" r:id="rId35"/>
    <p:sldId id="292" r:id="rId36"/>
    <p:sldId id="293" r:id="rId37"/>
    <p:sldId id="294" r:id="rId38"/>
    <p:sldId id="295" r:id="rId39"/>
    <p:sldId id="296" r:id="rId40"/>
    <p:sldId id="297" r:id="rId41"/>
    <p:sldId id="303" r:id="rId42"/>
    <p:sldId id="304" r:id="rId43"/>
    <p:sldId id="305" r:id="rId44"/>
    <p:sldId id="306" r:id="rId45"/>
    <p:sldId id="308" r:id="rId46"/>
    <p:sldId id="336" r:id="rId47"/>
    <p:sldId id="309" r:id="rId48"/>
    <p:sldId id="310" r:id="rId49"/>
    <p:sldId id="311" r:id="rId50"/>
    <p:sldId id="312" r:id="rId51"/>
    <p:sldId id="313" r:id="rId52"/>
    <p:sldId id="314" r:id="rId53"/>
    <p:sldId id="337" r:id="rId54"/>
    <p:sldId id="315" r:id="rId55"/>
    <p:sldId id="316" r:id="rId56"/>
    <p:sldId id="317" r:id="rId57"/>
    <p:sldId id="344" r:id="rId58"/>
    <p:sldId id="318" r:id="rId59"/>
    <p:sldId id="346" r:id="rId60"/>
    <p:sldId id="338" r:id="rId61"/>
  </p:sldIdLst>
  <p:sldSz cx="9144000" cy="5143500" type="screen16x9"/>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orient="horz" pos="976" userDrawn="1">
          <p15:clr>
            <a:srgbClr val="A4A3A4"/>
          </p15:clr>
        </p15:guide>
        <p15:guide id="5" orient="horz" pos="3770" userDrawn="1">
          <p15:clr>
            <a:srgbClr val="A4A3A4"/>
          </p15:clr>
        </p15:guide>
        <p15:guide id="7" pos="4935" userDrawn="1">
          <p15:clr>
            <a:srgbClr val="A4A3A4"/>
          </p15:clr>
        </p15:guide>
        <p15:guide id="8" orient="horz" pos="4042" userDrawn="1">
          <p15:clr>
            <a:srgbClr val="A4A3A4"/>
          </p15:clr>
        </p15:guide>
        <p15:guide id="9" orient="horz" pos="461" userDrawn="1">
          <p15:clr>
            <a:srgbClr val="A4A3A4"/>
          </p15:clr>
        </p15:guide>
        <p15:guide id="10" pos="2783" userDrawn="1">
          <p15:clr>
            <a:srgbClr val="A4A3A4"/>
          </p15:clr>
        </p15:guide>
        <p15:guide id="11" pos="3026" userDrawn="1">
          <p15:clr>
            <a:srgbClr val="A4A3A4"/>
          </p15:clr>
        </p15:guide>
        <p15:guide id="12" pos="5530" userDrawn="1">
          <p15:clr>
            <a:srgbClr val="A4A3A4"/>
          </p15:clr>
        </p15:guide>
        <p15:guide id="13" orient="horz" pos="1620">
          <p15:clr>
            <a:srgbClr val="A4A3A4"/>
          </p15:clr>
        </p15:guide>
        <p15:guide id="14" orient="horz" pos="732">
          <p15:clr>
            <a:srgbClr val="A4A3A4"/>
          </p15:clr>
        </p15:guide>
        <p15:guide id="15" orient="horz" pos="2828">
          <p15:clr>
            <a:srgbClr val="A4A3A4"/>
          </p15:clr>
        </p15:guide>
        <p15:guide id="16" orient="horz" pos="3032">
          <p15:clr>
            <a:srgbClr val="A4A3A4"/>
          </p15:clr>
        </p15:guide>
        <p15:guide id="17" orient="horz" pos="3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FE5"/>
    <a:srgbClr val="888B8D"/>
    <a:srgbClr val="E8927C"/>
    <a:srgbClr val="2CD5C4"/>
    <a:srgbClr val="E87722"/>
    <a:srgbClr val="E60000"/>
    <a:srgbClr val="00A3E0"/>
    <a:srgbClr val="F8BCAE"/>
    <a:srgbClr val="6F2C3F"/>
    <a:srgbClr val="D9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94660" autoAdjust="0"/>
  </p:normalViewPr>
  <p:slideViewPr>
    <p:cSldViewPr snapToGrid="0" showGuides="1">
      <p:cViewPr varScale="1">
        <p:scale>
          <a:sx n="82" d="100"/>
          <a:sy n="82" d="100"/>
        </p:scale>
        <p:origin x="102" y="180"/>
      </p:cViewPr>
      <p:guideLst>
        <p:guide orient="horz" pos="2160"/>
        <p:guide pos="2880"/>
        <p:guide orient="horz" pos="976"/>
        <p:guide orient="horz" pos="3770"/>
        <p:guide pos="4935"/>
        <p:guide orient="horz" pos="4042"/>
        <p:guide orient="horz" pos="461"/>
        <p:guide pos="2783"/>
        <p:guide pos="3026"/>
        <p:guide pos="5530"/>
        <p:guide orient="horz" pos="1620"/>
        <p:guide orient="horz" pos="732"/>
        <p:guide orient="horz" pos="2828"/>
        <p:guide orient="horz" pos="3032"/>
        <p:guide orient="horz" pos="346"/>
      </p:guideLst>
    </p:cSldViewPr>
  </p:slideViewPr>
  <p:outlineViewPr>
    <p:cViewPr>
      <p:scale>
        <a:sx n="33" d="100"/>
        <a:sy n="33" d="100"/>
      </p:scale>
      <p:origin x="0" y="12894"/>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a:defRPr sz="1200"/>
            </a:lvl1pPr>
          </a:lstStyle>
          <a:p>
            <a:fld id="{2453BEEE-7B4D-44C2-92A4-DE7BBA1D422A}" type="datetimeFigureOut">
              <a:rPr lang="en-GB" smtClean="0"/>
              <a:t>20/09/2018</a:t>
            </a:fld>
            <a:endParaRPr lang="en-GB" dirty="0"/>
          </a:p>
        </p:txBody>
      </p:sp>
      <p:sp>
        <p:nvSpPr>
          <p:cNvPr id="4" name="Footer Placeholder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a:defRPr sz="1200"/>
            </a:lvl1pPr>
          </a:lstStyle>
          <a:p>
            <a:fld id="{463F6195-24C0-4E23-B48D-EE4ED56170FA}" type="slidenum">
              <a:rPr lang="en-GB" smtClean="0"/>
              <a:t>‹#›</a:t>
            </a:fld>
            <a:endParaRPr lang="en-GB" dirty="0"/>
          </a:p>
        </p:txBody>
      </p:sp>
    </p:spTree>
    <p:extLst>
      <p:ext uri="{BB962C8B-B14F-4D97-AF65-F5344CB8AC3E}">
        <p14:creationId xmlns:p14="http://schemas.microsoft.com/office/powerpoint/2010/main" val="2587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atin typeface="Arial" panose="020B0604020202020204" pitchFamily="34" charset="0"/>
              </a:defRPr>
            </a:lvl1pPr>
          </a:lstStyle>
          <a:p>
            <a:fld id="{009FE923-1DF5-4102-BAE5-2EA887801C03}" type="datetimeFigureOut">
              <a:rPr lang="en-GB" smtClean="0"/>
              <a:pPr/>
              <a:t>20/09/2018</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7013" cy="3700462"/>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205879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7013" cy="3700462"/>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76CCC25-78B5-4EAE-B720-38C7A2B81161}"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2058797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
        <p:nvSpPr>
          <p:cNvPr id="3" name="Subtitle 2"/>
          <p:cNvSpPr>
            <a:spLocks noGrp="1" noChangeAspect="1"/>
          </p:cNvSpPr>
          <p:nvPr>
            <p:ph type="subTitle" idx="1"/>
          </p:nvPr>
        </p:nvSpPr>
        <p:spPr bwMode="ltGray">
          <a:xfrm>
            <a:off x="3146924" y="953100"/>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noChangeAspect="1"/>
          </p:cNvSpPr>
          <p:nvPr>
            <p:ph type="ctrTitle"/>
          </p:nvPr>
        </p:nvSpPr>
        <p:spPr bwMode="invGray">
          <a:xfrm>
            <a:off x="481365" y="1925100"/>
            <a:ext cx="3600000" cy="2700000"/>
          </a:xfrm>
          <a:blipFill dpi="0" rotWithShape="1">
            <a:blip r:embed="rId4"/>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311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C6EDD9BF-7727-4BA8-B972-E34F2D898059}" type="datetime1">
              <a:rPr lang="en-GB" smtClean="0"/>
              <a:t>20/09/2018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234000" tIns="180000" rIns="180000" bIns="90000"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481698" y="2534049"/>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001" y="4649137"/>
            <a:ext cx="1155600" cy="311414"/>
          </a:xfrm>
          <a:prstGeom prst="rect">
            <a:avLst/>
          </a:prstGeom>
        </p:spPr>
      </p:pic>
    </p:spTree>
    <p:extLst>
      <p:ext uri="{BB962C8B-B14F-4D97-AF65-F5344CB8AC3E}">
        <p14:creationId xmlns:p14="http://schemas.microsoft.com/office/powerpoint/2010/main" val="7187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E16BBC-300E-45F2-8A8F-B2BF438901CA}" type="datetime1">
              <a:rPr lang="en-GB" smtClean="0"/>
              <a:t>20/09/2018</a:t>
            </a:fld>
            <a:endParaRPr lang="en-GB" dirty="0"/>
          </a:p>
        </p:txBody>
      </p:sp>
      <p:sp>
        <p:nvSpPr>
          <p:cNvPr id="4" name="Footer Placeholder 3"/>
          <p:cNvSpPr>
            <a:spLocks noGrp="1"/>
          </p:cNvSpPr>
          <p:nvPr>
            <p:ph type="ftr" sz="quarter" idx="11"/>
          </p:nvPr>
        </p:nvSpPr>
        <p:spPr/>
        <p:txBody>
          <a:bodyPr/>
          <a:lstStyle/>
          <a:p>
            <a:r>
              <a:rPr lang="en-GB" dirty="0"/>
              <a:t>Disciplinary Hearings Enforcement and Sanction</a:t>
            </a:r>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dirty="0"/>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10" name="Media Placeholder 9"/>
          <p:cNvSpPr>
            <a:spLocks noGrp="1"/>
          </p:cNvSpPr>
          <p:nvPr>
            <p:ph type="media" sz="quarter" idx="13"/>
          </p:nvPr>
        </p:nvSpPr>
        <p:spPr>
          <a:xfrm>
            <a:off x="457200" y="1039500"/>
            <a:ext cx="7699375" cy="3457575"/>
          </a:xfrm>
        </p:spPr>
        <p:txBody>
          <a:bodyPr/>
          <a:lstStyle/>
          <a:p>
            <a:r>
              <a:rPr lang="en-US" dirty="0"/>
              <a:t>Click icon to add media</a:t>
            </a:r>
            <a:endParaRPr lang="en-GB" dirty="0"/>
          </a:p>
        </p:txBody>
      </p:sp>
    </p:spTree>
    <p:extLst>
      <p:ext uri="{BB962C8B-B14F-4D97-AF65-F5344CB8AC3E}">
        <p14:creationId xmlns:p14="http://schemas.microsoft.com/office/powerpoint/2010/main" val="20342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29DAA-4504-40AF-B2F9-91B3654F4354}" type="datetime1">
              <a:rPr lang="en-GB" smtClean="0"/>
              <a:t>20/09/2018</a:t>
            </a:fld>
            <a:endParaRPr lang="en-GB" dirty="0"/>
          </a:p>
        </p:txBody>
      </p:sp>
      <p:sp>
        <p:nvSpPr>
          <p:cNvPr id="4" name="Footer Placeholder 3"/>
          <p:cNvSpPr>
            <a:spLocks noGrp="1"/>
          </p:cNvSpPr>
          <p:nvPr>
            <p:ph type="ftr" sz="quarter" idx="11"/>
          </p:nvPr>
        </p:nvSpPr>
        <p:spPr/>
        <p:txBody>
          <a:bodyPr/>
          <a:lstStyle/>
          <a:p>
            <a:r>
              <a:rPr lang="en-GB" dirty="0"/>
              <a:t>Disciplinary Hearings Enforcement and Sanction</a:t>
            </a:r>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dirty="0"/>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8828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442071-BB33-47F8-8E70-536C0F43DF31}"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auto">
          <a:xfrm>
            <a:off x="492832" y="1460258"/>
            <a:ext cx="3600000" cy="2700000"/>
          </a:xfrm>
          <a:noFill/>
          <a:ln w="57150">
            <a:solidFill>
              <a:schemeClr val="accent2"/>
            </a:solidFill>
          </a:ln>
        </p:spPr>
        <p:txBody>
          <a:bodyPr lIns="234000" tIns="180000" rIns="180000" bIns="90000" anchor="b" anchorCtr="0">
            <a:normAutofit/>
          </a:bodyPr>
          <a:lstStyle>
            <a:lvl1pPr algn="l">
              <a:defRPr sz="1800">
                <a:solidFill>
                  <a:schemeClr val="accent2"/>
                </a:solidFill>
              </a:defRPr>
            </a:lvl1pPr>
          </a:lstStyle>
          <a:p>
            <a:r>
              <a:rPr lang="en-US" dirty="0"/>
              <a:t>Click to edit Master title style</a:t>
            </a:r>
          </a:p>
        </p:txBody>
      </p:sp>
      <p:sp>
        <p:nvSpPr>
          <p:cNvPr id="10" name="Subtitle 2"/>
          <p:cNvSpPr>
            <a:spLocks noGrp="1" noChangeAspect="1"/>
          </p:cNvSpPr>
          <p:nvPr>
            <p:ph type="subTitle" idx="1"/>
          </p:nvPr>
        </p:nvSpPr>
        <p:spPr bwMode="hidden">
          <a:xfrm>
            <a:off x="3176841" y="250031"/>
            <a:ext cx="2521554" cy="1891166"/>
          </a:xfrm>
          <a:solidFill>
            <a:schemeClr val="accent3"/>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585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34D095-5234-45B7-A647-694FC5D2A573}"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ltGray">
          <a:xfrm>
            <a:off x="4202223" y="250031"/>
            <a:ext cx="3600000" cy="2700000"/>
          </a:xfrm>
          <a:solidFill>
            <a:schemeClr val="accent2"/>
          </a:solidFill>
          <a:ln w="57150">
            <a:noFill/>
          </a:ln>
        </p:spPr>
        <p:txBody>
          <a:bodyPr lIns="234000" tIns="180000" rIns="180000" bIns="90000" anchor="t" anchorCtr="0">
            <a:normAutofit/>
          </a:bodyPr>
          <a:lstStyle>
            <a:lvl1pPr algn="l">
              <a:defRPr sz="1800">
                <a:solidFill>
                  <a:schemeClr val="bg1"/>
                </a:solidFill>
              </a:defRPr>
            </a:lvl1pPr>
          </a:lstStyle>
          <a:p>
            <a:r>
              <a:rPr lang="en-US"/>
              <a:t>Click to edit Master title style</a:t>
            </a:r>
            <a:endParaRPr lang="en-US" dirty="0"/>
          </a:p>
        </p:txBody>
      </p:sp>
      <p:sp>
        <p:nvSpPr>
          <p:cNvPr id="11" name="Picture Placeholder 10"/>
          <p:cNvSpPr>
            <a:spLocks noGrp="1" noChangeAspect="1"/>
          </p:cNvSpPr>
          <p:nvPr>
            <p:ph type="pic" sz="quarter" idx="13"/>
          </p:nvPr>
        </p:nvSpPr>
        <p:spPr>
          <a:xfrm>
            <a:off x="2236771" y="2122305"/>
            <a:ext cx="3060000" cy="2295000"/>
          </a:xfrm>
        </p:spPr>
        <p:txBody>
          <a:bodyPr/>
          <a:lstStyle/>
          <a:p>
            <a:r>
              <a:rPr lang="en-US" dirty="0"/>
              <a:t>Click icon to add picture</a:t>
            </a:r>
            <a:endParaRPr lang="en-GB" dirty="0"/>
          </a:p>
        </p:txBody>
      </p:sp>
    </p:spTree>
    <p:extLst>
      <p:ext uri="{BB962C8B-B14F-4D97-AF65-F5344CB8AC3E}">
        <p14:creationId xmlns:p14="http://schemas.microsoft.com/office/powerpoint/2010/main" val="4029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ED7425-3596-4A8F-BF9C-F1F31065E69E}"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a:xfrm>
            <a:off x="2667600" y="250031"/>
            <a:ext cx="4500000" cy="3375000"/>
          </a:xfrm>
          <a:solidFill>
            <a:schemeClr val="accent3"/>
          </a:solidFill>
          <a:ln w="57150">
            <a:noFill/>
          </a:ln>
        </p:spPr>
        <p:txBody>
          <a:bodyPr lIns="234000" tIns="180000" rIns="234000" bIns="90000" anchor="t" anchorCtr="0">
            <a:normAutofit/>
          </a:bodyPr>
          <a:lstStyle>
            <a:lvl1pPr algn="l">
              <a:defRPr sz="3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5783307" y="2593725"/>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506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A5827D-AB23-4F5E-9AEE-F69CFBB79C04}"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3" name="Picture Placeholder 2"/>
          <p:cNvSpPr>
            <a:spLocks noGrp="1" noChangeAspect="1"/>
          </p:cNvSpPr>
          <p:nvPr>
            <p:ph type="pic" sz="quarter" idx="13"/>
          </p:nvPr>
        </p:nvSpPr>
        <p:spPr>
          <a:xfrm>
            <a:off x="474618" y="250031"/>
            <a:ext cx="4500000" cy="3375000"/>
          </a:xfrm>
        </p:spPr>
        <p:txBody>
          <a:bodyPr/>
          <a:lstStyle/>
          <a:p>
            <a:r>
              <a:rPr lang="en-US" dirty="0"/>
              <a:t>Click icon to add picture</a:t>
            </a:r>
            <a:endParaRPr lang="en-GB" dirty="0"/>
          </a:p>
        </p:txBody>
      </p:sp>
      <p:sp>
        <p:nvSpPr>
          <p:cNvPr id="10" name="Subtitle 2"/>
          <p:cNvSpPr>
            <a:spLocks noGrp="1" noChangeAspect="1"/>
          </p:cNvSpPr>
          <p:nvPr>
            <p:ph type="subTitle" idx="1"/>
          </p:nvPr>
        </p:nvSpPr>
        <p:spPr>
          <a:xfrm>
            <a:off x="3584535" y="2604041"/>
            <a:ext cx="2521554" cy="1891166"/>
          </a:xfrm>
          <a:solidFill>
            <a:schemeClr val="accent4"/>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659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8B0BB-4707-460E-949B-728B432C873B}" type="datetime1">
              <a:rPr lang="en-GB" smtClean="0"/>
              <a:t>20/09/2018</a:t>
            </a:fld>
            <a:endParaRPr lang="en-GB" dirty="0"/>
          </a:p>
        </p:txBody>
      </p:sp>
      <p:sp>
        <p:nvSpPr>
          <p:cNvPr id="3" name="Footer Placeholder 2"/>
          <p:cNvSpPr>
            <a:spLocks noGrp="1"/>
          </p:cNvSpPr>
          <p:nvPr>
            <p:ph type="ftr" sz="quarter" idx="11"/>
          </p:nvPr>
        </p:nvSpPr>
        <p:spPr/>
        <p:txBody>
          <a:bodyPr/>
          <a:lstStyle/>
          <a:p>
            <a:r>
              <a:rPr lang="en-GB" dirty="0"/>
              <a:t>Disciplinary Hearings Enforcement and Sanction</a:t>
            </a:r>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dirty="0"/>
          </a:p>
        </p:txBody>
      </p:sp>
      <p:sp>
        <p:nvSpPr>
          <p:cNvPr id="6"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4346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3146924" y="953100"/>
            <a:ext cx="2242800" cy="1682100"/>
          </a:xfrm>
          <a:solidFill>
            <a:schemeClr val="accent5"/>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noChangeAspect="1"/>
          </p:cNvSpPr>
          <p:nvPr>
            <p:ph type="ctrTitle"/>
          </p:nvPr>
        </p:nvSpPr>
        <p:spPr bwMode="invGray">
          <a:xfrm>
            <a:off x="481365" y="1925100"/>
            <a:ext cx="3600000" cy="2700000"/>
          </a:xfrm>
          <a:blipFill dpi="0" rotWithShape="1">
            <a:blip r:embed="rId3"/>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Tree>
    <p:extLst>
      <p:ext uri="{BB962C8B-B14F-4D97-AF65-F5344CB8AC3E}">
        <p14:creationId xmlns:p14="http://schemas.microsoft.com/office/powerpoint/2010/main" val="15735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3" orient="horz" pos="2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232081"/>
            <a:ext cx="3600000" cy="2700000"/>
          </a:xfrm>
          <a:blipFill dpi="0" rotWithShape="1">
            <a:blip r:embed="rId3"/>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a:t>Click to edit Master title style</a:t>
            </a:r>
          </a:p>
        </p:txBody>
      </p:sp>
      <p:sp>
        <p:nvSpPr>
          <p:cNvPr id="3" name="Subtitle 2"/>
          <p:cNvSpPr>
            <a:spLocks noGrp="1" noChangeAspect="1"/>
          </p:cNvSpPr>
          <p:nvPr>
            <p:ph type="subTitle" idx="1"/>
          </p:nvPr>
        </p:nvSpPr>
        <p:spPr bwMode="ltGray">
          <a:xfrm>
            <a:off x="3005803" y="3117593"/>
            <a:ext cx="2242800" cy="1682100"/>
          </a:xfrm>
          <a:solidFill>
            <a:schemeClr val="accent5"/>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0" y="249758"/>
            <a:ext cx="2239614" cy="603539"/>
          </a:xfrm>
          <a:prstGeom prst="rect">
            <a:avLst/>
          </a:prstGeom>
        </p:spPr>
      </p:pic>
    </p:spTree>
    <p:extLst>
      <p:ext uri="{BB962C8B-B14F-4D97-AF65-F5344CB8AC3E}">
        <p14:creationId xmlns:p14="http://schemas.microsoft.com/office/powerpoint/2010/main" val="20445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232081"/>
            <a:ext cx="3600000" cy="2700000"/>
          </a:xfrm>
          <a:blipFill dpi="0" rotWithShape="1">
            <a:blip r:embed="rId3"/>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bwMode="ltGray">
          <a:xfrm>
            <a:off x="3005803" y="3117593"/>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0" y="249758"/>
            <a:ext cx="2239614" cy="603539"/>
          </a:xfrm>
          <a:prstGeom prst="rect">
            <a:avLst/>
          </a:prstGeom>
        </p:spPr>
      </p:pic>
    </p:spTree>
    <p:extLst>
      <p:ext uri="{BB962C8B-B14F-4D97-AF65-F5344CB8AC3E}">
        <p14:creationId xmlns:p14="http://schemas.microsoft.com/office/powerpoint/2010/main" val="1837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232081"/>
            <a:ext cx="3600000" cy="2700000"/>
          </a:xfrm>
          <a:blipFill dpi="0" rotWithShape="0">
            <a:blip r:embed="rId3"/>
            <a:srcRect/>
            <a:stretch>
              <a:fillRect/>
            </a:stretch>
          </a:blipFill>
        </p:spPr>
        <p:txBody>
          <a:bodyPr lIns="540000" tIns="180000" rIns="234000" bIns="90000" anchor="t" anchorCtr="0">
            <a:normAutofit/>
          </a:bodyPr>
          <a:lstStyle>
            <a:lvl1pPr algn="r">
              <a:defRPr sz="3200">
                <a:solidFill>
                  <a:schemeClr val="bg1"/>
                </a:solidFill>
              </a:defRPr>
            </a:lvl1pPr>
          </a:lstStyle>
          <a:p>
            <a:r>
              <a:rPr lang="en-US" dirty="0"/>
              <a:t>Click to edit Master title style</a:t>
            </a:r>
          </a:p>
        </p:txBody>
      </p:sp>
      <p:sp>
        <p:nvSpPr>
          <p:cNvPr id="3" name="Subtitle 2"/>
          <p:cNvSpPr>
            <a:spLocks noGrp="1" noChangeAspect="1"/>
          </p:cNvSpPr>
          <p:nvPr>
            <p:ph type="subTitle" idx="1"/>
          </p:nvPr>
        </p:nvSpPr>
        <p:spPr bwMode="ltGray">
          <a:xfrm>
            <a:off x="4017710" y="3119322"/>
            <a:ext cx="2242800" cy="1682100"/>
          </a:xfrm>
          <a:solidFill>
            <a:schemeClr val="accent5"/>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Tree>
    <p:extLst>
      <p:ext uri="{BB962C8B-B14F-4D97-AF65-F5344CB8AC3E}">
        <p14:creationId xmlns:p14="http://schemas.microsoft.com/office/powerpoint/2010/main" val="247261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D42BB-537C-466D-A02E-75E9A13F831C}"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7103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0B97E4-FEAE-402D-BF9D-642ADD691073}"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2323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D3660-1951-48D6-B25A-F10370EA79EF}"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9" name="Content Placeholder 2"/>
          <p:cNvSpPr>
            <a:spLocks noGrp="1"/>
          </p:cNvSpPr>
          <p:nvPr>
            <p:ph idx="13"/>
          </p:nvPr>
        </p:nvSpPr>
        <p:spPr>
          <a:xfrm>
            <a:off x="4809600" y="1120500"/>
            <a:ext cx="3960000" cy="337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27847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293FD-1D98-4BD2-90C1-8109C25527A4}"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20348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bwMode="ltGray">
          <a:xfrm>
            <a:off x="457200" y="1159317"/>
            <a:ext cx="3960000" cy="2970000"/>
          </a:xfrm>
          <a:solidFill>
            <a:schemeClr val="accent1"/>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B9BAB5-8172-4CB3-A723-166F2875A3BC}"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9" name="Content Placeholder 2"/>
          <p:cNvSpPr>
            <a:spLocks noGrp="1"/>
          </p:cNvSpPr>
          <p:nvPr>
            <p:ph idx="13"/>
          </p:nvPr>
        </p:nvSpPr>
        <p:spPr>
          <a:xfrm>
            <a:off x="4809600" y="1120500"/>
            <a:ext cx="3960000" cy="337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7820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7A6CC4-A9DB-4D5B-AAAE-9A5846787612}"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ltGray">
          <a:xfrm>
            <a:off x="478208" y="760620"/>
            <a:ext cx="3600000" cy="2700000"/>
          </a:xfrm>
          <a:solidFill>
            <a:schemeClr val="accent6"/>
          </a:solidFill>
        </p:spPr>
        <p:txBody>
          <a:bodyPr lIns="234000" tIns="180000" rIns="180000" bIns="90000" anchor="t" anchorCtr="0">
            <a:normAutofit/>
          </a:bodyPr>
          <a:lstStyle>
            <a:lvl1pPr algn="l">
              <a:defRPr sz="2800">
                <a:solidFill>
                  <a:schemeClr val="bg1"/>
                </a:solidFill>
              </a:defRPr>
            </a:lvl1pPr>
          </a:lstStyle>
          <a:p>
            <a:r>
              <a:rPr lang="en-US" dirty="0"/>
              <a:t>Click to edit Master title style</a:t>
            </a:r>
          </a:p>
        </p:txBody>
      </p:sp>
      <p:sp>
        <p:nvSpPr>
          <p:cNvPr id="10" name="Subtitle 2"/>
          <p:cNvSpPr>
            <a:spLocks noGrp="1" noChangeAspect="1"/>
          </p:cNvSpPr>
          <p:nvPr>
            <p:ph type="subTitle" idx="1"/>
          </p:nvPr>
        </p:nvSpPr>
        <p:spPr bwMode="ltGray">
          <a:xfrm>
            <a:off x="2982460" y="2619839"/>
            <a:ext cx="2521554" cy="1891166"/>
          </a:xfrm>
          <a:solidFill>
            <a:schemeClr val="accent5"/>
          </a:solidFill>
        </p:spPr>
        <p:txBody>
          <a:bodyPr lIns="198000" tIns="162000" rIns="198000" bIns="360000">
            <a:normAutofit/>
          </a:bodyPr>
          <a:lstStyle>
            <a:lvl1pPr marL="0" indent="0" algn="l">
              <a:spcAft>
                <a:spcPts val="0"/>
              </a:spcAft>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582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62FBE78-BA70-4648-9733-F7AF4D92D0CF}" type="datetime1">
              <a:rPr lang="en-GB" smtClean="0"/>
              <a:t>20/09/2018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©ACCA</a:t>
            </a:r>
          </a:p>
        </p:txBody>
      </p:sp>
      <p:sp>
        <p:nvSpPr>
          <p:cNvPr id="9" name="Title 1"/>
          <p:cNvSpPr>
            <a:spLocks noGrp="1" noChangeAspect="1"/>
          </p:cNvSpPr>
          <p:nvPr>
            <p:ph type="ctrTitle"/>
          </p:nvPr>
        </p:nvSpPr>
        <p:spPr bwMode="ltGray">
          <a:xfrm>
            <a:off x="4414227" y="668709"/>
            <a:ext cx="3600000" cy="2700000"/>
          </a:xfrm>
          <a:solidFill>
            <a:schemeClr val="accent5"/>
          </a:solidFill>
        </p:spPr>
        <p:txBody>
          <a:bodyPr lIns="234000" tIns="180000" rIns="180000" bIns="90000" anchor="t" anchorCtr="0">
            <a:normAutofit/>
          </a:bodyPr>
          <a:lstStyle>
            <a:lvl1pPr algn="l">
              <a:defRPr sz="2800" baseline="0">
                <a:solidFill>
                  <a:schemeClr val="tx2"/>
                </a:solidFill>
              </a:defRPr>
            </a:lvl1pPr>
          </a:lstStyle>
          <a:p>
            <a:r>
              <a:rPr lang="en-US" dirty="0"/>
              <a:t>Click to edit Master title style</a:t>
            </a:r>
          </a:p>
        </p:txBody>
      </p:sp>
      <p:sp>
        <p:nvSpPr>
          <p:cNvPr id="10" name="Subtitle 2"/>
          <p:cNvSpPr>
            <a:spLocks noGrp="1" noChangeAspect="1"/>
          </p:cNvSpPr>
          <p:nvPr>
            <p:ph type="subTitle" idx="1"/>
          </p:nvPr>
        </p:nvSpPr>
        <p:spPr bwMode="ltGray">
          <a:xfrm>
            <a:off x="2991302" y="2524921"/>
            <a:ext cx="2521554" cy="1891166"/>
          </a:xfrm>
          <a:solidFill>
            <a:schemeClr val="accent6"/>
          </a:solidFill>
        </p:spPr>
        <p:txBody>
          <a:bodyPr lIns="198000" tIns="162000" rIns="198000" bIns="360000">
            <a:normAutofit/>
          </a:bodyPr>
          <a:lstStyle>
            <a:lvl1pPr marL="0" indent="0" algn="l">
              <a:spcAft>
                <a:spcPts val="0"/>
              </a:spcAft>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001" y="4649137"/>
            <a:ext cx="1155600" cy="311414"/>
          </a:xfrm>
          <a:prstGeom prst="rect">
            <a:avLst/>
          </a:prstGeom>
        </p:spPr>
      </p:pic>
    </p:spTree>
    <p:extLst>
      <p:ext uri="{BB962C8B-B14F-4D97-AF65-F5344CB8AC3E}">
        <p14:creationId xmlns:p14="http://schemas.microsoft.com/office/powerpoint/2010/main" val="17626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5E80F-8AEE-4534-A6E5-225C42818D2D}" type="datetime1">
              <a:rPr lang="en-GB" smtClean="0"/>
              <a:t>20/09/2018</a:t>
            </a:fld>
            <a:endParaRPr lang="en-GB" dirty="0"/>
          </a:p>
        </p:txBody>
      </p:sp>
      <p:sp>
        <p:nvSpPr>
          <p:cNvPr id="4" name="Footer Placeholder 3"/>
          <p:cNvSpPr>
            <a:spLocks noGrp="1"/>
          </p:cNvSpPr>
          <p:nvPr>
            <p:ph type="ftr" sz="quarter" idx="11"/>
          </p:nvPr>
        </p:nvSpPr>
        <p:spPr/>
        <p:txBody>
          <a:bodyPr/>
          <a:lstStyle/>
          <a:p>
            <a:r>
              <a:rPr lang="en-GB" dirty="0"/>
              <a:t>Disciplinary Hearings Enforcement and Sanction</a:t>
            </a:r>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dirty="0"/>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10" name="Media Placeholder 9"/>
          <p:cNvSpPr>
            <a:spLocks noGrp="1"/>
          </p:cNvSpPr>
          <p:nvPr>
            <p:ph type="media" sz="quarter" idx="13"/>
          </p:nvPr>
        </p:nvSpPr>
        <p:spPr>
          <a:xfrm>
            <a:off x="457200" y="1039500"/>
            <a:ext cx="7699375" cy="3457575"/>
          </a:xfrm>
        </p:spPr>
        <p:txBody>
          <a:bodyPr/>
          <a:lstStyle/>
          <a:p>
            <a:endParaRPr lang="en-GB" dirty="0"/>
          </a:p>
        </p:txBody>
      </p:sp>
    </p:spTree>
    <p:extLst>
      <p:ext uri="{BB962C8B-B14F-4D97-AF65-F5344CB8AC3E}">
        <p14:creationId xmlns:p14="http://schemas.microsoft.com/office/powerpoint/2010/main" val="338979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95A69E-F7DC-4696-B7CB-C3D0E89D023F}" type="datetime1">
              <a:rPr lang="en-GB" smtClean="0"/>
              <a:t>20/09/2018</a:t>
            </a:fld>
            <a:endParaRPr lang="en-GB" dirty="0"/>
          </a:p>
        </p:txBody>
      </p:sp>
      <p:sp>
        <p:nvSpPr>
          <p:cNvPr id="4" name="Footer Placeholder 3"/>
          <p:cNvSpPr>
            <a:spLocks noGrp="1"/>
          </p:cNvSpPr>
          <p:nvPr>
            <p:ph type="ftr" sz="quarter" idx="11"/>
          </p:nvPr>
        </p:nvSpPr>
        <p:spPr/>
        <p:txBody>
          <a:bodyPr/>
          <a:lstStyle/>
          <a:p>
            <a:r>
              <a:rPr lang="en-GB" dirty="0"/>
              <a:t>Disciplinary Hearings Enforcement and Sanction</a:t>
            </a:r>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dirty="0"/>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1677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232081"/>
            <a:ext cx="3600000" cy="2700000"/>
          </a:xfrm>
          <a:blipFill dpi="0" rotWithShape="0">
            <a:blip r:embed="rId3"/>
            <a:srcRect/>
            <a:stretch>
              <a:fillRect/>
            </a:stretch>
          </a:blipFill>
        </p:spPr>
        <p:txBody>
          <a:bodyPr lIns="540000" tIns="180000" rIns="234000" bIns="90000" anchor="t" anchorCtr="0">
            <a:normAutofit/>
          </a:bodyPr>
          <a:lstStyle>
            <a:lvl1pPr algn="r">
              <a:defRPr sz="3200">
                <a:solidFill>
                  <a:schemeClr val="bg1"/>
                </a:solidFill>
              </a:defRPr>
            </a:lvl1pPr>
          </a:lstStyle>
          <a:p>
            <a:r>
              <a:rPr lang="en-US" dirty="0"/>
              <a:t>Click to edit Master title style</a:t>
            </a:r>
          </a:p>
        </p:txBody>
      </p:sp>
      <p:sp>
        <p:nvSpPr>
          <p:cNvPr id="3" name="Subtitle 2"/>
          <p:cNvSpPr>
            <a:spLocks noGrp="1" noChangeAspect="1"/>
          </p:cNvSpPr>
          <p:nvPr>
            <p:ph type="subTitle" idx="1"/>
          </p:nvPr>
        </p:nvSpPr>
        <p:spPr bwMode="ltGray">
          <a:xfrm>
            <a:off x="4017711" y="3118784"/>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Tree>
    <p:extLst>
      <p:ext uri="{BB962C8B-B14F-4D97-AF65-F5344CB8AC3E}">
        <p14:creationId xmlns:p14="http://schemas.microsoft.com/office/powerpoint/2010/main" val="35427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289557-3099-484E-8471-9A9EC7C60DF3}"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auto">
          <a:xfrm>
            <a:off x="493550" y="1097228"/>
            <a:ext cx="4500000" cy="3375000"/>
          </a:xfrm>
          <a:noFill/>
          <a:ln w="57150">
            <a:solidFill>
              <a:schemeClr val="accent5"/>
            </a:solidFill>
          </a:ln>
        </p:spPr>
        <p:txBody>
          <a:bodyPr lIns="234000" tIns="180000" rIns="180000" bIns="90000" anchor="b" anchorCtr="0">
            <a:normAutofit/>
          </a:bodyPr>
          <a:lstStyle>
            <a:lvl1pPr algn="l">
              <a:defRPr sz="1800">
                <a:solidFill>
                  <a:schemeClr val="accent5"/>
                </a:solidFill>
              </a:defRPr>
            </a:lvl1pPr>
          </a:lstStyle>
          <a:p>
            <a:r>
              <a:rPr lang="en-US" dirty="0"/>
              <a:t>Click to edit Master title style</a:t>
            </a:r>
          </a:p>
        </p:txBody>
      </p:sp>
      <p:sp>
        <p:nvSpPr>
          <p:cNvPr id="10" name="Subtitle 2"/>
          <p:cNvSpPr>
            <a:spLocks noGrp="1" noChangeAspect="1"/>
          </p:cNvSpPr>
          <p:nvPr>
            <p:ph type="subTitle" idx="1"/>
          </p:nvPr>
        </p:nvSpPr>
        <p:spPr bwMode="hidden">
          <a:xfrm>
            <a:off x="3553651" y="250031"/>
            <a:ext cx="2521554" cy="1891166"/>
          </a:xfrm>
          <a:solidFill>
            <a:schemeClr val="tx1"/>
          </a:solidFill>
        </p:spPr>
        <p:txBody>
          <a:bodyPr lIns="198000" tIns="162000" rIns="198000" bIns="360000">
            <a:normAutofit/>
          </a:bodyPr>
          <a:lstStyle>
            <a:lvl1pPr marL="0" indent="0" algn="l">
              <a:spcAft>
                <a:spcPts val="0"/>
              </a:spcAft>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690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Image Orange">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04864E-F377-4FC2-9BE8-910B67C68A6E}"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ltGray">
          <a:xfrm>
            <a:off x="4202223" y="250031"/>
            <a:ext cx="3600000" cy="2700000"/>
          </a:xfrm>
          <a:solidFill>
            <a:schemeClr val="accent6"/>
          </a:solidFill>
          <a:ln w="57150">
            <a:noFill/>
          </a:ln>
        </p:spPr>
        <p:txBody>
          <a:bodyPr lIns="234000" tIns="180000" rIns="180000" bIns="90000" anchor="t" anchorCtr="0">
            <a:normAutofit/>
          </a:bodyPr>
          <a:lstStyle>
            <a:lvl1pPr algn="l">
              <a:defRPr sz="1800">
                <a:solidFill>
                  <a:schemeClr val="bg1"/>
                </a:solidFill>
              </a:defRPr>
            </a:lvl1pPr>
          </a:lstStyle>
          <a:p>
            <a:r>
              <a:rPr lang="en-US" dirty="0"/>
              <a:t>Click to edit Master title style</a:t>
            </a:r>
          </a:p>
        </p:txBody>
      </p:sp>
      <p:sp>
        <p:nvSpPr>
          <p:cNvPr id="11" name="Picture Placeholder 10"/>
          <p:cNvSpPr>
            <a:spLocks noGrp="1" noChangeAspect="1"/>
          </p:cNvSpPr>
          <p:nvPr>
            <p:ph type="pic" sz="quarter" idx="13"/>
          </p:nvPr>
        </p:nvSpPr>
        <p:spPr>
          <a:xfrm>
            <a:off x="2378172" y="2074278"/>
            <a:ext cx="3060000" cy="2295000"/>
          </a:xfrm>
          <a:ln>
            <a:solidFill>
              <a:srgbClr val="888B8D"/>
            </a:solidFill>
          </a:ln>
        </p:spPr>
        <p:txBody>
          <a:bodyPr/>
          <a:lstStyle/>
          <a:p>
            <a:endParaRPr lang="en-GB" dirty="0"/>
          </a:p>
        </p:txBody>
      </p:sp>
    </p:spTree>
    <p:extLst>
      <p:ext uri="{BB962C8B-B14F-4D97-AF65-F5344CB8AC3E}">
        <p14:creationId xmlns:p14="http://schemas.microsoft.com/office/powerpoint/2010/main" val="27519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Text 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C8AA70-ABC8-44C0-8CD4-1930C3DC6D22}"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a:xfrm>
            <a:off x="2667600" y="250031"/>
            <a:ext cx="4500000" cy="3375000"/>
          </a:xfrm>
          <a:solidFill>
            <a:schemeClr val="accent5"/>
          </a:solidFill>
          <a:ln w="57150">
            <a:noFill/>
          </a:ln>
        </p:spPr>
        <p:txBody>
          <a:bodyPr lIns="234000" tIns="180000" rIns="234000" bIns="90000" anchor="t" anchorCtr="0">
            <a:normAutofit/>
          </a:bodyPr>
          <a:lstStyle>
            <a:lvl1pPr algn="l">
              <a:defRPr sz="3800">
                <a:solidFill>
                  <a:schemeClr val="bg1"/>
                </a:solidFill>
              </a:defRPr>
            </a:lvl1pPr>
          </a:lstStyle>
          <a:p>
            <a:r>
              <a:rPr lang="en-US" dirty="0"/>
              <a:t>Click to edit Master title style</a:t>
            </a:r>
          </a:p>
        </p:txBody>
      </p:sp>
      <p:sp>
        <p:nvSpPr>
          <p:cNvPr id="10" name="Subtitle 2"/>
          <p:cNvSpPr>
            <a:spLocks noGrp="1" noChangeAspect="1"/>
          </p:cNvSpPr>
          <p:nvPr>
            <p:ph type="subTitle" idx="1"/>
          </p:nvPr>
        </p:nvSpPr>
        <p:spPr>
          <a:xfrm>
            <a:off x="5783307" y="2593725"/>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897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Image Green">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09BE40-1064-4C32-83B8-5A911C6797D7}"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3" name="Picture Placeholder 2"/>
          <p:cNvSpPr>
            <a:spLocks noGrp="1" noChangeAspect="1"/>
          </p:cNvSpPr>
          <p:nvPr>
            <p:ph type="pic" sz="quarter" idx="13"/>
          </p:nvPr>
        </p:nvSpPr>
        <p:spPr>
          <a:xfrm>
            <a:off x="474618" y="250031"/>
            <a:ext cx="4500000" cy="3375000"/>
          </a:xfrm>
        </p:spPr>
        <p:txBody>
          <a:bodyPr/>
          <a:lstStyle/>
          <a:p>
            <a:endParaRPr lang="en-GB" dirty="0"/>
          </a:p>
        </p:txBody>
      </p:sp>
      <p:sp>
        <p:nvSpPr>
          <p:cNvPr id="10" name="Subtitle 2"/>
          <p:cNvSpPr>
            <a:spLocks noGrp="1" noChangeAspect="1"/>
          </p:cNvSpPr>
          <p:nvPr>
            <p:ph type="subTitle" idx="1"/>
          </p:nvPr>
        </p:nvSpPr>
        <p:spPr>
          <a:xfrm>
            <a:off x="3584535" y="2604041"/>
            <a:ext cx="2521554" cy="1891166"/>
          </a:xfrm>
          <a:solidFill>
            <a:schemeClr val="accent5"/>
          </a:solidFill>
        </p:spPr>
        <p:txBody>
          <a:bodyPr lIns="198000" tIns="162000" rIns="198000" bIns="360000">
            <a:normAutofit/>
          </a:bodyPr>
          <a:lstStyle>
            <a:lvl1pPr marL="0" indent="0" algn="l">
              <a:spcAft>
                <a:spcPts val="0"/>
              </a:spcAft>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9383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28DE1-9216-4EA2-8447-8F6028AFE790}" type="datetime1">
              <a:rPr lang="en-GB" smtClean="0"/>
              <a:t>20/09/2018</a:t>
            </a:fld>
            <a:endParaRPr lang="en-GB" dirty="0"/>
          </a:p>
        </p:txBody>
      </p:sp>
      <p:sp>
        <p:nvSpPr>
          <p:cNvPr id="3" name="Footer Placeholder 2"/>
          <p:cNvSpPr>
            <a:spLocks noGrp="1"/>
          </p:cNvSpPr>
          <p:nvPr>
            <p:ph type="ftr" sz="quarter" idx="11"/>
          </p:nvPr>
        </p:nvSpPr>
        <p:spPr/>
        <p:txBody>
          <a:bodyPr/>
          <a:lstStyle/>
          <a:p>
            <a:r>
              <a:rPr lang="en-GB" dirty="0"/>
              <a:t>Disciplinary Hearings Enforcement and Sanction</a:t>
            </a:r>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dirty="0"/>
          </a:p>
        </p:txBody>
      </p:sp>
      <p:sp>
        <p:nvSpPr>
          <p:cNvPr id="6"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2704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
        <p:nvSpPr>
          <p:cNvPr id="3" name="Subtitle 2"/>
          <p:cNvSpPr>
            <a:spLocks noGrp="1" noChangeAspect="1"/>
          </p:cNvSpPr>
          <p:nvPr>
            <p:ph type="subTitle" idx="1"/>
          </p:nvPr>
        </p:nvSpPr>
        <p:spPr bwMode="ltGray">
          <a:xfrm>
            <a:off x="3146924" y="953100"/>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noChangeAspect="1"/>
          </p:cNvSpPr>
          <p:nvPr>
            <p:ph type="ctrTitle"/>
          </p:nvPr>
        </p:nvSpPr>
        <p:spPr bwMode="invGray">
          <a:xfrm>
            <a:off x="481365" y="1925100"/>
            <a:ext cx="3600000" cy="2700000"/>
          </a:xfrm>
          <a:blipFill dpi="0" rotWithShape="1">
            <a:blip r:embed="rId4"/>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92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232081"/>
            <a:ext cx="3600000" cy="2700000"/>
          </a:xfrm>
          <a:blipFill dpi="0" rotWithShape="1">
            <a:blip r:embed="rId3"/>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bwMode="ltGray">
          <a:xfrm>
            <a:off x="3005803" y="3117593"/>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0" y="249758"/>
            <a:ext cx="2239614" cy="603539"/>
          </a:xfrm>
          <a:prstGeom prst="rect">
            <a:avLst/>
          </a:prstGeom>
        </p:spPr>
      </p:pic>
    </p:spTree>
    <p:extLst>
      <p:ext uri="{BB962C8B-B14F-4D97-AF65-F5344CB8AC3E}">
        <p14:creationId xmlns:p14="http://schemas.microsoft.com/office/powerpoint/2010/main" val="382212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232081"/>
            <a:ext cx="3600000" cy="2700000"/>
          </a:xfrm>
          <a:blipFill dpi="0" rotWithShape="0">
            <a:blip r:embed="rId3"/>
            <a:srcRect/>
            <a:stretch>
              <a:fillRect/>
            </a:stretch>
          </a:blipFill>
        </p:spPr>
        <p:txBody>
          <a:bodyPr lIns="540000" tIns="180000" rIns="234000" bIns="90000" anchor="t" anchorCtr="0">
            <a:normAutofit/>
          </a:bodyPr>
          <a:lstStyle>
            <a:lvl1pPr algn="r">
              <a:defRPr sz="3200">
                <a:solidFill>
                  <a:schemeClr val="bg1"/>
                </a:solidFill>
              </a:defRPr>
            </a:lvl1pPr>
          </a:lstStyle>
          <a:p>
            <a:r>
              <a:rPr lang="en-US" dirty="0"/>
              <a:t>Click to edit Master title style</a:t>
            </a:r>
          </a:p>
        </p:txBody>
      </p:sp>
      <p:sp>
        <p:nvSpPr>
          <p:cNvPr id="3" name="Subtitle 2"/>
          <p:cNvSpPr>
            <a:spLocks noGrp="1" noChangeAspect="1"/>
          </p:cNvSpPr>
          <p:nvPr>
            <p:ph type="subTitle" idx="1"/>
          </p:nvPr>
        </p:nvSpPr>
        <p:spPr bwMode="ltGray">
          <a:xfrm>
            <a:off x="4017711" y="3118784"/>
            <a:ext cx="2242800" cy="1682100"/>
          </a:xfrm>
          <a:solidFill>
            <a:schemeClr val="tx1"/>
          </a:solidFill>
        </p:spPr>
        <p:txBody>
          <a:bodyPr lIns="198000" tIns="162000" rIns="198000" bIns="360000">
            <a:normAutofit/>
          </a:bodyPr>
          <a:lstStyle>
            <a:lvl1pPr marL="0" indent="0" algn="l">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9261" y="249758"/>
            <a:ext cx="2239615" cy="603539"/>
          </a:xfrm>
          <a:prstGeom prst="rect">
            <a:avLst/>
          </a:prstGeom>
        </p:spPr>
      </p:pic>
    </p:spTree>
    <p:extLst>
      <p:ext uri="{BB962C8B-B14F-4D97-AF65-F5344CB8AC3E}">
        <p14:creationId xmlns:p14="http://schemas.microsoft.com/office/powerpoint/2010/main" val="29903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32210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5279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4E2934-7207-4E0C-9859-A6A5586C125A}"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25630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9" name="Content Placeholder 2"/>
          <p:cNvSpPr>
            <a:spLocks noGrp="1"/>
          </p:cNvSpPr>
          <p:nvPr>
            <p:ph idx="13"/>
          </p:nvPr>
        </p:nvSpPr>
        <p:spPr>
          <a:xfrm>
            <a:off x="48096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423403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226605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bwMode="ltGray">
          <a:xfrm>
            <a:off x="457200" y="1159691"/>
            <a:ext cx="3960000" cy="2970000"/>
          </a:xfrm>
          <a:solidFill>
            <a:schemeClr val="accent1"/>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DEB133-F864-435C-9D71-55111FE98C7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9" name="Content Placeholder 2"/>
          <p:cNvSpPr>
            <a:spLocks noGrp="1"/>
          </p:cNvSpPr>
          <p:nvPr>
            <p:ph idx="13"/>
          </p:nvPr>
        </p:nvSpPr>
        <p:spPr>
          <a:xfrm>
            <a:off x="48096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366267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234000" tIns="180000" rIns="180000" bIns="90000"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481698" y="2534049"/>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9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solidFill>
                  <a:srgbClr val="FFFFFF"/>
                </a:solidFill>
              </a:rPr>
              <a:pPr/>
              <a:t>20/09/2018</a:t>
            </a:fld>
            <a:endParaRPr lang="en-GB"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solidFill>
                  <a:srgbClr val="FFFFFF"/>
                </a:solidFill>
              </a:rPr>
              <a:t>Title of presentation - enter in the Header &amp; Footer field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solidFill>
                  <a:srgbClr val="FFFFFF"/>
                </a:solidFill>
              </a:rPr>
              <a:pPr/>
              <a:t>‹#›</a:t>
            </a:fld>
            <a:endParaRPr lang="en-GB" dirty="0">
              <a:solidFill>
                <a:srgbClr val="FFFFFF"/>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FFFFFF"/>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234000" tIns="180000" rIns="180000" bIns="90000"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481698" y="2534049"/>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2001" y="4649137"/>
            <a:ext cx="1155600" cy="311414"/>
          </a:xfrm>
          <a:prstGeom prst="rect">
            <a:avLst/>
          </a:prstGeom>
        </p:spPr>
      </p:pic>
    </p:spTree>
    <p:extLst>
      <p:ext uri="{BB962C8B-B14F-4D97-AF65-F5344CB8AC3E}">
        <p14:creationId xmlns:p14="http://schemas.microsoft.com/office/powerpoint/2010/main" val="195320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solidFill>
                  <a:srgbClr val="000000"/>
                </a:solidFill>
              </a:rPr>
              <a:pPr/>
              <a:t>20/09/2018</a:t>
            </a:fld>
            <a:endParaRPr lang="en-GB" dirty="0">
              <a:solidFill>
                <a:srgbClr val="000000"/>
              </a:solidFill>
            </a:endParaRPr>
          </a:p>
        </p:txBody>
      </p:sp>
      <p:sp>
        <p:nvSpPr>
          <p:cNvPr id="4" name="Footer Placeholder 3"/>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5" name="Slide Number Placeholder 4"/>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10" name="Media Placeholder 9"/>
          <p:cNvSpPr>
            <a:spLocks noGrp="1"/>
          </p:cNvSpPr>
          <p:nvPr>
            <p:ph type="media" sz="quarter" idx="13"/>
          </p:nvPr>
        </p:nvSpPr>
        <p:spPr>
          <a:xfrm>
            <a:off x="457200" y="1039500"/>
            <a:ext cx="7699375" cy="3457575"/>
          </a:xfrm>
        </p:spPr>
        <p:txBody>
          <a:bodyPr/>
          <a:lstStyle/>
          <a:p>
            <a:r>
              <a:rPr lang="en-US" dirty="0"/>
              <a:t>Click icon to add media</a:t>
            </a:r>
            <a:endParaRPr lang="en-GB" dirty="0"/>
          </a:p>
        </p:txBody>
      </p:sp>
    </p:spTree>
    <p:extLst>
      <p:ext uri="{BB962C8B-B14F-4D97-AF65-F5344CB8AC3E}">
        <p14:creationId xmlns:p14="http://schemas.microsoft.com/office/powerpoint/2010/main" val="113457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solidFill>
                  <a:srgbClr val="000000"/>
                </a:solidFill>
              </a:rPr>
              <a:pPr/>
              <a:t>20/09/2018</a:t>
            </a:fld>
            <a:endParaRPr lang="en-GB" dirty="0">
              <a:solidFill>
                <a:srgbClr val="000000"/>
              </a:solidFill>
            </a:endParaRPr>
          </a:p>
        </p:txBody>
      </p:sp>
      <p:sp>
        <p:nvSpPr>
          <p:cNvPr id="4" name="Footer Placeholder 3"/>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5" name="Slide Number Placeholder 4"/>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7"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168622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auto">
          <a:xfrm>
            <a:off x="492832" y="1460258"/>
            <a:ext cx="3600000" cy="2700000"/>
          </a:xfrm>
          <a:noFill/>
          <a:ln w="57150">
            <a:solidFill>
              <a:schemeClr val="accent2"/>
            </a:solidFill>
          </a:ln>
        </p:spPr>
        <p:txBody>
          <a:bodyPr lIns="234000" tIns="180000" rIns="180000" bIns="90000" anchor="b" anchorCtr="0">
            <a:normAutofit/>
          </a:bodyPr>
          <a:lstStyle>
            <a:lvl1pPr algn="l">
              <a:defRPr sz="1800">
                <a:solidFill>
                  <a:schemeClr val="accent2"/>
                </a:solidFill>
              </a:defRPr>
            </a:lvl1pPr>
          </a:lstStyle>
          <a:p>
            <a:r>
              <a:rPr lang="en-US" dirty="0"/>
              <a:t>Click to edit Master title style</a:t>
            </a:r>
          </a:p>
        </p:txBody>
      </p:sp>
      <p:sp>
        <p:nvSpPr>
          <p:cNvPr id="10" name="Subtitle 2"/>
          <p:cNvSpPr>
            <a:spLocks noGrp="1" noChangeAspect="1"/>
          </p:cNvSpPr>
          <p:nvPr>
            <p:ph type="subTitle" idx="1"/>
          </p:nvPr>
        </p:nvSpPr>
        <p:spPr bwMode="hidden">
          <a:xfrm>
            <a:off x="3176841" y="250031"/>
            <a:ext cx="2521554" cy="1891166"/>
          </a:xfrm>
          <a:solidFill>
            <a:schemeClr val="accent3"/>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948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bwMode="ltGray">
          <a:xfrm>
            <a:off x="4202223" y="250031"/>
            <a:ext cx="3600000" cy="2700000"/>
          </a:xfrm>
          <a:solidFill>
            <a:schemeClr val="accent2"/>
          </a:solidFill>
          <a:ln w="57150">
            <a:noFill/>
          </a:ln>
        </p:spPr>
        <p:txBody>
          <a:bodyPr lIns="234000" tIns="180000" rIns="180000" bIns="90000" anchor="t" anchorCtr="0">
            <a:normAutofit/>
          </a:bodyPr>
          <a:lstStyle>
            <a:lvl1pPr algn="l">
              <a:defRPr sz="1800">
                <a:solidFill>
                  <a:schemeClr val="bg1"/>
                </a:solidFill>
              </a:defRPr>
            </a:lvl1pPr>
          </a:lstStyle>
          <a:p>
            <a:r>
              <a:rPr lang="en-US"/>
              <a:t>Click to edit Master title style</a:t>
            </a:r>
            <a:endParaRPr lang="en-US" dirty="0"/>
          </a:p>
        </p:txBody>
      </p:sp>
      <p:sp>
        <p:nvSpPr>
          <p:cNvPr id="11" name="Picture Placeholder 10"/>
          <p:cNvSpPr>
            <a:spLocks noGrp="1" noChangeAspect="1"/>
          </p:cNvSpPr>
          <p:nvPr>
            <p:ph type="pic" sz="quarter" idx="13"/>
          </p:nvPr>
        </p:nvSpPr>
        <p:spPr>
          <a:xfrm>
            <a:off x="2236771" y="2122305"/>
            <a:ext cx="3060000" cy="2295000"/>
          </a:xfrm>
        </p:spPr>
        <p:txBody>
          <a:bodyPr/>
          <a:lstStyle/>
          <a:p>
            <a:r>
              <a:rPr lang="en-US" dirty="0"/>
              <a:t>Click icon to add picture</a:t>
            </a:r>
            <a:endParaRPr lang="en-GB" dirty="0"/>
          </a:p>
        </p:txBody>
      </p:sp>
    </p:spTree>
    <p:extLst>
      <p:ext uri="{BB962C8B-B14F-4D97-AF65-F5344CB8AC3E}">
        <p14:creationId xmlns:p14="http://schemas.microsoft.com/office/powerpoint/2010/main" val="328911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9" name="Title 1"/>
          <p:cNvSpPr>
            <a:spLocks noGrp="1" noChangeAspect="1"/>
          </p:cNvSpPr>
          <p:nvPr>
            <p:ph type="ctrTitle"/>
          </p:nvPr>
        </p:nvSpPr>
        <p:spPr>
          <a:xfrm>
            <a:off x="2667600" y="250031"/>
            <a:ext cx="4500000" cy="3375000"/>
          </a:xfrm>
          <a:solidFill>
            <a:schemeClr val="accent3"/>
          </a:solidFill>
          <a:ln w="57150">
            <a:noFill/>
          </a:ln>
        </p:spPr>
        <p:txBody>
          <a:bodyPr lIns="234000" tIns="180000" rIns="234000" bIns="90000" anchor="t" anchorCtr="0">
            <a:normAutofit/>
          </a:bodyPr>
          <a:lstStyle>
            <a:lvl1pPr algn="l">
              <a:defRPr sz="3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5783307" y="2593725"/>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449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8312400" cy="3375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6244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
        <p:nvSpPr>
          <p:cNvPr id="3" name="Picture Placeholder 2"/>
          <p:cNvSpPr>
            <a:spLocks noGrp="1" noChangeAspect="1"/>
          </p:cNvSpPr>
          <p:nvPr>
            <p:ph type="pic" sz="quarter" idx="13"/>
          </p:nvPr>
        </p:nvSpPr>
        <p:spPr>
          <a:xfrm>
            <a:off x="474618" y="250031"/>
            <a:ext cx="4500000" cy="3375000"/>
          </a:xfrm>
        </p:spPr>
        <p:txBody>
          <a:bodyPr/>
          <a:lstStyle/>
          <a:p>
            <a:r>
              <a:rPr lang="en-US" dirty="0"/>
              <a:t>Click icon to add picture</a:t>
            </a:r>
            <a:endParaRPr lang="en-GB" dirty="0"/>
          </a:p>
        </p:txBody>
      </p:sp>
      <p:sp>
        <p:nvSpPr>
          <p:cNvPr id="10" name="Subtitle 2"/>
          <p:cNvSpPr>
            <a:spLocks noGrp="1" noChangeAspect="1"/>
          </p:cNvSpPr>
          <p:nvPr>
            <p:ph type="subTitle" idx="1"/>
          </p:nvPr>
        </p:nvSpPr>
        <p:spPr>
          <a:xfrm>
            <a:off x="3584535" y="2604041"/>
            <a:ext cx="2521554" cy="1891166"/>
          </a:xfrm>
          <a:solidFill>
            <a:schemeClr val="accent4"/>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84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solidFill>
                  <a:srgbClr val="000000"/>
                </a:solidFill>
              </a:rPr>
              <a:pPr/>
              <a:t>20/09/2018</a:t>
            </a:fld>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a:solidFill>
                  <a:srgbClr val="000000"/>
                </a:solidFill>
              </a:rPr>
              <a:t>Title of presentation - enter in the Header &amp; Footer field</a:t>
            </a: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a:t>
            </a:fld>
            <a:endParaRPr lang="en-GB" dirty="0">
              <a:solidFill>
                <a:srgbClr val="000000"/>
              </a:solidFill>
            </a:endParaRPr>
          </a:p>
        </p:txBody>
      </p:sp>
      <p:sp>
        <p:nvSpPr>
          <p:cNvPr id="6"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©ACCA</a:t>
            </a:r>
          </a:p>
        </p:txBody>
      </p:sp>
    </p:spTree>
    <p:extLst>
      <p:ext uri="{BB962C8B-B14F-4D97-AF65-F5344CB8AC3E}">
        <p14:creationId xmlns:p14="http://schemas.microsoft.com/office/powerpoint/2010/main" val="119573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6BA41-CEF3-4927-B327-3A9DEF7FFB48}"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9" name="Content Placeholder 2"/>
          <p:cNvSpPr>
            <a:spLocks noGrp="1"/>
          </p:cNvSpPr>
          <p:nvPr>
            <p:ph idx="13"/>
          </p:nvPr>
        </p:nvSpPr>
        <p:spPr>
          <a:xfrm>
            <a:off x="48096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96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9AE71-68F2-41EA-95EE-8C2D5C68DA7F}"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8" name="Picture Placeholder 7"/>
          <p:cNvSpPr>
            <a:spLocks noGrp="1"/>
          </p:cNvSpPr>
          <p:nvPr>
            <p:ph type="pic" sz="quarter" idx="14"/>
          </p:nvPr>
        </p:nvSpPr>
        <p:spPr>
          <a:xfrm>
            <a:off x="4809600" y="1169126"/>
            <a:ext cx="3960000" cy="3319842"/>
          </a:xfrm>
        </p:spPr>
        <p:txBody>
          <a:bodyPr/>
          <a:lstStyle/>
          <a:p>
            <a:endParaRPr lang="en-GB" dirty="0"/>
          </a:p>
        </p:txBody>
      </p:sp>
    </p:spTree>
    <p:extLst>
      <p:ext uri="{BB962C8B-B14F-4D97-AF65-F5344CB8AC3E}">
        <p14:creationId xmlns:p14="http://schemas.microsoft.com/office/powerpoint/2010/main" val="12168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bwMode="ltGray">
          <a:xfrm>
            <a:off x="457200" y="1159691"/>
            <a:ext cx="3960000" cy="2970000"/>
          </a:xfrm>
          <a:solidFill>
            <a:schemeClr val="accent1"/>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CC0D8B-2303-4C6E-8550-44ECDD6B9CA4}"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9" name="Content Placeholder 2"/>
          <p:cNvSpPr>
            <a:spLocks noGrp="1"/>
          </p:cNvSpPr>
          <p:nvPr>
            <p:ph idx="13"/>
          </p:nvPr>
        </p:nvSpPr>
        <p:spPr>
          <a:xfrm>
            <a:off x="4809600" y="1120500"/>
            <a:ext cx="3960000" cy="337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Tree>
    <p:extLst>
      <p:ext uri="{BB962C8B-B14F-4D97-AF65-F5344CB8AC3E}">
        <p14:creationId xmlns:p14="http://schemas.microsoft.com/office/powerpoint/2010/main" val="10538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0841A6-5355-448C-BB5A-1C564654E470}"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dirty="0"/>
          </a:p>
        </p:txBody>
      </p:sp>
      <p:sp>
        <p:nvSpPr>
          <p:cNvPr id="8" name="Date Placeholder 3"/>
          <p:cNvSpPr txBox="1">
            <a:spLocks/>
          </p:cNvSpPr>
          <p:nvPr userDrawn="1"/>
        </p:nvSpPr>
        <p:spPr>
          <a:xfrm>
            <a:off x="6050768" y="4752000"/>
            <a:ext cx="686918" cy="162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2"/>
                </a:solidFill>
              </a:rPr>
              <a:t>©ACCA</a:t>
            </a:r>
          </a:p>
        </p:txBody>
      </p:sp>
      <p:sp>
        <p:nvSpPr>
          <p:cNvPr id="9" name="Title 1"/>
          <p:cNvSpPr>
            <a:spLocks noGrp="1" noChangeAspect="1"/>
          </p:cNvSpPr>
          <p:nvPr>
            <p:ph type="ctrTitle"/>
          </p:nvPr>
        </p:nvSpPr>
        <p:spPr bwMode="ltGray">
          <a:xfrm>
            <a:off x="2152042" y="502968"/>
            <a:ext cx="3600000" cy="2700000"/>
          </a:xfrm>
          <a:solidFill>
            <a:schemeClr val="accent4"/>
          </a:solidFill>
        </p:spPr>
        <p:txBody>
          <a:bodyPr lIns="234000" tIns="180000" rIns="180000" bIns="90000" anchor="t" anchorCtr="0">
            <a:normAutofit/>
          </a:bodyPr>
          <a:lstStyle>
            <a:lvl1pPr algn="l">
              <a:defRPr sz="2800">
                <a:solidFill>
                  <a:schemeClr val="bg1"/>
                </a:solidFill>
              </a:defRPr>
            </a:lvl1pPr>
          </a:lstStyle>
          <a:p>
            <a:r>
              <a:rPr lang="en-US"/>
              <a:t>Click to edit Master title style</a:t>
            </a:r>
            <a:endParaRPr lang="en-US" dirty="0"/>
          </a:p>
        </p:txBody>
      </p:sp>
      <p:sp>
        <p:nvSpPr>
          <p:cNvPr id="10" name="Subtitle 2"/>
          <p:cNvSpPr>
            <a:spLocks noGrp="1" noChangeAspect="1"/>
          </p:cNvSpPr>
          <p:nvPr>
            <p:ph type="subTitle" idx="1"/>
          </p:nvPr>
        </p:nvSpPr>
        <p:spPr>
          <a:xfrm>
            <a:off x="481698" y="2534049"/>
            <a:ext cx="2521554" cy="1891166"/>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058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1000">
                <a:solidFill>
                  <a:schemeClr val="tx2"/>
                </a:solidFill>
              </a:defRPr>
            </a:lvl1pPr>
          </a:lstStyle>
          <a:p>
            <a:fld id="{592CA070-A4A7-437F-84DE-4D1B4F51034A}" type="datetime1">
              <a:rPr lang="en-GB" smtClean="0"/>
              <a:t>20/09/2018</a:t>
            </a:fld>
            <a:endParaRPr lang="en-GB" dirty="0"/>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1000" b="1">
                <a:solidFill>
                  <a:schemeClr val="tx2"/>
                </a:solidFill>
              </a:defRPr>
            </a:lvl1pPr>
          </a:lstStyle>
          <a:p>
            <a:r>
              <a:rPr lang="en-GB" dirty="0"/>
              <a:t>Disciplinary Hearings Enforcement and Sanction</a:t>
            </a:r>
          </a:p>
        </p:txBody>
      </p:sp>
      <p:sp>
        <p:nvSpPr>
          <p:cNvPr id="6" name="Slide Number Placeholder 5"/>
          <p:cNvSpPr>
            <a:spLocks noGrp="1"/>
          </p:cNvSpPr>
          <p:nvPr>
            <p:ph type="sldNum" sz="quarter" idx="4"/>
          </p:nvPr>
        </p:nvSpPr>
        <p:spPr>
          <a:xfrm>
            <a:off x="457200" y="4752000"/>
            <a:ext cx="360947" cy="162000"/>
          </a:xfrm>
          <a:prstGeom prst="rect">
            <a:avLst/>
          </a:prstGeom>
        </p:spPr>
        <p:txBody>
          <a:bodyPr vert="horz" lIns="0" tIns="0" rIns="0" bIns="0" rtlCol="0" anchor="t" anchorCtr="0"/>
          <a:lstStyle>
            <a:lvl1pPr algn="l">
              <a:defRPr sz="1000" b="1">
                <a:solidFill>
                  <a:schemeClr val="tx2"/>
                </a:solidFill>
              </a:defRPr>
            </a:lvl1pPr>
          </a:lstStyle>
          <a:p>
            <a:fld id="{2A4120B7-04C2-4AF0-9F3E-C6B24F93811D}" type="slidenum">
              <a:rPr lang="en-GB" smtClean="0"/>
              <a:pPr/>
              <a:t>‹#›</a:t>
            </a:fld>
            <a:endParaRPr lang="en-GB"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32001" y="4649136"/>
            <a:ext cx="1155600" cy="311415"/>
          </a:xfrm>
          <a:prstGeom prst="rect">
            <a:avLst/>
          </a:prstGeom>
        </p:spPr>
      </p:pic>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2" r:id="rId4"/>
    <p:sldLayoutId id="2147483668" r:id="rId5"/>
    <p:sldLayoutId id="2147483669" r:id="rId6"/>
    <p:sldLayoutId id="2147483696" r:id="rId7"/>
    <p:sldLayoutId id="2147483694" r:id="rId8"/>
    <p:sldLayoutId id="2147483663" r:id="rId9"/>
    <p:sldLayoutId id="2147483692" r:id="rId10"/>
    <p:sldLayoutId id="2147483676" r:id="rId11"/>
    <p:sldLayoutId id="2147483666" r:id="rId12"/>
    <p:sldLayoutId id="2147483672" r:id="rId13"/>
    <p:sldLayoutId id="2147483673" r:id="rId14"/>
    <p:sldLayoutId id="2147483674" r:id="rId15"/>
    <p:sldLayoutId id="2147483675"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5288" indent="-1793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3pPr>
      <a:lvl4pPr marL="577850" indent="-1920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4pPr>
      <a:lvl5pPr marL="741363" indent="-17303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1000">
                <a:solidFill>
                  <a:schemeClr val="tx2"/>
                </a:solidFill>
              </a:defRPr>
            </a:lvl1pPr>
          </a:lstStyle>
          <a:p>
            <a:fld id="{1424FDFE-D62E-4673-A651-2DB2823EDE46}" type="datetime1">
              <a:rPr lang="en-GB" smtClean="0"/>
              <a:t>20/09/2018</a:t>
            </a:fld>
            <a:endParaRPr lang="en-GB" dirty="0"/>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1000" b="1">
                <a:solidFill>
                  <a:schemeClr val="tx2"/>
                </a:solidFill>
              </a:defRPr>
            </a:lvl1pPr>
          </a:lstStyle>
          <a:p>
            <a:r>
              <a:rPr lang="en-GB" dirty="0"/>
              <a:t>Disciplinary Hearings Enforcement and Sanction</a:t>
            </a:r>
          </a:p>
        </p:txBody>
      </p:sp>
      <p:sp>
        <p:nvSpPr>
          <p:cNvPr id="6" name="Slide Number Placeholder 5"/>
          <p:cNvSpPr>
            <a:spLocks noGrp="1"/>
          </p:cNvSpPr>
          <p:nvPr>
            <p:ph type="sldNum" sz="quarter" idx="4"/>
          </p:nvPr>
        </p:nvSpPr>
        <p:spPr>
          <a:xfrm>
            <a:off x="457200" y="4752000"/>
            <a:ext cx="360947" cy="162000"/>
          </a:xfrm>
          <a:prstGeom prst="rect">
            <a:avLst/>
          </a:prstGeom>
        </p:spPr>
        <p:txBody>
          <a:bodyPr vert="horz" lIns="0" tIns="0" rIns="0" bIns="0" rtlCol="0" anchor="t" anchorCtr="0"/>
          <a:lstStyle>
            <a:lvl1pPr algn="l">
              <a:defRPr sz="1000" b="1">
                <a:solidFill>
                  <a:schemeClr val="tx2"/>
                </a:solidFill>
              </a:defRPr>
            </a:lvl1pPr>
          </a:lstStyle>
          <a:p>
            <a:fld id="{2A4120B7-04C2-4AF0-9F3E-C6B24F93811D}" type="slidenum">
              <a:rPr lang="en-GB" smtClean="0"/>
              <a:pPr/>
              <a:t>‹#›</a:t>
            </a:fld>
            <a:endParaRPr lang="en-GB"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32001" y="4649136"/>
            <a:ext cx="1155600" cy="311415"/>
          </a:xfrm>
          <a:prstGeom prst="rect">
            <a:avLst/>
          </a:prstGeom>
        </p:spPr>
      </p:pic>
    </p:spTree>
    <p:extLst>
      <p:ext uri="{BB962C8B-B14F-4D97-AF65-F5344CB8AC3E}">
        <p14:creationId xmlns:p14="http://schemas.microsoft.com/office/powerpoint/2010/main" val="30486745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97" r:id="rId7"/>
    <p:sldLayoutId id="2147483695" r:id="rId8"/>
    <p:sldLayoutId id="2147483684" r:id="rId9"/>
    <p:sldLayoutId id="2147483693"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5288" indent="-1793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3pPr>
      <a:lvl4pPr marL="577850" indent="-1920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4pPr>
      <a:lvl5pPr marL="741363" indent="-17303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orient="horz" pos="21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500"/>
            <a:ext cx="8312400" cy="729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20500"/>
            <a:ext cx="7380000" cy="33750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3875" y="4752000"/>
            <a:ext cx="686918" cy="162000"/>
          </a:xfrm>
          <a:prstGeom prst="rect">
            <a:avLst/>
          </a:prstGeom>
        </p:spPr>
        <p:txBody>
          <a:bodyPr vert="horz" lIns="0" tIns="0" rIns="0" bIns="0" rtlCol="0" anchor="t" anchorCtr="0"/>
          <a:lstStyle>
            <a:lvl1pPr algn="l">
              <a:defRPr sz="1000">
                <a:solidFill>
                  <a:schemeClr val="tx2"/>
                </a:solidFill>
              </a:defRPr>
            </a:lvl1pPr>
          </a:lstStyle>
          <a:p>
            <a:fld id="{12A1F234-D2DD-4BFD-BE9F-B79735316A9D}" type="datetime1">
              <a:rPr lang="en-GB" smtClean="0">
                <a:solidFill>
                  <a:srgbClr val="000000"/>
                </a:solidFill>
              </a:rPr>
              <a:pPr/>
              <a:t>20/09/2018</a:t>
            </a:fld>
            <a:endParaRPr lang="en-GB" dirty="0">
              <a:solidFill>
                <a:srgbClr val="000000"/>
              </a:solidFill>
            </a:endParaRPr>
          </a:p>
        </p:txBody>
      </p:sp>
      <p:sp>
        <p:nvSpPr>
          <p:cNvPr id="5" name="Footer Placeholder 4"/>
          <p:cNvSpPr>
            <a:spLocks noGrp="1"/>
          </p:cNvSpPr>
          <p:nvPr>
            <p:ph type="ftr" sz="quarter" idx="3"/>
          </p:nvPr>
        </p:nvSpPr>
        <p:spPr>
          <a:xfrm>
            <a:off x="1738647" y="4752000"/>
            <a:ext cx="3960000" cy="162000"/>
          </a:xfrm>
          <a:prstGeom prst="rect">
            <a:avLst/>
          </a:prstGeom>
        </p:spPr>
        <p:txBody>
          <a:bodyPr vert="horz" lIns="0" tIns="0" rIns="0" bIns="0" rtlCol="0" anchor="t" anchorCtr="0"/>
          <a:lstStyle>
            <a:lvl1pPr algn="l">
              <a:defRPr sz="1000" b="1">
                <a:solidFill>
                  <a:schemeClr val="tx2"/>
                </a:solidFill>
              </a:defRPr>
            </a:lvl1pPr>
          </a:lstStyle>
          <a:p>
            <a:r>
              <a:rPr lang="en-GB" dirty="0">
                <a:solidFill>
                  <a:srgbClr val="000000"/>
                </a:solidFill>
              </a:rPr>
              <a:t>Title of presentation - enter in the Header &amp; Footer field</a:t>
            </a:r>
          </a:p>
        </p:txBody>
      </p:sp>
      <p:sp>
        <p:nvSpPr>
          <p:cNvPr id="6" name="Slide Number Placeholder 5"/>
          <p:cNvSpPr>
            <a:spLocks noGrp="1"/>
          </p:cNvSpPr>
          <p:nvPr>
            <p:ph type="sldNum" sz="quarter" idx="4"/>
          </p:nvPr>
        </p:nvSpPr>
        <p:spPr>
          <a:xfrm>
            <a:off x="457200" y="4752000"/>
            <a:ext cx="360947" cy="162000"/>
          </a:xfrm>
          <a:prstGeom prst="rect">
            <a:avLst/>
          </a:prstGeom>
        </p:spPr>
        <p:txBody>
          <a:bodyPr vert="horz" lIns="0" tIns="0" rIns="0" bIns="0" rtlCol="0" anchor="t" anchorCtr="0"/>
          <a:lstStyle>
            <a:lvl1pPr algn="l">
              <a:defRPr sz="1000" b="1">
                <a:solidFill>
                  <a:schemeClr val="tx2"/>
                </a:solidFill>
              </a:defRPr>
            </a:lvl1pPr>
          </a:lstStyle>
          <a:p>
            <a:fld id="{2A4120B7-04C2-4AF0-9F3E-C6B24F93811D}" type="slidenum">
              <a:rPr lang="en-GB" smtClean="0">
                <a:solidFill>
                  <a:srgbClr val="000000"/>
                </a:solidFill>
              </a:rPr>
              <a:pPr/>
              <a:t>‹#›</a:t>
            </a:fld>
            <a:endParaRPr lang="en-GB" dirty="0">
              <a:solidFill>
                <a:srgbClr val="000000"/>
              </a:solidFill>
            </a:endParaRP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32001" y="4649136"/>
            <a:ext cx="1155600" cy="311415"/>
          </a:xfrm>
          <a:prstGeom prst="rect">
            <a:avLst/>
          </a:prstGeom>
        </p:spPr>
      </p:pic>
    </p:spTree>
    <p:extLst>
      <p:ext uri="{BB962C8B-B14F-4D97-AF65-F5344CB8AC3E}">
        <p14:creationId xmlns:p14="http://schemas.microsoft.com/office/powerpoint/2010/main" val="25287951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2"/>
          </a:solidFill>
          <a:latin typeface="+mn-lt"/>
          <a:ea typeface="+mn-ea"/>
          <a:cs typeface="+mn-cs"/>
        </a:defRPr>
      </a:lvl1pPr>
      <a:lvl2pPr marL="216000" indent="-216000"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2100" kern="1200">
          <a:solidFill>
            <a:schemeClr val="tx2"/>
          </a:solidFill>
          <a:latin typeface="+mn-lt"/>
          <a:ea typeface="+mn-ea"/>
          <a:cs typeface="+mn-cs"/>
        </a:defRPr>
      </a:lvl2pPr>
      <a:lvl3pPr marL="395288" indent="-1793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3pPr>
      <a:lvl4pPr marL="577850" indent="-19208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800" kern="1200">
          <a:solidFill>
            <a:schemeClr val="tx2"/>
          </a:solidFill>
          <a:latin typeface="+mn-lt"/>
          <a:ea typeface="+mn-ea"/>
          <a:cs typeface="+mn-cs"/>
        </a:defRPr>
      </a:lvl4pPr>
      <a:lvl5pPr marL="741363" indent="-173038" algn="l" defTabSz="914400" rtl="0" eaLnBrk="1" latinLnBrk="0" hangingPunct="1">
        <a:lnSpc>
          <a:spcPct val="100000"/>
        </a:lnSpc>
        <a:spcBef>
          <a:spcPts val="0"/>
        </a:spcBef>
        <a:spcAft>
          <a:spcPts val="105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accaglobal.com/uk/en/member/standards/committees.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33741" y="2675448"/>
            <a:ext cx="2073498" cy="1682100"/>
          </a:xfrm>
        </p:spPr>
        <p:txBody>
          <a:bodyPr>
            <a:normAutofit fontScale="92500" lnSpcReduction="20000"/>
          </a:bodyPr>
          <a:lstStyle/>
          <a:p>
            <a:endParaRPr lang="en-GB" dirty="0"/>
          </a:p>
          <a:p>
            <a:r>
              <a:rPr lang="en-GB" dirty="0"/>
              <a:t>Adrianna McDonnell</a:t>
            </a:r>
          </a:p>
          <a:p>
            <a:r>
              <a:rPr lang="en-GB" dirty="0"/>
              <a:t>ACCA </a:t>
            </a:r>
          </a:p>
          <a:p>
            <a:r>
              <a:rPr lang="en-GB" dirty="0"/>
              <a:t>21/09/2018</a:t>
            </a:r>
          </a:p>
          <a:p>
            <a:endParaRPr lang="en-GB" dirty="0"/>
          </a:p>
        </p:txBody>
      </p:sp>
      <p:sp>
        <p:nvSpPr>
          <p:cNvPr id="3" name="Title 2"/>
          <p:cNvSpPr>
            <a:spLocks noGrp="1"/>
          </p:cNvSpPr>
          <p:nvPr>
            <p:ph type="ctrTitle"/>
          </p:nvPr>
        </p:nvSpPr>
        <p:spPr>
          <a:xfrm>
            <a:off x="902880" y="912196"/>
            <a:ext cx="3600000" cy="2700000"/>
          </a:xfrm>
        </p:spPr>
        <p:txBody>
          <a:bodyPr>
            <a:normAutofit/>
          </a:bodyPr>
          <a:lstStyle/>
          <a:p>
            <a:r>
              <a:rPr lang="en-GB" dirty="0"/>
              <a:t>Discipline Misconduct and Enforcement – Part I</a:t>
            </a:r>
          </a:p>
        </p:txBody>
      </p:sp>
    </p:spTree>
    <p:extLst>
      <p:ext uri="{BB962C8B-B14F-4D97-AF65-F5344CB8AC3E}">
        <p14:creationId xmlns:p14="http://schemas.microsoft.com/office/powerpoint/2010/main" val="3584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Impartial Tribunal – conflicts/bias </a:t>
            </a:r>
          </a:p>
        </p:txBody>
      </p:sp>
      <p:sp>
        <p:nvSpPr>
          <p:cNvPr id="3" name="Content Placeholder 2"/>
          <p:cNvSpPr>
            <a:spLocks noGrp="1"/>
          </p:cNvSpPr>
          <p:nvPr>
            <p:ph idx="1"/>
          </p:nvPr>
        </p:nvSpPr>
        <p:spPr/>
        <p:txBody>
          <a:bodyPr>
            <a:normAutofit fontScale="77500" lnSpcReduction="20000"/>
          </a:bodyPr>
          <a:lstStyle/>
          <a:p>
            <a:r>
              <a:rPr lang="en-GB" sz="2900" i="1" dirty="0">
                <a:solidFill>
                  <a:srgbClr val="FF0000"/>
                </a:solidFill>
              </a:rPr>
              <a:t>Impartiality is different to independence</a:t>
            </a:r>
          </a:p>
          <a:p>
            <a:r>
              <a:rPr lang="en-GB" sz="2400" i="1" dirty="0"/>
              <a:t>Lord Browne Wilkinson in the House of Lords in the case of R v Bow Street Metropolitan Stipendiary Magistrates ex parte Pinochet </a:t>
            </a:r>
            <a:r>
              <a:rPr lang="en-GB" sz="2400" i="1" dirty="0" err="1"/>
              <a:t>Ugarte</a:t>
            </a:r>
            <a:r>
              <a:rPr lang="en-GB" sz="2400" i="1" dirty="0"/>
              <a:t> No 2 [2000] 1 AC 119</a:t>
            </a:r>
            <a:r>
              <a:rPr lang="en-GB" sz="2900" i="1" dirty="0"/>
              <a:t>:</a:t>
            </a:r>
          </a:p>
          <a:p>
            <a:r>
              <a:rPr lang="en-GB" sz="2900" dirty="0"/>
              <a:t>The fundamental principle is that a man may not be a judge in his own cause. This principle, as developed by the courts, has two very similar but not identical implications. First it may be applied literally: if a judge is in fact a party to the litigation or has a financial or proprietary interest in its outcome then he is indeed sitting as a judge in his own cause. In that case, the mere fact that he is a party to the action or has a financial or proprietary interest in its outcome is sufficient to cause his automatic disqualification. </a:t>
            </a:r>
          </a:p>
          <a:p>
            <a:endParaRPr lang="en-GB" dirty="0"/>
          </a:p>
          <a:p>
            <a:endParaRPr lang="en-GB" dirty="0">
              <a:solidFill>
                <a:schemeClr val="tx1"/>
              </a:solidFill>
            </a:endParaRPr>
          </a:p>
          <a:p>
            <a:pPr marL="457200" indent="-457200">
              <a:buFont typeface="Arial" pitchFamily="34" charset="0"/>
              <a:buChar char="•"/>
            </a:pPr>
            <a:endParaRPr lang="en-GB" dirty="0">
              <a:solidFill>
                <a:schemeClr val="tx1"/>
              </a:solidFill>
            </a:endParaRPr>
          </a:p>
          <a:p>
            <a:pPr marL="457200" indent="-457200">
              <a:buFont typeface="Arial" pitchFamily="34" charset="0"/>
              <a:buChar char="•"/>
            </a:pPr>
            <a:endParaRPr lang="en-GB" dirty="0">
              <a:solidFill>
                <a:schemeClr val="tx1"/>
              </a:solidFill>
            </a:endParaRPr>
          </a:p>
        </p:txBody>
      </p:sp>
      <p:sp>
        <p:nvSpPr>
          <p:cNvPr id="4" name="Date Placeholder 3"/>
          <p:cNvSpPr>
            <a:spLocks noGrp="1"/>
          </p:cNvSpPr>
          <p:nvPr>
            <p:ph type="dt" sz="half" idx="10"/>
          </p:nvPr>
        </p:nvSpPr>
        <p:spPr/>
        <p:txBody>
          <a:bodyPr/>
          <a:lstStyle/>
          <a:p>
            <a:fld id="{452D241E-B87F-40CB-B718-DD0539DE7CE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10</a:t>
            </a:fld>
            <a:endParaRPr lang="en-GB" dirty="0"/>
          </a:p>
        </p:txBody>
      </p:sp>
    </p:spTree>
    <p:extLst>
      <p:ext uri="{BB962C8B-B14F-4D97-AF65-F5344CB8AC3E}">
        <p14:creationId xmlns:p14="http://schemas.microsoft.com/office/powerpoint/2010/main" val="356137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Impartial Tribunal – conflicts/bias  continued</a:t>
            </a:r>
          </a:p>
        </p:txBody>
      </p:sp>
      <p:sp>
        <p:nvSpPr>
          <p:cNvPr id="3" name="Content Placeholder 2"/>
          <p:cNvSpPr>
            <a:spLocks noGrp="1"/>
          </p:cNvSpPr>
          <p:nvPr>
            <p:ph idx="1"/>
          </p:nvPr>
        </p:nvSpPr>
        <p:spPr/>
        <p:txBody>
          <a:bodyPr>
            <a:normAutofit fontScale="77500" lnSpcReduction="20000"/>
          </a:bodyPr>
          <a:lstStyle/>
          <a:p>
            <a:r>
              <a:rPr lang="en-GB" sz="2200" i="1" dirty="0"/>
              <a:t>Lord Browne Wilkinson in the House of Lords in the case of R v Bow Street Metropolitan Stipendiary Magistrates ex parte Pinochet </a:t>
            </a:r>
            <a:r>
              <a:rPr lang="en-GB" sz="2200" i="1" dirty="0" err="1"/>
              <a:t>Ugarte</a:t>
            </a:r>
            <a:r>
              <a:rPr lang="en-GB" sz="2200" i="1" dirty="0"/>
              <a:t> No 2 [2000] 1 AC 119:</a:t>
            </a:r>
          </a:p>
          <a:p>
            <a:r>
              <a:rPr lang="en-GB" dirty="0"/>
              <a:t>The second application of the principle is where a judge is not a party to the suit and does not have a financial interest in its outcome, but in some other way his conduct or behaviour may give rise to a suspicion that he is not impartial, for example because of his friendship with a party. This second type of case is not strictly speaking an application of the principle that a man must not be judge in his own cause, since the judge will not normally be himself benefiting, but providing a benefit for another by failing to be impartial.</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11</a:t>
            </a:fld>
            <a:endParaRPr lang="en-GB" dirty="0"/>
          </a:p>
        </p:txBody>
      </p:sp>
    </p:spTree>
    <p:extLst>
      <p:ext uri="{BB962C8B-B14F-4D97-AF65-F5344CB8AC3E}">
        <p14:creationId xmlns:p14="http://schemas.microsoft.com/office/powerpoint/2010/main" val="9006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Impartiality and conflict</a:t>
            </a:r>
          </a:p>
        </p:txBody>
      </p:sp>
      <p:sp>
        <p:nvSpPr>
          <p:cNvPr id="3" name="Content Placeholder 2"/>
          <p:cNvSpPr>
            <a:spLocks noGrp="1"/>
          </p:cNvSpPr>
          <p:nvPr>
            <p:ph idx="1"/>
          </p:nvPr>
        </p:nvSpPr>
        <p:spPr/>
        <p:txBody>
          <a:bodyPr>
            <a:normAutofit fontScale="70000" lnSpcReduction="20000"/>
          </a:bodyPr>
          <a:lstStyle/>
          <a:p>
            <a:r>
              <a:rPr lang="en-GB" sz="2400" dirty="0"/>
              <a:t>The 2nd Lord Browne-Wilkinson principle:</a:t>
            </a:r>
          </a:p>
          <a:p>
            <a:pPr marL="457200" indent="-457200">
              <a:buClr>
                <a:srgbClr val="FF0000"/>
              </a:buClr>
              <a:buFont typeface="Wingdings" pitchFamily="2" charset="2"/>
              <a:buChar char="§"/>
            </a:pPr>
            <a:r>
              <a:rPr lang="en-GB" sz="2400" dirty="0"/>
              <a:t>Prior knowledge of the member</a:t>
            </a:r>
          </a:p>
          <a:p>
            <a:pPr marL="457200" indent="-457200">
              <a:buClr>
                <a:srgbClr val="FF0000"/>
              </a:buClr>
              <a:buFont typeface="Wingdings" pitchFamily="2" charset="2"/>
              <a:buChar char="§"/>
            </a:pPr>
            <a:r>
              <a:rPr lang="en-GB" sz="2400" dirty="0"/>
              <a:t>Knowledge of a witness</a:t>
            </a:r>
          </a:p>
          <a:p>
            <a:pPr marL="457200" indent="-457200">
              <a:buClr>
                <a:srgbClr val="FF0000"/>
              </a:buClr>
              <a:buFont typeface="Wingdings" pitchFamily="2" charset="2"/>
              <a:buChar char="§"/>
            </a:pPr>
            <a:r>
              <a:rPr lang="en-GB" sz="2400" dirty="0"/>
              <a:t>Lenient and/or hostile questioning</a:t>
            </a:r>
          </a:p>
          <a:p>
            <a:pPr marL="457200" indent="-457200">
              <a:buClr>
                <a:srgbClr val="FF0000"/>
              </a:buClr>
              <a:buFont typeface="Wingdings" pitchFamily="2" charset="2"/>
              <a:buChar char="§"/>
            </a:pPr>
            <a:r>
              <a:rPr lang="en-GB" sz="2400" dirty="0"/>
              <a:t>Body language</a:t>
            </a:r>
          </a:p>
          <a:p>
            <a:pPr marL="457200" indent="-457200">
              <a:buClr>
                <a:srgbClr val="FF0000"/>
              </a:buClr>
              <a:buFont typeface="Wingdings" pitchFamily="2" charset="2"/>
              <a:buChar char="§"/>
            </a:pPr>
            <a:r>
              <a:rPr lang="en-GB" sz="2400" dirty="0"/>
              <a:t>Prior involvement in the issue</a:t>
            </a:r>
          </a:p>
          <a:p>
            <a:pPr marL="457200" indent="-457200">
              <a:buClr>
                <a:srgbClr val="FF0000"/>
              </a:buClr>
              <a:buFont typeface="Wingdings" pitchFamily="2" charset="2"/>
              <a:buChar char="§"/>
            </a:pPr>
            <a:r>
              <a:rPr lang="en-GB" sz="2400" dirty="0"/>
              <a:t>Prior involvement in separate proceedings</a:t>
            </a:r>
          </a:p>
          <a:p>
            <a:pPr marL="457200" indent="-457200">
              <a:buClr>
                <a:srgbClr val="FF0000"/>
              </a:buClr>
              <a:buFont typeface="Wingdings" pitchFamily="2" charset="2"/>
              <a:buChar char="§"/>
            </a:pPr>
            <a:r>
              <a:rPr lang="en-GB" sz="2400" dirty="0"/>
              <a:t>Representative interest</a:t>
            </a:r>
          </a:p>
          <a:p>
            <a:pPr marL="457200" indent="-457200">
              <a:buClr>
                <a:srgbClr val="FF0000"/>
              </a:buClr>
              <a:buFont typeface="Wingdings" pitchFamily="2" charset="2"/>
              <a:buChar char="§"/>
            </a:pPr>
            <a:r>
              <a:rPr lang="en-GB" sz="2400" dirty="0"/>
              <a:t>Informal contacts</a:t>
            </a:r>
          </a:p>
          <a:p>
            <a:pPr marL="457200" indent="-457200">
              <a:buClr>
                <a:srgbClr val="FF0000"/>
              </a:buClr>
              <a:buFont typeface="Wingdings" pitchFamily="2" charset="2"/>
              <a:buChar char="§"/>
            </a:pPr>
            <a:r>
              <a:rPr lang="en-GB" sz="2400" dirty="0"/>
              <a:t>Biased questioning/ remarks during the Hearing</a:t>
            </a:r>
          </a:p>
          <a:p>
            <a:pPr marL="457200" indent="-457200">
              <a:buClr>
                <a:srgbClr val="FF0000"/>
              </a:buClr>
              <a:buFont typeface="Wingdings" pitchFamily="2" charset="2"/>
              <a:buChar char="§"/>
            </a:pPr>
            <a:r>
              <a:rPr lang="en-GB" sz="2400" dirty="0"/>
              <a:t>Falling asleep!</a:t>
            </a:r>
          </a:p>
          <a:p>
            <a:pPr marL="457200" indent="-457200">
              <a:buFont typeface="Arial" pitchFamily="34" charset="0"/>
              <a:buChar char="•"/>
            </a:pPr>
            <a:endParaRPr lang="en-GB" dirty="0"/>
          </a:p>
        </p:txBody>
      </p:sp>
      <p:sp>
        <p:nvSpPr>
          <p:cNvPr id="4" name="Date Placeholder 3"/>
          <p:cNvSpPr>
            <a:spLocks noGrp="1"/>
          </p:cNvSpPr>
          <p:nvPr>
            <p:ph type="dt" sz="half" idx="10"/>
          </p:nvPr>
        </p:nvSpPr>
        <p:spPr/>
        <p:txBody>
          <a:bodyPr/>
          <a:lstStyle/>
          <a:p>
            <a:fld id="{0B86DE23-31C1-4189-BA72-162B13C9DCFC}"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12</a:t>
            </a:fld>
            <a:endParaRPr lang="en-GB" dirty="0"/>
          </a:p>
        </p:txBody>
      </p:sp>
    </p:spTree>
    <p:extLst>
      <p:ext uri="{BB962C8B-B14F-4D97-AF65-F5344CB8AC3E}">
        <p14:creationId xmlns:p14="http://schemas.microsoft.com/office/powerpoint/2010/main" val="19853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Fair minded and informed observer</a:t>
            </a:r>
          </a:p>
        </p:txBody>
      </p:sp>
      <p:sp>
        <p:nvSpPr>
          <p:cNvPr id="3" name="Content Placeholder 2"/>
          <p:cNvSpPr>
            <a:spLocks noGrp="1"/>
          </p:cNvSpPr>
          <p:nvPr>
            <p:ph idx="1"/>
          </p:nvPr>
        </p:nvSpPr>
        <p:spPr/>
        <p:txBody>
          <a:bodyPr/>
          <a:lstStyle/>
          <a:p>
            <a:pPr marL="457200" indent="-457200">
              <a:buClr>
                <a:srgbClr val="FF0000"/>
              </a:buClr>
              <a:buFont typeface="Wingdings" pitchFamily="2" charset="2"/>
              <a:buChar char="§"/>
            </a:pPr>
            <a:r>
              <a:rPr lang="en-GB" dirty="0"/>
              <a:t>Bias in a tribunal member is to be judged by the views of the fair minded and informed observer</a:t>
            </a:r>
          </a:p>
          <a:p>
            <a:pPr marL="457200" indent="-457200">
              <a:buClr>
                <a:srgbClr val="FF0000"/>
              </a:buClr>
              <a:buFont typeface="Wingdings" pitchFamily="2" charset="2"/>
              <a:buChar char="§"/>
            </a:pPr>
            <a:endParaRPr lang="en-GB" dirty="0"/>
          </a:p>
          <a:p>
            <a:pPr marL="457200" indent="-457200">
              <a:buClr>
                <a:srgbClr val="FF0000"/>
              </a:buClr>
              <a:buFont typeface="Wingdings" pitchFamily="2" charset="2"/>
              <a:buChar char="§"/>
            </a:pPr>
            <a:r>
              <a:rPr lang="en-GB" dirty="0"/>
              <a:t>The appearance of bias is as important as actual bias</a:t>
            </a:r>
          </a:p>
          <a:p>
            <a:r>
              <a:rPr lang="en-GB" i="1" dirty="0"/>
              <a:t> </a:t>
            </a:r>
          </a:p>
          <a:p>
            <a:r>
              <a:rPr lang="en-GB" sz="2400" i="1" dirty="0"/>
              <a:t>Porter v McGill [2001] UKHL 67</a:t>
            </a:r>
            <a:endParaRPr lang="en-GB" sz="2400" dirty="0"/>
          </a:p>
        </p:txBody>
      </p:sp>
      <p:sp>
        <p:nvSpPr>
          <p:cNvPr id="6" name="Slide Number Placeholder 5"/>
          <p:cNvSpPr>
            <a:spLocks noGrp="1"/>
          </p:cNvSpPr>
          <p:nvPr>
            <p:ph type="sldNum" sz="quarter" idx="12"/>
          </p:nvPr>
        </p:nvSpPr>
        <p:spPr/>
        <p:txBody>
          <a:bodyPr/>
          <a:lstStyle/>
          <a:p>
            <a:fld id="{2A4120B7-04C2-4AF0-9F3E-C6B24F93811D}" type="slidenum">
              <a:rPr lang="en-GB" smtClean="0"/>
              <a:t>13</a:t>
            </a:fld>
            <a:endParaRPr lang="en-GB" dirty="0"/>
          </a:p>
        </p:txBody>
      </p:sp>
    </p:spTree>
    <p:extLst>
      <p:ext uri="{BB962C8B-B14F-4D97-AF65-F5344CB8AC3E}">
        <p14:creationId xmlns:p14="http://schemas.microsoft.com/office/powerpoint/2010/main" val="42660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Steps to avoid conflict/bias</a:t>
            </a:r>
          </a:p>
        </p:txBody>
      </p:sp>
      <p:sp>
        <p:nvSpPr>
          <p:cNvPr id="3" name="Content Placeholder 2"/>
          <p:cNvSpPr>
            <a:spLocks noGrp="1"/>
          </p:cNvSpPr>
          <p:nvPr>
            <p:ph idx="1"/>
          </p:nvPr>
        </p:nvSpPr>
        <p:spPr/>
        <p:txBody>
          <a:bodyPr>
            <a:normAutofit fontScale="92500" lnSpcReduction="20000"/>
          </a:bodyPr>
          <a:lstStyle/>
          <a:p>
            <a:pPr marL="342900" lvl="0" indent="-342900">
              <a:spcBef>
                <a:spcPct val="20000"/>
              </a:spcBef>
              <a:buClr>
                <a:srgbClr val="FF0000"/>
              </a:buClr>
              <a:buFont typeface="Wingdings" pitchFamily="2" charset="2"/>
              <a:buChar char="§"/>
            </a:pPr>
            <a:r>
              <a:rPr lang="en-GB" sz="2400" dirty="0">
                <a:solidFill>
                  <a:prstClr val="black"/>
                </a:solidFill>
              </a:rPr>
              <a:t>All members of the tribunal should examine the papers as soon as they are received</a:t>
            </a:r>
          </a:p>
          <a:p>
            <a:pPr marL="342900" lvl="0" indent="-342900">
              <a:spcBef>
                <a:spcPct val="20000"/>
              </a:spcBef>
              <a:buClr>
                <a:srgbClr val="FF0000"/>
              </a:buClr>
              <a:buFont typeface="Wingdings" pitchFamily="2" charset="2"/>
              <a:buChar char="§"/>
            </a:pPr>
            <a:r>
              <a:rPr lang="en-GB" sz="2400" dirty="0">
                <a:solidFill>
                  <a:prstClr val="black"/>
                </a:solidFill>
              </a:rPr>
              <a:t>If any concerns: recuse or disqualify themselves </a:t>
            </a:r>
          </a:p>
          <a:p>
            <a:pPr marL="342900" lvl="0" indent="-342900">
              <a:spcBef>
                <a:spcPct val="20000"/>
              </a:spcBef>
              <a:buClr>
                <a:srgbClr val="FF0000"/>
              </a:buClr>
              <a:buFont typeface="Wingdings" pitchFamily="2" charset="2"/>
              <a:buChar char="§"/>
            </a:pPr>
            <a:r>
              <a:rPr lang="en-GB" sz="2400" dirty="0">
                <a:solidFill>
                  <a:prstClr val="black"/>
                </a:solidFill>
              </a:rPr>
              <a:t>Or bring the matter to the attention of the parties for submissions</a:t>
            </a:r>
          </a:p>
          <a:p>
            <a:pPr marL="342900" lvl="0" indent="-342900">
              <a:spcBef>
                <a:spcPct val="20000"/>
              </a:spcBef>
              <a:buClr>
                <a:srgbClr val="FF0000"/>
              </a:buClr>
              <a:buFont typeface="Wingdings" pitchFamily="2" charset="2"/>
              <a:buChar char="§"/>
            </a:pPr>
            <a:r>
              <a:rPr lang="en-GB" sz="2400" dirty="0">
                <a:solidFill>
                  <a:prstClr val="black"/>
                </a:solidFill>
              </a:rPr>
              <a:t>Systems in place that record whether panel member has sat on the case previously</a:t>
            </a:r>
          </a:p>
          <a:p>
            <a:pPr marL="342900" lvl="0" indent="-342900">
              <a:spcBef>
                <a:spcPct val="20000"/>
              </a:spcBef>
              <a:buClr>
                <a:srgbClr val="FF0000"/>
              </a:buClr>
              <a:buFont typeface="Wingdings" pitchFamily="2" charset="2"/>
              <a:buChar char="§"/>
            </a:pPr>
            <a:r>
              <a:rPr lang="en-GB" sz="2400" dirty="0">
                <a:solidFill>
                  <a:prstClr val="black"/>
                </a:solidFill>
              </a:rPr>
              <a:t>Systems that ask for formal declaration within specified time</a:t>
            </a:r>
          </a:p>
          <a:p>
            <a:pPr marL="342900" lvl="0" indent="-342900">
              <a:spcBef>
                <a:spcPct val="20000"/>
              </a:spcBef>
              <a:buClr>
                <a:srgbClr val="FF0000"/>
              </a:buClr>
              <a:buFont typeface="Wingdings" pitchFamily="2" charset="2"/>
              <a:buChar char="§"/>
            </a:pPr>
            <a:r>
              <a:rPr lang="en-GB" sz="2400" dirty="0">
                <a:solidFill>
                  <a:prstClr val="black"/>
                </a:solidFill>
              </a:rPr>
              <a:t>Names of panel members publicised</a:t>
            </a:r>
          </a:p>
          <a:p>
            <a:pPr marL="342900" lvl="0" indent="-342900">
              <a:spcBef>
                <a:spcPct val="20000"/>
              </a:spcBef>
              <a:buClr>
                <a:srgbClr val="FF0000"/>
              </a:buClr>
              <a:buFont typeface="Wingdings" pitchFamily="2" charset="2"/>
              <a:buChar char="§"/>
            </a:pPr>
            <a:r>
              <a:rPr lang="en-GB" sz="2400" dirty="0">
                <a:solidFill>
                  <a:prstClr val="black"/>
                </a:solidFill>
              </a:rPr>
              <a:t>Conflict and impartiality training provided in advance of first sitting</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14</a:t>
            </a:fld>
            <a:endParaRPr lang="en-GB" dirty="0"/>
          </a:p>
        </p:txBody>
      </p:sp>
    </p:spTree>
    <p:extLst>
      <p:ext uri="{BB962C8B-B14F-4D97-AF65-F5344CB8AC3E}">
        <p14:creationId xmlns:p14="http://schemas.microsoft.com/office/powerpoint/2010/main" val="37930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500"/>
            <a:ext cx="8293350" cy="722654"/>
          </a:xfrm>
        </p:spPr>
        <p:txBody>
          <a:bodyPr>
            <a:normAutofit fontScale="90000"/>
          </a:bodyPr>
          <a:lstStyle/>
          <a:p>
            <a:r>
              <a:rPr lang="en-GB" sz="3100" dirty="0"/>
              <a:t>Further rights of the member</a:t>
            </a:r>
            <a:br>
              <a:rPr lang="en-GB" dirty="0"/>
            </a:b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15</a:t>
            </a:fld>
            <a:endParaRPr lang="en-GB" dirty="0"/>
          </a:p>
        </p:txBody>
      </p:sp>
      <p:sp>
        <p:nvSpPr>
          <p:cNvPr id="7" name="Content Placeholder 2"/>
          <p:cNvSpPr txBox="1">
            <a:spLocks/>
          </p:cNvSpPr>
          <p:nvPr/>
        </p:nvSpPr>
        <p:spPr>
          <a:xfrm>
            <a:off x="438150" y="702825"/>
            <a:ext cx="8312400" cy="410620"/>
          </a:xfrm>
          <a:prstGeom prst="rect">
            <a:avLst/>
          </a:prstGeom>
        </p:spPr>
        <p:txBody>
          <a:bodyPr vert="horz" lIns="0" tIns="0" rIns="0" bIns="0" rtlCol="0" anchor="t" anchorCtr="0">
            <a:normAutofit fontScale="92500" lnSpcReduction="10000"/>
          </a:bodyPr>
          <a:lstStyle>
            <a:lvl1pPr marL="0" indent="0" algn="l" defTabSz="914400" rtl="0" eaLnBrk="1" latinLnBrk="0" hangingPunct="1">
              <a:lnSpc>
                <a:spcPct val="100000"/>
              </a:lnSpc>
              <a:spcBef>
                <a:spcPts val="800"/>
              </a:spcBef>
              <a:spcAft>
                <a:spcPts val="0"/>
              </a:spcAft>
              <a:buFontTx/>
              <a:buNone/>
              <a:defRPr sz="2800" kern="1200">
                <a:solidFill>
                  <a:schemeClr val="tx1"/>
                </a:solidFill>
                <a:latin typeface="+mn-lt"/>
                <a:ea typeface="+mn-ea"/>
                <a:cs typeface="+mn-cs"/>
              </a:defRPr>
            </a:lvl1pPr>
            <a:lvl2pPr marL="307975" indent="-307975" algn="l" defTabSz="914400" rtl="0" eaLnBrk="1" latinLnBrk="0" hangingPunct="1">
              <a:lnSpc>
                <a:spcPct val="100000"/>
              </a:lnSpc>
              <a:spcBef>
                <a:spcPts val="800"/>
              </a:spcBef>
              <a:spcAft>
                <a:spcPts val="0"/>
              </a:spcAft>
              <a:buFont typeface="Arial" panose="020B0604020202020204" pitchFamily="34" charset="0"/>
              <a:buChar char="•"/>
              <a:defRPr sz="2800" kern="1200">
                <a:solidFill>
                  <a:schemeClr val="tx1"/>
                </a:solidFill>
                <a:latin typeface="+mn-lt"/>
                <a:ea typeface="+mn-ea"/>
                <a:cs typeface="+mn-cs"/>
              </a:defRPr>
            </a:lvl2pPr>
            <a:lvl3pPr marL="539750" indent="-231775" algn="l" defTabSz="914400" rtl="0" eaLnBrk="1" latinLnBrk="0" hangingPunct="1">
              <a:lnSpc>
                <a:spcPct val="100000"/>
              </a:lnSpc>
              <a:spcBef>
                <a:spcPts val="800"/>
              </a:spcBef>
              <a:spcAft>
                <a:spcPts val="0"/>
              </a:spcAft>
              <a:buFont typeface="Arial" panose="020B0604020202020204" pitchFamily="34" charset="0"/>
              <a:buChar char="•"/>
              <a:defRPr sz="2200" kern="1200">
                <a:solidFill>
                  <a:schemeClr val="tx1"/>
                </a:solidFill>
                <a:latin typeface="+mn-lt"/>
                <a:ea typeface="+mn-ea"/>
                <a:cs typeface="+mn-cs"/>
              </a:defRPr>
            </a:lvl3pPr>
            <a:lvl4pPr marL="779463" indent="-250825" algn="l" defTabSz="914400" rtl="0" eaLnBrk="1" latinLnBrk="0" hangingPunct="1">
              <a:lnSpc>
                <a:spcPct val="100000"/>
              </a:lnSpc>
              <a:spcBef>
                <a:spcPts val="800"/>
              </a:spcBef>
              <a:spcAft>
                <a:spcPts val="0"/>
              </a:spcAft>
              <a:buFont typeface="Arial" panose="020B0604020202020204" pitchFamily="34" charset="0"/>
              <a:buChar char="•"/>
              <a:defRPr sz="2200" kern="1200">
                <a:solidFill>
                  <a:schemeClr val="tx1"/>
                </a:solidFill>
                <a:latin typeface="+mn-lt"/>
                <a:ea typeface="+mn-ea"/>
                <a:cs typeface="+mn-cs"/>
              </a:defRPr>
            </a:lvl4pPr>
            <a:lvl5pPr marL="962025" indent="-182563" algn="l" defTabSz="914400" rtl="0" eaLnBrk="1" latinLnBrk="0" hangingPunct="1">
              <a:lnSpc>
                <a:spcPct val="100000"/>
              </a:lnSpc>
              <a:spcBef>
                <a:spcPts val="8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0875" lvl="1" indent="-342900">
              <a:lnSpc>
                <a:spcPct val="150000"/>
              </a:lnSpc>
              <a:buFont typeface="Wingdings" pitchFamily="2" charset="2"/>
              <a:buChar char="Ø"/>
            </a:pPr>
            <a:endParaRPr lang="en-GB" sz="2000" dirty="0"/>
          </a:p>
        </p:txBody>
      </p:sp>
      <p:sp>
        <p:nvSpPr>
          <p:cNvPr id="9" name="Rectangle 8"/>
          <p:cNvSpPr/>
          <p:nvPr/>
        </p:nvSpPr>
        <p:spPr>
          <a:xfrm>
            <a:off x="296884" y="1133169"/>
            <a:ext cx="8453667" cy="3539430"/>
          </a:xfrm>
          <a:prstGeom prst="rect">
            <a:avLst/>
          </a:prstGeom>
        </p:spPr>
        <p:txBody>
          <a:bodyPr wrap="square">
            <a:spAutoFit/>
          </a:bodyPr>
          <a:lstStyle/>
          <a:p>
            <a:pPr marL="342900" lvl="0" indent="-342900">
              <a:spcBef>
                <a:spcPct val="20000"/>
              </a:spcBef>
              <a:buClr>
                <a:srgbClr val="FF0000"/>
              </a:buClr>
              <a:buFont typeface="Wingdings" pitchFamily="2" charset="2"/>
              <a:buChar char="§"/>
            </a:pPr>
            <a:r>
              <a:rPr lang="en-GB" sz="2800" dirty="0">
                <a:solidFill>
                  <a:prstClr val="black"/>
                </a:solidFill>
              </a:rPr>
              <a:t>Right to understand the case against him</a:t>
            </a:r>
          </a:p>
          <a:p>
            <a:pPr marL="342900" lvl="0" indent="-342900">
              <a:spcBef>
                <a:spcPct val="20000"/>
              </a:spcBef>
              <a:buClr>
                <a:srgbClr val="FF0000"/>
              </a:buClr>
              <a:buFont typeface="Wingdings" pitchFamily="2" charset="2"/>
              <a:buChar char="§"/>
            </a:pPr>
            <a:r>
              <a:rPr lang="en-GB" sz="2800" dirty="0">
                <a:solidFill>
                  <a:prstClr val="black"/>
                </a:solidFill>
              </a:rPr>
              <a:t>Right to be present</a:t>
            </a:r>
          </a:p>
          <a:p>
            <a:pPr marL="342900" lvl="0" indent="-342900">
              <a:spcBef>
                <a:spcPct val="20000"/>
              </a:spcBef>
              <a:buClr>
                <a:srgbClr val="FF0000"/>
              </a:buClr>
              <a:buFont typeface="Wingdings" pitchFamily="2" charset="2"/>
              <a:buChar char="§"/>
            </a:pPr>
            <a:r>
              <a:rPr lang="en-GB" sz="2800" dirty="0">
                <a:solidFill>
                  <a:prstClr val="black"/>
                </a:solidFill>
              </a:rPr>
              <a:t>Right to be represented (but not to be provided with representation)</a:t>
            </a:r>
          </a:p>
          <a:p>
            <a:pPr marL="342900" lvl="0" indent="-342900">
              <a:spcBef>
                <a:spcPct val="20000"/>
              </a:spcBef>
              <a:buClr>
                <a:srgbClr val="FF0000"/>
              </a:buClr>
              <a:buFont typeface="Wingdings" pitchFamily="2" charset="2"/>
              <a:buChar char="§"/>
            </a:pPr>
            <a:r>
              <a:rPr lang="en-GB" sz="2800" dirty="0">
                <a:solidFill>
                  <a:prstClr val="black"/>
                </a:solidFill>
              </a:rPr>
              <a:t>Right to cross examine</a:t>
            </a:r>
          </a:p>
          <a:p>
            <a:pPr marL="342900" lvl="0" indent="-342900">
              <a:spcBef>
                <a:spcPct val="20000"/>
              </a:spcBef>
              <a:buClr>
                <a:srgbClr val="FF0000"/>
              </a:buClr>
              <a:buFont typeface="Wingdings" pitchFamily="2" charset="2"/>
              <a:buChar char="§"/>
            </a:pPr>
            <a:r>
              <a:rPr lang="en-GB" sz="2800" dirty="0">
                <a:solidFill>
                  <a:prstClr val="black"/>
                </a:solidFill>
              </a:rPr>
              <a:t>Right to call witnesses</a:t>
            </a:r>
          </a:p>
          <a:p>
            <a:pPr marL="342900" lvl="0" indent="-342900">
              <a:spcBef>
                <a:spcPct val="20000"/>
              </a:spcBef>
              <a:buClr>
                <a:srgbClr val="FF0000"/>
              </a:buClr>
              <a:buFont typeface="Wingdings" pitchFamily="2" charset="2"/>
              <a:buChar char="§"/>
            </a:pPr>
            <a:r>
              <a:rPr lang="en-GB" sz="2800" dirty="0">
                <a:solidFill>
                  <a:prstClr val="black"/>
                </a:solidFill>
              </a:rPr>
              <a:t>Right to appeal</a:t>
            </a:r>
          </a:p>
        </p:txBody>
      </p:sp>
    </p:spTree>
    <p:extLst>
      <p:ext uri="{BB962C8B-B14F-4D97-AF65-F5344CB8AC3E}">
        <p14:creationId xmlns:p14="http://schemas.microsoft.com/office/powerpoint/2010/main" val="45556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Knowing the case against him – Allegations</a:t>
            </a:r>
          </a:p>
        </p:txBody>
      </p:sp>
      <p:sp>
        <p:nvSpPr>
          <p:cNvPr id="3" name="Content Placeholder 2"/>
          <p:cNvSpPr>
            <a:spLocks noGrp="1"/>
          </p:cNvSpPr>
          <p:nvPr>
            <p:ph idx="1"/>
          </p:nvPr>
        </p:nvSpPr>
        <p:spPr/>
        <p:txBody>
          <a:bodyPr>
            <a:normAutofit fontScale="92500" lnSpcReduction="20000"/>
          </a:bodyPr>
          <a:lstStyle/>
          <a:p>
            <a:pPr lvl="0">
              <a:spcBef>
                <a:spcPct val="20000"/>
              </a:spcBef>
            </a:pPr>
            <a:r>
              <a:rPr lang="en-GB" sz="2700" dirty="0">
                <a:solidFill>
                  <a:prstClr val="black"/>
                </a:solidFill>
                <a:latin typeface="Calibri"/>
              </a:rPr>
              <a:t>The first right of the respondent in a properly regulated tribunal is to be informed of the allegations (charges) against him – natural justice requires this.</a:t>
            </a:r>
          </a:p>
          <a:p>
            <a:pPr lvl="0">
              <a:spcBef>
                <a:spcPct val="20000"/>
              </a:spcBef>
            </a:pPr>
            <a:endParaRPr lang="en-GB" sz="2700" dirty="0">
              <a:solidFill>
                <a:prstClr val="black"/>
              </a:solidFill>
              <a:latin typeface="Calibri"/>
            </a:endParaRPr>
          </a:p>
          <a:p>
            <a:pPr lvl="0">
              <a:spcBef>
                <a:spcPct val="20000"/>
              </a:spcBef>
            </a:pPr>
            <a:r>
              <a:rPr lang="en-GB" sz="2700" dirty="0">
                <a:solidFill>
                  <a:prstClr val="black"/>
                </a:solidFill>
                <a:latin typeface="Calibri"/>
              </a:rPr>
              <a:t>Article 6(a) of the ECHR, which provides the defendant before the tribunal of a public authority with a right:   </a:t>
            </a:r>
          </a:p>
          <a:p>
            <a:pPr lvl="0">
              <a:spcBef>
                <a:spcPct val="20000"/>
              </a:spcBef>
            </a:pPr>
            <a:r>
              <a:rPr lang="en-GB" sz="2400" i="1" dirty="0">
                <a:solidFill>
                  <a:prstClr val="black"/>
                </a:solidFill>
                <a:latin typeface="Calibri"/>
              </a:rPr>
              <a:t>….. to be informed promptly, in a language which he understands and in detail, of the nature and cause of the accusation against him.  </a:t>
            </a:r>
            <a:r>
              <a:rPr lang="en-GB" sz="2400" i="1" dirty="0" err="1">
                <a:solidFill>
                  <a:prstClr val="black"/>
                </a:solidFill>
                <a:latin typeface="Calibri"/>
              </a:rPr>
              <a:t>ECtHR</a:t>
            </a:r>
            <a:r>
              <a:rPr lang="en-GB" sz="2400" i="1" dirty="0">
                <a:solidFill>
                  <a:prstClr val="black"/>
                </a:solidFill>
                <a:latin typeface="Calibri"/>
              </a:rPr>
              <a:t> have accepted this applies to disciplinary proceedings notwithstanding the provision is confined to criminal proceedings.</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16</a:t>
            </a:fld>
            <a:endParaRPr lang="en-GB" dirty="0"/>
          </a:p>
        </p:txBody>
      </p:sp>
    </p:spTree>
    <p:extLst>
      <p:ext uri="{BB962C8B-B14F-4D97-AF65-F5344CB8AC3E}">
        <p14:creationId xmlns:p14="http://schemas.microsoft.com/office/powerpoint/2010/main" val="358513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Allegations and evidence</a:t>
            </a:r>
          </a:p>
        </p:txBody>
      </p:sp>
      <p:sp>
        <p:nvSpPr>
          <p:cNvPr id="3" name="Content Placeholder 2"/>
          <p:cNvSpPr>
            <a:spLocks noGrp="1"/>
          </p:cNvSpPr>
          <p:nvPr>
            <p:ph idx="1"/>
          </p:nvPr>
        </p:nvSpPr>
        <p:spPr/>
        <p:txBody>
          <a:bodyPr>
            <a:normAutofit fontScale="92500" lnSpcReduction="10000"/>
          </a:bodyPr>
          <a:lstStyle/>
          <a:p>
            <a:pPr marL="457200" lvl="0" indent="-457200">
              <a:spcBef>
                <a:spcPct val="20000"/>
              </a:spcBef>
              <a:buClr>
                <a:srgbClr val="FF0000"/>
              </a:buClr>
              <a:buFont typeface="Wingdings" pitchFamily="2" charset="2"/>
              <a:buChar char="§"/>
            </a:pPr>
            <a:r>
              <a:rPr lang="en-GB" dirty="0">
                <a:solidFill>
                  <a:prstClr val="black"/>
                </a:solidFill>
                <a:latin typeface="+mj-lt"/>
              </a:rPr>
              <a:t>Evidence must also be supplied to the member, this is normally done once the allegations are perfected but certainly by the time a hearing is scheduled and in advance of the hearing.</a:t>
            </a:r>
          </a:p>
          <a:p>
            <a:pPr marL="457200" lvl="0" indent="-457200">
              <a:spcBef>
                <a:spcPct val="20000"/>
              </a:spcBef>
              <a:buClr>
                <a:srgbClr val="FF0000"/>
              </a:buClr>
              <a:buFont typeface="Wingdings" pitchFamily="2" charset="2"/>
              <a:buChar char="§"/>
            </a:pPr>
            <a:endParaRPr lang="en-GB" dirty="0">
              <a:solidFill>
                <a:prstClr val="black"/>
              </a:solidFill>
              <a:latin typeface="+mj-lt"/>
            </a:endParaRPr>
          </a:p>
          <a:p>
            <a:pPr marL="457200" lvl="0" indent="-457200">
              <a:spcBef>
                <a:spcPct val="20000"/>
              </a:spcBef>
              <a:buClr>
                <a:srgbClr val="FF0000"/>
              </a:buClr>
              <a:buFont typeface="Wingdings" pitchFamily="2" charset="2"/>
              <a:buChar char="§"/>
            </a:pPr>
            <a:r>
              <a:rPr lang="en-GB" dirty="0">
                <a:solidFill>
                  <a:prstClr val="black"/>
                </a:solidFill>
                <a:latin typeface="+mj-lt"/>
              </a:rPr>
              <a:t>Evidence must relate to the allegations only, and you must avoid prejudicial material. To do so could cause an adjournment or at worst  cause the case to collapse.</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17</a:t>
            </a:fld>
            <a:endParaRPr lang="en-GB" dirty="0"/>
          </a:p>
        </p:txBody>
      </p:sp>
    </p:spTree>
    <p:extLst>
      <p:ext uri="{BB962C8B-B14F-4D97-AF65-F5344CB8AC3E}">
        <p14:creationId xmlns:p14="http://schemas.microsoft.com/office/powerpoint/2010/main" val="27484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Adequacy of the particulars of the allegations</a:t>
            </a:r>
          </a:p>
        </p:txBody>
      </p:sp>
      <p:sp>
        <p:nvSpPr>
          <p:cNvPr id="3" name="Content Placeholder 2"/>
          <p:cNvSpPr>
            <a:spLocks noGrp="1"/>
          </p:cNvSpPr>
          <p:nvPr>
            <p:ph idx="1"/>
          </p:nvPr>
        </p:nvSpPr>
        <p:spPr/>
        <p:txBody>
          <a:bodyPr>
            <a:normAutofit fontScale="85000" lnSpcReduction="20000"/>
          </a:bodyPr>
          <a:lstStyle/>
          <a:p>
            <a:pPr marL="457200" lvl="0" indent="-457200">
              <a:spcBef>
                <a:spcPct val="20000"/>
              </a:spcBef>
              <a:buClr>
                <a:srgbClr val="FF0000"/>
              </a:buClr>
              <a:buFont typeface="Wingdings" pitchFamily="2" charset="2"/>
              <a:buChar char="§"/>
            </a:pPr>
            <a:r>
              <a:rPr lang="en-GB" sz="2700" dirty="0">
                <a:solidFill>
                  <a:prstClr val="black"/>
                </a:solidFill>
                <a:latin typeface="Calibri"/>
              </a:rPr>
              <a:t>The member must understand the allegations and the case against him so as to prepare his defence and answers to the case</a:t>
            </a:r>
          </a:p>
          <a:p>
            <a:pPr marL="457200" lvl="0" indent="-457200">
              <a:spcBef>
                <a:spcPct val="20000"/>
              </a:spcBef>
              <a:buClr>
                <a:srgbClr val="FF0000"/>
              </a:buClr>
              <a:buFont typeface="Wingdings" pitchFamily="2" charset="2"/>
              <a:buChar char="§"/>
            </a:pPr>
            <a:r>
              <a:rPr lang="en-GB" sz="2700" dirty="0">
                <a:solidFill>
                  <a:prstClr val="black"/>
                </a:solidFill>
                <a:latin typeface="Calibri"/>
              </a:rPr>
              <a:t>An allegation must contain:</a:t>
            </a:r>
          </a:p>
          <a:p>
            <a:pPr lvl="0">
              <a:spcBef>
                <a:spcPct val="20000"/>
              </a:spcBef>
              <a:buClr>
                <a:srgbClr val="FF0000"/>
              </a:buClr>
            </a:pPr>
            <a:endParaRPr lang="en-GB" sz="1000" dirty="0">
              <a:solidFill>
                <a:prstClr val="black"/>
              </a:solidFill>
              <a:latin typeface="Calibri"/>
            </a:endParaRPr>
          </a:p>
          <a:p>
            <a:pPr marL="1081088" lvl="0" indent="-630238">
              <a:spcBef>
                <a:spcPct val="20000"/>
              </a:spcBef>
              <a:buFont typeface="Arial" pitchFamily="34" charset="0"/>
              <a:buAutoNum type="alphaLcParenBoth"/>
              <a:tabLst>
                <a:tab pos="1081088" algn="l"/>
              </a:tabLst>
            </a:pPr>
            <a:r>
              <a:rPr lang="en-GB" sz="2700" dirty="0">
                <a:solidFill>
                  <a:prstClr val="black"/>
                </a:solidFill>
                <a:latin typeface="Calibri"/>
              </a:rPr>
              <a:t>A statement of the offence that:</a:t>
            </a:r>
          </a:p>
          <a:p>
            <a:pPr marL="1614488" lvl="0" indent="-628650">
              <a:spcBef>
                <a:spcPct val="20000"/>
              </a:spcBef>
              <a:tabLst>
                <a:tab pos="1614488" algn="l"/>
              </a:tabLst>
            </a:pPr>
            <a:r>
              <a:rPr lang="en-GB" sz="2700" dirty="0">
                <a:solidFill>
                  <a:prstClr val="black"/>
                </a:solidFill>
                <a:latin typeface="Calibri"/>
              </a:rPr>
              <a:t> (</a:t>
            </a:r>
            <a:r>
              <a:rPr lang="en-GB" sz="2700" dirty="0" err="1">
                <a:solidFill>
                  <a:prstClr val="black"/>
                </a:solidFill>
                <a:latin typeface="Calibri"/>
              </a:rPr>
              <a:t>i</a:t>
            </a:r>
            <a:r>
              <a:rPr lang="en-GB" sz="2700" dirty="0">
                <a:solidFill>
                  <a:prstClr val="black"/>
                </a:solidFill>
                <a:latin typeface="Calibri"/>
              </a:rPr>
              <a:t>)	describes the offence in ordinary language and identifies  any legislation/regulations that creates it</a:t>
            </a:r>
          </a:p>
          <a:p>
            <a:pPr marL="1614488" lvl="0" indent="-628650">
              <a:spcBef>
                <a:spcPct val="20000"/>
              </a:spcBef>
              <a:tabLst>
                <a:tab pos="1614488" algn="l"/>
              </a:tabLst>
            </a:pPr>
            <a:r>
              <a:rPr lang="en-GB" sz="2700" dirty="0">
                <a:solidFill>
                  <a:prstClr val="black"/>
                </a:solidFill>
                <a:latin typeface="Calibri"/>
              </a:rPr>
              <a:t>(ii)	Outline in summary form the factual particulars of the offence and to make clear what rule or provision this has breached and the resultant and/or cumulative outcome e.g. misconduct</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18</a:t>
            </a:fld>
            <a:endParaRPr lang="en-GB" dirty="0"/>
          </a:p>
        </p:txBody>
      </p:sp>
    </p:spTree>
    <p:extLst>
      <p:ext uri="{BB962C8B-B14F-4D97-AF65-F5344CB8AC3E}">
        <p14:creationId xmlns:p14="http://schemas.microsoft.com/office/powerpoint/2010/main" val="74778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Allegations</a:t>
            </a:r>
          </a:p>
        </p:txBody>
      </p:sp>
      <p:sp>
        <p:nvSpPr>
          <p:cNvPr id="3" name="Content Placeholder 2"/>
          <p:cNvSpPr>
            <a:spLocks noGrp="1"/>
          </p:cNvSpPr>
          <p:nvPr>
            <p:ph idx="1"/>
          </p:nvPr>
        </p:nvSpPr>
        <p:spPr/>
        <p:txBody>
          <a:bodyPr>
            <a:normAutofit fontScale="92500" lnSpcReduction="10000"/>
          </a:bodyPr>
          <a:lstStyle/>
          <a:p>
            <a:pPr lvl="0">
              <a:spcBef>
                <a:spcPct val="20000"/>
              </a:spcBef>
            </a:pPr>
            <a:endParaRPr lang="en-GB" sz="3200" dirty="0">
              <a:solidFill>
                <a:prstClr val="black"/>
              </a:solidFill>
              <a:latin typeface="Calibri"/>
            </a:endParaRPr>
          </a:p>
          <a:p>
            <a:pPr marL="457200" lvl="0" indent="-457200">
              <a:spcBef>
                <a:spcPct val="20000"/>
              </a:spcBef>
              <a:buClr>
                <a:srgbClr val="FF0000"/>
              </a:buClr>
              <a:buFont typeface="Wingdings" pitchFamily="2" charset="2"/>
              <a:buChar char="§"/>
            </a:pPr>
            <a:r>
              <a:rPr lang="en-GB" dirty="0">
                <a:solidFill>
                  <a:prstClr val="black"/>
                </a:solidFill>
              </a:rPr>
              <a:t>Liable to disciplinary action by virtue of Bye Law</a:t>
            </a:r>
          </a:p>
          <a:p>
            <a:pPr lvl="0">
              <a:spcBef>
                <a:spcPct val="20000"/>
              </a:spcBef>
              <a:buClr>
                <a:srgbClr val="FF0000"/>
              </a:buClr>
            </a:pPr>
            <a:endParaRPr lang="en-GB" dirty="0">
              <a:solidFill>
                <a:prstClr val="black"/>
              </a:solidFill>
            </a:endParaRPr>
          </a:p>
          <a:p>
            <a:pPr marL="457200" lvl="0" indent="-457200">
              <a:spcBef>
                <a:spcPct val="20000"/>
              </a:spcBef>
              <a:buClr>
                <a:srgbClr val="FF0000"/>
              </a:buClr>
              <a:buFont typeface="Wingdings" pitchFamily="2" charset="2"/>
              <a:buChar char="§"/>
            </a:pPr>
            <a:r>
              <a:rPr lang="en-GB" dirty="0">
                <a:solidFill>
                  <a:prstClr val="black"/>
                </a:solidFill>
              </a:rPr>
              <a:t>by virtue of facts 1, 2  &amp; 3  you have breached this rule/code</a:t>
            </a:r>
          </a:p>
          <a:p>
            <a:pPr marL="457200" lvl="0" indent="-457200">
              <a:spcBef>
                <a:spcPct val="20000"/>
              </a:spcBef>
              <a:buClr>
                <a:srgbClr val="FF0000"/>
              </a:buClr>
              <a:buFont typeface="Wingdings" pitchFamily="2" charset="2"/>
              <a:buChar char="§"/>
            </a:pPr>
            <a:endParaRPr lang="en-GB" dirty="0">
              <a:solidFill>
                <a:prstClr val="black"/>
              </a:solidFill>
            </a:endParaRPr>
          </a:p>
          <a:p>
            <a:pPr marL="457200" lvl="0" indent="-457200">
              <a:spcBef>
                <a:spcPct val="20000"/>
              </a:spcBef>
              <a:buClr>
                <a:srgbClr val="FF0000"/>
              </a:buClr>
              <a:buFont typeface="Wingdings" pitchFamily="2" charset="2"/>
              <a:buChar char="§"/>
            </a:pPr>
            <a:r>
              <a:rPr lang="en-GB" dirty="0">
                <a:solidFill>
                  <a:prstClr val="black"/>
                </a:solidFill>
              </a:rPr>
              <a:t>As a result of any or all of these breaches you are guilty of misconduct</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19</a:t>
            </a:fld>
            <a:endParaRPr lang="en-GB" dirty="0"/>
          </a:p>
        </p:txBody>
      </p:sp>
    </p:spTree>
    <p:extLst>
      <p:ext uri="{BB962C8B-B14F-4D97-AF65-F5344CB8AC3E}">
        <p14:creationId xmlns:p14="http://schemas.microsoft.com/office/powerpoint/2010/main" val="22464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 aim of both sessions</a:t>
            </a:r>
          </a:p>
        </p:txBody>
      </p:sp>
      <p:sp>
        <p:nvSpPr>
          <p:cNvPr id="3" name="Content Placeholder 2"/>
          <p:cNvSpPr>
            <a:spLocks noGrp="1"/>
          </p:cNvSpPr>
          <p:nvPr>
            <p:ph idx="1"/>
          </p:nvPr>
        </p:nvSpPr>
        <p:spPr/>
        <p:txBody>
          <a:bodyPr>
            <a:normAutofit fontScale="92500" lnSpcReduction="10000"/>
          </a:bodyPr>
          <a:lstStyle/>
          <a:p>
            <a:pPr marL="457200" indent="-457200">
              <a:buClr>
                <a:srgbClr val="FF0000"/>
              </a:buClr>
              <a:buFont typeface="Wingdings" pitchFamily="2" charset="2"/>
              <a:buChar char="§"/>
            </a:pPr>
            <a:r>
              <a:rPr lang="en-GB" dirty="0"/>
              <a:t>Underlying principles of the modern regulatory and disciplinary landscape</a:t>
            </a:r>
          </a:p>
          <a:p>
            <a:pPr marL="457200" indent="-457200">
              <a:buClr>
                <a:srgbClr val="FF0000"/>
              </a:buClr>
              <a:buFont typeface="Wingdings" pitchFamily="2" charset="2"/>
              <a:buChar char="§"/>
            </a:pPr>
            <a:r>
              <a:rPr lang="en-GB" dirty="0"/>
              <a:t>Public interest v member interest where and how that falls when dealing with disciplinary and regulatory matters</a:t>
            </a:r>
          </a:p>
          <a:p>
            <a:pPr marL="457200" indent="-457200">
              <a:buClr>
                <a:srgbClr val="FF0000"/>
              </a:buClr>
              <a:buFont typeface="Wingdings" pitchFamily="2" charset="2"/>
              <a:buChar char="§"/>
            </a:pPr>
            <a:r>
              <a:rPr lang="en-GB" dirty="0"/>
              <a:t>Misconduct</a:t>
            </a:r>
          </a:p>
          <a:p>
            <a:pPr marL="457200" indent="-457200">
              <a:buClr>
                <a:srgbClr val="FF0000"/>
              </a:buClr>
              <a:buFont typeface="Wingdings" pitchFamily="2" charset="2"/>
              <a:buChar char="§"/>
            </a:pPr>
            <a:r>
              <a:rPr lang="en-GB" dirty="0"/>
              <a:t>How these guiding principles translate in practice pre Tribunal and at Tribunal; some ‘dos’ and ‘don’ts’ </a:t>
            </a:r>
          </a:p>
          <a:p>
            <a:pPr lvl="1"/>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2</a:t>
            </a:fld>
            <a:endParaRPr lang="en-GB" dirty="0"/>
          </a:p>
        </p:txBody>
      </p:sp>
    </p:spTree>
    <p:extLst>
      <p:ext uri="{BB962C8B-B14F-4D97-AF65-F5344CB8AC3E}">
        <p14:creationId xmlns:p14="http://schemas.microsoft.com/office/powerpoint/2010/main" val="2684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Documentation and evidence </a:t>
            </a:r>
          </a:p>
        </p:txBody>
      </p:sp>
      <p:sp>
        <p:nvSpPr>
          <p:cNvPr id="3" name="Content Placeholder 2"/>
          <p:cNvSpPr>
            <a:spLocks noGrp="1"/>
          </p:cNvSpPr>
          <p:nvPr>
            <p:ph idx="1"/>
          </p:nvPr>
        </p:nvSpPr>
        <p:spPr>
          <a:xfrm>
            <a:off x="469075" y="1343162"/>
            <a:ext cx="8312400" cy="3047739"/>
          </a:xfrm>
        </p:spPr>
        <p:txBody>
          <a:bodyPr>
            <a:normAutofit fontScale="92500" lnSpcReduction="20000"/>
          </a:bodyPr>
          <a:lstStyle/>
          <a:p>
            <a:pPr marL="457200" lvl="0" indent="-457200">
              <a:spcBef>
                <a:spcPct val="20000"/>
              </a:spcBef>
              <a:buClr>
                <a:srgbClr val="FF0000"/>
              </a:buClr>
              <a:buFont typeface="Wingdings" pitchFamily="2" charset="2"/>
              <a:buChar char="§"/>
            </a:pPr>
            <a:r>
              <a:rPr lang="en-GB" dirty="0">
                <a:solidFill>
                  <a:prstClr val="black"/>
                </a:solidFill>
              </a:rPr>
              <a:t>All relevant paperwork to support the allegation must be disclosed to the member</a:t>
            </a:r>
          </a:p>
          <a:p>
            <a:pPr marL="457200" lvl="0" indent="-457200">
              <a:spcBef>
                <a:spcPct val="20000"/>
              </a:spcBef>
              <a:buClr>
                <a:srgbClr val="FF0000"/>
              </a:buClr>
              <a:buFont typeface="Wingdings" pitchFamily="2" charset="2"/>
              <a:buChar char="§"/>
            </a:pPr>
            <a:r>
              <a:rPr lang="en-GB" dirty="0">
                <a:solidFill>
                  <a:prstClr val="black"/>
                </a:solidFill>
              </a:rPr>
              <a:t>On-going duty of disclosure; including disclosure of any matters that undermine your case</a:t>
            </a:r>
          </a:p>
          <a:p>
            <a:pPr marL="457200" lvl="0" indent="-457200">
              <a:spcBef>
                <a:spcPct val="20000"/>
              </a:spcBef>
              <a:buClr>
                <a:srgbClr val="FF0000"/>
              </a:buClr>
              <a:buFont typeface="Wingdings" pitchFamily="2" charset="2"/>
              <a:buChar char="§"/>
            </a:pPr>
            <a:r>
              <a:rPr lang="en-GB" dirty="0">
                <a:solidFill>
                  <a:prstClr val="black"/>
                </a:solidFill>
              </a:rPr>
              <a:t>Witness statements</a:t>
            </a:r>
          </a:p>
          <a:p>
            <a:pPr marL="457200" lvl="0" indent="-457200">
              <a:spcBef>
                <a:spcPct val="20000"/>
              </a:spcBef>
              <a:buClr>
                <a:srgbClr val="FF0000"/>
              </a:buClr>
              <a:buFont typeface="Wingdings" pitchFamily="2" charset="2"/>
              <a:buChar char="§"/>
            </a:pPr>
            <a:r>
              <a:rPr lang="en-GB" dirty="0">
                <a:solidFill>
                  <a:prstClr val="black"/>
                </a:solidFill>
              </a:rPr>
              <a:t>Certificate of convictions</a:t>
            </a:r>
          </a:p>
          <a:p>
            <a:pPr marL="457200" lvl="0" indent="-457200">
              <a:spcBef>
                <a:spcPct val="20000"/>
              </a:spcBef>
              <a:buClr>
                <a:srgbClr val="FF0000"/>
              </a:buClr>
              <a:buFont typeface="Wingdings" pitchFamily="2" charset="2"/>
              <a:buChar char="§"/>
            </a:pPr>
            <a:r>
              <a:rPr lang="en-GB" dirty="0">
                <a:solidFill>
                  <a:prstClr val="black"/>
                </a:solidFill>
              </a:rPr>
              <a:t>Attendance notes by the investigators, though independent documentation is preferable</a:t>
            </a:r>
          </a:p>
          <a:p>
            <a:pPr marL="457200" indent="-457200">
              <a:buClr>
                <a:srgbClr val="FF0000"/>
              </a:buClr>
              <a:buFont typeface="Wingdings" pitchFamily="2" charset="2"/>
              <a:buChar char="§"/>
            </a:pP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20</a:t>
            </a:fld>
            <a:endParaRPr lang="en-GB" dirty="0"/>
          </a:p>
        </p:txBody>
      </p:sp>
    </p:spTree>
    <p:extLst>
      <p:ext uri="{BB962C8B-B14F-4D97-AF65-F5344CB8AC3E}">
        <p14:creationId xmlns:p14="http://schemas.microsoft.com/office/powerpoint/2010/main" val="247412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21</a:t>
            </a:fld>
            <a:endParaRPr lang="en-GB" dirty="0">
              <a:solidFill>
                <a:srgbClr val="000000"/>
              </a:solidFill>
            </a:endParaRPr>
          </a:p>
        </p:txBody>
      </p:sp>
      <p:sp>
        <p:nvSpPr>
          <p:cNvPr id="5" name="Title 4"/>
          <p:cNvSpPr>
            <a:spLocks noGrp="1"/>
          </p:cNvSpPr>
          <p:nvPr>
            <p:ph type="ctrTitle"/>
          </p:nvPr>
        </p:nvSpPr>
        <p:spPr>
          <a:xfrm>
            <a:off x="251990" y="783772"/>
            <a:ext cx="3476862" cy="1585355"/>
          </a:xfrm>
          <a:solidFill>
            <a:schemeClr val="accent4">
              <a:lumMod val="75000"/>
            </a:schemeClr>
          </a:solidFill>
        </p:spPr>
        <p:txBody>
          <a:bodyPr>
            <a:normAutofit/>
          </a:bodyPr>
          <a:lstStyle/>
          <a:p>
            <a:r>
              <a:rPr lang="en-GB" sz="2800" dirty="0"/>
              <a:t>Misconduct</a:t>
            </a:r>
          </a:p>
        </p:txBody>
      </p:sp>
    </p:spTree>
    <p:extLst>
      <p:ext uri="{BB962C8B-B14F-4D97-AF65-F5344CB8AC3E}">
        <p14:creationId xmlns:p14="http://schemas.microsoft.com/office/powerpoint/2010/main" val="13009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Misconduct – underlying principles</a:t>
            </a:r>
          </a:p>
        </p:txBody>
      </p:sp>
      <p:sp>
        <p:nvSpPr>
          <p:cNvPr id="3" name="Content Placeholder 2"/>
          <p:cNvSpPr>
            <a:spLocks noGrp="1"/>
          </p:cNvSpPr>
          <p:nvPr>
            <p:ph idx="1"/>
          </p:nvPr>
        </p:nvSpPr>
        <p:spPr/>
        <p:txBody>
          <a:bodyPr>
            <a:normAutofit fontScale="92500"/>
          </a:bodyPr>
          <a:lstStyle/>
          <a:p>
            <a:r>
              <a:rPr lang="en-GB" dirty="0"/>
              <a:t>No standard definition, but it is wide in its remit.</a:t>
            </a:r>
          </a:p>
          <a:p>
            <a:pPr marL="457200" indent="-457200">
              <a:buClr>
                <a:srgbClr val="FF0000"/>
              </a:buClr>
              <a:buFont typeface="Wingdings" pitchFamily="2" charset="2"/>
              <a:buChar char="§"/>
            </a:pPr>
            <a:r>
              <a:rPr lang="en-GB" dirty="0"/>
              <a:t>‘Epithet misconduct’- broad formula that leaves it to the tribunal to decide the ambit in any particular case.</a:t>
            </a:r>
          </a:p>
          <a:p>
            <a:pPr marL="457200" indent="-457200">
              <a:buClr>
                <a:srgbClr val="FF0000"/>
              </a:buClr>
              <a:buFont typeface="Wingdings" pitchFamily="2" charset="2"/>
              <a:buChar char="§"/>
            </a:pPr>
            <a:r>
              <a:rPr lang="en-GB" dirty="0"/>
              <a:t>This is as opposed to individual offences of a narrowly defined scope.</a:t>
            </a:r>
          </a:p>
          <a:p>
            <a:pPr marL="457200" indent="-457200">
              <a:buClr>
                <a:srgbClr val="FF0000"/>
              </a:buClr>
              <a:buFont typeface="Wingdings" pitchFamily="2" charset="2"/>
              <a:buChar char="§"/>
            </a:pPr>
            <a:r>
              <a:rPr lang="en-GB" dirty="0"/>
              <a:t>This has the advantage of being able to reflect current market and/or societal  standards.</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22</a:t>
            </a:fld>
            <a:endParaRPr lang="en-GB" dirty="0"/>
          </a:p>
        </p:txBody>
      </p:sp>
    </p:spTree>
    <p:extLst>
      <p:ext uri="{BB962C8B-B14F-4D97-AF65-F5344CB8AC3E}">
        <p14:creationId xmlns:p14="http://schemas.microsoft.com/office/powerpoint/2010/main" val="28997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Misconduct</a:t>
            </a:r>
          </a:p>
        </p:txBody>
      </p:sp>
      <p:sp>
        <p:nvSpPr>
          <p:cNvPr id="3" name="Content Placeholder 2"/>
          <p:cNvSpPr>
            <a:spLocks noGrp="1"/>
          </p:cNvSpPr>
          <p:nvPr>
            <p:ph idx="1"/>
          </p:nvPr>
        </p:nvSpPr>
        <p:spPr/>
        <p:txBody>
          <a:bodyPr>
            <a:normAutofit/>
          </a:bodyPr>
          <a:lstStyle/>
          <a:p>
            <a:pPr marL="457200" indent="-457200">
              <a:buClr>
                <a:srgbClr val="FF0000"/>
              </a:buClr>
              <a:buFont typeface="Wingdings" pitchFamily="2" charset="2"/>
              <a:buChar char="§"/>
            </a:pPr>
            <a:r>
              <a:rPr lang="en-GB" dirty="0"/>
              <a:t>ACCA refers to discredit but not limited to this.  </a:t>
            </a:r>
          </a:p>
          <a:p>
            <a:pPr>
              <a:buClr>
                <a:srgbClr val="FF0000"/>
              </a:buClr>
            </a:pPr>
            <a:endParaRPr lang="en-GB" dirty="0"/>
          </a:p>
          <a:p>
            <a:pPr marL="457200" indent="-457200">
              <a:buClr>
                <a:srgbClr val="FF0000"/>
              </a:buClr>
              <a:buFont typeface="Wingdings" pitchFamily="2" charset="2"/>
              <a:buChar char="§"/>
            </a:pPr>
            <a:r>
              <a:rPr lang="en-GB" dirty="0"/>
              <a:t>Courts have provided guidance, and these are the principles referred to by decision makers either at first instance or in the higher courts in the UK (and in other jurisdictions).</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23</a:t>
            </a:fld>
            <a:endParaRPr lang="en-GB" dirty="0"/>
          </a:p>
        </p:txBody>
      </p:sp>
    </p:spTree>
    <p:extLst>
      <p:ext uri="{BB962C8B-B14F-4D97-AF65-F5344CB8AC3E}">
        <p14:creationId xmlns:p14="http://schemas.microsoft.com/office/powerpoint/2010/main" val="90151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Misconduct- approach</a:t>
            </a:r>
          </a:p>
        </p:txBody>
      </p:sp>
      <p:sp>
        <p:nvSpPr>
          <p:cNvPr id="3" name="Content Placeholder 2"/>
          <p:cNvSpPr>
            <a:spLocks noGrp="1"/>
          </p:cNvSpPr>
          <p:nvPr>
            <p:ph idx="1"/>
          </p:nvPr>
        </p:nvSpPr>
        <p:spPr/>
        <p:txBody>
          <a:bodyPr>
            <a:normAutofit fontScale="92500" lnSpcReduction="20000"/>
          </a:bodyPr>
          <a:lstStyle/>
          <a:p>
            <a:pPr marL="457200" indent="-457200">
              <a:buClr>
                <a:srgbClr val="FF0000"/>
              </a:buClr>
              <a:buFont typeface="Wingdings" pitchFamily="2" charset="2"/>
              <a:buChar char="§"/>
            </a:pPr>
            <a:r>
              <a:rPr lang="en-GB" dirty="0"/>
              <a:t>‘It has been said that ‘misconduct’ is a word of general effect, involving some act or omission which falls short of what would be proper in the circumstances.</a:t>
            </a:r>
          </a:p>
          <a:p>
            <a:pPr marL="457200" indent="-457200">
              <a:buClr>
                <a:srgbClr val="FF0000"/>
              </a:buClr>
              <a:buFont typeface="Wingdings" pitchFamily="2" charset="2"/>
              <a:buChar char="§"/>
            </a:pPr>
            <a:r>
              <a:rPr lang="en-GB" dirty="0"/>
              <a:t>The standard of propriety may often be found by reference to the rules and regulations ordinarily required…. by the particular profession.</a:t>
            </a:r>
          </a:p>
          <a:p>
            <a:r>
              <a:rPr lang="en-GB" sz="1400" i="1" dirty="0"/>
              <a:t>Lord Clyde in Roylance v GMC [1999] Lloyds Rep 139</a:t>
            </a:r>
          </a:p>
          <a:p>
            <a:pPr marL="457200" indent="-457200">
              <a:buClr>
                <a:srgbClr val="FF0000"/>
              </a:buClr>
              <a:buFont typeface="Wingdings" pitchFamily="2" charset="2"/>
              <a:buChar char="§"/>
            </a:pPr>
            <a:r>
              <a:rPr lang="en-GB" dirty="0"/>
              <a:t>Importantly the public interest criteria plays a key consideration when looking at all the circumstances.  </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24</a:t>
            </a:fld>
            <a:endParaRPr lang="en-GB" dirty="0"/>
          </a:p>
        </p:txBody>
      </p:sp>
    </p:spTree>
    <p:extLst>
      <p:ext uri="{BB962C8B-B14F-4D97-AF65-F5344CB8AC3E}">
        <p14:creationId xmlns:p14="http://schemas.microsoft.com/office/powerpoint/2010/main" val="19797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Professional work only?</a:t>
            </a:r>
          </a:p>
        </p:txBody>
      </p:sp>
      <p:sp>
        <p:nvSpPr>
          <p:cNvPr id="3" name="Content Placeholder 2"/>
          <p:cNvSpPr>
            <a:spLocks noGrp="1"/>
          </p:cNvSpPr>
          <p:nvPr>
            <p:ph idx="1"/>
          </p:nvPr>
        </p:nvSpPr>
        <p:spPr/>
        <p:txBody>
          <a:bodyPr>
            <a:normAutofit lnSpcReduction="10000"/>
          </a:bodyPr>
          <a:lstStyle/>
          <a:p>
            <a:r>
              <a:rPr lang="en-GB" dirty="0"/>
              <a:t>‘Lord Clyde went to say:</a:t>
            </a:r>
          </a:p>
          <a:p>
            <a:r>
              <a:rPr lang="en-GB" i="1" dirty="0"/>
              <a:t>Professional conduct extends further than [clinical conduct].  So it is not simply misconduct in carrying out medical work which may qualify as professional misconduct…… professional misconduct may arise where the conduct is quite removed from the practice of medicine, but is of a sufficiently immoral or outrageous or disgraceful character.</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25</a:t>
            </a:fld>
            <a:endParaRPr lang="en-GB" dirty="0"/>
          </a:p>
        </p:txBody>
      </p:sp>
    </p:spTree>
    <p:extLst>
      <p:ext uri="{BB962C8B-B14F-4D97-AF65-F5344CB8AC3E}">
        <p14:creationId xmlns:p14="http://schemas.microsoft.com/office/powerpoint/2010/main" val="395506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Incident and Course of Conduct</a:t>
            </a:r>
          </a:p>
        </p:txBody>
      </p:sp>
      <p:sp>
        <p:nvSpPr>
          <p:cNvPr id="3" name="Content Placeholder 2"/>
          <p:cNvSpPr>
            <a:spLocks noGrp="1"/>
          </p:cNvSpPr>
          <p:nvPr>
            <p:ph idx="1"/>
          </p:nvPr>
        </p:nvSpPr>
        <p:spPr/>
        <p:txBody>
          <a:bodyPr>
            <a:normAutofit/>
          </a:bodyPr>
          <a:lstStyle/>
          <a:p>
            <a:r>
              <a:rPr lang="en-GB" dirty="0"/>
              <a:t>….</a:t>
            </a:r>
            <a:r>
              <a:rPr lang="en-GB" i="1" dirty="0"/>
              <a:t>as a matter of law one error could be capable of constituting misconduct, though whether in fact  this constitutes misconduct such as to render a person unfit to remain on the register must depend on the precise evidence taken as a whole and the Committee’s view of that evidence.</a:t>
            </a:r>
          </a:p>
          <a:p>
            <a:endParaRPr lang="en-GB" sz="1200" i="1" dirty="0"/>
          </a:p>
          <a:p>
            <a:r>
              <a:rPr lang="en-GB" sz="1200" i="1" dirty="0"/>
              <a:t>Lord Justice Scrutton:  R</a:t>
            </a:r>
            <a:r>
              <a:rPr lang="en-GB" sz="1400" i="1" dirty="0"/>
              <a:t> v Statutory Committee of the Pharmaceutical Society of Great Britain (1986)</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26</a:t>
            </a:fld>
            <a:endParaRPr lang="en-GB" dirty="0"/>
          </a:p>
        </p:txBody>
      </p:sp>
    </p:spTree>
    <p:extLst>
      <p:ext uri="{BB962C8B-B14F-4D97-AF65-F5344CB8AC3E}">
        <p14:creationId xmlns:p14="http://schemas.microsoft.com/office/powerpoint/2010/main" val="36976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Misconduct and Single Incident </a:t>
            </a:r>
          </a:p>
        </p:txBody>
      </p:sp>
      <p:sp>
        <p:nvSpPr>
          <p:cNvPr id="3" name="Content Placeholder 2"/>
          <p:cNvSpPr>
            <a:spLocks noGrp="1"/>
          </p:cNvSpPr>
          <p:nvPr>
            <p:ph idx="1"/>
          </p:nvPr>
        </p:nvSpPr>
        <p:spPr/>
        <p:txBody>
          <a:bodyPr>
            <a:normAutofit/>
          </a:bodyPr>
          <a:lstStyle/>
          <a:p>
            <a:r>
              <a:rPr lang="en-GB" dirty="0"/>
              <a:t>‘</a:t>
            </a:r>
            <a:r>
              <a:rPr lang="en-GB" sz="2700" dirty="0"/>
              <a:t>In </a:t>
            </a:r>
            <a:r>
              <a:rPr lang="en-GB" sz="2700" i="1" dirty="0"/>
              <a:t>Calhaem R v GMC [2007] EWHC 2606  </a:t>
            </a:r>
            <a:r>
              <a:rPr lang="en-GB" sz="2700" dirty="0"/>
              <a:t>Jackson J: </a:t>
            </a:r>
          </a:p>
          <a:p>
            <a:pPr marL="457200" indent="-457200">
              <a:buClr>
                <a:srgbClr val="FF0000"/>
              </a:buClr>
              <a:buFont typeface="Wingdings" pitchFamily="2" charset="2"/>
              <a:buChar char="§"/>
            </a:pPr>
            <a:r>
              <a:rPr lang="en-GB" sz="2700" dirty="0"/>
              <a:t>Mere negligence does not constitute misconduct</a:t>
            </a:r>
          </a:p>
          <a:p>
            <a:pPr marL="457200" indent="-457200">
              <a:buClr>
                <a:srgbClr val="FF0000"/>
              </a:buClr>
              <a:buFont typeface="Wingdings" pitchFamily="2" charset="2"/>
              <a:buChar char="§"/>
            </a:pPr>
            <a:r>
              <a:rPr lang="en-GB" sz="2700" dirty="0"/>
              <a:t>A single negligent act or omission is less likely to cross the threshold of misconduct  than multiple acts or omissions</a:t>
            </a:r>
          </a:p>
          <a:p>
            <a:pPr marL="457200" indent="-457200">
              <a:buClr>
                <a:srgbClr val="FF0000"/>
              </a:buClr>
              <a:buFont typeface="Wingdings" pitchFamily="2" charset="2"/>
              <a:buChar char="§"/>
            </a:pPr>
            <a:r>
              <a:rPr lang="en-GB" sz="2700" dirty="0"/>
              <a:t>Single incident unless very serious unlikely to amount to misconduct</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27</a:t>
            </a:fld>
            <a:endParaRPr lang="en-GB" dirty="0"/>
          </a:p>
        </p:txBody>
      </p:sp>
    </p:spTree>
    <p:extLst>
      <p:ext uri="{BB962C8B-B14F-4D97-AF65-F5344CB8AC3E}">
        <p14:creationId xmlns:p14="http://schemas.microsoft.com/office/powerpoint/2010/main" val="72988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Incident/s and Inadvertence</a:t>
            </a:r>
          </a:p>
        </p:txBody>
      </p:sp>
      <p:sp>
        <p:nvSpPr>
          <p:cNvPr id="3" name="Content Placeholder 2"/>
          <p:cNvSpPr>
            <a:spLocks noGrp="1"/>
          </p:cNvSpPr>
          <p:nvPr>
            <p:ph idx="1"/>
          </p:nvPr>
        </p:nvSpPr>
        <p:spPr/>
        <p:txBody>
          <a:bodyPr>
            <a:normAutofit fontScale="92500" lnSpcReduction="20000"/>
          </a:bodyPr>
          <a:lstStyle/>
          <a:p>
            <a:pPr marL="457200" indent="-457200">
              <a:buClr>
                <a:srgbClr val="FF0000"/>
              </a:buClr>
              <a:buFont typeface="Wingdings" pitchFamily="2" charset="2"/>
              <a:buChar char="§"/>
            </a:pPr>
            <a:r>
              <a:rPr lang="en-GB" dirty="0"/>
              <a:t>A serious single act could amount to misconduct</a:t>
            </a:r>
          </a:p>
          <a:p>
            <a:pPr marL="457200" indent="-457200">
              <a:buClr>
                <a:srgbClr val="FF0000"/>
              </a:buClr>
              <a:buFont typeface="Wingdings" pitchFamily="2" charset="2"/>
              <a:buChar char="§"/>
            </a:pPr>
            <a:r>
              <a:rPr lang="en-GB" dirty="0"/>
              <a:t>A series  of minor errors/omissions may cumulatively amount to misconduct</a:t>
            </a:r>
          </a:p>
          <a:p>
            <a:pPr marL="457200" indent="-457200">
              <a:buClr>
                <a:srgbClr val="FF0000"/>
              </a:buClr>
              <a:buFont typeface="Wingdings" pitchFamily="2" charset="2"/>
              <a:buChar char="§"/>
            </a:pPr>
            <a:r>
              <a:rPr lang="en-GB" dirty="0"/>
              <a:t>These types of cases may be more suited to ‘competency’ issues –unless rules provide that lack of competence could amount to misconduct</a:t>
            </a:r>
          </a:p>
          <a:p>
            <a:pPr marL="457200" indent="-457200">
              <a:buClr>
                <a:srgbClr val="FF0000"/>
              </a:buClr>
              <a:buFont typeface="Wingdings" pitchFamily="2" charset="2"/>
              <a:buChar char="§"/>
            </a:pPr>
            <a:r>
              <a:rPr lang="en-GB" dirty="0"/>
              <a:t>A genuine mistake may not amount to misconduct but  if the consequences are serious that would not be  the case</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28</a:t>
            </a:fld>
            <a:endParaRPr lang="en-GB" dirty="0"/>
          </a:p>
        </p:txBody>
      </p:sp>
    </p:spTree>
    <p:extLst>
      <p:ext uri="{BB962C8B-B14F-4D97-AF65-F5344CB8AC3E}">
        <p14:creationId xmlns:p14="http://schemas.microsoft.com/office/powerpoint/2010/main" val="9388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Misconduct- member’s responsibility </a:t>
            </a:r>
          </a:p>
        </p:txBody>
      </p:sp>
      <p:sp>
        <p:nvSpPr>
          <p:cNvPr id="3" name="Content Placeholder 2"/>
          <p:cNvSpPr>
            <a:spLocks noGrp="1"/>
          </p:cNvSpPr>
          <p:nvPr>
            <p:ph idx="1"/>
          </p:nvPr>
        </p:nvSpPr>
        <p:spPr/>
        <p:txBody>
          <a:bodyPr>
            <a:normAutofit lnSpcReduction="10000"/>
          </a:bodyPr>
          <a:lstStyle/>
          <a:p>
            <a:pPr marL="457200" indent="-457200">
              <a:buClr>
                <a:srgbClr val="FF0000"/>
              </a:buClr>
              <a:buFont typeface="Wingdings" pitchFamily="2" charset="2"/>
              <a:buChar char="§"/>
            </a:pPr>
            <a:r>
              <a:rPr lang="en-GB" dirty="0"/>
              <a:t>Caution against blaming junior members </a:t>
            </a:r>
          </a:p>
          <a:p>
            <a:pPr marL="457200" indent="-457200">
              <a:buClr>
                <a:srgbClr val="FF0000"/>
              </a:buClr>
              <a:buFont typeface="Wingdings" pitchFamily="2" charset="2"/>
              <a:buChar char="§"/>
            </a:pPr>
            <a:r>
              <a:rPr lang="en-GB" dirty="0"/>
              <a:t>The more senior the greater the responsibility</a:t>
            </a:r>
          </a:p>
          <a:p>
            <a:pPr marL="457200" indent="-457200">
              <a:buClr>
                <a:srgbClr val="FF0000"/>
              </a:buClr>
              <a:buFont typeface="Wingdings" pitchFamily="2" charset="2"/>
              <a:buChar char="§"/>
            </a:pPr>
            <a:r>
              <a:rPr lang="en-GB" dirty="0"/>
              <a:t>More so if  your rules and regulations say you are responsible - it still falls to the more senior member</a:t>
            </a:r>
          </a:p>
          <a:p>
            <a:pPr marL="457200" indent="-457200">
              <a:buClr>
                <a:srgbClr val="FF0000"/>
              </a:buClr>
              <a:buFont typeface="Wingdings" pitchFamily="2" charset="2"/>
              <a:buChar char="§"/>
            </a:pPr>
            <a:r>
              <a:rPr lang="en-GB" dirty="0"/>
              <a:t>Client gave me permission – not a defence </a:t>
            </a:r>
          </a:p>
          <a:p>
            <a:pPr marL="457200" indent="-457200">
              <a:buClr>
                <a:srgbClr val="FF0000"/>
              </a:buClr>
              <a:buFont typeface="Wingdings" pitchFamily="2" charset="2"/>
              <a:buChar char="§"/>
            </a:pPr>
            <a:r>
              <a:rPr lang="en-GB" dirty="0"/>
              <a:t>May amount to mitigation</a:t>
            </a:r>
          </a:p>
        </p:txBody>
      </p:sp>
      <p:sp>
        <p:nvSpPr>
          <p:cNvPr id="6" name="Slide Number Placeholder 5"/>
          <p:cNvSpPr>
            <a:spLocks noGrp="1"/>
          </p:cNvSpPr>
          <p:nvPr>
            <p:ph type="sldNum" sz="quarter" idx="12"/>
          </p:nvPr>
        </p:nvSpPr>
        <p:spPr/>
        <p:txBody>
          <a:bodyPr/>
          <a:lstStyle/>
          <a:p>
            <a:fld id="{2A4120B7-04C2-4AF0-9F3E-C6B24F93811D}" type="slidenum">
              <a:rPr lang="en-GB" smtClean="0"/>
              <a:pPr/>
              <a:t>29</a:t>
            </a:fld>
            <a:endParaRPr lang="en-GB" dirty="0"/>
          </a:p>
        </p:txBody>
      </p:sp>
    </p:spTree>
    <p:extLst>
      <p:ext uri="{BB962C8B-B14F-4D97-AF65-F5344CB8AC3E}">
        <p14:creationId xmlns:p14="http://schemas.microsoft.com/office/powerpoint/2010/main" val="34294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 The Common Framework</a:t>
            </a:r>
          </a:p>
        </p:txBody>
      </p:sp>
      <p:sp>
        <p:nvSpPr>
          <p:cNvPr id="3" name="Content Placeholder 2"/>
          <p:cNvSpPr>
            <a:spLocks noGrp="1"/>
          </p:cNvSpPr>
          <p:nvPr>
            <p:ph idx="1"/>
          </p:nvPr>
        </p:nvSpPr>
        <p:spPr/>
        <p:txBody>
          <a:bodyPr/>
          <a:lstStyle/>
          <a:p>
            <a:pPr marL="457200" indent="-457200">
              <a:buClr>
                <a:srgbClr val="FF0000"/>
              </a:buClr>
              <a:buFont typeface="Wingdings" pitchFamily="2" charset="2"/>
              <a:buChar char="§"/>
            </a:pPr>
            <a:r>
              <a:rPr lang="en-GB" dirty="0"/>
              <a:t>Screening</a:t>
            </a:r>
          </a:p>
          <a:p>
            <a:pPr marL="457200" indent="-457200">
              <a:buClr>
                <a:srgbClr val="FF0000"/>
              </a:buClr>
              <a:buFont typeface="Wingdings" pitchFamily="2" charset="2"/>
              <a:buChar char="§"/>
            </a:pPr>
            <a:r>
              <a:rPr lang="en-GB" dirty="0"/>
              <a:t>Investigation</a:t>
            </a:r>
          </a:p>
          <a:p>
            <a:pPr marL="457200" indent="-457200">
              <a:buClr>
                <a:srgbClr val="FF0000"/>
              </a:buClr>
              <a:buFont typeface="Wingdings" pitchFamily="2" charset="2"/>
              <a:buChar char="§"/>
            </a:pPr>
            <a:r>
              <a:rPr lang="en-GB" dirty="0"/>
              <a:t>Hearing </a:t>
            </a:r>
            <a:r>
              <a:rPr lang="en-GB" sz="1800" dirty="0"/>
              <a:t>(examples:  Disciplinary, Health, Interim Orders, Admissions and Licensing, Case Management meetings)</a:t>
            </a:r>
          </a:p>
          <a:p>
            <a:pPr marL="457200" indent="-457200">
              <a:buClr>
                <a:srgbClr val="FF0000"/>
              </a:buClr>
              <a:buFont typeface="Wingdings" pitchFamily="2" charset="2"/>
              <a:buChar char="§"/>
            </a:pPr>
            <a:r>
              <a:rPr lang="en-GB" dirty="0"/>
              <a:t>Appeal </a:t>
            </a:r>
          </a:p>
          <a:p>
            <a:pPr>
              <a:buClr>
                <a:srgbClr val="FF0000"/>
              </a:buClr>
            </a:pPr>
            <a:endParaRPr lang="en-GB" sz="1100" dirty="0"/>
          </a:p>
          <a:p>
            <a:pPr lvl="1">
              <a:buClr>
                <a:srgbClr val="FF0000"/>
              </a:buClr>
            </a:pP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3</a:t>
            </a:fld>
            <a:endParaRPr lang="en-GB" dirty="0"/>
          </a:p>
        </p:txBody>
      </p:sp>
    </p:spTree>
    <p:extLst>
      <p:ext uri="{BB962C8B-B14F-4D97-AF65-F5344CB8AC3E}">
        <p14:creationId xmlns:p14="http://schemas.microsoft.com/office/powerpoint/2010/main" val="25323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33741" y="2675448"/>
            <a:ext cx="2073498" cy="1682100"/>
          </a:xfrm>
        </p:spPr>
        <p:txBody>
          <a:bodyPr>
            <a:normAutofit fontScale="92500" lnSpcReduction="20000"/>
          </a:bodyPr>
          <a:lstStyle/>
          <a:p>
            <a:endParaRPr lang="en-GB" dirty="0"/>
          </a:p>
          <a:p>
            <a:r>
              <a:rPr lang="en-GB" dirty="0"/>
              <a:t>Adrianna McDonnell</a:t>
            </a:r>
          </a:p>
          <a:p>
            <a:r>
              <a:rPr lang="en-GB" dirty="0"/>
              <a:t>ACCA </a:t>
            </a:r>
          </a:p>
          <a:p>
            <a:r>
              <a:rPr lang="en-GB" dirty="0"/>
              <a:t>21/09/2018</a:t>
            </a:r>
          </a:p>
          <a:p>
            <a:endParaRPr lang="en-GB" dirty="0"/>
          </a:p>
        </p:txBody>
      </p:sp>
      <p:sp>
        <p:nvSpPr>
          <p:cNvPr id="3" name="Title 2"/>
          <p:cNvSpPr>
            <a:spLocks noGrp="1"/>
          </p:cNvSpPr>
          <p:nvPr>
            <p:ph type="ctrTitle"/>
          </p:nvPr>
        </p:nvSpPr>
        <p:spPr>
          <a:xfrm>
            <a:off x="902880" y="912196"/>
            <a:ext cx="3600000" cy="2700000"/>
          </a:xfrm>
        </p:spPr>
        <p:txBody>
          <a:bodyPr>
            <a:normAutofit/>
          </a:bodyPr>
          <a:lstStyle/>
          <a:p>
            <a:r>
              <a:rPr lang="en-GB" dirty="0"/>
              <a:t>Discipline Misconduct and Enforcement – Part II</a:t>
            </a:r>
          </a:p>
        </p:txBody>
      </p:sp>
    </p:spTree>
    <p:extLst>
      <p:ext uri="{BB962C8B-B14F-4D97-AF65-F5344CB8AC3E}">
        <p14:creationId xmlns:p14="http://schemas.microsoft.com/office/powerpoint/2010/main" val="14723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31</a:t>
            </a:fld>
            <a:endParaRPr lang="en-GB">
              <a:solidFill>
                <a:srgbClr val="000000"/>
              </a:solidFill>
            </a:endParaRPr>
          </a:p>
        </p:txBody>
      </p:sp>
      <p:sp>
        <p:nvSpPr>
          <p:cNvPr id="5" name="Title 4"/>
          <p:cNvSpPr>
            <a:spLocks noGrp="1"/>
          </p:cNvSpPr>
          <p:nvPr>
            <p:ph type="ctrTitle"/>
          </p:nvPr>
        </p:nvSpPr>
        <p:spPr>
          <a:xfrm>
            <a:off x="441995" y="1749877"/>
            <a:ext cx="3600000" cy="2700000"/>
          </a:xfrm>
          <a:solidFill>
            <a:srgbClr val="C00000"/>
          </a:solidFill>
        </p:spPr>
        <p:txBody>
          <a:bodyPr/>
          <a:lstStyle/>
          <a:p>
            <a:r>
              <a:rPr lang="en-GB" dirty="0"/>
              <a:t>The Tribunal</a:t>
            </a:r>
          </a:p>
        </p:txBody>
      </p:sp>
    </p:spTree>
    <p:extLst>
      <p:ext uri="{BB962C8B-B14F-4D97-AF65-F5344CB8AC3E}">
        <p14:creationId xmlns:p14="http://schemas.microsoft.com/office/powerpoint/2010/main" val="284290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Composition of a Tribunal</a:t>
            </a:r>
          </a:p>
        </p:txBody>
      </p:sp>
      <p:sp>
        <p:nvSpPr>
          <p:cNvPr id="3" name="Content Placeholder 2"/>
          <p:cNvSpPr>
            <a:spLocks noGrp="1"/>
          </p:cNvSpPr>
          <p:nvPr>
            <p:ph idx="1"/>
          </p:nvPr>
        </p:nvSpPr>
        <p:spPr/>
        <p:txBody>
          <a:bodyPr>
            <a:normAutofit fontScale="77500" lnSpcReduction="20000"/>
          </a:bodyPr>
          <a:lstStyle/>
          <a:p>
            <a:pPr marL="342900" indent="-342900">
              <a:spcBef>
                <a:spcPct val="20000"/>
              </a:spcBef>
              <a:buClr>
                <a:srgbClr val="FF0000"/>
              </a:buClr>
              <a:buFont typeface="Wingdings" pitchFamily="2" charset="2"/>
              <a:buChar char="§"/>
            </a:pPr>
            <a:r>
              <a:rPr lang="en-GB" dirty="0">
                <a:solidFill>
                  <a:prstClr val="black"/>
                </a:solidFill>
              </a:rPr>
              <a:t>Uneven number</a:t>
            </a:r>
          </a:p>
          <a:p>
            <a:pPr marL="342900" lvl="0" indent="-342900">
              <a:spcBef>
                <a:spcPct val="20000"/>
              </a:spcBef>
              <a:buClr>
                <a:srgbClr val="FF0000"/>
              </a:buClr>
              <a:buFont typeface="Wingdings" pitchFamily="2" charset="2"/>
              <a:buChar char="§"/>
            </a:pPr>
            <a:r>
              <a:rPr lang="en-GB" dirty="0">
                <a:solidFill>
                  <a:prstClr val="black"/>
                </a:solidFill>
              </a:rPr>
              <a:t>Lay majority</a:t>
            </a:r>
          </a:p>
          <a:p>
            <a:pPr marL="342900" lvl="0" indent="-342900">
              <a:spcBef>
                <a:spcPct val="20000"/>
              </a:spcBef>
              <a:buClr>
                <a:srgbClr val="FF0000"/>
              </a:buClr>
              <a:buFont typeface="Wingdings" pitchFamily="2" charset="2"/>
              <a:buChar char="§"/>
            </a:pPr>
            <a:r>
              <a:rPr lang="en-GB" dirty="0">
                <a:solidFill>
                  <a:prstClr val="black"/>
                </a:solidFill>
              </a:rPr>
              <a:t>Legal Advisor</a:t>
            </a:r>
          </a:p>
          <a:p>
            <a:pPr marL="342900" lvl="0" indent="-342900">
              <a:spcBef>
                <a:spcPct val="20000"/>
              </a:spcBef>
              <a:buClr>
                <a:srgbClr val="FF0000"/>
              </a:buClr>
              <a:buFont typeface="Wingdings" pitchFamily="2" charset="2"/>
              <a:buChar char="§"/>
            </a:pPr>
            <a:r>
              <a:rPr lang="en-GB" dirty="0">
                <a:solidFill>
                  <a:prstClr val="black"/>
                </a:solidFill>
              </a:rPr>
              <a:t>Confidentiality of the retiring room</a:t>
            </a:r>
          </a:p>
          <a:p>
            <a:pPr marL="342900" lvl="0" indent="-342900">
              <a:spcBef>
                <a:spcPct val="20000"/>
              </a:spcBef>
              <a:buClr>
                <a:srgbClr val="FF0000"/>
              </a:buClr>
              <a:buFont typeface="Wingdings" pitchFamily="2" charset="2"/>
              <a:buChar char="§"/>
            </a:pPr>
            <a:r>
              <a:rPr lang="en-GB" dirty="0">
                <a:solidFill>
                  <a:prstClr val="black"/>
                </a:solidFill>
              </a:rPr>
              <a:t>Voting should not be disclosed</a:t>
            </a:r>
          </a:p>
          <a:p>
            <a:pPr marL="342900" lvl="0" indent="-342900">
              <a:spcBef>
                <a:spcPct val="20000"/>
              </a:spcBef>
              <a:buClr>
                <a:srgbClr val="FF0000"/>
              </a:buClr>
              <a:buFont typeface="Wingdings" pitchFamily="2" charset="2"/>
              <a:buChar char="§"/>
            </a:pPr>
            <a:r>
              <a:rPr lang="en-GB" dirty="0">
                <a:solidFill>
                  <a:prstClr val="black"/>
                </a:solidFill>
              </a:rPr>
              <a:t>A tribunal should not be drawn into giving dissenting reasons (except where the rules allow)</a:t>
            </a:r>
          </a:p>
          <a:p>
            <a:pPr marL="342900" lvl="0" indent="-342900">
              <a:spcBef>
                <a:spcPct val="20000"/>
              </a:spcBef>
              <a:buClr>
                <a:srgbClr val="FF0000"/>
              </a:buClr>
              <a:buFont typeface="Wingdings" pitchFamily="2" charset="2"/>
              <a:buChar char="§"/>
            </a:pPr>
            <a:r>
              <a:rPr lang="en-GB" dirty="0">
                <a:solidFill>
                  <a:prstClr val="black"/>
                </a:solidFill>
              </a:rPr>
              <a:t>Confidentiality of the retiring room</a:t>
            </a:r>
          </a:p>
          <a:p>
            <a:pPr marL="342900" lvl="0" indent="-342900">
              <a:spcBef>
                <a:spcPct val="20000"/>
              </a:spcBef>
              <a:buClr>
                <a:srgbClr val="FF0000"/>
              </a:buClr>
              <a:buFont typeface="Wingdings" pitchFamily="2" charset="2"/>
              <a:buChar char="§"/>
            </a:pPr>
            <a:r>
              <a:rPr lang="en-GB" dirty="0">
                <a:solidFill>
                  <a:prstClr val="black"/>
                </a:solidFill>
              </a:rPr>
              <a:t>Open recruitment process</a:t>
            </a:r>
          </a:p>
          <a:p>
            <a:pPr marL="342900" lvl="0" indent="-342900">
              <a:spcBef>
                <a:spcPct val="20000"/>
              </a:spcBef>
              <a:buClr>
                <a:srgbClr val="FF0000"/>
              </a:buClr>
              <a:buFont typeface="Wingdings" pitchFamily="2" charset="2"/>
              <a:buChar char="§"/>
            </a:pPr>
            <a:r>
              <a:rPr lang="en-GB" dirty="0">
                <a:solidFill>
                  <a:prstClr val="black"/>
                </a:solidFill>
              </a:rPr>
              <a:t>Arms length appraisal process</a:t>
            </a:r>
          </a:p>
          <a:p>
            <a:endParaRPr lang="en-GB" sz="2400" dirty="0"/>
          </a:p>
        </p:txBody>
      </p:sp>
      <p:sp>
        <p:nvSpPr>
          <p:cNvPr id="6" name="Slide Number Placeholder 5"/>
          <p:cNvSpPr>
            <a:spLocks noGrp="1"/>
          </p:cNvSpPr>
          <p:nvPr>
            <p:ph type="sldNum" sz="quarter" idx="12"/>
          </p:nvPr>
        </p:nvSpPr>
        <p:spPr/>
        <p:txBody>
          <a:bodyPr/>
          <a:lstStyle/>
          <a:p>
            <a:fld id="{2A4120B7-04C2-4AF0-9F3E-C6B24F93811D}" type="slidenum">
              <a:rPr lang="en-GB" smtClean="0"/>
              <a:t>32</a:t>
            </a:fld>
            <a:endParaRPr lang="en-GB" dirty="0"/>
          </a:p>
        </p:txBody>
      </p:sp>
    </p:spTree>
    <p:extLst>
      <p:ext uri="{BB962C8B-B14F-4D97-AF65-F5344CB8AC3E}">
        <p14:creationId xmlns:p14="http://schemas.microsoft.com/office/powerpoint/2010/main" val="354947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Legal Advisor</a:t>
            </a:r>
          </a:p>
        </p:txBody>
      </p:sp>
      <p:sp>
        <p:nvSpPr>
          <p:cNvPr id="3" name="Content Placeholder 2"/>
          <p:cNvSpPr>
            <a:spLocks noGrp="1"/>
          </p:cNvSpPr>
          <p:nvPr>
            <p:ph idx="1"/>
          </p:nvPr>
        </p:nvSpPr>
        <p:spPr/>
        <p:txBody>
          <a:bodyPr>
            <a:normAutofit fontScale="92500" lnSpcReduction="10000"/>
          </a:bodyPr>
          <a:lstStyle/>
          <a:p>
            <a:pPr marL="457200" lvl="0" indent="-457200">
              <a:spcBef>
                <a:spcPct val="20000"/>
              </a:spcBef>
              <a:buClr>
                <a:srgbClr val="FF0000"/>
              </a:buClr>
              <a:buFont typeface="Wingdings" pitchFamily="2" charset="2"/>
              <a:buChar char="§"/>
            </a:pPr>
            <a:r>
              <a:rPr lang="en-GB" dirty="0">
                <a:solidFill>
                  <a:prstClr val="black"/>
                </a:solidFill>
              </a:rPr>
              <a:t>Suitably qualified</a:t>
            </a:r>
          </a:p>
          <a:p>
            <a:pPr marL="457200" lvl="0" indent="-457200">
              <a:spcBef>
                <a:spcPct val="20000"/>
              </a:spcBef>
              <a:buClr>
                <a:srgbClr val="FF0000"/>
              </a:buClr>
              <a:buFont typeface="Wingdings" pitchFamily="2" charset="2"/>
              <a:buChar char="§"/>
            </a:pPr>
            <a:r>
              <a:rPr lang="en-GB" dirty="0">
                <a:solidFill>
                  <a:prstClr val="black"/>
                </a:solidFill>
              </a:rPr>
              <a:t>Independent of the panel</a:t>
            </a:r>
          </a:p>
          <a:p>
            <a:pPr marL="457200" lvl="0" indent="-457200">
              <a:spcBef>
                <a:spcPct val="20000"/>
              </a:spcBef>
              <a:buClr>
                <a:srgbClr val="FF0000"/>
              </a:buClr>
              <a:buFont typeface="Wingdings" pitchFamily="2" charset="2"/>
              <a:buChar char="§"/>
            </a:pPr>
            <a:r>
              <a:rPr lang="en-GB" dirty="0">
                <a:solidFill>
                  <a:prstClr val="black"/>
                </a:solidFill>
              </a:rPr>
              <a:t>Does not take part in the decision making</a:t>
            </a:r>
          </a:p>
          <a:p>
            <a:pPr marL="457200" lvl="0" indent="-457200">
              <a:spcBef>
                <a:spcPct val="20000"/>
              </a:spcBef>
              <a:buClr>
                <a:srgbClr val="FF0000"/>
              </a:buClr>
              <a:buFont typeface="Wingdings" pitchFamily="2" charset="2"/>
              <a:buChar char="§"/>
            </a:pPr>
            <a:r>
              <a:rPr lang="en-GB" dirty="0">
                <a:solidFill>
                  <a:prstClr val="black"/>
                </a:solidFill>
              </a:rPr>
              <a:t>Retire or not to retire with the panel?</a:t>
            </a:r>
          </a:p>
          <a:p>
            <a:pPr marL="457200" lvl="0" indent="-457200">
              <a:spcBef>
                <a:spcPct val="20000"/>
              </a:spcBef>
              <a:buClr>
                <a:srgbClr val="FF0000"/>
              </a:buClr>
              <a:buFont typeface="Wingdings" pitchFamily="2" charset="2"/>
              <a:buChar char="§"/>
            </a:pPr>
            <a:r>
              <a:rPr lang="en-GB" dirty="0">
                <a:solidFill>
                  <a:prstClr val="black"/>
                </a:solidFill>
              </a:rPr>
              <a:t>Panel are arbiter of facts; legal advisors deal with matters of law</a:t>
            </a:r>
          </a:p>
          <a:p>
            <a:pPr marL="457200" lvl="0" indent="-457200">
              <a:spcBef>
                <a:spcPct val="20000"/>
              </a:spcBef>
              <a:buClr>
                <a:srgbClr val="FF0000"/>
              </a:buClr>
              <a:buFont typeface="Wingdings" pitchFamily="2" charset="2"/>
              <a:buChar char="§"/>
            </a:pPr>
            <a:r>
              <a:rPr lang="en-GB" dirty="0">
                <a:solidFill>
                  <a:prstClr val="black"/>
                </a:solidFill>
              </a:rPr>
              <a:t>Advice must </a:t>
            </a:r>
            <a:r>
              <a:rPr lang="en-GB" i="1" dirty="0">
                <a:solidFill>
                  <a:prstClr val="black"/>
                </a:solidFill>
              </a:rPr>
              <a:t>always</a:t>
            </a:r>
            <a:r>
              <a:rPr lang="en-GB" dirty="0">
                <a:solidFill>
                  <a:prstClr val="black"/>
                </a:solidFill>
              </a:rPr>
              <a:t> be on the record</a:t>
            </a:r>
          </a:p>
          <a:p>
            <a:pPr marL="457200" lvl="0" indent="-457200">
              <a:spcBef>
                <a:spcPct val="20000"/>
              </a:spcBef>
              <a:buClr>
                <a:srgbClr val="FF0000"/>
              </a:buClr>
              <a:buFont typeface="Wingdings" pitchFamily="2" charset="2"/>
              <a:buChar char="§"/>
            </a:pPr>
            <a:r>
              <a:rPr lang="en-GB" dirty="0">
                <a:solidFill>
                  <a:prstClr val="black"/>
                </a:solidFill>
              </a:rPr>
              <a:t>Ensures fairness in the proceedings</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33</a:t>
            </a:fld>
            <a:endParaRPr lang="en-GB" dirty="0"/>
          </a:p>
        </p:txBody>
      </p:sp>
    </p:spTree>
    <p:extLst>
      <p:ext uri="{BB962C8B-B14F-4D97-AF65-F5344CB8AC3E}">
        <p14:creationId xmlns:p14="http://schemas.microsoft.com/office/powerpoint/2010/main" val="288288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panel – decision making</a:t>
            </a:r>
          </a:p>
        </p:txBody>
      </p:sp>
      <p:sp>
        <p:nvSpPr>
          <p:cNvPr id="3" name="Content Placeholder 2"/>
          <p:cNvSpPr>
            <a:spLocks noGrp="1"/>
          </p:cNvSpPr>
          <p:nvPr>
            <p:ph idx="1"/>
          </p:nvPr>
        </p:nvSpPr>
        <p:spPr>
          <a:xfrm>
            <a:off x="480951" y="835492"/>
            <a:ext cx="8312400" cy="4128394"/>
          </a:xfrm>
        </p:spPr>
        <p:txBody>
          <a:bodyPr/>
          <a:lstStyle/>
          <a:p>
            <a:pPr lvl="0">
              <a:spcBef>
                <a:spcPct val="20000"/>
              </a:spcBef>
            </a:pPr>
            <a:r>
              <a:rPr lang="en-GB" sz="2400" dirty="0">
                <a:solidFill>
                  <a:prstClr val="black"/>
                </a:solidFill>
              </a:rPr>
              <a:t>The Courts have said:</a:t>
            </a:r>
          </a:p>
          <a:p>
            <a:pPr lvl="0">
              <a:spcBef>
                <a:spcPct val="20000"/>
              </a:spcBef>
            </a:pPr>
            <a:r>
              <a:rPr lang="en-GB" sz="2400" dirty="0">
                <a:solidFill>
                  <a:prstClr val="black"/>
                </a:solidFill>
              </a:rPr>
              <a:t>That a disciplinary tribunal should play a more proactive role than a judge in a criminal trial in making sure that the case is properly presented and that the relevant evidence is placed before it.   This is particular so with an unrepresented member.</a:t>
            </a:r>
          </a:p>
          <a:p>
            <a:pPr lvl="0">
              <a:spcBef>
                <a:spcPct val="20000"/>
              </a:spcBef>
            </a:pPr>
            <a:endParaRPr lang="en-GB" sz="1000" dirty="0">
              <a:solidFill>
                <a:prstClr val="black"/>
              </a:solidFill>
            </a:endParaRPr>
          </a:p>
          <a:p>
            <a:pPr lvl="0">
              <a:spcBef>
                <a:spcPct val="20000"/>
              </a:spcBef>
            </a:pPr>
            <a:r>
              <a:rPr lang="en-GB" sz="2400" dirty="0">
                <a:solidFill>
                  <a:prstClr val="black"/>
                </a:solidFill>
              </a:rPr>
              <a:t>Important caveats:</a:t>
            </a:r>
          </a:p>
          <a:p>
            <a:pPr lvl="0">
              <a:spcBef>
                <a:spcPct val="20000"/>
              </a:spcBef>
            </a:pPr>
            <a:r>
              <a:rPr lang="en-GB" sz="2400" dirty="0">
                <a:solidFill>
                  <a:prstClr val="black"/>
                </a:solidFill>
              </a:rPr>
              <a:t>In particular, not to speculate and/or enter into the domain of the advocate, not to cross examine.  </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dirty="0"/>
              <a:t>Disciplinary Hearings Enforcement and Sanction</a:t>
            </a:r>
          </a:p>
        </p:txBody>
      </p:sp>
      <p:sp>
        <p:nvSpPr>
          <p:cNvPr id="6" name="Slide Number Placeholder 5"/>
          <p:cNvSpPr>
            <a:spLocks noGrp="1"/>
          </p:cNvSpPr>
          <p:nvPr>
            <p:ph type="sldNum" sz="quarter" idx="12"/>
          </p:nvPr>
        </p:nvSpPr>
        <p:spPr/>
        <p:txBody>
          <a:bodyPr/>
          <a:lstStyle/>
          <a:p>
            <a:fld id="{2A4120B7-04C2-4AF0-9F3E-C6B24F93811D}" type="slidenum">
              <a:rPr lang="en-GB" smtClean="0"/>
              <a:t>34</a:t>
            </a:fld>
            <a:endParaRPr lang="en-GB" dirty="0"/>
          </a:p>
        </p:txBody>
      </p:sp>
    </p:spTree>
    <p:extLst>
      <p:ext uri="{BB962C8B-B14F-4D97-AF65-F5344CB8AC3E}">
        <p14:creationId xmlns:p14="http://schemas.microsoft.com/office/powerpoint/2010/main" val="391974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 of the tribunal</a:t>
            </a:r>
          </a:p>
        </p:txBody>
      </p:sp>
      <p:sp>
        <p:nvSpPr>
          <p:cNvPr id="3" name="Content Placeholder 2"/>
          <p:cNvSpPr>
            <a:spLocks noGrp="1"/>
          </p:cNvSpPr>
          <p:nvPr>
            <p:ph idx="1"/>
          </p:nvPr>
        </p:nvSpPr>
        <p:spPr/>
        <p:txBody>
          <a:bodyPr>
            <a:normAutofit fontScale="85000" lnSpcReduction="10000"/>
          </a:bodyPr>
          <a:lstStyle/>
          <a:p>
            <a:pPr marL="457200" lvl="0" indent="-457200">
              <a:spcBef>
                <a:spcPct val="20000"/>
              </a:spcBef>
              <a:buClr>
                <a:srgbClr val="FF0000"/>
              </a:buClr>
              <a:buFont typeface="Wingdings" pitchFamily="2" charset="2"/>
              <a:buChar char="§"/>
            </a:pPr>
            <a:r>
              <a:rPr lang="en-GB" sz="2600" dirty="0">
                <a:solidFill>
                  <a:prstClr val="black"/>
                </a:solidFill>
              </a:rPr>
              <a:t>Burden of proof- civil standard - balance of probabilities</a:t>
            </a:r>
          </a:p>
          <a:p>
            <a:pPr marL="457200" lvl="0" indent="-457200">
              <a:spcBef>
                <a:spcPct val="20000"/>
              </a:spcBef>
              <a:buClr>
                <a:srgbClr val="FF0000"/>
              </a:buClr>
              <a:buFont typeface="Wingdings" pitchFamily="2" charset="2"/>
              <a:buChar char="§"/>
            </a:pPr>
            <a:r>
              <a:rPr lang="en-GB" sz="2600" dirty="0">
                <a:solidFill>
                  <a:prstClr val="black"/>
                </a:solidFill>
              </a:rPr>
              <a:t>Sequential approach: facts = a breach = misconduct → sanction, costs and any other interim points of law</a:t>
            </a:r>
          </a:p>
          <a:p>
            <a:pPr marL="457200" lvl="0" indent="-457200">
              <a:spcBef>
                <a:spcPct val="20000"/>
              </a:spcBef>
              <a:buClr>
                <a:srgbClr val="FF0000"/>
              </a:buClr>
              <a:buFont typeface="Wingdings" pitchFamily="2" charset="2"/>
              <a:buChar char="§"/>
            </a:pPr>
            <a:r>
              <a:rPr lang="en-GB" sz="2600" dirty="0">
                <a:solidFill>
                  <a:prstClr val="black"/>
                </a:solidFill>
              </a:rPr>
              <a:t>Avoid ‘fishing expeditions’</a:t>
            </a:r>
          </a:p>
          <a:p>
            <a:pPr marL="457200" lvl="0" indent="-457200">
              <a:spcBef>
                <a:spcPct val="20000"/>
              </a:spcBef>
              <a:buClr>
                <a:srgbClr val="FF0000"/>
              </a:buClr>
              <a:buFont typeface="Wingdings" pitchFamily="2" charset="2"/>
              <a:buChar char="§"/>
            </a:pPr>
            <a:r>
              <a:rPr lang="en-GB" sz="2600" dirty="0">
                <a:solidFill>
                  <a:prstClr val="black"/>
                </a:solidFill>
              </a:rPr>
              <a:t>Hear from all  the parties first - before questions </a:t>
            </a:r>
          </a:p>
          <a:p>
            <a:pPr marL="457200" lvl="0" indent="-457200">
              <a:spcBef>
                <a:spcPct val="20000"/>
              </a:spcBef>
              <a:buClr>
                <a:srgbClr val="FF0000"/>
              </a:buClr>
              <a:buFont typeface="Wingdings" pitchFamily="2" charset="2"/>
              <a:buChar char="§"/>
            </a:pPr>
            <a:r>
              <a:rPr lang="en-GB" sz="2600" dirty="0">
                <a:solidFill>
                  <a:prstClr val="black"/>
                </a:solidFill>
              </a:rPr>
              <a:t>Not inquisitorial- questions for clarification</a:t>
            </a:r>
          </a:p>
          <a:p>
            <a:pPr marL="457200" lvl="0" indent="-457200">
              <a:spcBef>
                <a:spcPct val="20000"/>
              </a:spcBef>
              <a:buClr>
                <a:srgbClr val="FF0000"/>
              </a:buClr>
              <a:buFont typeface="Wingdings" pitchFamily="2" charset="2"/>
              <a:buChar char="§"/>
            </a:pPr>
            <a:r>
              <a:rPr lang="en-GB" sz="2600" dirty="0">
                <a:solidFill>
                  <a:prstClr val="black"/>
                </a:solidFill>
              </a:rPr>
              <a:t>Must   not stand in the shoes of the advocate for either party</a:t>
            </a:r>
          </a:p>
          <a:p>
            <a:pPr marL="457200" lvl="0" indent="-457200">
              <a:spcBef>
                <a:spcPct val="20000"/>
              </a:spcBef>
              <a:buClr>
                <a:srgbClr val="FF0000"/>
              </a:buClr>
              <a:buFont typeface="Wingdings" pitchFamily="2" charset="2"/>
              <a:buChar char="§"/>
            </a:pPr>
            <a:r>
              <a:rPr lang="en-GB" sz="2600" dirty="0">
                <a:solidFill>
                  <a:prstClr val="black"/>
                </a:solidFill>
              </a:rPr>
              <a:t>Avoid all appearance of bias</a:t>
            </a:r>
          </a:p>
          <a:p>
            <a:pPr marL="457200" lvl="0" indent="-457200">
              <a:spcBef>
                <a:spcPct val="20000"/>
              </a:spcBef>
              <a:buClr>
                <a:srgbClr val="FF0000"/>
              </a:buClr>
              <a:buFont typeface="Wingdings" pitchFamily="2" charset="2"/>
              <a:buChar char="§"/>
            </a:pPr>
            <a:r>
              <a:rPr lang="en-GB" sz="2600" dirty="0">
                <a:solidFill>
                  <a:prstClr val="black"/>
                </a:solidFill>
              </a:rPr>
              <a:t>Ensure all legal advice is on the record</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35</a:t>
            </a:fld>
            <a:endParaRPr lang="en-GB" dirty="0"/>
          </a:p>
        </p:txBody>
      </p:sp>
    </p:spTree>
    <p:extLst>
      <p:ext uri="{BB962C8B-B14F-4D97-AF65-F5344CB8AC3E}">
        <p14:creationId xmlns:p14="http://schemas.microsoft.com/office/powerpoint/2010/main" val="27920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of the Tribunal – Equality of Arms </a:t>
            </a:r>
          </a:p>
        </p:txBody>
      </p:sp>
      <p:sp>
        <p:nvSpPr>
          <p:cNvPr id="3" name="Content Placeholder 2"/>
          <p:cNvSpPr>
            <a:spLocks noGrp="1"/>
          </p:cNvSpPr>
          <p:nvPr>
            <p:ph idx="1"/>
          </p:nvPr>
        </p:nvSpPr>
        <p:spPr/>
        <p:txBody>
          <a:bodyPr/>
          <a:lstStyle/>
          <a:p>
            <a:pPr marL="342900" lvl="0" indent="-342900">
              <a:spcBef>
                <a:spcPct val="20000"/>
              </a:spcBef>
              <a:buClr>
                <a:srgbClr val="FF0000"/>
              </a:buClr>
              <a:buFont typeface="Wingdings" pitchFamily="2" charset="2"/>
              <a:buChar char="§"/>
            </a:pPr>
            <a:r>
              <a:rPr lang="en-GB" sz="2400" dirty="0">
                <a:solidFill>
                  <a:prstClr val="black"/>
                </a:solidFill>
              </a:rPr>
              <a:t>Introductions and explanations</a:t>
            </a:r>
          </a:p>
          <a:p>
            <a:pPr marL="342900" lvl="0" indent="-342900">
              <a:spcBef>
                <a:spcPct val="20000"/>
              </a:spcBef>
              <a:buClr>
                <a:srgbClr val="FF0000"/>
              </a:buClr>
              <a:buFont typeface="Wingdings" pitchFamily="2" charset="2"/>
              <a:buChar char="§"/>
            </a:pPr>
            <a:r>
              <a:rPr lang="en-GB" sz="2400" dirty="0">
                <a:solidFill>
                  <a:prstClr val="black"/>
                </a:solidFill>
              </a:rPr>
              <a:t>Allegations read to the member</a:t>
            </a:r>
          </a:p>
          <a:p>
            <a:pPr marL="342900" lvl="0" indent="-342900">
              <a:spcBef>
                <a:spcPct val="20000"/>
              </a:spcBef>
              <a:buClr>
                <a:srgbClr val="FF0000"/>
              </a:buClr>
              <a:buFont typeface="Wingdings" pitchFamily="2" charset="2"/>
              <a:buChar char="§"/>
            </a:pPr>
            <a:r>
              <a:rPr lang="en-GB" sz="2400" dirty="0">
                <a:solidFill>
                  <a:prstClr val="black"/>
                </a:solidFill>
              </a:rPr>
              <a:t>Member admits or not</a:t>
            </a:r>
          </a:p>
          <a:p>
            <a:pPr marL="342900" lvl="0" indent="-342900">
              <a:spcBef>
                <a:spcPct val="20000"/>
              </a:spcBef>
              <a:buClr>
                <a:srgbClr val="FF0000"/>
              </a:buClr>
              <a:buFont typeface="Wingdings" pitchFamily="2" charset="2"/>
              <a:buChar char="§"/>
            </a:pPr>
            <a:r>
              <a:rPr lang="en-GB" sz="2400" dirty="0">
                <a:solidFill>
                  <a:prstClr val="black"/>
                </a:solidFill>
              </a:rPr>
              <a:t>If admissions made – declarations found proved on the admissions</a:t>
            </a:r>
          </a:p>
          <a:p>
            <a:pPr marL="342900" lvl="0" indent="-342900">
              <a:spcBef>
                <a:spcPct val="20000"/>
              </a:spcBef>
              <a:buClr>
                <a:srgbClr val="FF0000"/>
              </a:buClr>
              <a:buFont typeface="Wingdings" pitchFamily="2" charset="2"/>
              <a:buChar char="§"/>
            </a:pPr>
            <a:r>
              <a:rPr lang="en-GB" sz="2400" dirty="0">
                <a:solidFill>
                  <a:prstClr val="black"/>
                </a:solidFill>
              </a:rPr>
              <a:t>Opening argument by the presenting officer</a:t>
            </a:r>
          </a:p>
          <a:p>
            <a:pPr marL="342900" lvl="0" indent="-342900">
              <a:spcBef>
                <a:spcPct val="20000"/>
              </a:spcBef>
              <a:buClr>
                <a:srgbClr val="FF0000"/>
              </a:buClr>
              <a:buFont typeface="Wingdings" pitchFamily="2" charset="2"/>
              <a:buChar char="§"/>
            </a:pPr>
            <a:r>
              <a:rPr lang="en-GB" sz="2400" dirty="0">
                <a:solidFill>
                  <a:prstClr val="black"/>
                </a:solidFill>
              </a:rPr>
              <a:t>Examination in chief of prosecuting witnesses</a:t>
            </a:r>
          </a:p>
          <a:p>
            <a:pPr marL="342900" lvl="0" indent="-342900">
              <a:spcBef>
                <a:spcPct val="20000"/>
              </a:spcBef>
              <a:buClr>
                <a:srgbClr val="FF0000"/>
              </a:buClr>
              <a:buFont typeface="Wingdings" pitchFamily="2" charset="2"/>
              <a:buChar char="§"/>
            </a:pPr>
            <a:r>
              <a:rPr lang="en-GB" sz="2400" dirty="0">
                <a:solidFill>
                  <a:prstClr val="black"/>
                </a:solidFill>
              </a:rPr>
              <a:t>Cross examination of prosecuting witnesses</a:t>
            </a:r>
          </a:p>
          <a:p>
            <a:pPr marL="457200" indent="-457200">
              <a:buClr>
                <a:srgbClr val="FF0000"/>
              </a:buClr>
              <a:buFont typeface="Wingdings" pitchFamily="2" charset="2"/>
              <a:buChar char="§"/>
            </a:pPr>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36</a:t>
            </a:fld>
            <a:endParaRPr lang="en-GB" dirty="0"/>
          </a:p>
        </p:txBody>
      </p:sp>
    </p:spTree>
    <p:extLst>
      <p:ext uri="{BB962C8B-B14F-4D97-AF65-F5344CB8AC3E}">
        <p14:creationId xmlns:p14="http://schemas.microsoft.com/office/powerpoint/2010/main" val="2818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Procedures in Tribunal</a:t>
            </a:r>
            <a:endParaRPr lang="en-GB" sz="1800" dirty="0"/>
          </a:p>
        </p:txBody>
      </p:sp>
      <p:sp>
        <p:nvSpPr>
          <p:cNvPr id="3" name="Content Placeholder 2"/>
          <p:cNvSpPr>
            <a:spLocks noGrp="1"/>
          </p:cNvSpPr>
          <p:nvPr>
            <p:ph idx="1"/>
          </p:nvPr>
        </p:nvSpPr>
        <p:spPr/>
        <p:txBody>
          <a:bodyPr>
            <a:normAutofit fontScale="92500" lnSpcReduction="10000"/>
          </a:bodyPr>
          <a:lstStyle/>
          <a:p>
            <a:pPr marL="457200" lvl="0" indent="-457200">
              <a:spcBef>
                <a:spcPct val="20000"/>
              </a:spcBef>
              <a:buClr>
                <a:srgbClr val="FF0000"/>
              </a:buClr>
              <a:buFont typeface="Wingdings" pitchFamily="2" charset="2"/>
              <a:buChar char="§"/>
            </a:pPr>
            <a:r>
              <a:rPr lang="en-GB" dirty="0">
                <a:solidFill>
                  <a:prstClr val="black"/>
                </a:solidFill>
              </a:rPr>
              <a:t>Examination in chief of members witnesses</a:t>
            </a:r>
          </a:p>
          <a:p>
            <a:pPr marL="457200" lvl="0" indent="-457200">
              <a:spcBef>
                <a:spcPct val="20000"/>
              </a:spcBef>
              <a:buClr>
                <a:srgbClr val="FF0000"/>
              </a:buClr>
              <a:buFont typeface="Wingdings" pitchFamily="2" charset="2"/>
              <a:buChar char="§"/>
            </a:pPr>
            <a:r>
              <a:rPr lang="en-GB" dirty="0">
                <a:solidFill>
                  <a:prstClr val="black"/>
                </a:solidFill>
              </a:rPr>
              <a:t>Cross examination of members witnesses</a:t>
            </a:r>
          </a:p>
          <a:p>
            <a:pPr marL="457200" lvl="0" indent="-457200">
              <a:spcBef>
                <a:spcPct val="20000"/>
              </a:spcBef>
              <a:buClr>
                <a:srgbClr val="FF0000"/>
              </a:buClr>
              <a:buFont typeface="Wingdings" pitchFamily="2" charset="2"/>
              <a:buChar char="§"/>
            </a:pPr>
            <a:r>
              <a:rPr lang="en-GB" dirty="0">
                <a:solidFill>
                  <a:prstClr val="black"/>
                </a:solidFill>
              </a:rPr>
              <a:t>Questions for clarification by the panel</a:t>
            </a:r>
          </a:p>
          <a:p>
            <a:pPr marL="457200" lvl="0" indent="-457200">
              <a:spcBef>
                <a:spcPct val="20000"/>
              </a:spcBef>
              <a:buClr>
                <a:srgbClr val="FF0000"/>
              </a:buClr>
              <a:buFont typeface="Wingdings" pitchFamily="2" charset="2"/>
              <a:buChar char="§"/>
            </a:pPr>
            <a:r>
              <a:rPr lang="en-GB" dirty="0">
                <a:solidFill>
                  <a:prstClr val="black"/>
                </a:solidFill>
              </a:rPr>
              <a:t>Closing arguments prosecution</a:t>
            </a:r>
          </a:p>
          <a:p>
            <a:pPr marL="457200" lvl="0" indent="-457200">
              <a:spcBef>
                <a:spcPct val="20000"/>
              </a:spcBef>
              <a:buClr>
                <a:srgbClr val="FF0000"/>
              </a:buClr>
              <a:buFont typeface="Wingdings" pitchFamily="2" charset="2"/>
              <a:buChar char="§"/>
            </a:pPr>
            <a:r>
              <a:rPr lang="en-GB" dirty="0">
                <a:solidFill>
                  <a:prstClr val="black"/>
                </a:solidFill>
              </a:rPr>
              <a:t>Closing argument member</a:t>
            </a:r>
          </a:p>
          <a:p>
            <a:pPr marL="457200" lvl="0" indent="-457200">
              <a:spcBef>
                <a:spcPct val="20000"/>
              </a:spcBef>
              <a:buClr>
                <a:srgbClr val="FF0000"/>
              </a:buClr>
              <a:buFont typeface="Wingdings" pitchFamily="2" charset="2"/>
              <a:buChar char="§"/>
            </a:pPr>
            <a:r>
              <a:rPr lang="en-GB" dirty="0">
                <a:solidFill>
                  <a:prstClr val="black"/>
                </a:solidFill>
              </a:rPr>
              <a:t>Panel retire</a:t>
            </a:r>
          </a:p>
          <a:p>
            <a:pPr marL="457200" lvl="0" indent="-457200">
              <a:spcBef>
                <a:spcPct val="20000"/>
              </a:spcBef>
              <a:buClr>
                <a:srgbClr val="FF0000"/>
              </a:buClr>
              <a:buFont typeface="Wingdings" pitchFamily="2" charset="2"/>
              <a:buChar char="§"/>
            </a:pPr>
            <a:r>
              <a:rPr lang="en-GB" dirty="0">
                <a:solidFill>
                  <a:prstClr val="black"/>
                </a:solidFill>
              </a:rPr>
              <a:t>Panel announce findings on allegations (facts and misconduct)</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37</a:t>
            </a:fld>
            <a:endParaRPr lang="en-GB" dirty="0"/>
          </a:p>
        </p:txBody>
      </p:sp>
    </p:spTree>
    <p:extLst>
      <p:ext uri="{BB962C8B-B14F-4D97-AF65-F5344CB8AC3E}">
        <p14:creationId xmlns:p14="http://schemas.microsoft.com/office/powerpoint/2010/main" val="339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in Tribunals</a:t>
            </a:r>
          </a:p>
        </p:txBody>
      </p:sp>
      <p:sp>
        <p:nvSpPr>
          <p:cNvPr id="3" name="Content Placeholder 2"/>
          <p:cNvSpPr>
            <a:spLocks noGrp="1"/>
          </p:cNvSpPr>
          <p:nvPr>
            <p:ph idx="1"/>
          </p:nvPr>
        </p:nvSpPr>
        <p:spPr/>
        <p:txBody>
          <a:bodyPr>
            <a:normAutofit fontScale="92500" lnSpcReduction="10000"/>
          </a:bodyPr>
          <a:lstStyle/>
          <a:p>
            <a:pPr marL="457200" lvl="0" indent="-457200">
              <a:spcBef>
                <a:spcPct val="20000"/>
              </a:spcBef>
              <a:buClr>
                <a:srgbClr val="FF0000"/>
              </a:buClr>
              <a:buFont typeface="Wingdings" pitchFamily="2" charset="2"/>
              <a:buChar char="§"/>
            </a:pPr>
            <a:r>
              <a:rPr lang="en-GB" dirty="0">
                <a:solidFill>
                  <a:prstClr val="black"/>
                </a:solidFill>
              </a:rPr>
              <a:t>Arguments in mitigation by the member</a:t>
            </a:r>
          </a:p>
          <a:p>
            <a:pPr marL="457200" lvl="0" indent="-457200">
              <a:spcBef>
                <a:spcPct val="20000"/>
              </a:spcBef>
              <a:buClr>
                <a:srgbClr val="FF0000"/>
              </a:buClr>
              <a:buFont typeface="Wingdings" pitchFamily="2" charset="2"/>
              <a:buChar char="§"/>
            </a:pPr>
            <a:r>
              <a:rPr lang="en-GB" dirty="0">
                <a:solidFill>
                  <a:prstClr val="black"/>
                </a:solidFill>
              </a:rPr>
              <a:t>(in some instances prosecution may make submissions on sanction)</a:t>
            </a:r>
          </a:p>
          <a:p>
            <a:pPr marL="457200" lvl="0" indent="-457200">
              <a:spcBef>
                <a:spcPct val="20000"/>
              </a:spcBef>
              <a:buClr>
                <a:srgbClr val="FF0000"/>
              </a:buClr>
              <a:buFont typeface="Wingdings" pitchFamily="2" charset="2"/>
              <a:buChar char="§"/>
            </a:pPr>
            <a:r>
              <a:rPr lang="en-GB" dirty="0">
                <a:solidFill>
                  <a:prstClr val="black"/>
                </a:solidFill>
              </a:rPr>
              <a:t>Any questions for clarification</a:t>
            </a:r>
          </a:p>
          <a:p>
            <a:pPr marL="457200" lvl="0" indent="-457200">
              <a:spcBef>
                <a:spcPct val="20000"/>
              </a:spcBef>
              <a:buClr>
                <a:srgbClr val="FF0000"/>
              </a:buClr>
              <a:buFont typeface="Wingdings" pitchFamily="2" charset="2"/>
              <a:buChar char="§"/>
            </a:pPr>
            <a:r>
              <a:rPr lang="en-GB" dirty="0">
                <a:solidFill>
                  <a:prstClr val="black"/>
                </a:solidFill>
              </a:rPr>
              <a:t>Costs </a:t>
            </a:r>
          </a:p>
          <a:p>
            <a:pPr marL="457200" lvl="0" indent="-457200">
              <a:spcBef>
                <a:spcPct val="20000"/>
              </a:spcBef>
              <a:buClr>
                <a:srgbClr val="FF0000"/>
              </a:buClr>
              <a:buFont typeface="Wingdings" pitchFamily="2" charset="2"/>
              <a:buChar char="§"/>
            </a:pPr>
            <a:r>
              <a:rPr lang="en-GB" dirty="0">
                <a:solidFill>
                  <a:prstClr val="black"/>
                </a:solidFill>
              </a:rPr>
              <a:t>NB - respondent/member must always have the last word….</a:t>
            </a:r>
          </a:p>
          <a:p>
            <a:pPr marL="457200" lvl="0" indent="-457200">
              <a:spcBef>
                <a:spcPct val="20000"/>
              </a:spcBef>
              <a:buClr>
                <a:srgbClr val="FF0000"/>
              </a:buClr>
              <a:buFont typeface="Wingdings" pitchFamily="2" charset="2"/>
              <a:buChar char="§"/>
            </a:pPr>
            <a:r>
              <a:rPr lang="en-GB" dirty="0">
                <a:solidFill>
                  <a:prstClr val="black"/>
                </a:solidFill>
              </a:rPr>
              <a:t>NB - judge craft of the panel/Chairman</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38</a:t>
            </a:fld>
            <a:endParaRPr lang="en-GB" dirty="0"/>
          </a:p>
        </p:txBody>
      </p:sp>
    </p:spTree>
    <p:extLst>
      <p:ext uri="{BB962C8B-B14F-4D97-AF65-F5344CB8AC3E}">
        <p14:creationId xmlns:p14="http://schemas.microsoft.com/office/powerpoint/2010/main" val="35195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Notice and proceeding in absence</a:t>
            </a:r>
          </a:p>
        </p:txBody>
      </p:sp>
      <p:sp>
        <p:nvSpPr>
          <p:cNvPr id="3" name="Content Placeholder 2"/>
          <p:cNvSpPr>
            <a:spLocks noGrp="1"/>
          </p:cNvSpPr>
          <p:nvPr>
            <p:ph idx="1"/>
          </p:nvPr>
        </p:nvSpPr>
        <p:spPr/>
        <p:txBody>
          <a:bodyPr>
            <a:normAutofit fontScale="85000" lnSpcReduction="10000"/>
          </a:bodyPr>
          <a:lstStyle/>
          <a:p>
            <a:pPr marL="457200" lvl="0" indent="-457200">
              <a:spcBef>
                <a:spcPct val="20000"/>
              </a:spcBef>
              <a:buClr>
                <a:srgbClr val="FF0000"/>
              </a:buClr>
              <a:buFont typeface="Wingdings" pitchFamily="2" charset="2"/>
              <a:buChar char="§"/>
            </a:pPr>
            <a:r>
              <a:rPr lang="en-GB" dirty="0">
                <a:solidFill>
                  <a:prstClr val="black"/>
                </a:solidFill>
              </a:rPr>
              <a:t>A member is entitled to fair notice</a:t>
            </a:r>
          </a:p>
          <a:p>
            <a:pPr marL="457200" lvl="0" indent="-457200">
              <a:spcBef>
                <a:spcPct val="20000"/>
              </a:spcBef>
              <a:buClr>
                <a:srgbClr val="FF0000"/>
              </a:buClr>
              <a:buFont typeface="Wingdings" pitchFamily="2" charset="2"/>
              <a:buChar char="§"/>
            </a:pPr>
            <a:r>
              <a:rPr lang="en-GB" dirty="0">
                <a:solidFill>
                  <a:prstClr val="black"/>
                </a:solidFill>
              </a:rPr>
              <a:t>A member has, in general, a right to be present at his trial, and a right to be legally represented.</a:t>
            </a:r>
          </a:p>
          <a:p>
            <a:pPr marL="457200" lvl="0" indent="-457200">
              <a:spcBef>
                <a:spcPct val="20000"/>
              </a:spcBef>
              <a:buClr>
                <a:srgbClr val="FF0000"/>
              </a:buClr>
              <a:buFont typeface="Wingdings" pitchFamily="2" charset="2"/>
              <a:buChar char="§"/>
            </a:pPr>
            <a:r>
              <a:rPr lang="en-GB" dirty="0">
                <a:solidFill>
                  <a:prstClr val="black"/>
                </a:solidFill>
              </a:rPr>
              <a:t>Those rights can be waived, separately, or together, wholly or in part</a:t>
            </a:r>
          </a:p>
          <a:p>
            <a:pPr marL="457200" lvl="0" indent="-457200">
              <a:spcBef>
                <a:spcPct val="20000"/>
              </a:spcBef>
              <a:buClr>
                <a:srgbClr val="FF0000"/>
              </a:buClr>
              <a:buFont typeface="Wingdings" pitchFamily="2" charset="2"/>
              <a:buChar char="§"/>
            </a:pPr>
            <a:r>
              <a:rPr lang="en-GB" dirty="0">
                <a:solidFill>
                  <a:prstClr val="black"/>
                </a:solidFill>
              </a:rPr>
              <a:t>The tribunal has discretion to decide whether to proceed in  the absence of the member</a:t>
            </a:r>
          </a:p>
          <a:p>
            <a:pPr marL="457200" lvl="0" indent="-457200">
              <a:spcBef>
                <a:spcPct val="20000"/>
              </a:spcBef>
              <a:buClr>
                <a:srgbClr val="FF0000"/>
              </a:buClr>
              <a:buFont typeface="Wingdings" pitchFamily="2" charset="2"/>
              <a:buChar char="§"/>
            </a:pPr>
            <a:r>
              <a:rPr lang="en-GB" dirty="0">
                <a:solidFill>
                  <a:prstClr val="black"/>
                </a:solidFill>
              </a:rPr>
              <a:t>Two stage process, whether notice has taken place and fair to proceed – must not be a rubber stamping exercise.</a:t>
            </a:r>
          </a:p>
          <a:p>
            <a:pPr marL="457200" indent="-457200">
              <a:buClr>
                <a:srgbClr val="FF0000"/>
              </a:buClr>
              <a:buFont typeface="Wingdings" pitchFamily="2" charset="2"/>
              <a:buChar char="§"/>
            </a:pPr>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39</a:t>
            </a:fld>
            <a:endParaRPr lang="en-GB" dirty="0"/>
          </a:p>
        </p:txBody>
      </p:sp>
    </p:spTree>
    <p:extLst>
      <p:ext uri="{BB962C8B-B14F-4D97-AF65-F5344CB8AC3E}">
        <p14:creationId xmlns:p14="http://schemas.microsoft.com/office/powerpoint/2010/main" val="41538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 Grounds for Disciplinary Action – General </a:t>
            </a:r>
          </a:p>
        </p:txBody>
      </p:sp>
      <p:sp>
        <p:nvSpPr>
          <p:cNvPr id="3" name="Content Placeholder 2"/>
          <p:cNvSpPr>
            <a:spLocks noGrp="1"/>
          </p:cNvSpPr>
          <p:nvPr>
            <p:ph idx="1"/>
          </p:nvPr>
        </p:nvSpPr>
        <p:spPr>
          <a:xfrm>
            <a:off x="457200" y="961901"/>
            <a:ext cx="8312400" cy="3533599"/>
          </a:xfrm>
        </p:spPr>
        <p:txBody>
          <a:bodyPr>
            <a:normAutofit lnSpcReduction="10000"/>
          </a:bodyPr>
          <a:lstStyle/>
          <a:p>
            <a:pPr marL="457200" indent="-457200">
              <a:buClr>
                <a:srgbClr val="FF0000"/>
              </a:buClr>
              <a:buFont typeface="Wingdings" pitchFamily="2" charset="2"/>
              <a:buChar char="§"/>
            </a:pPr>
            <a:r>
              <a:rPr lang="en-GB" sz="2400" dirty="0"/>
              <a:t>Misconduct</a:t>
            </a:r>
          </a:p>
          <a:p>
            <a:pPr marL="457200" indent="-457200">
              <a:buClr>
                <a:srgbClr val="FF0000"/>
              </a:buClr>
              <a:buFont typeface="Wingdings" pitchFamily="2" charset="2"/>
              <a:buChar char="§"/>
            </a:pPr>
            <a:r>
              <a:rPr lang="en-GB" sz="2400" dirty="0"/>
              <a:t>Breach of the rules</a:t>
            </a:r>
          </a:p>
          <a:p>
            <a:pPr marL="457200" indent="-457200">
              <a:buClr>
                <a:srgbClr val="FF0000"/>
              </a:buClr>
              <a:buFont typeface="Wingdings" pitchFamily="2" charset="2"/>
              <a:buChar char="§"/>
            </a:pPr>
            <a:r>
              <a:rPr lang="en-GB" sz="2400" dirty="0"/>
              <a:t>Breach of principles or codes</a:t>
            </a:r>
          </a:p>
          <a:p>
            <a:pPr marL="457200" indent="-457200">
              <a:buClr>
                <a:srgbClr val="FF0000"/>
              </a:buClr>
              <a:buFont typeface="Wingdings" pitchFamily="2" charset="2"/>
              <a:buChar char="§"/>
            </a:pPr>
            <a:r>
              <a:rPr lang="en-GB" sz="2400" dirty="0"/>
              <a:t>Criminal conduct</a:t>
            </a:r>
          </a:p>
          <a:p>
            <a:pPr marL="457200" indent="-457200">
              <a:buClr>
                <a:srgbClr val="FF0000"/>
              </a:buClr>
              <a:buFont typeface="Wingdings" pitchFamily="2" charset="2"/>
              <a:buChar char="§"/>
            </a:pPr>
            <a:r>
              <a:rPr lang="en-GB" sz="2400" dirty="0"/>
              <a:t>Incompetence</a:t>
            </a:r>
          </a:p>
          <a:p>
            <a:pPr marL="457200" indent="-457200">
              <a:buClr>
                <a:srgbClr val="FF0000"/>
              </a:buClr>
              <a:buFont typeface="Wingdings" pitchFamily="2" charset="2"/>
              <a:buChar char="§"/>
            </a:pPr>
            <a:r>
              <a:rPr lang="en-GB" sz="2400" dirty="0"/>
              <a:t>Health</a:t>
            </a:r>
          </a:p>
          <a:p>
            <a:pPr marL="457200" indent="-457200">
              <a:buClr>
                <a:srgbClr val="FF0000"/>
              </a:buClr>
              <a:buFont typeface="Wingdings" pitchFamily="2" charset="2"/>
              <a:buChar char="§"/>
            </a:pPr>
            <a:r>
              <a:rPr lang="en-GB" sz="2400" dirty="0"/>
              <a:t>Insolvency</a:t>
            </a:r>
          </a:p>
          <a:p>
            <a:pPr marL="457200" indent="-457200">
              <a:buClr>
                <a:srgbClr val="FF0000"/>
              </a:buClr>
              <a:buFont typeface="Wingdings" pitchFamily="2" charset="2"/>
              <a:buChar char="§"/>
            </a:pPr>
            <a:r>
              <a:rPr lang="en-GB" sz="2400" dirty="0"/>
              <a:t>Conduct in public office </a:t>
            </a:r>
          </a:p>
          <a:p>
            <a:pPr>
              <a:buClr>
                <a:srgbClr val="FF0000"/>
              </a:buClr>
            </a:pPr>
            <a:endParaRPr lang="en-GB" sz="1100" dirty="0"/>
          </a:p>
          <a:p>
            <a:pPr lvl="1">
              <a:buClr>
                <a:srgbClr val="FF0000"/>
              </a:buClr>
            </a:pP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4</a:t>
            </a:fld>
            <a:endParaRPr lang="en-GB" dirty="0"/>
          </a:p>
        </p:txBody>
      </p:sp>
    </p:spTree>
    <p:extLst>
      <p:ext uri="{BB962C8B-B14F-4D97-AF65-F5344CB8AC3E}">
        <p14:creationId xmlns:p14="http://schemas.microsoft.com/office/powerpoint/2010/main" val="118309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Service &amp; Exercising discretion to proceed in absence </a:t>
            </a:r>
          </a:p>
        </p:txBody>
      </p:sp>
      <p:sp>
        <p:nvSpPr>
          <p:cNvPr id="3" name="Content Placeholder 2"/>
          <p:cNvSpPr>
            <a:spLocks noGrp="1"/>
          </p:cNvSpPr>
          <p:nvPr>
            <p:ph idx="1"/>
          </p:nvPr>
        </p:nvSpPr>
        <p:spPr>
          <a:xfrm>
            <a:off x="457200" y="1220189"/>
            <a:ext cx="8312400" cy="3275311"/>
          </a:xfrm>
        </p:spPr>
        <p:txBody>
          <a:bodyPr>
            <a:normAutofit fontScale="92500" lnSpcReduction="20000"/>
          </a:bodyPr>
          <a:lstStyle/>
          <a:p>
            <a:pPr lvl="0">
              <a:spcBef>
                <a:spcPct val="20000"/>
              </a:spcBef>
            </a:pPr>
            <a:r>
              <a:rPr lang="en-GB" sz="2400" i="1" dirty="0">
                <a:solidFill>
                  <a:prstClr val="black"/>
                </a:solidFill>
              </a:rPr>
              <a:t>R v Hayward approved by the privy Council in Tait v Royal College of Veterinary Surgeons [2003] UKPC 34:</a:t>
            </a:r>
          </a:p>
          <a:p>
            <a:pPr lvl="0">
              <a:spcBef>
                <a:spcPct val="20000"/>
              </a:spcBef>
            </a:pPr>
            <a:endParaRPr lang="en-GB" sz="2400" i="1" dirty="0">
              <a:solidFill>
                <a:prstClr val="black"/>
              </a:solidFill>
            </a:endParaRPr>
          </a:p>
          <a:p>
            <a:pPr marL="457200" lvl="0" indent="-457200">
              <a:spcBef>
                <a:spcPct val="20000"/>
              </a:spcBef>
              <a:buClr>
                <a:srgbClr val="FF0000"/>
              </a:buClr>
              <a:buFont typeface="Wingdings" pitchFamily="2" charset="2"/>
              <a:buChar char="§"/>
            </a:pPr>
            <a:r>
              <a:rPr lang="en-GB" dirty="0">
                <a:solidFill>
                  <a:prstClr val="black"/>
                </a:solidFill>
              </a:rPr>
              <a:t>In exercising that discretion, fairness to the defence is of prime importance but fairness to prosecution must be taken into account</a:t>
            </a:r>
          </a:p>
          <a:p>
            <a:pPr marL="457200" lvl="0" indent="-457200">
              <a:spcBef>
                <a:spcPct val="20000"/>
              </a:spcBef>
              <a:buClr>
                <a:srgbClr val="FF0000"/>
              </a:buClr>
              <a:buFont typeface="Wingdings" pitchFamily="2" charset="2"/>
              <a:buChar char="§"/>
            </a:pPr>
            <a:r>
              <a:rPr lang="en-GB" dirty="0">
                <a:solidFill>
                  <a:prstClr val="black"/>
                </a:solidFill>
              </a:rPr>
              <a:t>Regard must be had to all the circumstances in the case, the case sets out 10 different considerations. </a:t>
            </a:r>
          </a:p>
          <a:p>
            <a:pPr marL="457200" lvl="0" indent="-457200">
              <a:spcBef>
                <a:spcPct val="20000"/>
              </a:spcBef>
              <a:buClr>
                <a:srgbClr val="FF0000"/>
              </a:buClr>
              <a:buFont typeface="Wingdings" pitchFamily="2" charset="2"/>
              <a:buChar char="§"/>
            </a:pPr>
            <a:r>
              <a:rPr lang="en-GB" dirty="0">
                <a:solidFill>
                  <a:prstClr val="black"/>
                </a:solidFill>
              </a:rPr>
              <a:t>Voluntarily absent </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40</a:t>
            </a:fld>
            <a:endParaRPr lang="en-GB" dirty="0"/>
          </a:p>
        </p:txBody>
      </p:sp>
    </p:spTree>
    <p:extLst>
      <p:ext uri="{BB962C8B-B14F-4D97-AF65-F5344CB8AC3E}">
        <p14:creationId xmlns:p14="http://schemas.microsoft.com/office/powerpoint/2010/main" val="228569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286749"/>
            <a:ext cx="8312400" cy="729000"/>
          </a:xfrm>
        </p:spPr>
        <p:txBody>
          <a:bodyPr>
            <a:normAutofit/>
          </a:bodyPr>
          <a:lstStyle/>
          <a:p>
            <a:r>
              <a:rPr lang="en-GB" dirty="0"/>
              <a:t>Adjournments</a:t>
            </a:r>
          </a:p>
        </p:txBody>
      </p:sp>
      <p:sp>
        <p:nvSpPr>
          <p:cNvPr id="3" name="Content Placeholder 2"/>
          <p:cNvSpPr>
            <a:spLocks noGrp="1"/>
          </p:cNvSpPr>
          <p:nvPr>
            <p:ph idx="1"/>
          </p:nvPr>
        </p:nvSpPr>
        <p:spPr>
          <a:xfrm>
            <a:off x="469075" y="1274879"/>
            <a:ext cx="8312400" cy="3375000"/>
          </a:xfrm>
        </p:spPr>
        <p:txBody>
          <a:bodyPr>
            <a:normAutofit fontScale="85000" lnSpcReduction="20000"/>
          </a:bodyPr>
          <a:lstStyle/>
          <a:p>
            <a:pPr marL="457200" lvl="0" indent="-457200">
              <a:spcBef>
                <a:spcPct val="20000"/>
              </a:spcBef>
              <a:buClr>
                <a:srgbClr val="FF0000"/>
              </a:buClr>
              <a:buFont typeface="Wingdings" pitchFamily="2" charset="2"/>
              <a:buChar char="§"/>
            </a:pPr>
            <a:r>
              <a:rPr lang="en-GB" sz="2700" dirty="0">
                <a:solidFill>
                  <a:prstClr val="black"/>
                </a:solidFill>
              </a:rPr>
              <a:t>Difficult balancing act,  the standing and reputation of the member in the ‘palm’ of the panel’s hands.  It should </a:t>
            </a:r>
            <a:r>
              <a:rPr lang="en-GB" sz="2700" i="1" dirty="0">
                <a:solidFill>
                  <a:prstClr val="black"/>
                </a:solidFill>
              </a:rPr>
              <a:t>not</a:t>
            </a:r>
            <a:r>
              <a:rPr lang="en-GB" sz="2700" dirty="0">
                <a:solidFill>
                  <a:prstClr val="black"/>
                </a:solidFill>
              </a:rPr>
              <a:t> be a mechanical exercise of merely looking at the delays and reasons.</a:t>
            </a:r>
          </a:p>
          <a:p>
            <a:pPr marL="457200" lvl="0" indent="-457200">
              <a:spcBef>
                <a:spcPct val="20000"/>
              </a:spcBef>
              <a:buClr>
                <a:srgbClr val="FF0000"/>
              </a:buClr>
              <a:buFont typeface="Wingdings" pitchFamily="2" charset="2"/>
              <a:buChar char="§"/>
            </a:pPr>
            <a:endParaRPr lang="en-GB" sz="1200" dirty="0">
              <a:solidFill>
                <a:prstClr val="black"/>
              </a:solidFill>
            </a:endParaRPr>
          </a:p>
          <a:p>
            <a:pPr marL="457200" lvl="0" indent="-457200">
              <a:spcBef>
                <a:spcPct val="20000"/>
              </a:spcBef>
              <a:buClr>
                <a:srgbClr val="FF0000"/>
              </a:buClr>
              <a:buFont typeface="Wingdings" pitchFamily="2" charset="2"/>
              <a:buChar char="§"/>
            </a:pPr>
            <a:r>
              <a:rPr lang="en-GB" sz="2700" dirty="0">
                <a:solidFill>
                  <a:prstClr val="black"/>
                </a:solidFill>
              </a:rPr>
              <a:t>The guiding principle is one of justice to both parties.  But  neither the member nor his representative should be permitted to frustrate the objective of a speedy trial without </a:t>
            </a:r>
            <a:r>
              <a:rPr lang="en-GB" sz="2700" b="1" dirty="0">
                <a:solidFill>
                  <a:prstClr val="black"/>
                </a:solidFill>
              </a:rPr>
              <a:t>substantial </a:t>
            </a:r>
            <a:r>
              <a:rPr lang="en-GB" sz="2700" dirty="0">
                <a:solidFill>
                  <a:prstClr val="black"/>
                </a:solidFill>
              </a:rPr>
              <a:t>[my emphasis] grounds.</a:t>
            </a:r>
          </a:p>
          <a:p>
            <a:pPr lvl="0">
              <a:spcBef>
                <a:spcPct val="20000"/>
              </a:spcBef>
              <a:buClr>
                <a:srgbClr val="FF0000"/>
              </a:buClr>
            </a:pPr>
            <a:endParaRPr lang="en-GB" sz="2700" dirty="0">
              <a:solidFill>
                <a:prstClr val="black"/>
              </a:solidFill>
            </a:endParaRPr>
          </a:p>
          <a:p>
            <a:pPr lvl="0">
              <a:spcBef>
                <a:spcPct val="20000"/>
              </a:spcBef>
              <a:buClr>
                <a:srgbClr val="FF0000"/>
              </a:buClr>
            </a:pPr>
            <a:r>
              <a:rPr lang="en-GB" sz="2200" i="1" dirty="0">
                <a:solidFill>
                  <a:prstClr val="black"/>
                </a:solidFill>
              </a:rPr>
              <a:t>R v Hereford Magistrates Court [1997] 2 WLR </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41</a:t>
            </a:fld>
            <a:endParaRPr lang="en-GB" dirty="0"/>
          </a:p>
        </p:txBody>
      </p:sp>
    </p:spTree>
    <p:extLst>
      <p:ext uri="{BB962C8B-B14F-4D97-AF65-F5344CB8AC3E}">
        <p14:creationId xmlns:p14="http://schemas.microsoft.com/office/powerpoint/2010/main" val="10851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Adjournment medical grounds</a:t>
            </a:r>
          </a:p>
        </p:txBody>
      </p:sp>
      <p:sp>
        <p:nvSpPr>
          <p:cNvPr id="3" name="Content Placeholder 2"/>
          <p:cNvSpPr>
            <a:spLocks noGrp="1"/>
          </p:cNvSpPr>
          <p:nvPr>
            <p:ph idx="1"/>
          </p:nvPr>
        </p:nvSpPr>
        <p:spPr>
          <a:xfrm>
            <a:off x="457200" y="1156126"/>
            <a:ext cx="8312400" cy="3466346"/>
          </a:xfrm>
        </p:spPr>
        <p:txBody>
          <a:bodyPr>
            <a:normAutofit fontScale="85000" lnSpcReduction="10000"/>
          </a:bodyPr>
          <a:lstStyle/>
          <a:p>
            <a:pPr lvl="0">
              <a:spcBef>
                <a:spcPct val="20000"/>
              </a:spcBef>
            </a:pPr>
            <a:r>
              <a:rPr lang="en-GB" sz="1800" i="1" dirty="0" err="1">
                <a:solidFill>
                  <a:prstClr val="black"/>
                </a:solidFill>
              </a:rPr>
              <a:t>Brabazon-Drenning</a:t>
            </a:r>
            <a:r>
              <a:rPr lang="en-GB" sz="1800" i="1" dirty="0">
                <a:solidFill>
                  <a:prstClr val="black"/>
                </a:solidFill>
              </a:rPr>
              <a:t> v United Kingdom Central Council for Nursing, Midwifery and Health Visiting (2000) LTL 4/1/2001 </a:t>
            </a:r>
          </a:p>
          <a:p>
            <a:pPr lvl="0">
              <a:spcBef>
                <a:spcPct val="20000"/>
              </a:spcBef>
            </a:pPr>
            <a:r>
              <a:rPr lang="en-GB" sz="1800" dirty="0">
                <a:solidFill>
                  <a:prstClr val="black"/>
                </a:solidFill>
              </a:rPr>
              <a:t>The Divisional Court (Rose LJ, Elias J);</a:t>
            </a:r>
          </a:p>
          <a:p>
            <a:pPr lvl="0">
              <a:spcBef>
                <a:spcPct val="20000"/>
              </a:spcBef>
            </a:pPr>
            <a:endParaRPr lang="en-GB" sz="1800" dirty="0">
              <a:solidFill>
                <a:prstClr val="black"/>
              </a:solidFill>
            </a:endParaRPr>
          </a:p>
          <a:p>
            <a:pPr lvl="0">
              <a:spcBef>
                <a:spcPct val="20000"/>
              </a:spcBef>
            </a:pPr>
            <a:r>
              <a:rPr lang="en-GB" sz="1800" dirty="0">
                <a:solidFill>
                  <a:prstClr val="black"/>
                </a:solidFill>
              </a:rPr>
              <a:t>…. save in very exceptional circumstances where the public interest pointed strongly to the contrary, it was wrong for a committee which had the livelihood and reputation of an individual in the palm of its hand to go on with a hearing when it had unchallenged medical evidence before it that an individual was simply not fit to withstand the rigours of the disciplinary process. In this case there was both a breach of natural justice and of Art.6 European Convention on Human Rights.</a:t>
            </a:r>
          </a:p>
          <a:p>
            <a:pPr lvl="0">
              <a:spcBef>
                <a:spcPct val="20000"/>
              </a:spcBef>
            </a:pPr>
            <a:endParaRPr lang="en-GB" sz="1500" dirty="0">
              <a:solidFill>
                <a:prstClr val="black"/>
              </a:solidFill>
              <a:latin typeface="Calibri"/>
            </a:endParaRPr>
          </a:p>
          <a:p>
            <a:pPr marL="342900" lvl="0" indent="-342900">
              <a:spcBef>
                <a:spcPct val="20000"/>
              </a:spcBef>
              <a:buClr>
                <a:srgbClr val="FF0000"/>
              </a:buClr>
              <a:buFont typeface="Wingdings" pitchFamily="2" charset="2"/>
              <a:buChar char="§"/>
            </a:pPr>
            <a:r>
              <a:rPr lang="en-GB" sz="2400" dirty="0">
                <a:solidFill>
                  <a:prstClr val="black"/>
                </a:solidFill>
              </a:rPr>
              <a:t>However, there must be clear medical evidence produced</a:t>
            </a:r>
          </a:p>
          <a:p>
            <a:pPr marL="342900" lvl="0" indent="-342900">
              <a:spcBef>
                <a:spcPct val="20000"/>
              </a:spcBef>
              <a:buClr>
                <a:srgbClr val="FF0000"/>
              </a:buClr>
              <a:buFont typeface="Wingdings" pitchFamily="2" charset="2"/>
              <a:buChar char="§"/>
            </a:pPr>
            <a:endParaRPr lang="en-GB" sz="1000" dirty="0">
              <a:solidFill>
                <a:prstClr val="black"/>
              </a:solidFill>
            </a:endParaRPr>
          </a:p>
          <a:p>
            <a:pPr marL="342900" lvl="0" indent="-342900">
              <a:spcBef>
                <a:spcPct val="20000"/>
              </a:spcBef>
              <a:buClr>
                <a:srgbClr val="FF0000"/>
              </a:buClr>
              <a:buFont typeface="Wingdings" pitchFamily="2" charset="2"/>
              <a:buChar char="§"/>
            </a:pPr>
            <a:r>
              <a:rPr lang="en-GB" sz="2400" dirty="0">
                <a:solidFill>
                  <a:prstClr val="black"/>
                </a:solidFill>
              </a:rPr>
              <a:t>If the panel is in  doubt  about  medical reasons, they must say so</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42</a:t>
            </a:fld>
            <a:endParaRPr lang="en-GB" dirty="0"/>
          </a:p>
        </p:txBody>
      </p:sp>
    </p:spTree>
    <p:extLst>
      <p:ext uri="{BB962C8B-B14F-4D97-AF65-F5344CB8AC3E}">
        <p14:creationId xmlns:p14="http://schemas.microsoft.com/office/powerpoint/2010/main" val="8159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Adjournments</a:t>
            </a:r>
          </a:p>
        </p:txBody>
      </p:sp>
      <p:sp>
        <p:nvSpPr>
          <p:cNvPr id="3" name="Content Placeholder 2"/>
          <p:cNvSpPr>
            <a:spLocks noGrp="1"/>
          </p:cNvSpPr>
          <p:nvPr>
            <p:ph idx="1"/>
          </p:nvPr>
        </p:nvSpPr>
        <p:spPr>
          <a:xfrm>
            <a:off x="457200" y="1238002"/>
            <a:ext cx="8312400" cy="3257498"/>
          </a:xfrm>
        </p:spPr>
        <p:txBody>
          <a:bodyPr>
            <a:normAutofit lnSpcReduction="10000"/>
          </a:bodyPr>
          <a:lstStyle/>
          <a:p>
            <a:pPr lvl="0">
              <a:spcBef>
                <a:spcPct val="20000"/>
              </a:spcBef>
            </a:pPr>
            <a:r>
              <a:rPr lang="en-GB" dirty="0">
                <a:solidFill>
                  <a:prstClr val="black"/>
                </a:solidFill>
              </a:rPr>
              <a:t>Examples of  doubtful grounds:  </a:t>
            </a:r>
          </a:p>
          <a:p>
            <a:pPr lvl="0">
              <a:spcBef>
                <a:spcPct val="20000"/>
              </a:spcBef>
            </a:pPr>
            <a:endParaRPr lang="en-GB" dirty="0">
              <a:solidFill>
                <a:prstClr val="black"/>
              </a:solidFill>
            </a:endParaRPr>
          </a:p>
          <a:p>
            <a:pPr marL="457200" lvl="0" indent="-457200">
              <a:spcBef>
                <a:spcPct val="20000"/>
              </a:spcBef>
              <a:buClr>
                <a:srgbClr val="FF0000"/>
              </a:buClr>
              <a:buFont typeface="Wingdings" pitchFamily="2" charset="2"/>
              <a:buChar char="§"/>
            </a:pPr>
            <a:r>
              <a:rPr lang="en-GB" dirty="0">
                <a:solidFill>
                  <a:prstClr val="black"/>
                </a:solidFill>
              </a:rPr>
              <a:t>Holidays</a:t>
            </a:r>
          </a:p>
          <a:p>
            <a:pPr marL="457200" lvl="0" indent="-457200">
              <a:spcBef>
                <a:spcPct val="20000"/>
              </a:spcBef>
              <a:buClr>
                <a:srgbClr val="FF0000"/>
              </a:buClr>
              <a:buFont typeface="Wingdings" pitchFamily="2" charset="2"/>
              <a:buChar char="§"/>
            </a:pPr>
            <a:r>
              <a:rPr lang="en-GB" dirty="0">
                <a:solidFill>
                  <a:prstClr val="black"/>
                </a:solidFill>
              </a:rPr>
              <a:t>Lack of availability generally- not for the respondent to dictate the date</a:t>
            </a:r>
          </a:p>
          <a:p>
            <a:pPr marL="457200" lvl="0" indent="-457200">
              <a:spcBef>
                <a:spcPct val="20000"/>
              </a:spcBef>
              <a:buClr>
                <a:srgbClr val="FF0000"/>
              </a:buClr>
              <a:buFont typeface="Wingdings" pitchFamily="2" charset="2"/>
              <a:buChar char="§"/>
            </a:pPr>
            <a:r>
              <a:rPr lang="en-GB" dirty="0">
                <a:solidFill>
                  <a:prstClr val="black"/>
                </a:solidFill>
              </a:rPr>
              <a:t>Preferred legal representation not available</a:t>
            </a:r>
          </a:p>
          <a:p>
            <a:pPr marL="457200" lvl="0" indent="-457200">
              <a:spcBef>
                <a:spcPct val="20000"/>
              </a:spcBef>
              <a:buClr>
                <a:srgbClr val="FF0000"/>
              </a:buClr>
              <a:buFont typeface="Wingdings" pitchFamily="2" charset="2"/>
              <a:buChar char="§"/>
            </a:pPr>
            <a:r>
              <a:rPr lang="en-GB" dirty="0">
                <a:solidFill>
                  <a:prstClr val="black"/>
                </a:solidFill>
              </a:rPr>
              <a:t>Need more time to prepare – fact sensitive</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43</a:t>
            </a:fld>
            <a:endParaRPr lang="en-GB" dirty="0"/>
          </a:p>
        </p:txBody>
      </p:sp>
    </p:spTree>
    <p:extLst>
      <p:ext uri="{BB962C8B-B14F-4D97-AF65-F5344CB8AC3E}">
        <p14:creationId xmlns:p14="http://schemas.microsoft.com/office/powerpoint/2010/main" val="32761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44</a:t>
            </a:fld>
            <a:endParaRPr lang="en-GB">
              <a:solidFill>
                <a:srgbClr val="000000"/>
              </a:solidFill>
            </a:endParaRPr>
          </a:p>
        </p:txBody>
      </p:sp>
      <p:sp>
        <p:nvSpPr>
          <p:cNvPr id="5" name="Title 4"/>
          <p:cNvSpPr>
            <a:spLocks noGrp="1"/>
          </p:cNvSpPr>
          <p:nvPr>
            <p:ph type="ctrTitle"/>
          </p:nvPr>
        </p:nvSpPr>
        <p:spPr>
          <a:xfrm>
            <a:off x="5085247" y="351557"/>
            <a:ext cx="3600000" cy="2700000"/>
          </a:xfrm>
          <a:solidFill>
            <a:schemeClr val="accent2"/>
          </a:solidFill>
        </p:spPr>
        <p:txBody>
          <a:bodyPr/>
          <a:lstStyle/>
          <a:p>
            <a:r>
              <a:rPr lang="en-GB" dirty="0"/>
              <a:t>Sanction and  </a:t>
            </a:r>
            <a:br>
              <a:rPr lang="en-GB" dirty="0"/>
            </a:br>
            <a:r>
              <a:rPr lang="en-GB" dirty="0"/>
              <a:t>Costs</a:t>
            </a:r>
          </a:p>
        </p:txBody>
      </p:sp>
    </p:spTree>
    <p:extLst>
      <p:ext uri="{BB962C8B-B14F-4D97-AF65-F5344CB8AC3E}">
        <p14:creationId xmlns:p14="http://schemas.microsoft.com/office/powerpoint/2010/main" val="315683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Sanction</a:t>
            </a:r>
          </a:p>
        </p:txBody>
      </p:sp>
      <p:sp>
        <p:nvSpPr>
          <p:cNvPr id="3" name="Content Placeholder 2"/>
          <p:cNvSpPr>
            <a:spLocks noGrp="1"/>
          </p:cNvSpPr>
          <p:nvPr>
            <p:ph idx="1"/>
          </p:nvPr>
        </p:nvSpPr>
        <p:spPr/>
        <p:txBody>
          <a:bodyPr>
            <a:normAutofit lnSpcReduction="10000"/>
          </a:bodyPr>
          <a:lstStyle/>
          <a:p>
            <a:pPr lvl="0">
              <a:spcBef>
                <a:spcPct val="20000"/>
              </a:spcBef>
            </a:pPr>
            <a:r>
              <a:rPr lang="en-GB" sz="3200" dirty="0">
                <a:solidFill>
                  <a:prstClr val="black"/>
                </a:solidFill>
              </a:rPr>
              <a:t>Sanction is not about punishment!</a:t>
            </a:r>
          </a:p>
          <a:p>
            <a:pPr lvl="0">
              <a:spcBef>
                <a:spcPct val="20000"/>
              </a:spcBef>
            </a:pPr>
            <a:endParaRPr lang="en-GB" sz="1800" dirty="0">
              <a:solidFill>
                <a:prstClr val="black"/>
              </a:solidFill>
            </a:endParaRPr>
          </a:p>
          <a:p>
            <a:pPr lvl="0">
              <a:spcBef>
                <a:spcPct val="20000"/>
              </a:spcBef>
            </a:pPr>
            <a:r>
              <a:rPr lang="en-GB" sz="3200" dirty="0">
                <a:solidFill>
                  <a:prstClr val="black"/>
                </a:solidFill>
              </a:rPr>
              <a:t>Courts have held time and again.</a:t>
            </a:r>
          </a:p>
          <a:p>
            <a:pPr lvl="0">
              <a:spcBef>
                <a:spcPct val="20000"/>
              </a:spcBef>
            </a:pPr>
            <a:endParaRPr lang="en-GB" sz="2400" i="1" dirty="0">
              <a:solidFill>
                <a:prstClr val="black"/>
              </a:solidFill>
            </a:endParaRPr>
          </a:p>
          <a:p>
            <a:pPr lvl="0">
              <a:spcBef>
                <a:spcPct val="20000"/>
              </a:spcBef>
            </a:pPr>
            <a:r>
              <a:rPr lang="en-GB" sz="2400" i="1" dirty="0">
                <a:solidFill>
                  <a:prstClr val="black"/>
                </a:solidFill>
              </a:rPr>
              <a:t>A principal purpose of the panel’s jurisdiction in relation to sanctions is the preservation and maintenance of public confidence in the profession rather  than retributive justice</a:t>
            </a:r>
            <a:r>
              <a:rPr lang="en-GB" sz="3200" i="1" dirty="0">
                <a:solidFill>
                  <a:prstClr val="black"/>
                </a:solidFill>
              </a:rPr>
              <a:t>.</a:t>
            </a:r>
          </a:p>
          <a:p>
            <a:pPr lvl="0">
              <a:spcBef>
                <a:spcPct val="20000"/>
              </a:spcBef>
            </a:pPr>
            <a:r>
              <a:rPr lang="en-GB" sz="2000" i="1" dirty="0" err="1">
                <a:solidFill>
                  <a:prstClr val="black"/>
                </a:solidFill>
              </a:rPr>
              <a:t>Fatnani</a:t>
            </a:r>
            <a:r>
              <a:rPr lang="en-GB" sz="2000" i="1" dirty="0">
                <a:solidFill>
                  <a:prstClr val="black"/>
                </a:solidFill>
              </a:rPr>
              <a:t> &amp;Another v GMC [2007] EWCA</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45</a:t>
            </a:fld>
            <a:endParaRPr lang="en-GB" dirty="0"/>
          </a:p>
        </p:txBody>
      </p:sp>
    </p:spTree>
    <p:extLst>
      <p:ext uri="{BB962C8B-B14F-4D97-AF65-F5344CB8AC3E}">
        <p14:creationId xmlns:p14="http://schemas.microsoft.com/office/powerpoint/2010/main" val="27414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Sanction</a:t>
            </a:r>
          </a:p>
        </p:txBody>
      </p:sp>
      <p:sp>
        <p:nvSpPr>
          <p:cNvPr id="3" name="Content Placeholder 2"/>
          <p:cNvSpPr>
            <a:spLocks noGrp="1"/>
          </p:cNvSpPr>
          <p:nvPr>
            <p:ph idx="1"/>
          </p:nvPr>
        </p:nvSpPr>
        <p:spPr/>
        <p:txBody>
          <a:bodyPr>
            <a:normAutofit fontScale="77500" lnSpcReduction="20000"/>
          </a:bodyPr>
          <a:lstStyle/>
          <a:p>
            <a:pPr marL="457200" lvl="0" indent="-457200">
              <a:spcBef>
                <a:spcPct val="20000"/>
              </a:spcBef>
              <a:buClr>
                <a:srgbClr val="FF0000"/>
              </a:buClr>
              <a:buFont typeface="Wingdings" pitchFamily="2" charset="2"/>
              <a:buChar char="§"/>
            </a:pPr>
            <a:r>
              <a:rPr lang="en-GB" sz="3000" dirty="0">
                <a:solidFill>
                  <a:prstClr val="black"/>
                </a:solidFill>
              </a:rPr>
              <a:t>Set out in the rules</a:t>
            </a:r>
          </a:p>
          <a:p>
            <a:pPr marL="457200" lvl="0" indent="-457200">
              <a:spcBef>
                <a:spcPct val="20000"/>
              </a:spcBef>
              <a:buClr>
                <a:srgbClr val="FF0000"/>
              </a:buClr>
              <a:buFont typeface="Wingdings" pitchFamily="2" charset="2"/>
              <a:buChar char="§"/>
            </a:pPr>
            <a:r>
              <a:rPr lang="en-GB" sz="3000" dirty="0">
                <a:solidFill>
                  <a:prstClr val="black"/>
                </a:solidFill>
              </a:rPr>
              <a:t>Important to have accompanying guidelines and policies </a:t>
            </a:r>
          </a:p>
          <a:p>
            <a:pPr marL="457200" lvl="0" indent="-457200">
              <a:spcBef>
                <a:spcPct val="20000"/>
              </a:spcBef>
              <a:buClr>
                <a:srgbClr val="FF0000"/>
              </a:buClr>
              <a:buFont typeface="Wingdings" pitchFamily="2" charset="2"/>
              <a:buChar char="§"/>
            </a:pPr>
            <a:r>
              <a:rPr lang="en-GB" sz="3000" dirty="0">
                <a:solidFill>
                  <a:prstClr val="black"/>
                </a:solidFill>
              </a:rPr>
              <a:t>Tariff  system v bottom up approach- the latter is generally regarded as the most progressive and in line with overarching principles</a:t>
            </a:r>
          </a:p>
          <a:p>
            <a:pPr marL="457200" lvl="0" indent="-457200">
              <a:spcBef>
                <a:spcPct val="20000"/>
              </a:spcBef>
              <a:buClr>
                <a:srgbClr val="FF0000"/>
              </a:buClr>
              <a:buFont typeface="Wingdings" pitchFamily="2" charset="2"/>
              <a:buChar char="§"/>
            </a:pPr>
            <a:r>
              <a:rPr lang="en-GB" sz="3000" dirty="0">
                <a:solidFill>
                  <a:prstClr val="black"/>
                </a:solidFill>
              </a:rPr>
              <a:t>Duty is on the member to put forward his mitigation – he who asserts.</a:t>
            </a:r>
          </a:p>
          <a:p>
            <a:pPr marL="457200" lvl="0" indent="-457200">
              <a:spcBef>
                <a:spcPct val="20000"/>
              </a:spcBef>
              <a:buClr>
                <a:srgbClr val="FF0000"/>
              </a:buClr>
              <a:buFont typeface="Wingdings" pitchFamily="2" charset="2"/>
              <a:buChar char="§"/>
            </a:pPr>
            <a:r>
              <a:rPr lang="en-GB" sz="3000" b="1" dirty="0">
                <a:solidFill>
                  <a:prstClr val="black"/>
                </a:solidFill>
              </a:rPr>
              <a:t>Fines are a sanction </a:t>
            </a:r>
            <a:r>
              <a:rPr lang="en-GB" sz="3000" dirty="0">
                <a:solidFill>
                  <a:prstClr val="black"/>
                </a:solidFill>
              </a:rPr>
              <a:t>so ability to pay is not determinative, rather it should reflect the gravity of the misconduct and can be combined with another sanction</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46</a:t>
            </a:fld>
            <a:endParaRPr lang="en-GB" dirty="0"/>
          </a:p>
        </p:txBody>
      </p:sp>
    </p:spTree>
    <p:extLst>
      <p:ext uri="{BB962C8B-B14F-4D97-AF65-F5344CB8AC3E}">
        <p14:creationId xmlns:p14="http://schemas.microsoft.com/office/powerpoint/2010/main" val="197949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5" y="399565"/>
            <a:ext cx="8312400" cy="729000"/>
          </a:xfrm>
        </p:spPr>
        <p:txBody>
          <a:bodyPr/>
          <a:lstStyle/>
          <a:p>
            <a:r>
              <a:rPr lang="en-GB" dirty="0"/>
              <a:t>Costs</a:t>
            </a:r>
          </a:p>
        </p:txBody>
      </p:sp>
      <p:sp>
        <p:nvSpPr>
          <p:cNvPr id="3" name="Content Placeholder 2"/>
          <p:cNvSpPr>
            <a:spLocks noGrp="1"/>
          </p:cNvSpPr>
          <p:nvPr>
            <p:ph idx="1"/>
          </p:nvPr>
        </p:nvSpPr>
        <p:spPr/>
        <p:txBody>
          <a:bodyPr>
            <a:normAutofit lnSpcReduction="10000"/>
          </a:bodyPr>
          <a:lstStyle/>
          <a:p>
            <a:pPr lvl="0">
              <a:spcBef>
                <a:spcPct val="20000"/>
              </a:spcBef>
            </a:pPr>
            <a:r>
              <a:rPr lang="en-GB" dirty="0">
                <a:solidFill>
                  <a:prstClr val="black"/>
                </a:solidFill>
              </a:rPr>
              <a:t>Costs are not part of the sanction framework</a:t>
            </a:r>
          </a:p>
          <a:p>
            <a:pPr lvl="0">
              <a:spcBef>
                <a:spcPct val="20000"/>
              </a:spcBef>
            </a:pPr>
            <a:r>
              <a:rPr lang="en-GB" dirty="0">
                <a:solidFill>
                  <a:prstClr val="black"/>
                </a:solidFill>
              </a:rPr>
              <a:t>An order for costs may compromise of:</a:t>
            </a:r>
          </a:p>
          <a:p>
            <a:pPr marL="457200" lvl="0" indent="-457200">
              <a:spcBef>
                <a:spcPct val="20000"/>
              </a:spcBef>
              <a:buClr>
                <a:srgbClr val="FF0000"/>
              </a:buClr>
              <a:buFont typeface="Wingdings" pitchFamily="2" charset="2"/>
              <a:buChar char="§"/>
            </a:pPr>
            <a:r>
              <a:rPr lang="en-GB" dirty="0">
                <a:solidFill>
                  <a:prstClr val="black"/>
                </a:solidFill>
              </a:rPr>
              <a:t>Reasonable legal expenses</a:t>
            </a:r>
          </a:p>
          <a:p>
            <a:pPr marL="457200" lvl="0" indent="-457200">
              <a:spcBef>
                <a:spcPct val="20000"/>
              </a:spcBef>
              <a:buClr>
                <a:srgbClr val="FF0000"/>
              </a:buClr>
              <a:buFont typeface="Wingdings" pitchFamily="2" charset="2"/>
              <a:buChar char="§"/>
            </a:pPr>
            <a:r>
              <a:rPr lang="en-GB" dirty="0">
                <a:solidFill>
                  <a:prstClr val="black"/>
                </a:solidFill>
              </a:rPr>
              <a:t>Reasonable legal expenses of party’s witnesses</a:t>
            </a:r>
          </a:p>
          <a:p>
            <a:pPr marL="457200" lvl="0" indent="-457200">
              <a:spcBef>
                <a:spcPct val="20000"/>
              </a:spcBef>
              <a:buClr>
                <a:srgbClr val="FF0000"/>
              </a:buClr>
              <a:buFont typeface="Wingdings" pitchFamily="2" charset="2"/>
              <a:buChar char="§"/>
            </a:pPr>
            <a:r>
              <a:rPr lang="en-GB" dirty="0">
                <a:solidFill>
                  <a:prstClr val="black"/>
                </a:solidFill>
              </a:rPr>
              <a:t>The cost of the investigation including fees and expenses of any expert witnesses</a:t>
            </a:r>
          </a:p>
          <a:p>
            <a:pPr marL="457200" lvl="0" indent="-457200">
              <a:spcBef>
                <a:spcPct val="20000"/>
              </a:spcBef>
              <a:buClr>
                <a:srgbClr val="FF0000"/>
              </a:buClr>
              <a:buFont typeface="Wingdings" pitchFamily="2" charset="2"/>
              <a:buChar char="§"/>
            </a:pPr>
            <a:r>
              <a:rPr lang="en-GB" dirty="0">
                <a:solidFill>
                  <a:prstClr val="black"/>
                </a:solidFill>
              </a:rPr>
              <a:t>The costs of the tribunal</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47</a:t>
            </a:fld>
            <a:endParaRPr lang="en-GB" dirty="0"/>
          </a:p>
        </p:txBody>
      </p:sp>
    </p:spTree>
    <p:extLst>
      <p:ext uri="{BB962C8B-B14F-4D97-AF65-F5344CB8AC3E}">
        <p14:creationId xmlns:p14="http://schemas.microsoft.com/office/powerpoint/2010/main" val="40277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Costs </a:t>
            </a:r>
          </a:p>
        </p:txBody>
      </p:sp>
      <p:sp>
        <p:nvSpPr>
          <p:cNvPr id="3" name="Content Placeholder 2"/>
          <p:cNvSpPr>
            <a:spLocks noGrp="1"/>
          </p:cNvSpPr>
          <p:nvPr>
            <p:ph idx="1"/>
          </p:nvPr>
        </p:nvSpPr>
        <p:spPr/>
        <p:txBody>
          <a:bodyPr>
            <a:normAutofit fontScale="85000" lnSpcReduction="10000"/>
          </a:bodyPr>
          <a:lstStyle/>
          <a:p>
            <a:pPr marL="457200" lvl="0" indent="-457200">
              <a:spcBef>
                <a:spcPct val="20000"/>
              </a:spcBef>
              <a:buClr>
                <a:srgbClr val="FF0000"/>
              </a:buClr>
              <a:buFont typeface="Wingdings" pitchFamily="2" charset="2"/>
              <a:buChar char="§"/>
            </a:pPr>
            <a:r>
              <a:rPr lang="en-GB" sz="3000" dirty="0">
                <a:solidFill>
                  <a:prstClr val="black"/>
                </a:solidFill>
              </a:rPr>
              <a:t>Schedule of costs must be provided by those who are claiming the costs</a:t>
            </a:r>
          </a:p>
          <a:p>
            <a:pPr marL="457200" lvl="0" indent="-457200">
              <a:spcBef>
                <a:spcPct val="20000"/>
              </a:spcBef>
              <a:buClr>
                <a:srgbClr val="FF0000"/>
              </a:buClr>
              <a:buFont typeface="Wingdings" pitchFamily="2" charset="2"/>
              <a:buChar char="§"/>
            </a:pPr>
            <a:r>
              <a:rPr lang="en-GB" sz="3000" dirty="0">
                <a:solidFill>
                  <a:prstClr val="black"/>
                </a:solidFill>
              </a:rPr>
              <a:t>In defending the costs the member may challenge the reasonableness, and importantly where he asserts financial hardship, the duty is on him to provide the evidence and to ensure it is readily available</a:t>
            </a:r>
          </a:p>
          <a:p>
            <a:pPr marL="457200" lvl="0" indent="-457200">
              <a:spcBef>
                <a:spcPct val="20000"/>
              </a:spcBef>
              <a:buClr>
                <a:srgbClr val="FF0000"/>
              </a:buClr>
              <a:buFont typeface="Wingdings" pitchFamily="2" charset="2"/>
              <a:buChar char="§"/>
            </a:pPr>
            <a:r>
              <a:rPr lang="en-GB" sz="3000" dirty="0">
                <a:solidFill>
                  <a:prstClr val="black"/>
                </a:solidFill>
              </a:rPr>
              <a:t>Use of pro –</a:t>
            </a:r>
            <a:r>
              <a:rPr lang="en-GB" sz="3000" dirty="0" err="1">
                <a:solidFill>
                  <a:prstClr val="black"/>
                </a:solidFill>
              </a:rPr>
              <a:t>formas</a:t>
            </a:r>
            <a:r>
              <a:rPr lang="en-GB" sz="3000" dirty="0">
                <a:solidFill>
                  <a:prstClr val="black"/>
                </a:solidFill>
              </a:rPr>
              <a:t>, guidance and/or Case Management forms are  useful  for assessing costs</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48</a:t>
            </a:fld>
            <a:endParaRPr lang="en-GB" dirty="0"/>
          </a:p>
        </p:txBody>
      </p:sp>
    </p:spTree>
    <p:extLst>
      <p:ext uri="{BB962C8B-B14F-4D97-AF65-F5344CB8AC3E}">
        <p14:creationId xmlns:p14="http://schemas.microsoft.com/office/powerpoint/2010/main" val="21836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Costs- special position of a regulator</a:t>
            </a:r>
          </a:p>
        </p:txBody>
      </p:sp>
      <p:sp>
        <p:nvSpPr>
          <p:cNvPr id="3" name="Content Placeholder 2"/>
          <p:cNvSpPr>
            <a:spLocks noGrp="1"/>
          </p:cNvSpPr>
          <p:nvPr>
            <p:ph idx="1"/>
          </p:nvPr>
        </p:nvSpPr>
        <p:spPr/>
        <p:txBody>
          <a:bodyPr>
            <a:normAutofit fontScale="92500" lnSpcReduction="20000"/>
          </a:bodyPr>
          <a:lstStyle/>
          <a:p>
            <a:pPr lvl="0">
              <a:spcBef>
                <a:spcPct val="20000"/>
              </a:spcBef>
            </a:pPr>
            <a:r>
              <a:rPr lang="en-GB" sz="3200" dirty="0">
                <a:solidFill>
                  <a:prstClr val="black"/>
                </a:solidFill>
              </a:rPr>
              <a:t>Ordinarily costs follow the event, however in disciplinary proceedings a different approach applies:</a:t>
            </a:r>
          </a:p>
          <a:p>
            <a:pPr lvl="0">
              <a:spcBef>
                <a:spcPct val="20000"/>
              </a:spcBef>
            </a:pPr>
            <a:r>
              <a:rPr lang="en-GB" sz="2000" b="1" i="1" dirty="0">
                <a:solidFill>
                  <a:prstClr val="black"/>
                </a:solidFill>
              </a:rPr>
              <a:t>Paul </a:t>
            </a:r>
            <a:r>
              <a:rPr lang="en-GB" sz="2000" b="1" i="1" dirty="0" err="1">
                <a:solidFill>
                  <a:prstClr val="black"/>
                </a:solidFill>
              </a:rPr>
              <a:t>Baxendale</a:t>
            </a:r>
            <a:r>
              <a:rPr lang="en-GB" sz="2000" b="1" i="1" dirty="0">
                <a:solidFill>
                  <a:prstClr val="black"/>
                </a:solidFill>
              </a:rPr>
              <a:t>-Walker v Law Society [2007] EWCA </a:t>
            </a:r>
            <a:r>
              <a:rPr lang="en-GB" sz="2000" b="1" i="1" dirty="0" err="1">
                <a:solidFill>
                  <a:prstClr val="black"/>
                </a:solidFill>
              </a:rPr>
              <a:t>Civ</a:t>
            </a:r>
            <a:r>
              <a:rPr lang="en-GB" sz="2000" b="1" i="1" dirty="0">
                <a:solidFill>
                  <a:prstClr val="black"/>
                </a:solidFill>
              </a:rPr>
              <a:t> 233</a:t>
            </a:r>
            <a:r>
              <a:rPr lang="en-GB" sz="2000" i="1" dirty="0">
                <a:solidFill>
                  <a:prstClr val="black"/>
                </a:solidFill>
              </a:rPr>
              <a:t> </a:t>
            </a:r>
          </a:p>
          <a:p>
            <a:pPr lvl="0">
              <a:spcBef>
                <a:spcPct val="20000"/>
              </a:spcBef>
            </a:pPr>
            <a:r>
              <a:rPr lang="en-GB" sz="1800" dirty="0">
                <a:solidFill>
                  <a:prstClr val="black"/>
                </a:solidFill>
              </a:rPr>
              <a:t>The Court of Appeal held that in regulatory proceedings, costs should not automatically follow the event. The regulator should not be treated as an ordinary party to civil proceedings. Except where a complaint is improperly brought, the Court should consider that the regulator is acting in the public interest for the maintenance of proper professional standards. </a:t>
            </a:r>
          </a:p>
          <a:p>
            <a:pPr lvl="0">
              <a:spcBef>
                <a:spcPct val="20000"/>
              </a:spcBef>
            </a:pPr>
            <a:endParaRPr lang="en-GB" sz="1800" dirty="0">
              <a:solidFill>
                <a:prstClr val="black"/>
              </a:solidFill>
            </a:endParaRPr>
          </a:p>
          <a:p>
            <a:pPr lvl="0">
              <a:spcBef>
                <a:spcPct val="20000"/>
              </a:spcBef>
            </a:pPr>
            <a:r>
              <a:rPr lang="en-GB" sz="1800" dirty="0">
                <a:solidFill>
                  <a:prstClr val="black"/>
                </a:solidFill>
              </a:rPr>
              <a:t>Unless it was  “</a:t>
            </a:r>
            <a:r>
              <a:rPr lang="en-GB" sz="1800" b="1" dirty="0">
                <a:solidFill>
                  <a:prstClr val="black"/>
                </a:solidFill>
              </a:rPr>
              <a:t>shambles from start to finish”</a:t>
            </a:r>
          </a:p>
          <a:p>
            <a:pPr lvl="0">
              <a:spcBef>
                <a:spcPct val="20000"/>
              </a:spcBef>
            </a:pPr>
            <a:r>
              <a:rPr lang="en-GB" sz="1800" dirty="0">
                <a:solidFill>
                  <a:prstClr val="black"/>
                </a:solidFill>
              </a:rPr>
              <a:t>See </a:t>
            </a:r>
            <a:r>
              <a:rPr lang="en-GB" sz="1800" i="1" dirty="0" err="1">
                <a:solidFill>
                  <a:prstClr val="black"/>
                </a:solidFill>
              </a:rPr>
              <a:t>Gorlov</a:t>
            </a:r>
            <a:r>
              <a:rPr lang="en-GB" sz="1800" i="1" dirty="0">
                <a:solidFill>
                  <a:prstClr val="black"/>
                </a:solidFill>
              </a:rPr>
              <a:t> v Institute of Chartered Accountants [2001] EWHC Admin. 220</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49</a:t>
            </a:fld>
            <a:endParaRPr lang="en-GB" dirty="0"/>
          </a:p>
        </p:txBody>
      </p:sp>
    </p:spTree>
    <p:extLst>
      <p:ext uri="{BB962C8B-B14F-4D97-AF65-F5344CB8AC3E}">
        <p14:creationId xmlns:p14="http://schemas.microsoft.com/office/powerpoint/2010/main" val="7239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Fairness, Due Process, Article 6 and SM06 requirements</a:t>
            </a:r>
          </a:p>
        </p:txBody>
      </p:sp>
      <p:sp>
        <p:nvSpPr>
          <p:cNvPr id="3" name="Content Placeholder 2"/>
          <p:cNvSpPr>
            <a:spLocks noGrp="1"/>
          </p:cNvSpPr>
          <p:nvPr>
            <p:ph idx="1"/>
          </p:nvPr>
        </p:nvSpPr>
        <p:spPr/>
        <p:txBody>
          <a:bodyPr/>
          <a:lstStyle/>
          <a:p>
            <a:pPr lvl="1"/>
            <a:endParaRPr lang="de-DE" dirty="0"/>
          </a:p>
          <a:p>
            <a:r>
              <a:rPr lang="en-GB" dirty="0"/>
              <a:t>Art 6(1) of the ECHR as applied to public authorities by Human Rights Act 1998, provides that:</a:t>
            </a:r>
          </a:p>
          <a:p>
            <a:r>
              <a:rPr lang="en-GB" dirty="0"/>
              <a:t>‘</a:t>
            </a:r>
            <a:r>
              <a:rPr lang="en-GB" sz="2400" dirty="0"/>
              <a:t>in determination of his civil rights and obligations…everyone is entitled to a fair and public hearing within a reasonable time by an </a:t>
            </a:r>
            <a:r>
              <a:rPr lang="en-GB" sz="2400" i="1" dirty="0"/>
              <a:t>independent</a:t>
            </a:r>
            <a:r>
              <a:rPr lang="en-GB" sz="2400" dirty="0"/>
              <a:t> [my emphasis] and impartial tribunal…..’</a:t>
            </a:r>
          </a:p>
          <a:p>
            <a:pPr marL="0" lvl="1" indent="0" algn="ctr">
              <a:buNone/>
            </a:pP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5</a:t>
            </a:fld>
            <a:endParaRPr lang="en-GB" dirty="0"/>
          </a:p>
        </p:txBody>
      </p:sp>
    </p:spTree>
    <p:extLst>
      <p:ext uri="{BB962C8B-B14F-4D97-AF65-F5344CB8AC3E}">
        <p14:creationId xmlns:p14="http://schemas.microsoft.com/office/powerpoint/2010/main" val="15154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Costs special position of a regulator </a:t>
            </a:r>
          </a:p>
        </p:txBody>
      </p:sp>
      <p:sp>
        <p:nvSpPr>
          <p:cNvPr id="3" name="Content Placeholder 2"/>
          <p:cNvSpPr>
            <a:spLocks noGrp="1"/>
          </p:cNvSpPr>
          <p:nvPr>
            <p:ph idx="1"/>
          </p:nvPr>
        </p:nvSpPr>
        <p:spPr/>
        <p:txBody>
          <a:bodyPr>
            <a:normAutofit fontScale="92500"/>
          </a:bodyPr>
          <a:lstStyle/>
          <a:p>
            <a:pPr lvl="0">
              <a:spcBef>
                <a:spcPct val="20000"/>
              </a:spcBef>
            </a:pPr>
            <a:endParaRPr lang="en-GB" sz="3200" dirty="0">
              <a:solidFill>
                <a:prstClr val="black"/>
              </a:solidFill>
              <a:latin typeface="Calibri"/>
            </a:endParaRPr>
          </a:p>
          <a:p>
            <a:pPr lvl="0">
              <a:spcBef>
                <a:spcPct val="20000"/>
              </a:spcBef>
            </a:pPr>
            <a:r>
              <a:rPr lang="en-GB" dirty="0">
                <a:solidFill>
                  <a:prstClr val="black"/>
                </a:solidFill>
              </a:rPr>
              <a:t>The courts have consistently upheld this principle, see:</a:t>
            </a:r>
          </a:p>
          <a:p>
            <a:pPr lvl="0">
              <a:spcBef>
                <a:spcPct val="20000"/>
              </a:spcBef>
            </a:pPr>
            <a:endParaRPr lang="en-GB" dirty="0">
              <a:solidFill>
                <a:prstClr val="black"/>
              </a:solidFill>
            </a:endParaRPr>
          </a:p>
          <a:p>
            <a:pPr marL="457200" lvl="0" indent="-457200">
              <a:spcBef>
                <a:spcPct val="20000"/>
              </a:spcBef>
              <a:buClr>
                <a:srgbClr val="FF0000"/>
              </a:buClr>
              <a:buFont typeface="Wingdings" pitchFamily="2" charset="2"/>
              <a:buChar char="§"/>
            </a:pPr>
            <a:r>
              <a:rPr lang="en-GB" i="1" dirty="0" err="1">
                <a:solidFill>
                  <a:prstClr val="black"/>
                </a:solidFill>
              </a:rPr>
              <a:t>Murtagh</a:t>
            </a:r>
            <a:r>
              <a:rPr lang="en-GB" i="1" dirty="0">
                <a:solidFill>
                  <a:prstClr val="black"/>
                </a:solidFill>
              </a:rPr>
              <a:t> v Solicitors Regulatory Authority [2013] EWHC 2024 (Admin</a:t>
            </a:r>
            <a:r>
              <a:rPr lang="en-GB" dirty="0">
                <a:solidFill>
                  <a:prstClr val="black"/>
                </a:solidFill>
              </a:rPr>
              <a:t>)</a:t>
            </a:r>
          </a:p>
          <a:p>
            <a:pPr marL="457200" lvl="0" indent="-457200">
              <a:spcBef>
                <a:spcPct val="20000"/>
              </a:spcBef>
              <a:buClr>
                <a:srgbClr val="FF0000"/>
              </a:buClr>
              <a:buFont typeface="Wingdings" pitchFamily="2" charset="2"/>
              <a:buChar char="§"/>
            </a:pPr>
            <a:r>
              <a:rPr lang="en-GB" i="1" dirty="0">
                <a:solidFill>
                  <a:prstClr val="black"/>
                </a:solidFill>
              </a:rPr>
              <a:t> Solicitors Regulatory Authority v Libby [2017] EWHC 973</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50</a:t>
            </a:fld>
            <a:endParaRPr lang="en-GB" dirty="0"/>
          </a:p>
        </p:txBody>
      </p:sp>
    </p:spTree>
    <p:extLst>
      <p:ext uri="{BB962C8B-B14F-4D97-AF65-F5344CB8AC3E}">
        <p14:creationId xmlns:p14="http://schemas.microsoft.com/office/powerpoint/2010/main" val="5746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51</a:t>
            </a:fld>
            <a:endParaRPr lang="en-GB">
              <a:solidFill>
                <a:srgbClr val="000000"/>
              </a:solidFill>
            </a:endParaRPr>
          </a:p>
        </p:txBody>
      </p:sp>
      <p:sp>
        <p:nvSpPr>
          <p:cNvPr id="5" name="Title 4"/>
          <p:cNvSpPr>
            <a:spLocks noGrp="1"/>
          </p:cNvSpPr>
          <p:nvPr>
            <p:ph type="ctrTitle"/>
          </p:nvPr>
        </p:nvSpPr>
        <p:spPr>
          <a:xfrm>
            <a:off x="394494" y="1607373"/>
            <a:ext cx="3600000" cy="2700000"/>
          </a:xfrm>
          <a:solidFill>
            <a:schemeClr val="accent4">
              <a:lumMod val="60000"/>
              <a:lumOff val="40000"/>
            </a:schemeClr>
          </a:solidFill>
        </p:spPr>
        <p:txBody>
          <a:bodyPr/>
          <a:lstStyle/>
          <a:p>
            <a:r>
              <a:rPr lang="en-GB" dirty="0"/>
              <a:t>Reasons and Publicity </a:t>
            </a:r>
          </a:p>
        </p:txBody>
      </p:sp>
    </p:spTree>
    <p:extLst>
      <p:ext uri="{BB962C8B-B14F-4D97-AF65-F5344CB8AC3E}">
        <p14:creationId xmlns:p14="http://schemas.microsoft.com/office/powerpoint/2010/main" val="34408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Reasons</a:t>
            </a:r>
          </a:p>
        </p:txBody>
      </p:sp>
      <p:sp>
        <p:nvSpPr>
          <p:cNvPr id="3" name="Content Placeholder 2"/>
          <p:cNvSpPr>
            <a:spLocks noGrp="1"/>
          </p:cNvSpPr>
          <p:nvPr>
            <p:ph idx="1"/>
          </p:nvPr>
        </p:nvSpPr>
        <p:spPr>
          <a:xfrm>
            <a:off x="445324" y="1298630"/>
            <a:ext cx="8312400" cy="3375000"/>
          </a:xfrm>
        </p:spPr>
        <p:txBody>
          <a:bodyPr>
            <a:normAutofit fontScale="92500" lnSpcReduction="20000"/>
          </a:bodyPr>
          <a:lstStyle/>
          <a:p>
            <a:pPr lvl="0">
              <a:spcBef>
                <a:spcPct val="20000"/>
              </a:spcBef>
            </a:pPr>
            <a:r>
              <a:rPr lang="en-GB" dirty="0">
                <a:solidFill>
                  <a:prstClr val="black"/>
                </a:solidFill>
              </a:rPr>
              <a:t>There is no  general duty to give reasons, however:</a:t>
            </a:r>
          </a:p>
          <a:p>
            <a:pPr lvl="0">
              <a:spcBef>
                <a:spcPct val="20000"/>
              </a:spcBef>
            </a:pPr>
            <a:r>
              <a:rPr lang="en-GB" dirty="0">
                <a:solidFill>
                  <a:prstClr val="black"/>
                </a:solidFill>
              </a:rPr>
              <a:t>Lord Clyde in Stefan v GMC:</a:t>
            </a:r>
          </a:p>
          <a:p>
            <a:pPr lvl="0">
              <a:spcBef>
                <a:spcPct val="20000"/>
              </a:spcBef>
            </a:pPr>
            <a:r>
              <a:rPr lang="en-GB" sz="3200" dirty="0">
                <a:solidFill>
                  <a:prstClr val="black"/>
                </a:solidFill>
              </a:rPr>
              <a:t>.. </a:t>
            </a:r>
            <a:r>
              <a:rPr lang="en-GB" sz="2400" i="1" dirty="0">
                <a:solidFill>
                  <a:prstClr val="black"/>
                </a:solidFill>
              </a:rPr>
              <a:t>that what were once seen as exceptions to the rule may now becoming the norm</a:t>
            </a:r>
            <a:r>
              <a:rPr lang="en-GB" sz="3200" dirty="0">
                <a:solidFill>
                  <a:prstClr val="black"/>
                </a:solidFill>
              </a:rPr>
              <a:t>.</a:t>
            </a:r>
          </a:p>
          <a:p>
            <a:pPr lvl="0">
              <a:spcBef>
                <a:spcPct val="20000"/>
              </a:spcBef>
            </a:pPr>
            <a:endParaRPr lang="en-GB" sz="900" dirty="0">
              <a:solidFill>
                <a:prstClr val="black"/>
              </a:solidFill>
            </a:endParaRPr>
          </a:p>
          <a:p>
            <a:pPr lvl="0">
              <a:spcBef>
                <a:spcPct val="20000"/>
              </a:spcBef>
            </a:pPr>
            <a:r>
              <a:rPr lang="en-GB" dirty="0">
                <a:solidFill>
                  <a:prstClr val="black"/>
                </a:solidFill>
              </a:rPr>
              <a:t>Importantly, having regard to  Art 6 and SM06, member is entitled to a ‘reasoned judgment’.</a:t>
            </a:r>
          </a:p>
          <a:p>
            <a:pPr lvl="0">
              <a:spcBef>
                <a:spcPct val="20000"/>
              </a:spcBef>
            </a:pPr>
            <a:r>
              <a:rPr lang="en-GB" dirty="0">
                <a:solidFill>
                  <a:prstClr val="black"/>
                </a:solidFill>
              </a:rPr>
              <a:t>The discussion tends be around the adequacy of reasons</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52</a:t>
            </a:fld>
            <a:endParaRPr lang="en-GB" dirty="0"/>
          </a:p>
        </p:txBody>
      </p:sp>
    </p:spTree>
    <p:extLst>
      <p:ext uri="{BB962C8B-B14F-4D97-AF65-F5344CB8AC3E}">
        <p14:creationId xmlns:p14="http://schemas.microsoft.com/office/powerpoint/2010/main" val="18494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a:t>
            </a:r>
            <a:r>
              <a:rPr lang="en-GB" dirty="0"/>
              <a:t>Adequacy/Sufficiency of reasons</a:t>
            </a:r>
          </a:p>
        </p:txBody>
      </p:sp>
      <p:sp>
        <p:nvSpPr>
          <p:cNvPr id="3" name="Content Placeholder 2"/>
          <p:cNvSpPr>
            <a:spLocks noGrp="1"/>
          </p:cNvSpPr>
          <p:nvPr>
            <p:ph idx="1"/>
          </p:nvPr>
        </p:nvSpPr>
        <p:spPr>
          <a:xfrm>
            <a:off x="445325" y="1393633"/>
            <a:ext cx="8312400" cy="3375000"/>
          </a:xfrm>
        </p:spPr>
        <p:txBody>
          <a:bodyPr>
            <a:normAutofit fontScale="85000" lnSpcReduction="20000"/>
          </a:bodyPr>
          <a:lstStyle/>
          <a:p>
            <a:pPr marL="342900" lvl="0" indent="-342900">
              <a:spcBef>
                <a:spcPct val="20000"/>
              </a:spcBef>
              <a:buClr>
                <a:srgbClr val="FF0000"/>
              </a:buClr>
              <a:buFont typeface="Wingdings" pitchFamily="2" charset="2"/>
              <a:buChar char="§"/>
            </a:pPr>
            <a:r>
              <a:rPr lang="en-GB" sz="2400" dirty="0">
                <a:solidFill>
                  <a:prstClr val="black"/>
                </a:solidFill>
              </a:rPr>
              <a:t>Reasons will be generally be sufficient  if they demonstrate to the parties why the won or lost and to explain to any appellate jurisdiction what facts they found proved</a:t>
            </a:r>
          </a:p>
          <a:p>
            <a:pPr marL="342900" lvl="0" indent="-342900">
              <a:spcBef>
                <a:spcPct val="20000"/>
              </a:spcBef>
              <a:buClr>
                <a:srgbClr val="FF0000"/>
              </a:buClr>
              <a:buFont typeface="Wingdings" pitchFamily="2" charset="2"/>
              <a:buChar char="§"/>
            </a:pPr>
            <a:endParaRPr lang="en-GB" sz="1200" dirty="0">
              <a:solidFill>
                <a:prstClr val="black"/>
              </a:solidFill>
            </a:endParaRPr>
          </a:p>
          <a:p>
            <a:pPr marL="342900" lvl="0" indent="-342900">
              <a:spcBef>
                <a:spcPct val="20000"/>
              </a:spcBef>
              <a:buClr>
                <a:srgbClr val="FF0000"/>
              </a:buClr>
              <a:buFont typeface="Wingdings" pitchFamily="2" charset="2"/>
              <a:buChar char="§"/>
            </a:pPr>
            <a:r>
              <a:rPr lang="en-GB" sz="2400" dirty="0">
                <a:solidFill>
                  <a:prstClr val="black"/>
                </a:solidFill>
              </a:rPr>
              <a:t>They need not be at all lengthy and where credibility was in issue it would usually not be necessary to do more than indicate that the evidence of a particular witnesses was accepted</a:t>
            </a:r>
          </a:p>
          <a:p>
            <a:pPr marL="342900" lvl="0" indent="-342900">
              <a:spcBef>
                <a:spcPct val="20000"/>
              </a:spcBef>
              <a:buClr>
                <a:srgbClr val="FF0000"/>
              </a:buClr>
              <a:buFont typeface="Wingdings" pitchFamily="2" charset="2"/>
              <a:buChar char="§"/>
            </a:pPr>
            <a:endParaRPr lang="en-GB" sz="1100" dirty="0">
              <a:solidFill>
                <a:prstClr val="black"/>
              </a:solidFill>
            </a:endParaRPr>
          </a:p>
          <a:p>
            <a:pPr marL="342900" lvl="0" indent="-342900">
              <a:spcBef>
                <a:spcPct val="20000"/>
              </a:spcBef>
              <a:buClr>
                <a:srgbClr val="FF0000"/>
              </a:buClr>
              <a:buFont typeface="Wingdings" pitchFamily="2" charset="2"/>
              <a:buChar char="§"/>
            </a:pPr>
            <a:r>
              <a:rPr lang="en-GB" sz="2400" dirty="0">
                <a:solidFill>
                  <a:prstClr val="black"/>
                </a:solidFill>
              </a:rPr>
              <a:t>When evidence had been given on particular matters and especially where the appellant had been cross-examined about them, it might be unnecessary for the panel to do more than indicate its conclusions if it was apparent from the transcript why the particular decision had been reached. </a:t>
            </a:r>
          </a:p>
          <a:p>
            <a:endParaRPr lang="en-GB" dirty="0"/>
          </a:p>
        </p:txBody>
      </p:sp>
      <p:sp>
        <p:nvSpPr>
          <p:cNvPr id="4" name="Date Placeholder 3"/>
          <p:cNvSpPr>
            <a:spLocks noGrp="1"/>
          </p:cNvSpPr>
          <p:nvPr>
            <p:ph type="dt" sz="half" idx="10"/>
          </p:nvPr>
        </p:nvSpPr>
        <p:spPr/>
        <p:txBody>
          <a:bodyPr/>
          <a:lstStyle/>
          <a:p>
            <a:fld id="{A0DAD40D-A4E0-4BCE-AF3C-CC41A9B36E56}" type="datetime1">
              <a:rPr lang="en-GB" smtClean="0"/>
              <a:t>20/09/2018</a:t>
            </a:fld>
            <a:endParaRPr lang="en-GB" dirty="0"/>
          </a:p>
        </p:txBody>
      </p:sp>
      <p:sp>
        <p:nvSpPr>
          <p:cNvPr id="5" name="Footer Placeholder 4"/>
          <p:cNvSpPr>
            <a:spLocks noGrp="1"/>
          </p:cNvSpPr>
          <p:nvPr>
            <p:ph type="ftr" sz="quarter" idx="11"/>
          </p:nvPr>
        </p:nvSpPr>
        <p:spPr/>
        <p:txBody>
          <a:bodyPr/>
          <a:lstStyle/>
          <a:p>
            <a:r>
              <a:rPr lang="en-GB"/>
              <a:t>Disciplinary Hearings Enforcement and Sanction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53</a:t>
            </a:fld>
            <a:endParaRPr lang="en-GB" dirty="0"/>
          </a:p>
        </p:txBody>
      </p:sp>
    </p:spTree>
    <p:extLst>
      <p:ext uri="{BB962C8B-B14F-4D97-AF65-F5344CB8AC3E}">
        <p14:creationId xmlns:p14="http://schemas.microsoft.com/office/powerpoint/2010/main" val="3546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Public Hearing / Publicity</a:t>
            </a:r>
          </a:p>
        </p:txBody>
      </p:sp>
      <p:sp>
        <p:nvSpPr>
          <p:cNvPr id="3" name="Content Placeholder 2"/>
          <p:cNvSpPr>
            <a:spLocks noGrp="1"/>
          </p:cNvSpPr>
          <p:nvPr>
            <p:ph idx="1"/>
          </p:nvPr>
        </p:nvSpPr>
        <p:spPr>
          <a:xfrm>
            <a:off x="469075" y="1369882"/>
            <a:ext cx="8312400" cy="3375000"/>
          </a:xfrm>
        </p:spPr>
        <p:txBody>
          <a:bodyPr>
            <a:normAutofit fontScale="77500" lnSpcReduction="20000"/>
          </a:bodyPr>
          <a:lstStyle/>
          <a:p>
            <a:pPr marL="342900" lvl="0" indent="-342900">
              <a:spcBef>
                <a:spcPct val="20000"/>
              </a:spcBef>
              <a:buClr>
                <a:srgbClr val="FF0000"/>
              </a:buClr>
              <a:buFont typeface="Wingdings" pitchFamily="2" charset="2"/>
              <a:buChar char="§"/>
            </a:pPr>
            <a:r>
              <a:rPr lang="en-GB" sz="2500" dirty="0">
                <a:solidFill>
                  <a:prstClr val="black"/>
                </a:solidFill>
              </a:rPr>
              <a:t>‘</a:t>
            </a:r>
            <a:r>
              <a:rPr lang="en-GB" sz="2600" dirty="0">
                <a:solidFill>
                  <a:prstClr val="black"/>
                </a:solidFill>
              </a:rPr>
              <a:t>publicity is the very soul justice’</a:t>
            </a:r>
          </a:p>
          <a:p>
            <a:pPr marL="342900" lvl="0" indent="-342900">
              <a:spcBef>
                <a:spcPct val="20000"/>
              </a:spcBef>
              <a:buClr>
                <a:srgbClr val="FF0000"/>
              </a:buClr>
              <a:buFont typeface="Wingdings" pitchFamily="2" charset="2"/>
              <a:buChar char="§"/>
            </a:pPr>
            <a:endParaRPr lang="en-GB" sz="2600" dirty="0">
              <a:solidFill>
                <a:prstClr val="black"/>
              </a:solidFill>
            </a:endParaRPr>
          </a:p>
          <a:p>
            <a:pPr marL="342900" lvl="0" indent="-342900">
              <a:spcBef>
                <a:spcPct val="20000"/>
              </a:spcBef>
              <a:buClr>
                <a:srgbClr val="FF0000"/>
              </a:buClr>
              <a:buFont typeface="Wingdings" pitchFamily="2" charset="2"/>
              <a:buChar char="§"/>
            </a:pPr>
            <a:r>
              <a:rPr lang="en-GB" sz="2600" dirty="0">
                <a:solidFill>
                  <a:prstClr val="black"/>
                </a:solidFill>
              </a:rPr>
              <a:t>Nowadays default position is that hearings are in public, and full publicity follows.</a:t>
            </a:r>
          </a:p>
          <a:p>
            <a:pPr marL="342900" lvl="0" indent="-342900">
              <a:spcBef>
                <a:spcPct val="20000"/>
              </a:spcBef>
              <a:buClr>
                <a:srgbClr val="FF0000"/>
              </a:buClr>
              <a:buFont typeface="Wingdings" pitchFamily="2" charset="2"/>
              <a:buChar char="§"/>
            </a:pPr>
            <a:endParaRPr lang="en-GB" sz="2600" dirty="0">
              <a:solidFill>
                <a:prstClr val="black"/>
              </a:solidFill>
            </a:endParaRPr>
          </a:p>
          <a:p>
            <a:pPr marL="342900" lvl="0" indent="-342900">
              <a:spcBef>
                <a:spcPct val="20000"/>
              </a:spcBef>
              <a:buClr>
                <a:srgbClr val="FF0000"/>
              </a:buClr>
              <a:buFont typeface="Wingdings" pitchFamily="2" charset="2"/>
              <a:buChar char="§"/>
            </a:pPr>
            <a:r>
              <a:rPr lang="en-GB" sz="2600" dirty="0">
                <a:solidFill>
                  <a:prstClr val="black"/>
                </a:solidFill>
              </a:rPr>
              <a:t>It is now considered that the public interest is served by open justice, and that only very significant public interest criteria can defeat publicity.</a:t>
            </a:r>
          </a:p>
          <a:p>
            <a:pPr marL="342900" lvl="0" indent="-342900">
              <a:spcBef>
                <a:spcPct val="20000"/>
              </a:spcBef>
              <a:buClr>
                <a:srgbClr val="FF0000"/>
              </a:buClr>
              <a:buFont typeface="Wingdings" pitchFamily="2" charset="2"/>
              <a:buChar char="§"/>
            </a:pPr>
            <a:endParaRPr lang="en-GB" sz="2600" dirty="0">
              <a:solidFill>
                <a:prstClr val="black"/>
              </a:solidFill>
            </a:endParaRPr>
          </a:p>
          <a:p>
            <a:pPr marL="342900" lvl="0" indent="-342900">
              <a:spcBef>
                <a:spcPct val="20000"/>
              </a:spcBef>
              <a:buClr>
                <a:srgbClr val="FF0000"/>
              </a:buClr>
              <a:buFont typeface="Wingdings" pitchFamily="2" charset="2"/>
              <a:buChar char="§"/>
            </a:pPr>
            <a:r>
              <a:rPr lang="en-GB" sz="2600" dirty="0">
                <a:solidFill>
                  <a:prstClr val="black"/>
                </a:solidFill>
              </a:rPr>
              <a:t>Health reasons or  danger to any of the parties or market destabilisation might be significant  public interest criteria to stop publicity, but nowadays it is very rare.</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54</a:t>
            </a:fld>
            <a:endParaRPr lang="en-GB" dirty="0"/>
          </a:p>
        </p:txBody>
      </p:sp>
    </p:spTree>
    <p:extLst>
      <p:ext uri="{BB962C8B-B14F-4D97-AF65-F5344CB8AC3E}">
        <p14:creationId xmlns:p14="http://schemas.microsoft.com/office/powerpoint/2010/main" val="73743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Delays</a:t>
            </a:r>
          </a:p>
        </p:txBody>
      </p:sp>
      <p:sp>
        <p:nvSpPr>
          <p:cNvPr id="3" name="Content Placeholder 2"/>
          <p:cNvSpPr>
            <a:spLocks noGrp="1"/>
          </p:cNvSpPr>
          <p:nvPr>
            <p:ph idx="1"/>
          </p:nvPr>
        </p:nvSpPr>
        <p:spPr>
          <a:xfrm>
            <a:off x="337457" y="827314"/>
            <a:ext cx="8378704" cy="3917568"/>
          </a:xfrm>
        </p:spPr>
        <p:txBody>
          <a:bodyPr>
            <a:normAutofit fontScale="92500"/>
          </a:bodyPr>
          <a:lstStyle/>
          <a:p>
            <a:pPr marL="342900" lvl="0" indent="-342900">
              <a:spcBef>
                <a:spcPct val="20000"/>
              </a:spcBef>
              <a:buClr>
                <a:srgbClr val="FF0000"/>
              </a:buClr>
              <a:buFont typeface="Wingdings" pitchFamily="2" charset="2"/>
              <a:buChar char="§"/>
            </a:pPr>
            <a:r>
              <a:rPr lang="en-GB" sz="2500" dirty="0">
                <a:solidFill>
                  <a:prstClr val="black"/>
                </a:solidFill>
              </a:rPr>
              <a:t>In disciplinary matters courts have given wide remit on delay </a:t>
            </a:r>
            <a:endParaRPr lang="en-GB" sz="2600" dirty="0">
              <a:solidFill>
                <a:prstClr val="black"/>
              </a:solidFill>
            </a:endParaRPr>
          </a:p>
          <a:p>
            <a:pPr marL="342900" lvl="0" indent="-342900">
              <a:spcBef>
                <a:spcPct val="20000"/>
              </a:spcBef>
              <a:buClr>
                <a:srgbClr val="FF0000"/>
              </a:buClr>
              <a:buFont typeface="Wingdings" pitchFamily="2" charset="2"/>
              <a:buChar char="§"/>
            </a:pPr>
            <a:r>
              <a:rPr lang="en-GB" sz="2600" dirty="0">
                <a:solidFill>
                  <a:prstClr val="black"/>
                </a:solidFill>
              </a:rPr>
              <a:t>Every regulator has faced the ‘delay dilemma’</a:t>
            </a:r>
          </a:p>
          <a:p>
            <a:pPr marL="342900" lvl="0" indent="-342900">
              <a:spcBef>
                <a:spcPct val="20000"/>
              </a:spcBef>
              <a:buClr>
                <a:srgbClr val="FF0000"/>
              </a:buClr>
              <a:buFont typeface="Wingdings" pitchFamily="2" charset="2"/>
              <a:buChar char="§"/>
            </a:pPr>
            <a:r>
              <a:rPr lang="en-GB" sz="2600" dirty="0">
                <a:solidFill>
                  <a:prstClr val="black"/>
                </a:solidFill>
              </a:rPr>
              <a:t>Develop realistic but challenging KPIs</a:t>
            </a:r>
          </a:p>
          <a:p>
            <a:pPr marL="342900" lvl="0" indent="-342900">
              <a:spcBef>
                <a:spcPct val="20000"/>
              </a:spcBef>
              <a:buClr>
                <a:srgbClr val="FF0000"/>
              </a:buClr>
              <a:buFont typeface="Wingdings" pitchFamily="2" charset="2"/>
              <a:buChar char="§"/>
            </a:pPr>
            <a:r>
              <a:rPr lang="en-GB" sz="2600" dirty="0">
                <a:solidFill>
                  <a:prstClr val="black"/>
                </a:solidFill>
              </a:rPr>
              <a:t>Attack the backlog</a:t>
            </a:r>
          </a:p>
          <a:p>
            <a:pPr marL="342900" lvl="0" indent="-342900">
              <a:spcBef>
                <a:spcPct val="20000"/>
              </a:spcBef>
              <a:buClr>
                <a:srgbClr val="FF0000"/>
              </a:buClr>
              <a:buFont typeface="Wingdings" pitchFamily="2" charset="2"/>
              <a:buChar char="§"/>
            </a:pPr>
            <a:r>
              <a:rPr lang="en-GB" sz="2600" dirty="0">
                <a:solidFill>
                  <a:prstClr val="black"/>
                </a:solidFill>
              </a:rPr>
              <a:t>Look at recognised business methodology Lean 6 </a:t>
            </a:r>
            <a:r>
              <a:rPr lang="en-GB" sz="2600" dirty="0" err="1">
                <a:solidFill>
                  <a:prstClr val="black"/>
                </a:solidFill>
              </a:rPr>
              <a:t>etc</a:t>
            </a:r>
            <a:endParaRPr lang="en-GB" sz="2600" dirty="0">
              <a:solidFill>
                <a:prstClr val="black"/>
              </a:solidFill>
            </a:endParaRPr>
          </a:p>
          <a:p>
            <a:pPr marL="342900" lvl="0" indent="-342900">
              <a:spcBef>
                <a:spcPct val="20000"/>
              </a:spcBef>
              <a:buClr>
                <a:srgbClr val="FF0000"/>
              </a:buClr>
              <a:buFont typeface="Wingdings" pitchFamily="2" charset="2"/>
              <a:buChar char="§"/>
            </a:pPr>
            <a:r>
              <a:rPr lang="en-GB" sz="2600" dirty="0">
                <a:solidFill>
                  <a:prstClr val="black"/>
                </a:solidFill>
              </a:rPr>
              <a:t>Get it right first time</a:t>
            </a:r>
          </a:p>
          <a:p>
            <a:pPr marL="342900" lvl="0" indent="-342900">
              <a:spcBef>
                <a:spcPct val="20000"/>
              </a:spcBef>
              <a:buClr>
                <a:srgbClr val="FF0000"/>
              </a:buClr>
              <a:buFont typeface="Wingdings" pitchFamily="2" charset="2"/>
              <a:buChar char="§"/>
            </a:pPr>
            <a:r>
              <a:rPr lang="en-GB" sz="2600" dirty="0">
                <a:solidFill>
                  <a:prstClr val="black"/>
                </a:solidFill>
              </a:rPr>
              <a:t>Tracking alert – Red, Amber, Green (RAG systems)</a:t>
            </a:r>
          </a:p>
          <a:p>
            <a:pPr marL="342900" lvl="0" indent="-342900">
              <a:spcBef>
                <a:spcPct val="20000"/>
              </a:spcBef>
              <a:buClr>
                <a:srgbClr val="FF0000"/>
              </a:buClr>
              <a:buFont typeface="Wingdings" pitchFamily="2" charset="2"/>
              <a:buChar char="§"/>
            </a:pPr>
            <a:r>
              <a:rPr lang="en-GB" sz="2600" dirty="0">
                <a:solidFill>
                  <a:prstClr val="black"/>
                </a:solidFill>
              </a:rPr>
              <a:t>Delineated case differentiation- one size does </a:t>
            </a:r>
            <a:r>
              <a:rPr lang="en-GB" sz="2600" b="1" dirty="0">
                <a:solidFill>
                  <a:prstClr val="black"/>
                </a:solidFill>
              </a:rPr>
              <a:t>not</a:t>
            </a:r>
            <a:r>
              <a:rPr lang="en-GB" sz="2600" dirty="0">
                <a:solidFill>
                  <a:prstClr val="black"/>
                </a:solidFill>
              </a:rPr>
              <a:t> fit all.</a:t>
            </a:r>
          </a:p>
          <a:p>
            <a:pPr marL="342900" lvl="0" indent="-342900">
              <a:spcBef>
                <a:spcPct val="20000"/>
              </a:spcBef>
              <a:buClr>
                <a:srgbClr val="FF0000"/>
              </a:buClr>
              <a:buFont typeface="Wingdings" pitchFamily="2" charset="2"/>
              <a:buChar char="§"/>
            </a:pPr>
            <a:endParaRPr lang="en-GB" sz="2600" dirty="0">
              <a:solidFill>
                <a:prstClr val="black"/>
              </a:solidFill>
            </a:endParaRP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55</a:t>
            </a:fld>
            <a:endParaRPr lang="en-GB" dirty="0"/>
          </a:p>
        </p:txBody>
      </p:sp>
    </p:spTree>
    <p:extLst>
      <p:ext uri="{BB962C8B-B14F-4D97-AF65-F5344CB8AC3E}">
        <p14:creationId xmlns:p14="http://schemas.microsoft.com/office/powerpoint/2010/main" val="21927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And finally </a:t>
            </a:r>
          </a:p>
        </p:txBody>
      </p:sp>
      <p:sp>
        <p:nvSpPr>
          <p:cNvPr id="3" name="Content Placeholder 2"/>
          <p:cNvSpPr>
            <a:spLocks noGrp="1"/>
          </p:cNvSpPr>
          <p:nvPr>
            <p:ph idx="1"/>
          </p:nvPr>
        </p:nvSpPr>
        <p:spPr>
          <a:xfrm>
            <a:off x="359229" y="1152168"/>
            <a:ext cx="8312400" cy="3375000"/>
          </a:xfrm>
        </p:spPr>
        <p:txBody>
          <a:bodyPr>
            <a:normAutofit fontScale="77500" lnSpcReduction="20000"/>
          </a:bodyPr>
          <a:lstStyle/>
          <a:p>
            <a:pPr lvl="0">
              <a:spcBef>
                <a:spcPct val="20000"/>
              </a:spcBef>
            </a:pPr>
            <a:r>
              <a:rPr lang="en-GB" sz="3000" dirty="0">
                <a:solidFill>
                  <a:prstClr val="black"/>
                </a:solidFill>
              </a:rPr>
              <a:t>In the seminal case of Bolton v Law Society [1994] 1 WLR 512 CA</a:t>
            </a:r>
          </a:p>
          <a:p>
            <a:pPr lvl="0">
              <a:spcBef>
                <a:spcPct val="20000"/>
              </a:spcBef>
            </a:pPr>
            <a:r>
              <a:rPr lang="en-GB" sz="3000" dirty="0">
                <a:solidFill>
                  <a:prstClr val="black"/>
                </a:solidFill>
              </a:rPr>
              <a:t>Sir Thomas Bingham MR</a:t>
            </a:r>
          </a:p>
          <a:p>
            <a:pPr lvl="0">
              <a:spcBef>
                <a:spcPct val="20000"/>
              </a:spcBef>
            </a:pPr>
            <a:endParaRPr lang="en-GB" sz="3000" dirty="0">
              <a:solidFill>
                <a:prstClr val="black"/>
              </a:solidFill>
            </a:endParaRPr>
          </a:p>
          <a:p>
            <a:pPr lvl="0">
              <a:spcBef>
                <a:spcPct val="20000"/>
              </a:spcBef>
            </a:pPr>
            <a:r>
              <a:rPr lang="en-GB" sz="3000" i="1" dirty="0">
                <a:solidFill>
                  <a:prstClr val="black"/>
                </a:solidFill>
              </a:rPr>
              <a:t>A profession’s most valuable asset is its collective reputation and the confidence which that inspires…. the reputation of the profession is more important than the fortunes of any individual membership.  Membership of a profession brings many benefits, but that is part of the price.  </a:t>
            </a:r>
          </a:p>
          <a:p>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56</a:t>
            </a:fld>
            <a:endParaRPr lang="en-GB" dirty="0"/>
          </a:p>
        </p:txBody>
      </p:sp>
    </p:spTree>
    <p:extLst>
      <p:ext uri="{BB962C8B-B14F-4D97-AF65-F5344CB8AC3E}">
        <p14:creationId xmlns:p14="http://schemas.microsoft.com/office/powerpoint/2010/main" val="32921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57</a:t>
            </a:fld>
            <a:endParaRPr lang="en-GB" dirty="0">
              <a:solidFill>
                <a:srgbClr val="000000"/>
              </a:solidFill>
            </a:endParaRPr>
          </a:p>
        </p:txBody>
      </p:sp>
      <p:sp>
        <p:nvSpPr>
          <p:cNvPr id="22" name="Title 3"/>
          <p:cNvSpPr txBox="1">
            <a:spLocks noChangeAspect="1"/>
          </p:cNvSpPr>
          <p:nvPr/>
        </p:nvSpPr>
        <p:spPr bwMode="ltGray">
          <a:xfrm>
            <a:off x="2970630" y="1197298"/>
            <a:ext cx="5551946" cy="2688902"/>
          </a:xfrm>
          <a:prstGeom prst="rect">
            <a:avLst/>
          </a:prstGeom>
          <a:solidFill>
            <a:srgbClr val="C00000"/>
          </a:solidFill>
          <a:ln w="38100">
            <a:noFill/>
          </a:ln>
        </p:spPr>
        <p:txBody>
          <a:bodyPr vert="horz" lIns="175046" tIns="134697" rIns="134697" bIns="67349" rtlCol="0" anchor="t" anchorCtr="0">
            <a:noAutofit/>
          </a:bodyPr>
          <a:lstStyle>
            <a:lvl1pPr algn="l" defTabSz="914400" rtl="0" eaLnBrk="1" latinLnBrk="0" hangingPunct="1">
              <a:lnSpc>
                <a:spcPct val="95000"/>
              </a:lnSpc>
              <a:spcBef>
                <a:spcPct val="0"/>
              </a:spcBef>
              <a:buNone/>
              <a:defRPr sz="2800" kern="1200">
                <a:solidFill>
                  <a:schemeClr val="bg1"/>
                </a:solidFill>
                <a:latin typeface="+mj-lt"/>
                <a:ea typeface="+mj-ea"/>
                <a:cs typeface="+mj-cs"/>
              </a:defRPr>
            </a:lvl1pPr>
          </a:lstStyle>
          <a:p>
            <a:r>
              <a:rPr lang="en-GB" dirty="0">
                <a:solidFill>
                  <a:srgbClr val="FFFFFF"/>
                </a:solidFill>
                <a:hlinkClick r:id="rId4"/>
              </a:rPr>
              <a:t>https://www.accaglobal.com/uk/en/member/standards/committees.html</a:t>
            </a:r>
            <a:endParaRPr lang="en-GB" dirty="0">
              <a:solidFill>
                <a:srgbClr val="FFFFFF"/>
              </a:solidFill>
            </a:endParaRPr>
          </a:p>
          <a:p>
            <a:r>
              <a:rPr lang="en-GB" dirty="0">
                <a:solidFill>
                  <a:srgbClr val="FFFFFF"/>
                </a:solidFill>
              </a:rPr>
              <a:t>ACCA’s  guidance on Hearings, service, sanctions, publicity</a:t>
            </a:r>
          </a:p>
        </p:txBody>
      </p:sp>
    </p:spTree>
    <p:extLst>
      <p:ext uri="{BB962C8B-B14F-4D97-AF65-F5344CB8AC3E}">
        <p14:creationId xmlns:p14="http://schemas.microsoft.com/office/powerpoint/2010/main" val="30038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4120B7-04C2-4AF0-9F3E-C6B24F93811D}" type="slidenum">
              <a:rPr lang="en-GB" smtClean="0">
                <a:solidFill>
                  <a:srgbClr val="000000"/>
                </a:solidFill>
              </a:rPr>
              <a:pPr/>
              <a:t>58</a:t>
            </a:fld>
            <a:endParaRPr lang="en-GB" dirty="0">
              <a:solidFill>
                <a:srgbClr val="000000"/>
              </a:solidFill>
            </a:endParaRPr>
          </a:p>
        </p:txBody>
      </p:sp>
      <p:sp>
        <p:nvSpPr>
          <p:cNvPr id="22" name="Title 3"/>
          <p:cNvSpPr txBox="1">
            <a:spLocks noChangeAspect="1"/>
          </p:cNvSpPr>
          <p:nvPr/>
        </p:nvSpPr>
        <p:spPr bwMode="ltGray">
          <a:xfrm>
            <a:off x="6092575" y="1197298"/>
            <a:ext cx="2430000" cy="2430000"/>
          </a:xfrm>
          <a:prstGeom prst="rect">
            <a:avLst/>
          </a:prstGeom>
          <a:solidFill>
            <a:srgbClr val="C00000"/>
          </a:solidFill>
          <a:ln w="38100">
            <a:noFill/>
          </a:ln>
        </p:spPr>
        <p:txBody>
          <a:bodyPr vert="horz" lIns="175046" tIns="134697" rIns="134697" bIns="67349" rtlCol="0" anchor="t" anchorCtr="0">
            <a:noAutofit/>
          </a:bodyPr>
          <a:lstStyle>
            <a:lvl1pPr algn="l" defTabSz="914400" rtl="0" eaLnBrk="1" latinLnBrk="0" hangingPunct="1">
              <a:lnSpc>
                <a:spcPct val="95000"/>
              </a:lnSpc>
              <a:spcBef>
                <a:spcPct val="0"/>
              </a:spcBef>
              <a:buNone/>
              <a:defRPr sz="2800" kern="1200">
                <a:solidFill>
                  <a:schemeClr val="bg1"/>
                </a:solidFill>
                <a:latin typeface="+mj-lt"/>
                <a:ea typeface="+mj-ea"/>
                <a:cs typeface="+mj-cs"/>
              </a:defRPr>
            </a:lvl1pPr>
          </a:lstStyle>
          <a:p>
            <a:r>
              <a:rPr lang="en-GB" dirty="0">
                <a:solidFill>
                  <a:srgbClr val="FFFFFF"/>
                </a:solidFill>
              </a:rPr>
              <a:t>Thank you</a:t>
            </a:r>
          </a:p>
          <a:p>
            <a:endParaRPr lang="en-GB" dirty="0">
              <a:solidFill>
                <a:srgbClr val="FFFFFF"/>
              </a:solidFill>
            </a:endParaRPr>
          </a:p>
          <a:p>
            <a:r>
              <a:rPr lang="en-GB" dirty="0">
                <a:solidFill>
                  <a:srgbClr val="FFFFFF"/>
                </a:solidFill>
              </a:rPr>
              <a:t>Questions</a:t>
            </a:r>
          </a:p>
        </p:txBody>
      </p:sp>
    </p:spTree>
    <p:extLst>
      <p:ext uri="{BB962C8B-B14F-4D97-AF65-F5344CB8AC3E}">
        <p14:creationId xmlns:p14="http://schemas.microsoft.com/office/powerpoint/2010/main" val="30191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srgbClr val="000000"/>
                </a:solidFill>
              </a:rPr>
              <a:t>06/10/2017</a:t>
            </a:r>
            <a:endParaRPr lang="en-GB" dirty="0">
              <a:solidFill>
                <a:srgbClr val="000000"/>
              </a:solidFill>
            </a:endParaRPr>
          </a:p>
        </p:txBody>
      </p:sp>
      <p:sp>
        <p:nvSpPr>
          <p:cNvPr id="3" name="Footer Placeholder 2"/>
          <p:cNvSpPr>
            <a:spLocks noGrp="1"/>
          </p:cNvSpPr>
          <p:nvPr>
            <p:ph type="ftr" sz="quarter" idx="11"/>
          </p:nvPr>
        </p:nvSpPr>
        <p:spPr/>
        <p:txBody>
          <a:bodyPr/>
          <a:lstStyle/>
          <a:p>
            <a:r>
              <a:rPr lang="en-GB" dirty="0">
                <a:solidFill>
                  <a:srgbClr val="000000"/>
                </a:solidFill>
              </a:rPr>
              <a:t>Regulatory Governance</a:t>
            </a:r>
          </a:p>
        </p:txBody>
      </p:sp>
      <p:sp>
        <p:nvSpPr>
          <p:cNvPr id="4" name="Slide Number Placeholder 3"/>
          <p:cNvSpPr>
            <a:spLocks noGrp="1"/>
          </p:cNvSpPr>
          <p:nvPr>
            <p:ph type="sldNum" sz="quarter" idx="12"/>
          </p:nvPr>
        </p:nvSpPr>
        <p:spPr/>
        <p:txBody>
          <a:bodyPr/>
          <a:lstStyle/>
          <a:p>
            <a:fld id="{2A4120B7-04C2-4AF0-9F3E-C6B24F93811D}" type="slidenum">
              <a:rPr lang="en-GB" smtClean="0">
                <a:solidFill>
                  <a:srgbClr val="000000"/>
                </a:solidFill>
              </a:rPr>
              <a:pPr/>
              <a:t>6</a:t>
            </a:fld>
            <a:endParaRPr lang="en-GB" dirty="0">
              <a:solidFill>
                <a:srgbClr val="000000"/>
              </a:solidFill>
            </a:endParaRPr>
          </a:p>
        </p:txBody>
      </p:sp>
      <p:sp>
        <p:nvSpPr>
          <p:cNvPr id="5" name="Title 4"/>
          <p:cNvSpPr>
            <a:spLocks noGrp="1"/>
          </p:cNvSpPr>
          <p:nvPr>
            <p:ph type="ctrTitle"/>
          </p:nvPr>
        </p:nvSpPr>
        <p:spPr>
          <a:xfrm>
            <a:off x="216364" y="1055170"/>
            <a:ext cx="2978099" cy="2062103"/>
          </a:xfrm>
          <a:solidFill>
            <a:schemeClr val="accent4"/>
          </a:solidFill>
        </p:spPr>
        <p:txBody>
          <a:bodyPr/>
          <a:lstStyle/>
          <a:p>
            <a:r>
              <a:rPr lang="en-GB" dirty="0"/>
              <a:t>Independence </a:t>
            </a:r>
            <a:br>
              <a:rPr lang="en-GB" dirty="0"/>
            </a:br>
            <a:r>
              <a:rPr lang="en-GB" dirty="0"/>
              <a:t>and</a:t>
            </a:r>
            <a:br>
              <a:rPr lang="en-GB" dirty="0"/>
            </a:br>
            <a:r>
              <a:rPr lang="en-GB" dirty="0"/>
              <a:t>Impartiality </a:t>
            </a:r>
          </a:p>
        </p:txBody>
      </p:sp>
    </p:spTree>
    <p:extLst>
      <p:ext uri="{BB962C8B-B14F-4D97-AF65-F5344CB8AC3E}">
        <p14:creationId xmlns:p14="http://schemas.microsoft.com/office/powerpoint/2010/main" val="8867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9" y="270457"/>
            <a:ext cx="8312400" cy="542725"/>
          </a:xfrm>
        </p:spPr>
        <p:txBody>
          <a:bodyPr>
            <a:normAutofit/>
          </a:bodyPr>
          <a:lstStyle/>
          <a:p>
            <a:r>
              <a:rPr lang="en-GB" dirty="0"/>
              <a:t>Independent Tribunal</a:t>
            </a:r>
          </a:p>
        </p:txBody>
      </p:sp>
      <p:sp>
        <p:nvSpPr>
          <p:cNvPr id="3" name="Content Placeholder 2"/>
          <p:cNvSpPr>
            <a:spLocks noGrp="1"/>
          </p:cNvSpPr>
          <p:nvPr>
            <p:ph idx="1"/>
          </p:nvPr>
        </p:nvSpPr>
        <p:spPr>
          <a:xfrm>
            <a:off x="457200" y="813319"/>
            <a:ext cx="8312400" cy="3375000"/>
          </a:xfrm>
        </p:spPr>
        <p:txBody>
          <a:bodyPr>
            <a:normAutofit fontScale="92500"/>
          </a:bodyPr>
          <a:lstStyle/>
          <a:p>
            <a:pPr algn="ctr"/>
            <a:endParaRPr lang="en-GB" sz="2400" dirty="0"/>
          </a:p>
          <a:p>
            <a:r>
              <a:rPr lang="en-GB" sz="2400" dirty="0" err="1"/>
              <a:t>ECtHR</a:t>
            </a:r>
            <a:r>
              <a:rPr lang="en-GB" sz="2400" dirty="0"/>
              <a:t> has summarised its requirements as follows:</a:t>
            </a:r>
          </a:p>
          <a:p>
            <a:r>
              <a:rPr lang="en-GB" sz="2400" dirty="0"/>
              <a:t>In determining whether a body can be considered “independent” notably of the executive and of the parties to the case – regard must be had to the, inter alia, to the manner of appointment of its members and duration of their term of office, the existence of guarantees against outside pressure and the question of whether the body presents an appearance of independence…..</a:t>
            </a:r>
          </a:p>
          <a:p>
            <a:r>
              <a:rPr lang="en-GB" sz="2000" i="1" dirty="0" err="1"/>
              <a:t>Phoska</a:t>
            </a:r>
            <a:r>
              <a:rPr lang="en-GB" sz="2000" i="1" dirty="0"/>
              <a:t> v Poland [2012] ECHR 4</a:t>
            </a:r>
          </a:p>
          <a:p>
            <a:pPr algn="ctr">
              <a:lnSpc>
                <a:spcPct val="150000"/>
              </a:lnSpc>
            </a:pPr>
            <a:endParaRPr lang="en-GB" sz="2000" dirty="0"/>
          </a:p>
        </p:txBody>
      </p:sp>
    </p:spTree>
    <p:extLst>
      <p:ext uri="{BB962C8B-B14F-4D97-AF65-F5344CB8AC3E}">
        <p14:creationId xmlns:p14="http://schemas.microsoft.com/office/powerpoint/2010/main" val="10208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220"/>
            <a:ext cx="8312400" cy="525665"/>
          </a:xfrm>
        </p:spPr>
        <p:txBody>
          <a:bodyPr>
            <a:normAutofit/>
          </a:bodyPr>
          <a:lstStyle/>
          <a:p>
            <a:r>
              <a:rPr lang="en-GB" dirty="0"/>
              <a:t>Independent Tribunal</a:t>
            </a:r>
          </a:p>
        </p:txBody>
      </p:sp>
      <p:sp>
        <p:nvSpPr>
          <p:cNvPr id="3" name="Content Placeholder 2"/>
          <p:cNvSpPr>
            <a:spLocks noGrp="1"/>
          </p:cNvSpPr>
          <p:nvPr>
            <p:ph idx="1"/>
          </p:nvPr>
        </p:nvSpPr>
        <p:spPr>
          <a:xfrm>
            <a:off x="392889" y="1234054"/>
            <a:ext cx="8063346" cy="1409084"/>
          </a:xfrm>
        </p:spPr>
        <p:txBody>
          <a:bodyPr>
            <a:normAutofit fontScale="32500" lnSpcReduction="20000"/>
          </a:bodyPr>
          <a:lstStyle/>
          <a:p>
            <a:endParaRPr lang="en-GB" sz="6000" dirty="0"/>
          </a:p>
          <a:p>
            <a:r>
              <a:rPr lang="en-GB" sz="6000" dirty="0"/>
              <a:t>The right to an independent tribunal is unqualified.  It is not to be subordinated to the public interest  in the detection and suppression of crime.</a:t>
            </a:r>
          </a:p>
          <a:p>
            <a:r>
              <a:rPr lang="en-GB" sz="5000" i="1" dirty="0"/>
              <a:t>Montgomery  v HM Advocate and Another [2003] 1 AC 641</a:t>
            </a:r>
          </a:p>
          <a:p>
            <a:pPr algn="ctr">
              <a:lnSpc>
                <a:spcPct val="150000"/>
              </a:lnSpc>
            </a:pPr>
            <a:endParaRPr lang="en-GB" sz="2000" dirty="0"/>
          </a:p>
        </p:txBody>
      </p:sp>
      <p:sp>
        <p:nvSpPr>
          <p:cNvPr id="6" name="Slide Number Placeholder 5"/>
          <p:cNvSpPr>
            <a:spLocks noGrp="1"/>
          </p:cNvSpPr>
          <p:nvPr>
            <p:ph type="sldNum" sz="quarter" idx="12"/>
          </p:nvPr>
        </p:nvSpPr>
        <p:spPr>
          <a:xfrm>
            <a:off x="1643743" y="4828200"/>
            <a:ext cx="360947" cy="162000"/>
          </a:xfrm>
        </p:spPr>
        <p:txBody>
          <a:bodyPr/>
          <a:lstStyle/>
          <a:p>
            <a:fld id="{2A4120B7-04C2-4AF0-9F3E-C6B24F93811D}" type="slidenum">
              <a:rPr lang="en-GB" smtClean="0"/>
              <a:t>8</a:t>
            </a:fld>
            <a:endParaRPr lang="en-GB" dirty="0"/>
          </a:p>
        </p:txBody>
      </p:sp>
      <p:sp>
        <p:nvSpPr>
          <p:cNvPr id="4" name="TextBox 3"/>
          <p:cNvSpPr txBox="1"/>
          <p:nvPr/>
        </p:nvSpPr>
        <p:spPr>
          <a:xfrm>
            <a:off x="771526" y="3230746"/>
            <a:ext cx="7877175" cy="738664"/>
          </a:xfrm>
          <a:prstGeom prst="rect">
            <a:avLst/>
          </a:prstGeom>
          <a:noFill/>
        </p:spPr>
        <p:txBody>
          <a:bodyPr wrap="square" rtlCol="0">
            <a:spAutoFit/>
          </a:bodyPr>
          <a:lstStyle/>
          <a:p>
            <a:pPr marL="285750" indent="-285750">
              <a:buFont typeface="Arial" pitchFamily="34" charset="0"/>
              <a:buChar char="•"/>
            </a:pPr>
            <a:endParaRPr lang="en-GB" sz="1400" dirty="0">
              <a:solidFill>
                <a:srgbClr val="FF0000"/>
              </a:solidFill>
            </a:endParaRPr>
          </a:p>
          <a:p>
            <a:r>
              <a:rPr lang="en-GB" sz="1400" dirty="0"/>
              <a:t>.</a:t>
            </a:r>
          </a:p>
          <a:p>
            <a:endParaRPr lang="en-GB" sz="1400" dirty="0"/>
          </a:p>
        </p:txBody>
      </p:sp>
    </p:spTree>
    <p:extLst>
      <p:ext uri="{BB962C8B-B14F-4D97-AF65-F5344CB8AC3E}">
        <p14:creationId xmlns:p14="http://schemas.microsoft.com/office/powerpoint/2010/main" val="39949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Factors for independent Tribunal</a:t>
            </a:r>
          </a:p>
        </p:txBody>
      </p:sp>
      <p:sp>
        <p:nvSpPr>
          <p:cNvPr id="3" name="Content Placeholder 2"/>
          <p:cNvSpPr>
            <a:spLocks noGrp="1"/>
          </p:cNvSpPr>
          <p:nvPr>
            <p:ph idx="1"/>
          </p:nvPr>
        </p:nvSpPr>
        <p:spPr/>
        <p:txBody>
          <a:bodyPr>
            <a:normAutofit fontScale="92500" lnSpcReduction="10000"/>
          </a:bodyPr>
          <a:lstStyle/>
          <a:p>
            <a:pPr lvl="1"/>
            <a:endParaRPr lang="en-GB" sz="2400" dirty="0"/>
          </a:p>
          <a:p>
            <a:pPr lvl="1"/>
            <a:r>
              <a:rPr lang="en-GB" sz="2400" dirty="0"/>
              <a:t>Inclusion among the members of the tribunal of persons from outside the profession</a:t>
            </a:r>
          </a:p>
          <a:p>
            <a:pPr lvl="1"/>
            <a:r>
              <a:rPr lang="en-GB" sz="2400" dirty="0"/>
              <a:t>Lay member majority (or independent Chairman to have casting vote)</a:t>
            </a:r>
          </a:p>
          <a:p>
            <a:pPr lvl="1"/>
            <a:r>
              <a:rPr lang="en-GB" sz="2400" dirty="0"/>
              <a:t>Appointment of tribunal members from outside the profession or regulator</a:t>
            </a:r>
          </a:p>
          <a:p>
            <a:pPr lvl="1"/>
            <a:r>
              <a:rPr lang="en-GB" sz="2400" dirty="0"/>
              <a:t>Security of tenure- reasonable period</a:t>
            </a:r>
          </a:p>
          <a:p>
            <a:pPr lvl="1"/>
            <a:r>
              <a:rPr lang="en-GB" sz="2400" dirty="0"/>
              <a:t>Outside training and appraisal</a:t>
            </a:r>
          </a:p>
          <a:p>
            <a:pPr lvl="1"/>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9</a:t>
            </a:fld>
            <a:endParaRPr lang="en-GB" dirty="0"/>
          </a:p>
        </p:txBody>
      </p:sp>
    </p:spTree>
    <p:extLst>
      <p:ext uri="{BB962C8B-B14F-4D97-AF65-F5344CB8AC3E}">
        <p14:creationId xmlns:p14="http://schemas.microsoft.com/office/powerpoint/2010/main" val="24599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_28_1" id="{22E0E291-807D-4DAC-8C69-94FAC8585F4F}" vid="{13D2A6BE-86A1-4FA0-9DFD-873C47A9E75A}"/>
    </a:ext>
  </a:extLst>
</a:theme>
</file>

<file path=ppt/theme/theme2.xml><?xml version="1.0" encoding="utf-8"?>
<a:theme xmlns:a="http://schemas.openxmlformats.org/drawingml/2006/main" name="STUDENT">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_28_1" id="{22E0E291-807D-4DAC-8C69-94FAC8585F4F}" vid="{92F5CE69-757B-4710-B348-7DD0D818044C}"/>
    </a:ext>
  </a:extLst>
</a:theme>
</file>

<file path=ppt/theme/theme3.xml><?xml version="1.0" encoding="utf-8"?>
<a:theme xmlns:a="http://schemas.openxmlformats.org/drawingml/2006/main" name="1_ACCA_Presentation">
  <a:themeElements>
    <a:clrScheme name="ACCA">
      <a:dk1>
        <a:srgbClr val="747678"/>
      </a:dk1>
      <a:lt1>
        <a:srgbClr val="FFFFFF"/>
      </a:lt1>
      <a:dk2>
        <a:srgbClr val="000000"/>
      </a:dk2>
      <a:lt2>
        <a:srgbClr val="FFFFFF"/>
      </a:lt2>
      <a:accent1>
        <a:srgbClr val="C80000"/>
      </a:accent1>
      <a:accent2>
        <a:srgbClr val="6F2C3F"/>
      </a:accent2>
      <a:accent3>
        <a:srgbClr val="F4998A"/>
      </a:accent3>
      <a:accent4>
        <a:srgbClr val="00A3E0"/>
      </a:accent4>
      <a:accent5>
        <a:srgbClr val="FF6A10"/>
      </a:accent5>
      <a:accent6>
        <a:srgbClr val="19E0CC"/>
      </a:accent6>
      <a:hlink>
        <a:srgbClr val="007AA8"/>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_Presentation_28_1" id="{22E0E291-807D-4DAC-8C69-94FAC8585F4F}" vid="{13D2A6BE-86A1-4FA0-9DFD-873C47A9E7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ACCA_Presentation_28_1</Template>
  <TotalTime>1446</TotalTime>
  <Words>3397</Words>
  <Application>Microsoft Office PowerPoint</Application>
  <PresentationFormat>On-screen Show (16:9)</PresentationFormat>
  <Paragraphs>418</Paragraphs>
  <Slides>58</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58</vt:i4>
      </vt:variant>
    </vt:vector>
  </HeadingPairs>
  <TitlesOfParts>
    <vt:vector size="64" baseType="lpstr">
      <vt:lpstr>Arial</vt:lpstr>
      <vt:lpstr>Calibri</vt:lpstr>
      <vt:lpstr>Wingdings</vt:lpstr>
      <vt:lpstr>ACCA_Presentation</vt:lpstr>
      <vt:lpstr>STUDENT</vt:lpstr>
      <vt:lpstr>1_ACCA_Presentation</vt:lpstr>
      <vt:lpstr>Discipline Misconduct and Enforcement – Part I</vt:lpstr>
      <vt:lpstr>Overview – aim of both sessions</vt:lpstr>
      <vt:lpstr>Recap - The Common Framework</vt:lpstr>
      <vt:lpstr>Recap - Grounds for Disciplinary Action – General </vt:lpstr>
      <vt:lpstr>Fairness, Due Process, Article 6 and SM06 requirements</vt:lpstr>
      <vt:lpstr>Independence  and Impartiality </vt:lpstr>
      <vt:lpstr>Independent Tribunal</vt:lpstr>
      <vt:lpstr>Independent Tribunal</vt:lpstr>
      <vt:lpstr>Factors for independent Tribunal</vt:lpstr>
      <vt:lpstr>Impartial Tribunal – conflicts/bias </vt:lpstr>
      <vt:lpstr>Impartial Tribunal – conflicts/bias  continued</vt:lpstr>
      <vt:lpstr>Impartiality and conflict</vt:lpstr>
      <vt:lpstr>Fair minded and informed observer</vt:lpstr>
      <vt:lpstr>Steps to avoid conflict/bias</vt:lpstr>
      <vt:lpstr>Further rights of the member </vt:lpstr>
      <vt:lpstr>Knowing the case against him – Allegations</vt:lpstr>
      <vt:lpstr>Allegations and evidence</vt:lpstr>
      <vt:lpstr>Adequacy of the particulars of the allegations</vt:lpstr>
      <vt:lpstr>Allegations</vt:lpstr>
      <vt:lpstr>Documentation and evidence </vt:lpstr>
      <vt:lpstr>Misconduct</vt:lpstr>
      <vt:lpstr>Misconduct – underlying principles</vt:lpstr>
      <vt:lpstr>Misconduct</vt:lpstr>
      <vt:lpstr>Misconduct- approach</vt:lpstr>
      <vt:lpstr>Professional work only?</vt:lpstr>
      <vt:lpstr>Single Incident and Course of Conduct</vt:lpstr>
      <vt:lpstr>Misconduct and Single Incident </vt:lpstr>
      <vt:lpstr>Single Incident/s and Inadvertence</vt:lpstr>
      <vt:lpstr>Misconduct- member’s responsibility </vt:lpstr>
      <vt:lpstr>Discipline Misconduct and Enforcement – Part II</vt:lpstr>
      <vt:lpstr>The Tribunal</vt:lpstr>
      <vt:lpstr>Composition of a Tribunal</vt:lpstr>
      <vt:lpstr>The Legal Advisor</vt:lpstr>
      <vt:lpstr>The panel – decision making</vt:lpstr>
      <vt:lpstr>Decision making of the tribunal</vt:lpstr>
      <vt:lpstr>Procedures of the Tribunal – Equality of Arms </vt:lpstr>
      <vt:lpstr>Procedures in Tribunal</vt:lpstr>
      <vt:lpstr>Procedures in Tribunals</vt:lpstr>
      <vt:lpstr>Notice and proceeding in absence</vt:lpstr>
      <vt:lpstr>Service &amp; Exercising discretion to proceed in absence </vt:lpstr>
      <vt:lpstr>Adjournments</vt:lpstr>
      <vt:lpstr>Adjournment medical grounds</vt:lpstr>
      <vt:lpstr>Adjournments</vt:lpstr>
      <vt:lpstr>Sanction and   Costs</vt:lpstr>
      <vt:lpstr>Sanction</vt:lpstr>
      <vt:lpstr>Sanction</vt:lpstr>
      <vt:lpstr>Costs</vt:lpstr>
      <vt:lpstr>Costs </vt:lpstr>
      <vt:lpstr>Costs- special position of a regulator</vt:lpstr>
      <vt:lpstr>Costs special position of a regulator </vt:lpstr>
      <vt:lpstr>Reasons and Publicity </vt:lpstr>
      <vt:lpstr>Reasons</vt:lpstr>
      <vt:lpstr>  Adequacy/Sufficiency of reasons</vt:lpstr>
      <vt:lpstr>Public Hearing / Publicity</vt:lpstr>
      <vt:lpstr>Delays</vt:lpstr>
      <vt:lpstr>And finally </vt:lpstr>
      <vt:lpstr>PowerPoint Presentation</vt:lpstr>
      <vt:lpstr>PowerPoint Presentation</vt:lpstr>
    </vt:vector>
  </TitlesOfParts>
  <Company>ACCA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appears here</dc:title>
  <dc:creator>Nicolson Michelle</dc:creator>
  <cp:lastModifiedBy>ICAC - Misha Lobban Clarke</cp:lastModifiedBy>
  <cp:revision>126</cp:revision>
  <cp:lastPrinted>2017-01-19T17:30:43Z</cp:lastPrinted>
  <dcterms:created xsi:type="dcterms:W3CDTF">2015-02-09T09:06:19Z</dcterms:created>
  <dcterms:modified xsi:type="dcterms:W3CDTF">2018-09-20T15:22:11Z</dcterms:modified>
</cp:coreProperties>
</file>